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4" autoAdjust="0"/>
    <p:restoredTop sz="94660"/>
  </p:normalViewPr>
  <p:slideViewPr>
    <p:cSldViewPr snapToGrid="0">
      <p:cViewPr varScale="1">
        <p:scale>
          <a:sx n="61" d="100"/>
          <a:sy n="61" d="100"/>
        </p:scale>
        <p:origin x="96"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47B53-2D51-4823-B541-E5BBC83E548E}" type="datetimeFigureOut">
              <a:rPr lang="en-US" smtClean="0"/>
              <a:t>4/17/2014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ED7DAF-58DC-4A6F-B2DA-1C0B831E517C}" type="slidenum">
              <a:rPr lang="en-US" smtClean="0"/>
              <a:t>‹#›</a:t>
            </a:fld>
            <a:endParaRPr lang="en-US"/>
          </a:p>
        </p:txBody>
      </p:sp>
    </p:spTree>
    <p:extLst>
      <p:ext uri="{BB962C8B-B14F-4D97-AF65-F5344CB8AC3E}">
        <p14:creationId xmlns:p14="http://schemas.microsoft.com/office/powerpoint/2010/main" val="3388097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also available in Cataloger’s Desktop.  The DCM Z1 supplements the MARC</a:t>
            </a:r>
            <a:r>
              <a:rPr lang="en-US" baseline="0" dirty="0" smtClean="0"/>
              <a:t> 21 Authority Format and provides information on LC and PCC practices regarding coding of authority fields.  The LC Guidelines Supplement provides information on which authority fields and subfields are or aren’t used in name, series, and subject authority records created by LC or by NACO and SACO participants.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98180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Date of expression recorded even though it’s not in the authorized access point.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731386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Dates of birth and</a:t>
            </a:r>
            <a:r>
              <a:rPr lang="en-US" baseline="0" dirty="0" smtClean="0"/>
              <a:t> death</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079775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B.C. dates of birth and death</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036708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a:t>
            </a:r>
            <a:r>
              <a:rPr lang="en-US" baseline="0" dirty="0" smtClean="0"/>
              <a:t> and termination dates for a corporate body</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401314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and termination dates also identical for an event held on one single day.</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340569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and termination dates are identical because all we know is that this conference started and ended in January 2012.</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19206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EDTF, the values 21, 22, 23, 24 may be used </a:t>
            </a:r>
            <a:r>
              <a:rPr lang="en-US" dirty="0" err="1" smtClean="0"/>
              <a:t>used</a:t>
            </a:r>
            <a:r>
              <a:rPr lang="en-US" dirty="0" smtClean="0"/>
              <a:t> to signify 'Spring', 'Summer', 'Autumn', 'Winter', respectively, in place of a month value (01 through 12) for a year-and-month format string.</a:t>
            </a:r>
          </a:p>
          <a:p>
            <a:endParaRPr lang="en-US" dirty="0" smtClean="0"/>
          </a:p>
          <a:p>
            <a:r>
              <a:rPr lang="en-US" dirty="0" smtClean="0"/>
              <a:t>Example</a:t>
            </a:r>
          </a:p>
          <a:p>
            <a:endParaRPr lang="en-US" dirty="0" smtClean="0"/>
          </a:p>
          <a:p>
            <a:r>
              <a:rPr lang="en-US" dirty="0" smtClean="0"/>
              <a:t>   2001-21 </a:t>
            </a:r>
            <a:br>
              <a:rPr lang="en-US" dirty="0" smtClean="0"/>
            </a:br>
            <a:r>
              <a:rPr lang="en-US" dirty="0" smtClean="0"/>
              <a:t>  </a:t>
            </a:r>
            <a:r>
              <a:rPr lang="en-US" i="1" dirty="0" smtClean="0"/>
              <a:t>Spring, 2001</a:t>
            </a:r>
            <a:endParaRPr lang="en-US" dirty="0" smtClean="0"/>
          </a:p>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410948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11.3.3 A location of headquarters is a country, state, province, etc., or local place in which an organization has its headquarters. </a:t>
            </a:r>
          </a:p>
          <a:p>
            <a:r>
              <a:rPr lang="en-US" dirty="0" smtClean="0"/>
              <a:t>Alternatively, location of headquarters can be used to record the geographic area (state, province, city, etc.) in which a corporate body carries out its activities.</a:t>
            </a:r>
          </a:p>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368337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413713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067177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701574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 - Other associated place</a:t>
            </a:r>
          </a:p>
          <a:p>
            <a:r>
              <a:rPr lang="en-US" dirty="0" smtClean="0"/>
              <a:t>For</a:t>
            </a:r>
            <a:r>
              <a:rPr lang="en-US" baseline="0" dirty="0" smtClean="0"/>
              <a:t> persons, this is used for any place associated with a person other than place of birth, place of death, or residence.  It’s commonly used to record a place where a person worked or studied.</a:t>
            </a:r>
            <a:endParaRPr lang="en-US" dirty="0" smtClean="0"/>
          </a:p>
          <a:p>
            <a:endParaRPr lang="en-US" dirty="0" smtClean="0"/>
          </a:p>
          <a:p>
            <a:r>
              <a:rPr lang="en-US" dirty="0" smtClean="0"/>
              <a:t>9.11.1.1  Place of residence, etc., is a town, city, province, state, and/or country in which a person resides or has resided, or another significant place associated with the person other than place of birth, place of death, or residence (e.g., a place where a person has worked or studied).</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074282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155864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Despite PCC best practice of not recording addresses for living persons, many records,</a:t>
            </a:r>
            <a:r>
              <a:rPr lang="en-US" baseline="0" dirty="0" smtClean="0"/>
              <a:t> like this one, have it.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4105934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38451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481126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you’re wondering why (Portland, Or.) is included as</a:t>
            </a:r>
            <a:r>
              <a:rPr lang="en-US" baseline="0" dirty="0" smtClean="0"/>
              <a:t> a qualifier after the conference name, it’s because there is a completely different conference with the same name, so the authorized access point for this conference needs to be differentiated from that one.</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4055327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1950247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MARC Code List for Languages has just a collective code for all Mayan languages, “</a:t>
            </a:r>
            <a:r>
              <a:rPr lang="en-US" dirty="0" err="1" smtClean="0"/>
              <a:t>myn</a:t>
            </a:r>
            <a:r>
              <a:rPr lang="en-US" dirty="0" smtClean="0"/>
              <a:t>”.</a:t>
            </a:r>
            <a:r>
              <a:rPr lang="en-US" baseline="0" dirty="0" smtClean="0"/>
              <a:t>  In this case the author’s specific language is </a:t>
            </a:r>
            <a:r>
              <a:rPr lang="en-US" baseline="0" dirty="0" err="1" smtClean="0"/>
              <a:t>Ixil</a:t>
            </a:r>
            <a:r>
              <a:rPr lang="en-US" baseline="0" dirty="0" smtClean="0"/>
              <a:t>, so $l is added to the first 377 field to identify the specific language.  Another code list does have a specific code for </a:t>
            </a:r>
            <a:r>
              <a:rPr lang="en-US" baseline="0" dirty="0" err="1" smtClean="0"/>
              <a:t>Ixil</a:t>
            </a:r>
            <a:r>
              <a:rPr lang="en-US" baseline="0" dirty="0" smtClean="0"/>
              <a:t> so a second 377 was added for it.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3636910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100268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Current Library of Congress-Program for Cooperative Cataloging Policy Statements (LC-PCC PSs) are freely available as part of the RDA Toolkit. Go to access.rdatoolkit.org</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and click on the "Resources" tab; a license to the Toolkit is not required. This allows fast and easy access through a single source to the most current policy information. Copies of LC-LCC PSs are also available in Cataloger’s Desktop.</a:t>
            </a:r>
          </a:p>
          <a:p>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PCC has created a best practices document, “</a:t>
            </a:r>
            <a:r>
              <a:rPr lang="en-US" sz="1200" dirty="0" smtClean="0"/>
              <a:t>MARC 21 Encoding to Accommodate New RDA Elements 046 and 3XX in NARs and SARs.”  It is available on the PCC website and NACO home page.</a:t>
            </a:r>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99662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678 is not</a:t>
            </a:r>
            <a:r>
              <a:rPr lang="en-US" baseline="0" dirty="0" smtClean="0"/>
              <a:t> actually a new field, but it has been given a new life and more use with RDA.</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1138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fields on this slide are new or proposed fields that will be used to record other attributes of works and expressions beyond what is in RDA.  These will be used in conjunction with the implementation in</a:t>
            </a:r>
            <a:r>
              <a:rPr lang="en-US" baseline="0" dirty="0" smtClean="0"/>
              <a:t> 2015 of Library of Congress Genre/Form Terms for music and literature.  The 385 and 386 fields will also be used in bibliographic records.  The equivalent of the 388 in bibliographic records is the 648 field.</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6490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B.C. dates, note </a:t>
            </a:r>
            <a:r>
              <a:rPr lang="en-US" sz="1200" b="0" i="0" kern="1200" dirty="0" smtClean="0">
                <a:solidFill>
                  <a:schemeClr val="tx1"/>
                </a:solidFill>
                <a:latin typeface="+mn-lt"/>
                <a:ea typeface="+mn-ea"/>
                <a:cs typeface="+mn-cs"/>
              </a:rPr>
              <a:t>there is a difference of one in the coded date because the B.C. system has no year zero</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87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Dates of creation of a work</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84458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Date(s) of creation of work can be recorded even</a:t>
            </a:r>
            <a:r>
              <a:rPr lang="en-US" baseline="0" dirty="0" smtClean="0"/>
              <a:t> when the date is not part of the authorized access point.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71008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Date of expression.</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839845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60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497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3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600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066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71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65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624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057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96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60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081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access.rdatoolkit.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066801"/>
            <a:ext cx="7772400" cy="1470025"/>
          </a:xfrm>
        </p:spPr>
        <p:txBody>
          <a:bodyPr/>
          <a:lstStyle/>
          <a:p>
            <a:r>
              <a:rPr lang="en-US" dirty="0" smtClean="0"/>
              <a:t>RDA and Authority Records: Enhancing Discovery</a:t>
            </a:r>
            <a:endParaRPr lang="en-US" dirty="0"/>
          </a:p>
        </p:txBody>
      </p:sp>
      <p:sp>
        <p:nvSpPr>
          <p:cNvPr id="3" name="Subtitle 2"/>
          <p:cNvSpPr>
            <a:spLocks noGrp="1"/>
          </p:cNvSpPr>
          <p:nvPr>
            <p:ph type="subTitle" idx="1"/>
          </p:nvPr>
        </p:nvSpPr>
        <p:spPr>
          <a:xfrm>
            <a:off x="2895600" y="3124200"/>
            <a:ext cx="6400800" cy="1752600"/>
          </a:xfrm>
        </p:spPr>
        <p:txBody>
          <a:bodyPr>
            <a:normAutofit fontScale="85000" lnSpcReduction="20000"/>
          </a:bodyPr>
          <a:lstStyle/>
          <a:p>
            <a:r>
              <a:rPr lang="en-US" dirty="0" smtClean="0"/>
              <a:t>Adam L. Schiff</a:t>
            </a:r>
          </a:p>
          <a:p>
            <a:r>
              <a:rPr lang="en-US" dirty="0" smtClean="0"/>
              <a:t>Principal Cataloger</a:t>
            </a:r>
          </a:p>
          <a:p>
            <a:r>
              <a:rPr lang="en-US" dirty="0" smtClean="0"/>
              <a:t>University of Washington Libraries</a:t>
            </a:r>
          </a:p>
          <a:p>
            <a:r>
              <a:rPr lang="en-US" dirty="0" smtClean="0"/>
              <a:t>aschiff@uw.edu</a:t>
            </a:r>
            <a:endParaRPr lang="en-US" dirty="0"/>
          </a:p>
        </p:txBody>
      </p:sp>
      <p:sp>
        <p:nvSpPr>
          <p:cNvPr id="4" name="TextBox 3"/>
          <p:cNvSpPr txBox="1"/>
          <p:nvPr/>
        </p:nvSpPr>
        <p:spPr>
          <a:xfrm>
            <a:off x="4267200" y="5486401"/>
            <a:ext cx="3886200" cy="830997"/>
          </a:xfrm>
          <a:prstGeom prst="rect">
            <a:avLst/>
          </a:prstGeom>
          <a:noFill/>
        </p:spPr>
        <p:txBody>
          <a:bodyPr wrap="square" rtlCol="0">
            <a:spAutoFit/>
          </a:bodyPr>
          <a:lstStyle/>
          <a:p>
            <a:pPr algn="ctr"/>
            <a:r>
              <a:rPr lang="en-US" sz="2400" dirty="0">
                <a:solidFill>
                  <a:srgbClr val="1F497D">
                    <a:lumMod val="75000"/>
                  </a:srgbClr>
                </a:solidFill>
              </a:rPr>
              <a:t>OLA Conference 2014</a:t>
            </a:r>
          </a:p>
          <a:p>
            <a:pPr algn="ctr"/>
            <a:r>
              <a:rPr lang="en-US" sz="2400" dirty="0">
                <a:solidFill>
                  <a:srgbClr val="1F497D">
                    <a:lumMod val="75000"/>
                  </a:srgbClr>
                </a:solidFill>
              </a:rPr>
              <a:t>April 17, 2014</a:t>
            </a:r>
            <a:endParaRPr lang="en-US" sz="2400" dirty="0">
              <a:solidFill>
                <a:srgbClr val="1F497D">
                  <a:lumMod val="75000"/>
                </a:srgbClr>
              </a:solidFill>
            </a:endParaRPr>
          </a:p>
        </p:txBody>
      </p:sp>
    </p:spTree>
    <p:extLst>
      <p:ext uri="{BB962C8B-B14F-4D97-AF65-F5344CB8AC3E}">
        <p14:creationId xmlns:p14="http://schemas.microsoft.com/office/powerpoint/2010/main" val="139749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971800" y="457200"/>
            <a:ext cx="6446520" cy="5798820"/>
          </a:xfrm>
          <a:prstGeom prst="rect">
            <a:avLst/>
          </a:prstGeom>
          <a:noFill/>
          <a:ln w="9525">
            <a:noFill/>
            <a:miter lim="800000"/>
            <a:headEnd/>
            <a:tailEnd/>
          </a:ln>
        </p:spPr>
      </p:pic>
    </p:spTree>
    <p:extLst>
      <p:ext uri="{BB962C8B-B14F-4D97-AF65-F5344CB8AC3E}">
        <p14:creationId xmlns:p14="http://schemas.microsoft.com/office/powerpoint/2010/main" val="294697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a:xfrm>
            <a:off x="1981200" y="1600201"/>
            <a:ext cx="8534400" cy="4525963"/>
          </a:xfrm>
        </p:spPr>
        <p:txBody>
          <a:bodyPr>
            <a:normAutofit/>
          </a:bodyPr>
          <a:lstStyle/>
          <a:p>
            <a:r>
              <a:rPr lang="en-US" sz="3000" dirty="0"/>
              <a:t>LC-PCC Policy Statements</a:t>
            </a:r>
          </a:p>
          <a:p>
            <a:pPr>
              <a:buNone/>
            </a:pPr>
            <a:r>
              <a:rPr lang="en-US" sz="3000" dirty="0"/>
              <a:t>	Freely available through RDA Toolkit in the “Resources” tab</a:t>
            </a:r>
          </a:p>
          <a:p>
            <a:pPr>
              <a:buNone/>
            </a:pPr>
            <a:r>
              <a:rPr lang="en-US" sz="3000" dirty="0"/>
              <a:t>	</a:t>
            </a:r>
            <a:r>
              <a:rPr lang="en-US" sz="3000" dirty="0">
                <a:solidFill>
                  <a:srgbClr val="0000FF"/>
                </a:solidFill>
                <a:hlinkClick r:id="rId3"/>
              </a:rPr>
              <a:t>http://access.rdatoolkit.org/</a:t>
            </a:r>
            <a:endParaRPr lang="en-US" sz="3000" dirty="0">
              <a:solidFill>
                <a:srgbClr val="0000FF"/>
              </a:solidFill>
            </a:endParaRPr>
          </a:p>
          <a:p>
            <a:r>
              <a:rPr lang="en-US" sz="2800" dirty="0"/>
              <a:t>MARC </a:t>
            </a:r>
            <a:r>
              <a:rPr lang="en-US" sz="2800" dirty="0"/>
              <a:t>21 </a:t>
            </a:r>
            <a:r>
              <a:rPr lang="en-US" sz="2800" dirty="0"/>
              <a:t>Encoding </a:t>
            </a:r>
            <a:r>
              <a:rPr lang="en-US" sz="2800" dirty="0"/>
              <a:t>to </a:t>
            </a:r>
            <a:r>
              <a:rPr lang="en-US" sz="2800" dirty="0"/>
              <a:t>Accommodate New </a:t>
            </a:r>
            <a:r>
              <a:rPr lang="en-US" sz="2800" dirty="0"/>
              <a:t>RDA </a:t>
            </a:r>
            <a:r>
              <a:rPr lang="en-US" sz="2800" dirty="0"/>
              <a:t>Elements </a:t>
            </a:r>
            <a:r>
              <a:rPr lang="en-US" sz="2800" dirty="0"/>
              <a:t>046 and 3XX in NARs and SARs</a:t>
            </a:r>
          </a:p>
          <a:p>
            <a:pPr>
              <a:buNone/>
            </a:pPr>
            <a:r>
              <a:rPr lang="en-US" sz="3000" dirty="0"/>
              <a:t>	</a:t>
            </a:r>
            <a:r>
              <a:rPr lang="en-US" sz="3000" dirty="0">
                <a:solidFill>
                  <a:srgbClr val="0000FF"/>
                </a:solidFill>
              </a:rPr>
              <a:t>http://www.loc.gov/aba/pcc/rda/PCC RDA guidelines/RDA in NARs-SARs_PCC.doc</a:t>
            </a:r>
            <a:endParaRPr lang="en-US" sz="3000" dirty="0">
              <a:solidFill>
                <a:srgbClr val="0000FF"/>
              </a:solidFill>
            </a:endParaRPr>
          </a:p>
          <a:p>
            <a:endParaRPr lang="en-US" dirty="0" smtClean="0"/>
          </a:p>
        </p:txBody>
      </p:sp>
    </p:spTree>
    <p:extLst>
      <p:ext uri="{BB962C8B-B14F-4D97-AF65-F5344CB8AC3E}">
        <p14:creationId xmlns:p14="http://schemas.microsoft.com/office/powerpoint/2010/main" val="4110827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2383536" y="182881"/>
            <a:ext cx="7370674" cy="6587947"/>
          </a:xfrm>
          <a:prstGeom prst="rect">
            <a:avLst/>
          </a:prstGeom>
          <a:noFill/>
          <a:ln w="9525">
            <a:noFill/>
            <a:miter lim="800000"/>
            <a:headEnd/>
            <a:tailEnd/>
          </a:ln>
        </p:spPr>
      </p:pic>
    </p:spTree>
    <p:extLst>
      <p:ext uri="{BB962C8B-B14F-4D97-AF65-F5344CB8AC3E}">
        <p14:creationId xmlns:p14="http://schemas.microsoft.com/office/powerpoint/2010/main" val="1809315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828800" y="533400"/>
            <a:ext cx="8587740" cy="5867400"/>
          </a:xfrm>
          <a:prstGeom prst="rect">
            <a:avLst/>
          </a:prstGeom>
          <a:noFill/>
          <a:ln w="9525">
            <a:noFill/>
            <a:miter lim="800000"/>
            <a:headEnd/>
            <a:tailEnd/>
          </a:ln>
        </p:spPr>
      </p:pic>
    </p:spTree>
    <p:extLst>
      <p:ext uri="{BB962C8B-B14F-4D97-AF65-F5344CB8AC3E}">
        <p14:creationId xmlns:p14="http://schemas.microsoft.com/office/powerpoint/2010/main" val="2543637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MARC 21 Authority Fields for RDA</a:t>
            </a:r>
            <a:endParaRPr lang="en-US" dirty="0"/>
          </a:p>
        </p:txBody>
      </p:sp>
      <p:sp>
        <p:nvSpPr>
          <p:cNvPr id="3" name="Content Placeholder 2"/>
          <p:cNvSpPr>
            <a:spLocks noGrp="1"/>
          </p:cNvSpPr>
          <p:nvPr>
            <p:ph idx="1"/>
          </p:nvPr>
        </p:nvSpPr>
        <p:spPr>
          <a:xfrm>
            <a:off x="2057400" y="1524000"/>
            <a:ext cx="8610600" cy="5029200"/>
          </a:xfrm>
        </p:spPr>
        <p:txBody>
          <a:bodyPr>
            <a:normAutofit fontScale="92500" lnSpcReduction="10000"/>
          </a:bodyPr>
          <a:lstStyle/>
          <a:p>
            <a:pPr>
              <a:buNone/>
            </a:pPr>
            <a:r>
              <a:rPr lang="en-US" dirty="0" smtClean="0"/>
              <a:t>046 - Special Coded Dates</a:t>
            </a:r>
          </a:p>
          <a:p>
            <a:pPr>
              <a:buNone/>
            </a:pPr>
            <a:r>
              <a:rPr lang="en-US" dirty="0" smtClean="0"/>
              <a:t>336 - Content Type</a:t>
            </a:r>
          </a:p>
          <a:p>
            <a:pPr>
              <a:buNone/>
            </a:pPr>
            <a:r>
              <a:rPr lang="en-US" dirty="0" smtClean="0"/>
              <a:t>368 - Other Attributes of Person or Corporate Body</a:t>
            </a:r>
          </a:p>
          <a:p>
            <a:pPr>
              <a:buNone/>
            </a:pPr>
            <a:r>
              <a:rPr lang="en-US" dirty="0" smtClean="0"/>
              <a:t>370 - Associated Place</a:t>
            </a:r>
          </a:p>
          <a:p>
            <a:pPr>
              <a:buNone/>
            </a:pPr>
            <a:r>
              <a:rPr lang="en-US" dirty="0" smtClean="0"/>
              <a:t>371 - Address</a:t>
            </a:r>
          </a:p>
          <a:p>
            <a:pPr>
              <a:buNone/>
            </a:pPr>
            <a:r>
              <a:rPr lang="en-US" dirty="0" smtClean="0"/>
              <a:t>372 - Field of Activity</a:t>
            </a:r>
          </a:p>
          <a:p>
            <a:pPr>
              <a:buNone/>
            </a:pPr>
            <a:r>
              <a:rPr lang="en-US" dirty="0" smtClean="0"/>
              <a:t>373 - Associated Group</a:t>
            </a:r>
          </a:p>
          <a:p>
            <a:pPr>
              <a:buNone/>
            </a:pPr>
            <a:r>
              <a:rPr lang="en-US" dirty="0" smtClean="0"/>
              <a:t>374 - Occupation</a:t>
            </a:r>
          </a:p>
          <a:p>
            <a:pPr>
              <a:buNone/>
            </a:pPr>
            <a:r>
              <a:rPr lang="en-US" dirty="0" smtClean="0"/>
              <a:t>375 - Gender</a:t>
            </a:r>
          </a:p>
          <a:p>
            <a:pPr>
              <a:buNone/>
            </a:pPr>
            <a:r>
              <a:rPr lang="en-US" dirty="0" smtClean="0"/>
              <a:t>376 - Family Information</a:t>
            </a:r>
            <a:endParaRPr lang="en-US" dirty="0"/>
          </a:p>
        </p:txBody>
      </p:sp>
    </p:spTree>
    <p:extLst>
      <p:ext uri="{BB962C8B-B14F-4D97-AF65-F5344CB8AC3E}">
        <p14:creationId xmlns:p14="http://schemas.microsoft.com/office/powerpoint/2010/main" val="196327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MARC 21 Authority Fields for RDA</a:t>
            </a:r>
            <a:endParaRPr lang="en-US" dirty="0"/>
          </a:p>
        </p:txBody>
      </p:sp>
      <p:sp>
        <p:nvSpPr>
          <p:cNvPr id="3" name="Content Placeholder 2"/>
          <p:cNvSpPr>
            <a:spLocks noGrp="1"/>
          </p:cNvSpPr>
          <p:nvPr>
            <p:ph idx="1"/>
          </p:nvPr>
        </p:nvSpPr>
        <p:spPr>
          <a:xfrm>
            <a:off x="2057400" y="1600200"/>
            <a:ext cx="8610600" cy="4876800"/>
          </a:xfrm>
        </p:spPr>
        <p:txBody>
          <a:bodyPr>
            <a:normAutofit lnSpcReduction="10000"/>
          </a:bodyPr>
          <a:lstStyle/>
          <a:p>
            <a:pPr>
              <a:buNone/>
            </a:pPr>
            <a:r>
              <a:rPr lang="en-US" dirty="0" smtClean="0"/>
              <a:t>377 - Associated Language</a:t>
            </a:r>
          </a:p>
          <a:p>
            <a:pPr>
              <a:buNone/>
            </a:pPr>
            <a:r>
              <a:rPr lang="en-US" dirty="0" smtClean="0"/>
              <a:t>378 - Fuller Form of Personal Name</a:t>
            </a:r>
          </a:p>
          <a:p>
            <a:pPr>
              <a:buNone/>
            </a:pPr>
            <a:r>
              <a:rPr lang="en-US" dirty="0" smtClean="0"/>
              <a:t>380 - Form of Work</a:t>
            </a:r>
          </a:p>
          <a:p>
            <a:pPr>
              <a:buNone/>
            </a:pPr>
            <a:r>
              <a:rPr lang="en-US" dirty="0" smtClean="0"/>
              <a:t>381 - Other Distinguishing Characteristic of Work or Expression</a:t>
            </a:r>
          </a:p>
          <a:p>
            <a:pPr>
              <a:buNone/>
            </a:pPr>
            <a:r>
              <a:rPr lang="en-US" dirty="0" smtClean="0"/>
              <a:t>382 - Medium of Performance</a:t>
            </a:r>
          </a:p>
          <a:p>
            <a:pPr>
              <a:buNone/>
            </a:pPr>
            <a:r>
              <a:rPr lang="en-US" dirty="0" smtClean="0"/>
              <a:t>383 - Numeric Designation of Musical Work</a:t>
            </a:r>
          </a:p>
          <a:p>
            <a:pPr>
              <a:buNone/>
            </a:pPr>
            <a:r>
              <a:rPr lang="en-US" dirty="0" smtClean="0"/>
              <a:t>384 - Key</a:t>
            </a:r>
          </a:p>
          <a:p>
            <a:pPr>
              <a:buNone/>
            </a:pPr>
            <a:r>
              <a:rPr lang="en-US" dirty="0" smtClean="0"/>
              <a:t>678 - Biographical or Historical Data</a:t>
            </a:r>
          </a:p>
          <a:p>
            <a:pPr>
              <a:buNone/>
            </a:pPr>
            <a:endParaRPr lang="en-US" dirty="0"/>
          </a:p>
        </p:txBody>
      </p:sp>
      <p:sp>
        <p:nvSpPr>
          <p:cNvPr id="4" name="TextBox 3"/>
          <p:cNvSpPr txBox="1"/>
          <p:nvPr/>
        </p:nvSpPr>
        <p:spPr>
          <a:xfrm>
            <a:off x="1871472" y="5824728"/>
            <a:ext cx="304800" cy="369332"/>
          </a:xfrm>
          <a:prstGeom prst="rect">
            <a:avLst/>
          </a:prstGeom>
          <a:noFill/>
        </p:spPr>
        <p:txBody>
          <a:bodyPr wrap="square" rtlCol="0">
            <a:spAutoFit/>
          </a:bodyPr>
          <a:lstStyle/>
          <a:p>
            <a:r>
              <a:rPr lang="en-US" dirty="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836486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763000" cy="1325562"/>
          </a:xfrm>
        </p:spPr>
        <p:txBody>
          <a:bodyPr>
            <a:normAutofit/>
          </a:bodyPr>
          <a:lstStyle/>
          <a:p>
            <a:r>
              <a:rPr lang="en-US" sz="3500" dirty="0"/>
              <a:t>New MARC 21 Authority Fields for Other (Non-RDA) Attributes of Works/Expressions</a:t>
            </a:r>
            <a:endParaRPr lang="en-US" sz="3500" dirty="0"/>
          </a:p>
        </p:txBody>
      </p:sp>
      <p:sp>
        <p:nvSpPr>
          <p:cNvPr id="3" name="Content Placeholder 2"/>
          <p:cNvSpPr>
            <a:spLocks noGrp="1"/>
          </p:cNvSpPr>
          <p:nvPr>
            <p:ph idx="1"/>
          </p:nvPr>
        </p:nvSpPr>
        <p:spPr>
          <a:xfrm>
            <a:off x="2057400" y="1981200"/>
            <a:ext cx="8610600" cy="3962400"/>
          </a:xfrm>
        </p:spPr>
        <p:txBody>
          <a:bodyPr>
            <a:normAutofit fontScale="92500"/>
          </a:bodyPr>
          <a:lstStyle/>
          <a:p>
            <a:pPr>
              <a:spcAft>
                <a:spcPts val="600"/>
              </a:spcAft>
              <a:buNone/>
            </a:pPr>
            <a:r>
              <a:rPr lang="en-US" dirty="0" smtClean="0"/>
              <a:t>Established but not yet implemented:</a:t>
            </a:r>
          </a:p>
          <a:p>
            <a:pPr>
              <a:buNone/>
            </a:pPr>
            <a:r>
              <a:rPr lang="en-US" dirty="0" smtClean="0"/>
              <a:t>385 - Audience Characteristics</a:t>
            </a:r>
          </a:p>
          <a:p>
            <a:pPr>
              <a:buNone/>
            </a:pPr>
            <a:r>
              <a:rPr lang="en-US" dirty="0" smtClean="0"/>
              <a:t>386 - Creator/Contributor Characteristics</a:t>
            </a:r>
          </a:p>
          <a:p>
            <a:pPr>
              <a:buNone/>
            </a:pPr>
            <a:endParaRPr lang="en-US" dirty="0" smtClean="0"/>
          </a:p>
          <a:p>
            <a:pPr>
              <a:spcAft>
                <a:spcPts val="600"/>
              </a:spcAft>
              <a:buNone/>
            </a:pPr>
            <a:r>
              <a:rPr lang="en-US" dirty="0" smtClean="0"/>
              <a:t>Proposed (to be considered at ALA Annual 2014):</a:t>
            </a:r>
          </a:p>
          <a:p>
            <a:pPr>
              <a:buNone/>
            </a:pPr>
            <a:r>
              <a:rPr lang="en-US" i="1" dirty="0" smtClean="0"/>
              <a:t>388 - Chronological Term Representing Date or Time Period of Creation or Origin of Work/Expression</a:t>
            </a:r>
          </a:p>
          <a:p>
            <a:pPr>
              <a:buNone/>
            </a:pPr>
            <a:endParaRPr lang="en-US" dirty="0"/>
          </a:p>
        </p:txBody>
      </p:sp>
    </p:spTree>
    <p:extLst>
      <p:ext uri="{BB962C8B-B14F-4D97-AF65-F5344CB8AC3E}">
        <p14:creationId xmlns:p14="http://schemas.microsoft.com/office/powerpoint/2010/main" val="309472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8872"/>
            <a:ext cx="8229600" cy="762000"/>
          </a:xfrm>
        </p:spPr>
        <p:txBody>
          <a:bodyPr/>
          <a:lstStyle/>
          <a:p>
            <a:r>
              <a:rPr lang="en-US" dirty="0" smtClean="0"/>
              <a:t>Dates</a:t>
            </a:r>
            <a:endParaRPr lang="en-US" dirty="0"/>
          </a:p>
        </p:txBody>
      </p:sp>
      <p:sp>
        <p:nvSpPr>
          <p:cNvPr id="3" name="Content Placeholder 2"/>
          <p:cNvSpPr>
            <a:spLocks noGrp="1"/>
          </p:cNvSpPr>
          <p:nvPr>
            <p:ph idx="1"/>
          </p:nvPr>
        </p:nvSpPr>
        <p:spPr>
          <a:xfrm>
            <a:off x="1981200" y="990600"/>
            <a:ext cx="8229600" cy="5867400"/>
          </a:xfrm>
        </p:spPr>
        <p:txBody>
          <a:bodyPr>
            <a:normAutofit fontScale="92500" lnSpcReduction="20000"/>
          </a:bodyPr>
          <a:lstStyle/>
          <a:p>
            <a:r>
              <a:rPr lang="en-US" dirty="0" smtClean="0"/>
              <a:t>Many date attributes in RDA</a:t>
            </a:r>
          </a:p>
          <a:p>
            <a:r>
              <a:rPr lang="en-US" dirty="0" smtClean="0">
                <a:solidFill>
                  <a:srgbClr val="0000FF"/>
                </a:solidFill>
              </a:rPr>
              <a:t>Persons</a:t>
            </a:r>
          </a:p>
          <a:p>
            <a:pPr>
              <a:buNone/>
            </a:pPr>
            <a:r>
              <a:rPr lang="en-US" dirty="0"/>
              <a:t>	</a:t>
            </a:r>
            <a:r>
              <a:rPr lang="en-US" dirty="0" smtClean="0"/>
              <a:t>9.3.2  Date of Birth</a:t>
            </a:r>
          </a:p>
          <a:p>
            <a:pPr>
              <a:buNone/>
            </a:pPr>
            <a:r>
              <a:rPr lang="en-US" dirty="0"/>
              <a:t>	</a:t>
            </a:r>
            <a:r>
              <a:rPr lang="en-US" dirty="0" smtClean="0"/>
              <a:t>9.3.3  Date of Death</a:t>
            </a:r>
          </a:p>
          <a:p>
            <a:pPr>
              <a:buNone/>
            </a:pPr>
            <a:r>
              <a:rPr lang="en-US" dirty="0"/>
              <a:t>	</a:t>
            </a:r>
            <a:r>
              <a:rPr lang="en-US" dirty="0" smtClean="0"/>
              <a:t>9.3.4  Period of Activity of the Person</a:t>
            </a:r>
          </a:p>
          <a:p>
            <a:r>
              <a:rPr lang="en-US" dirty="0" smtClean="0">
                <a:solidFill>
                  <a:srgbClr val="0000FF"/>
                </a:solidFill>
              </a:rPr>
              <a:t>Families</a:t>
            </a:r>
          </a:p>
          <a:p>
            <a:pPr>
              <a:buNone/>
            </a:pPr>
            <a:r>
              <a:rPr lang="en-US" dirty="0"/>
              <a:t>	</a:t>
            </a:r>
            <a:r>
              <a:rPr lang="en-US" dirty="0" smtClean="0"/>
              <a:t>10.4  Date Associated with the Family</a:t>
            </a:r>
          </a:p>
          <a:p>
            <a:r>
              <a:rPr lang="en-US" dirty="0" smtClean="0">
                <a:solidFill>
                  <a:srgbClr val="0000FF"/>
                </a:solidFill>
              </a:rPr>
              <a:t>Corporate Bodies</a:t>
            </a:r>
          </a:p>
          <a:p>
            <a:pPr>
              <a:buNone/>
            </a:pPr>
            <a:r>
              <a:rPr lang="en-US" dirty="0"/>
              <a:t>	</a:t>
            </a:r>
            <a:r>
              <a:rPr lang="en-US" dirty="0" smtClean="0"/>
              <a:t>11.4.2  Date of Conference, Etc.</a:t>
            </a:r>
          </a:p>
          <a:p>
            <a:pPr>
              <a:buNone/>
            </a:pPr>
            <a:r>
              <a:rPr lang="en-US" dirty="0"/>
              <a:t>	</a:t>
            </a:r>
            <a:r>
              <a:rPr lang="en-US" dirty="0" smtClean="0"/>
              <a:t>11.4.3  Date of Establishment</a:t>
            </a:r>
          </a:p>
          <a:p>
            <a:pPr>
              <a:buNone/>
            </a:pPr>
            <a:r>
              <a:rPr lang="en-US" dirty="0"/>
              <a:t>	</a:t>
            </a:r>
            <a:r>
              <a:rPr lang="en-US" dirty="0" smtClean="0"/>
              <a:t>11.4.4  Date of Termination</a:t>
            </a:r>
          </a:p>
          <a:p>
            <a:pPr>
              <a:buNone/>
            </a:pPr>
            <a:r>
              <a:rPr lang="en-US" dirty="0"/>
              <a:t>	</a:t>
            </a:r>
            <a:r>
              <a:rPr lang="en-US" dirty="0" smtClean="0"/>
              <a:t>11.4.5  Period of Activity of the Corporate Body</a:t>
            </a:r>
          </a:p>
        </p:txBody>
      </p:sp>
      <p:pic>
        <p:nvPicPr>
          <p:cNvPr id="10247" name="Picture 7"/>
          <p:cNvPicPr>
            <a:picLocks noChangeAspect="1" noChangeArrowheads="1"/>
          </p:cNvPicPr>
          <p:nvPr/>
        </p:nvPicPr>
        <p:blipFill>
          <a:blip r:embed="rId2" cstate="print"/>
          <a:srcRect/>
          <a:stretch>
            <a:fillRect/>
          </a:stretch>
        </p:blipFill>
        <p:spPr bwMode="auto">
          <a:xfrm>
            <a:off x="9753600" y="5867400"/>
            <a:ext cx="793488" cy="597506"/>
          </a:xfrm>
          <a:prstGeom prst="rect">
            <a:avLst/>
          </a:prstGeom>
          <a:noFill/>
          <a:ln w="9525">
            <a:noFill/>
            <a:miter lim="800000"/>
            <a:headEnd/>
            <a:tailEnd/>
          </a:ln>
        </p:spPr>
      </p:pic>
    </p:spTree>
    <p:extLst>
      <p:ext uri="{BB962C8B-B14F-4D97-AF65-F5344CB8AC3E}">
        <p14:creationId xmlns:p14="http://schemas.microsoft.com/office/powerpoint/2010/main" val="3088358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r>
              <a:rPr lang="en-US" dirty="0" smtClean="0"/>
              <a:t>Dates</a:t>
            </a:r>
            <a:endParaRPr lang="en-US" dirty="0"/>
          </a:p>
        </p:txBody>
      </p:sp>
      <p:sp>
        <p:nvSpPr>
          <p:cNvPr id="3" name="Content Placeholder 2"/>
          <p:cNvSpPr>
            <a:spLocks noGrp="1"/>
          </p:cNvSpPr>
          <p:nvPr>
            <p:ph idx="1"/>
          </p:nvPr>
        </p:nvSpPr>
        <p:spPr>
          <a:xfrm>
            <a:off x="1981200" y="990600"/>
            <a:ext cx="8229600" cy="5867400"/>
          </a:xfrm>
        </p:spPr>
        <p:txBody>
          <a:bodyPr>
            <a:normAutofit/>
          </a:bodyPr>
          <a:lstStyle/>
          <a:p>
            <a:r>
              <a:rPr lang="en-US" dirty="0" smtClean="0">
                <a:solidFill>
                  <a:srgbClr val="0000FF"/>
                </a:solidFill>
              </a:rPr>
              <a:t>Works and Expressions</a:t>
            </a:r>
          </a:p>
          <a:p>
            <a:pPr>
              <a:buNone/>
            </a:pPr>
            <a:r>
              <a:rPr lang="en-US" dirty="0"/>
              <a:t>	</a:t>
            </a:r>
            <a:r>
              <a:rPr lang="en-US" dirty="0" smtClean="0"/>
              <a:t>6.4  Date of Work</a:t>
            </a:r>
          </a:p>
          <a:p>
            <a:pPr>
              <a:buNone/>
            </a:pPr>
            <a:r>
              <a:rPr lang="en-US" dirty="0"/>
              <a:t>	</a:t>
            </a:r>
            <a:r>
              <a:rPr lang="en-US" dirty="0" smtClean="0"/>
              <a:t>6.10  Date of Expression</a:t>
            </a:r>
          </a:p>
          <a:p>
            <a:pPr>
              <a:buNone/>
            </a:pPr>
            <a:r>
              <a:rPr lang="en-US" dirty="0"/>
              <a:t>	</a:t>
            </a:r>
            <a:r>
              <a:rPr lang="en-US" dirty="0" smtClean="0"/>
              <a:t>6.20.2  Date of Promulgation of a Law, Etc.</a:t>
            </a:r>
          </a:p>
          <a:p>
            <a:pPr>
              <a:buNone/>
            </a:pPr>
            <a:r>
              <a:rPr lang="en-US" dirty="0"/>
              <a:t>	</a:t>
            </a:r>
            <a:r>
              <a:rPr lang="en-US" dirty="0" smtClean="0"/>
              <a:t>6.20.3  Date of a Treaty</a:t>
            </a:r>
          </a:p>
          <a:p>
            <a:pPr>
              <a:buNone/>
            </a:pPr>
            <a:r>
              <a:rPr lang="en-US" dirty="0"/>
              <a:t>	</a:t>
            </a:r>
            <a:r>
              <a:rPr lang="en-US" dirty="0" smtClean="0"/>
              <a:t>6.24  Date of Expression of a Religious Work</a:t>
            </a:r>
          </a:p>
          <a:p>
            <a:pPr>
              <a:buNone/>
            </a:pPr>
            <a:r>
              <a:rPr lang="en-US" dirty="0"/>
              <a:t>	</a:t>
            </a:r>
            <a:endParaRPr lang="en-US" dirty="0" smtClean="0"/>
          </a:p>
        </p:txBody>
      </p:sp>
    </p:spTree>
    <p:extLst>
      <p:ext uri="{BB962C8B-B14F-4D97-AF65-F5344CB8AC3E}">
        <p14:creationId xmlns:p14="http://schemas.microsoft.com/office/powerpoint/2010/main" val="685604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39762"/>
          </a:xfrm>
        </p:spPr>
        <p:txBody>
          <a:bodyPr>
            <a:normAutofit fontScale="90000"/>
          </a:bodyPr>
          <a:lstStyle/>
          <a:p>
            <a:r>
              <a:rPr lang="en-US" dirty="0" smtClean="0"/>
              <a:t>046 - Special Coded Dates</a:t>
            </a:r>
            <a:endParaRPr lang="en-US" dirty="0"/>
          </a:p>
        </p:txBody>
      </p:sp>
      <p:sp>
        <p:nvSpPr>
          <p:cNvPr id="3" name="Content Placeholder 2"/>
          <p:cNvSpPr>
            <a:spLocks noGrp="1"/>
          </p:cNvSpPr>
          <p:nvPr>
            <p:ph idx="1"/>
          </p:nvPr>
        </p:nvSpPr>
        <p:spPr>
          <a:xfrm>
            <a:off x="2514600" y="914400"/>
            <a:ext cx="7239000" cy="5791200"/>
          </a:xfrm>
        </p:spPr>
        <p:txBody>
          <a:bodyPr>
            <a:noAutofit/>
          </a:bodyPr>
          <a:lstStyle/>
          <a:p>
            <a:r>
              <a:rPr lang="en-US" sz="2100" dirty="0"/>
              <a:t>Indicators not defined</a:t>
            </a:r>
          </a:p>
          <a:p>
            <a:pPr>
              <a:lnSpc>
                <a:spcPct val="120000"/>
              </a:lnSpc>
              <a:spcBef>
                <a:spcPts val="0"/>
              </a:spcBef>
            </a:pPr>
            <a:r>
              <a:rPr lang="en-US" sz="2100" dirty="0"/>
              <a:t>Subfields</a:t>
            </a:r>
          </a:p>
          <a:p>
            <a:pPr>
              <a:lnSpc>
                <a:spcPct val="120000"/>
              </a:lnSpc>
              <a:spcBef>
                <a:spcPts val="0"/>
              </a:spcBef>
              <a:buNone/>
            </a:pPr>
            <a:r>
              <a:rPr lang="en-US" sz="2100" dirty="0"/>
              <a:t>	</a:t>
            </a:r>
            <a:r>
              <a:rPr lang="en-US" sz="2100" dirty="0"/>
              <a:t>$f - Birth date (NR)</a:t>
            </a:r>
            <a:br>
              <a:rPr lang="en-US" sz="2100" dirty="0"/>
            </a:br>
            <a:r>
              <a:rPr lang="en-US" sz="2100" dirty="0"/>
              <a:t>$g - Death date (NR)</a:t>
            </a:r>
            <a:br>
              <a:rPr lang="en-US" sz="2100" dirty="0"/>
            </a:br>
            <a:r>
              <a:rPr lang="en-US" sz="2100" dirty="0"/>
              <a:t>$k - Beginning or single date created (NR)</a:t>
            </a:r>
            <a:br>
              <a:rPr lang="en-US" sz="2100" dirty="0"/>
            </a:br>
            <a:r>
              <a:rPr lang="en-US" sz="2100" dirty="0"/>
              <a:t>$l - Ending date created (NR)</a:t>
            </a:r>
          </a:p>
          <a:p>
            <a:pPr>
              <a:lnSpc>
                <a:spcPct val="120000"/>
              </a:lnSpc>
              <a:spcBef>
                <a:spcPts val="0"/>
              </a:spcBef>
              <a:buNone/>
            </a:pPr>
            <a:r>
              <a:rPr lang="en-US" sz="2100" dirty="0"/>
              <a:t>	</a:t>
            </a:r>
            <a:r>
              <a:rPr lang="en-US" sz="2100" dirty="0"/>
              <a:t>$o - Single or starting date for aggregated content (NR)</a:t>
            </a:r>
          </a:p>
          <a:p>
            <a:pPr>
              <a:lnSpc>
                <a:spcPct val="120000"/>
              </a:lnSpc>
              <a:spcBef>
                <a:spcPts val="0"/>
              </a:spcBef>
              <a:buNone/>
            </a:pPr>
            <a:r>
              <a:rPr lang="en-US" sz="2100" dirty="0"/>
              <a:t>	</a:t>
            </a:r>
            <a:r>
              <a:rPr lang="en-US" sz="2100" dirty="0"/>
              <a:t>$p - </a:t>
            </a:r>
            <a:r>
              <a:rPr lang="en-US" sz="2100" dirty="0"/>
              <a:t>Ending date for aggregated content (NR)</a:t>
            </a:r>
            <a:endParaRPr lang="en-US" sz="2100" dirty="0"/>
          </a:p>
          <a:p>
            <a:pPr>
              <a:lnSpc>
                <a:spcPct val="120000"/>
              </a:lnSpc>
              <a:spcBef>
                <a:spcPts val="0"/>
              </a:spcBef>
              <a:buNone/>
            </a:pPr>
            <a:r>
              <a:rPr lang="en-US" sz="2100" dirty="0"/>
              <a:t>	$s - Start period (NR)</a:t>
            </a:r>
            <a:br>
              <a:rPr lang="en-US" sz="2100" dirty="0"/>
            </a:br>
            <a:r>
              <a:rPr lang="en-US" sz="2100" dirty="0"/>
              <a:t>$t - End period (NR)</a:t>
            </a:r>
            <a:br>
              <a:rPr lang="en-US" sz="2100" dirty="0"/>
            </a:br>
            <a:r>
              <a:rPr lang="en-US" sz="2100" dirty="0"/>
              <a:t>$u - Uniform Resource Identifier (R)</a:t>
            </a:r>
            <a:br>
              <a:rPr lang="en-US" sz="2100" dirty="0"/>
            </a:br>
            <a:r>
              <a:rPr lang="en-US" sz="2100" dirty="0"/>
              <a:t>$v - Source of information (R)</a:t>
            </a:r>
          </a:p>
          <a:p>
            <a:pPr>
              <a:lnSpc>
                <a:spcPct val="120000"/>
              </a:lnSpc>
              <a:spcBef>
                <a:spcPts val="0"/>
              </a:spcBef>
              <a:buNone/>
            </a:pPr>
            <a:r>
              <a:rPr lang="en-US" sz="2100" dirty="0"/>
              <a:t>	$2 - Source of date scheme (NR)</a:t>
            </a:r>
            <a:br>
              <a:rPr lang="en-US" sz="2100" dirty="0"/>
            </a:br>
            <a:r>
              <a:rPr lang="en-US" sz="2100" dirty="0"/>
              <a:t>$6 - Linkage (NR)</a:t>
            </a:r>
            <a:br>
              <a:rPr lang="en-US" sz="2100" dirty="0"/>
            </a:br>
            <a:r>
              <a:rPr lang="en-US" sz="2100" dirty="0"/>
              <a:t>$8 - Field link and sequence number (R)</a:t>
            </a:r>
            <a:endParaRPr lang="en-US" sz="2100" dirty="0"/>
          </a:p>
        </p:txBody>
      </p:sp>
    </p:spTree>
    <p:extLst>
      <p:ext uri="{BB962C8B-B14F-4D97-AF65-F5344CB8AC3E}">
        <p14:creationId xmlns:p14="http://schemas.microsoft.com/office/powerpoint/2010/main" val="17114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RDA Framework</a:t>
            </a:r>
            <a:endParaRPr lang="en-US" dirty="0"/>
          </a:p>
        </p:txBody>
      </p:sp>
      <p:sp>
        <p:nvSpPr>
          <p:cNvPr id="3" name="Content Placeholder 2"/>
          <p:cNvSpPr>
            <a:spLocks noGrp="1"/>
          </p:cNvSpPr>
          <p:nvPr>
            <p:ph idx="1"/>
          </p:nvPr>
        </p:nvSpPr>
        <p:spPr/>
        <p:txBody>
          <a:bodyPr/>
          <a:lstStyle/>
          <a:p>
            <a:r>
              <a:rPr lang="en-US" dirty="0" smtClean="0"/>
              <a:t>RDA is aligned with two conceptual models:</a:t>
            </a:r>
          </a:p>
          <a:p>
            <a:pPr lvl="1"/>
            <a:r>
              <a:rPr lang="en-US" dirty="0" smtClean="0"/>
              <a:t>FRBR (Functional Requirements for Bibliographic Records)</a:t>
            </a:r>
          </a:p>
          <a:p>
            <a:pPr lvl="1"/>
            <a:r>
              <a:rPr lang="en-US" dirty="0" smtClean="0"/>
              <a:t>FRAD (Functional Requirements for Authority Data)</a:t>
            </a:r>
          </a:p>
          <a:p>
            <a:r>
              <a:rPr lang="en-US" dirty="0" smtClean="0"/>
              <a:t>Entity-relationship models</a:t>
            </a:r>
          </a:p>
          <a:p>
            <a:r>
              <a:rPr lang="en-US" dirty="0" smtClean="0"/>
              <a:t>Person, Family, Corporate Body, Place</a:t>
            </a:r>
          </a:p>
          <a:p>
            <a:r>
              <a:rPr lang="en-US" dirty="0" smtClean="0"/>
              <a:t>Work, Expression</a:t>
            </a:r>
          </a:p>
          <a:p>
            <a:pPr lvl="1">
              <a:buNone/>
            </a:pPr>
            <a:endParaRPr lang="en-US" dirty="0" smtClean="0"/>
          </a:p>
        </p:txBody>
      </p:sp>
    </p:spTree>
    <p:extLst>
      <p:ext uri="{BB962C8B-B14F-4D97-AF65-F5344CB8AC3E}">
        <p14:creationId xmlns:p14="http://schemas.microsoft.com/office/powerpoint/2010/main" val="2843669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046 - Special Coded Dates</a:t>
            </a:r>
            <a:endParaRPr lang="en-US" dirty="0"/>
          </a:p>
        </p:txBody>
      </p:sp>
      <p:sp>
        <p:nvSpPr>
          <p:cNvPr id="3" name="Content Placeholder 2"/>
          <p:cNvSpPr>
            <a:spLocks noGrp="1"/>
          </p:cNvSpPr>
          <p:nvPr>
            <p:ph idx="1"/>
          </p:nvPr>
        </p:nvSpPr>
        <p:spPr>
          <a:xfrm>
            <a:off x="1981200" y="1524000"/>
            <a:ext cx="8686800" cy="5029200"/>
          </a:xfrm>
        </p:spPr>
        <p:txBody>
          <a:bodyPr>
            <a:normAutofit fontScale="85000" lnSpcReduction="20000"/>
          </a:bodyPr>
          <a:lstStyle/>
          <a:p>
            <a:r>
              <a:rPr lang="en-US" dirty="0" smtClean="0"/>
              <a:t>Dates usually recorded according to </a:t>
            </a:r>
            <a:r>
              <a:rPr lang="en-US" i="1" dirty="0" smtClean="0"/>
              <a:t>Representations </a:t>
            </a:r>
            <a:r>
              <a:rPr lang="en-US" i="1" dirty="0"/>
              <a:t>of Dates and Times</a:t>
            </a:r>
            <a:r>
              <a:rPr lang="en-US" dirty="0"/>
              <a:t> (ISO 8601</a:t>
            </a:r>
            <a:r>
              <a:rPr lang="en-US" dirty="0" smtClean="0"/>
              <a:t>); no $2 used when following ISO 8601</a:t>
            </a:r>
          </a:p>
          <a:p>
            <a:r>
              <a:rPr lang="en-US" dirty="0" err="1" smtClean="0"/>
              <a:t>yyyy</a:t>
            </a:r>
            <a:r>
              <a:rPr lang="en-US" dirty="0" smtClean="0"/>
              <a:t>, </a:t>
            </a:r>
            <a:r>
              <a:rPr lang="en-US" dirty="0" err="1" smtClean="0"/>
              <a:t>yyyy</a:t>
            </a:r>
            <a:r>
              <a:rPr lang="en-US" dirty="0" smtClean="0"/>
              <a:t>-mm, or </a:t>
            </a:r>
            <a:r>
              <a:rPr lang="en-US" dirty="0" err="1" smtClean="0"/>
              <a:t>yyyymmdd</a:t>
            </a:r>
            <a:endParaRPr lang="en-US" dirty="0" smtClean="0"/>
          </a:p>
          <a:p>
            <a:pPr>
              <a:buNone/>
            </a:pPr>
            <a:endParaRPr lang="en-US" dirty="0" smtClean="0"/>
          </a:p>
          <a:p>
            <a:pPr>
              <a:buNone/>
            </a:pPr>
            <a:r>
              <a:rPr lang="en-US" dirty="0" smtClean="0"/>
              <a:t>	Year		born 1911 		      $f 1911</a:t>
            </a:r>
          </a:p>
          <a:p>
            <a:pPr>
              <a:buNone/>
            </a:pPr>
            <a:r>
              <a:rPr lang="en-US" dirty="0" smtClean="0"/>
              <a:t>	Year-Month	born April 1911	      $f 1911-04	 </a:t>
            </a:r>
          </a:p>
          <a:p>
            <a:pPr>
              <a:buNone/>
            </a:pPr>
            <a:r>
              <a:rPr lang="en-US" dirty="0" smtClean="0"/>
              <a:t>	Year-Month-Day  born April 15, 1911	      $f 19110415</a:t>
            </a:r>
          </a:p>
          <a:p>
            <a:pPr>
              <a:buNone/>
            </a:pPr>
            <a:r>
              <a:rPr lang="en-US" dirty="0" smtClean="0"/>
              <a:t>	Early A.D. Date	born 65 A.D.  	      $f 0065</a:t>
            </a:r>
          </a:p>
          <a:p>
            <a:pPr>
              <a:buNone/>
            </a:pPr>
            <a:r>
              <a:rPr lang="en-US" dirty="0" smtClean="0"/>
              <a:t>	B.C. Date		born 361 B.C.	      $f -0360</a:t>
            </a:r>
          </a:p>
          <a:p>
            <a:pPr>
              <a:buNone/>
            </a:pPr>
            <a:r>
              <a:rPr lang="en-US" dirty="0" smtClean="0"/>
              <a:t>	Century		active 20th century	      $s 19</a:t>
            </a:r>
          </a:p>
          <a:p>
            <a:pPr>
              <a:buNone/>
            </a:pPr>
            <a:r>
              <a:rPr lang="en-US" dirty="0" smtClean="0"/>
              <a:t> </a:t>
            </a:r>
            <a:endParaRPr lang="en-US" dirty="0"/>
          </a:p>
        </p:txBody>
      </p:sp>
    </p:spTree>
    <p:extLst>
      <p:ext uri="{BB962C8B-B14F-4D97-AF65-F5344CB8AC3E}">
        <p14:creationId xmlns:p14="http://schemas.microsoft.com/office/powerpoint/2010/main" val="2396172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1853184" y="3"/>
            <a:ext cx="8460200" cy="6837140"/>
          </a:xfrm>
          <a:prstGeom prst="rect">
            <a:avLst/>
          </a:prstGeom>
          <a:noFill/>
          <a:ln w="9525">
            <a:noFill/>
            <a:miter lim="800000"/>
            <a:headEnd/>
            <a:tailEnd/>
          </a:ln>
        </p:spPr>
      </p:pic>
      <p:sp>
        <p:nvSpPr>
          <p:cNvPr id="3" name="TextBox 2"/>
          <p:cNvSpPr txBox="1"/>
          <p:nvPr/>
        </p:nvSpPr>
        <p:spPr>
          <a:xfrm>
            <a:off x="7467600" y="762001"/>
            <a:ext cx="2209800" cy="646331"/>
          </a:xfrm>
          <a:prstGeom prst="rect">
            <a:avLst/>
          </a:prstGeom>
          <a:noFill/>
          <a:ln>
            <a:solidFill>
              <a:schemeClr val="tx1"/>
            </a:solidFill>
          </a:ln>
        </p:spPr>
        <p:txBody>
          <a:bodyPr wrap="square" rtlCol="0">
            <a:spAutoFit/>
          </a:bodyPr>
          <a:lstStyle/>
          <a:p>
            <a:pPr algn="ctr"/>
            <a:r>
              <a:rPr lang="en-US" dirty="0">
                <a:solidFill>
                  <a:prstClr val="black"/>
                </a:solidFill>
              </a:rPr>
              <a:t>Date of Work</a:t>
            </a:r>
          </a:p>
          <a:p>
            <a:pPr algn="ctr"/>
            <a:r>
              <a:rPr lang="en-US" dirty="0">
                <a:solidFill>
                  <a:srgbClr val="FF0000"/>
                </a:solidFill>
              </a:rPr>
              <a:t>046 $k $l</a:t>
            </a:r>
            <a:endParaRPr lang="en-US" dirty="0">
              <a:solidFill>
                <a:srgbClr val="FF0000"/>
              </a:solidFill>
            </a:endParaRPr>
          </a:p>
        </p:txBody>
      </p:sp>
    </p:spTree>
    <p:extLst>
      <p:ext uri="{BB962C8B-B14F-4D97-AF65-F5344CB8AC3E}">
        <p14:creationId xmlns:p14="http://schemas.microsoft.com/office/powerpoint/2010/main" val="900056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898904" y="201168"/>
            <a:ext cx="8484032" cy="6510528"/>
          </a:xfrm>
          <a:prstGeom prst="rect">
            <a:avLst/>
          </a:prstGeom>
          <a:noFill/>
          <a:ln w="9525">
            <a:noFill/>
            <a:miter lim="800000"/>
            <a:headEnd/>
            <a:tailEnd/>
          </a:ln>
        </p:spPr>
      </p:pic>
      <p:sp>
        <p:nvSpPr>
          <p:cNvPr id="3" name="TextBox 2"/>
          <p:cNvSpPr txBox="1"/>
          <p:nvPr/>
        </p:nvSpPr>
        <p:spPr>
          <a:xfrm>
            <a:off x="6781800" y="2438401"/>
            <a:ext cx="2209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Date of Work</a:t>
            </a:r>
          </a:p>
          <a:p>
            <a:pPr algn="ctr"/>
            <a:r>
              <a:rPr lang="en-US" dirty="0">
                <a:solidFill>
                  <a:srgbClr val="FF0000"/>
                </a:solidFill>
              </a:rPr>
              <a:t>046 $k $l</a:t>
            </a:r>
            <a:endParaRPr lang="en-US" dirty="0">
              <a:solidFill>
                <a:srgbClr val="FF0000"/>
              </a:solidFill>
            </a:endParaRPr>
          </a:p>
        </p:txBody>
      </p:sp>
    </p:spTree>
    <p:extLst>
      <p:ext uri="{BB962C8B-B14F-4D97-AF65-F5344CB8AC3E}">
        <p14:creationId xmlns:p14="http://schemas.microsoft.com/office/powerpoint/2010/main" val="1027204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706880" y="0"/>
            <a:ext cx="8812530" cy="6892290"/>
          </a:xfrm>
          <a:prstGeom prst="rect">
            <a:avLst/>
          </a:prstGeom>
          <a:noFill/>
          <a:ln w="9525">
            <a:noFill/>
            <a:miter lim="800000"/>
            <a:headEnd/>
            <a:tailEnd/>
          </a:ln>
        </p:spPr>
      </p:pic>
      <p:sp>
        <p:nvSpPr>
          <p:cNvPr id="3" name="TextBox 2"/>
          <p:cNvSpPr txBox="1"/>
          <p:nvPr/>
        </p:nvSpPr>
        <p:spPr>
          <a:xfrm>
            <a:off x="7467600" y="762000"/>
            <a:ext cx="22098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Date of Promulgation of a Law, Etc.</a:t>
            </a:r>
          </a:p>
          <a:p>
            <a:pPr algn="ctr"/>
            <a:r>
              <a:rPr lang="en-US" dirty="0">
                <a:solidFill>
                  <a:srgbClr val="FF0000"/>
                </a:solidFill>
              </a:rPr>
              <a:t>046 $k $l</a:t>
            </a:r>
            <a:endParaRPr lang="en-US" dirty="0">
              <a:solidFill>
                <a:srgbClr val="FF0000"/>
              </a:solidFill>
            </a:endParaRPr>
          </a:p>
        </p:txBody>
      </p:sp>
    </p:spTree>
    <p:extLst>
      <p:ext uri="{BB962C8B-B14F-4D97-AF65-F5344CB8AC3E}">
        <p14:creationId xmlns:p14="http://schemas.microsoft.com/office/powerpoint/2010/main" val="1987291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862329" y="7"/>
            <a:ext cx="8480489" cy="6830378"/>
          </a:xfrm>
          <a:prstGeom prst="rect">
            <a:avLst/>
          </a:prstGeom>
          <a:noFill/>
          <a:ln w="9525">
            <a:noFill/>
            <a:miter lim="800000"/>
            <a:headEnd/>
            <a:tailEnd/>
          </a:ln>
        </p:spPr>
      </p:pic>
      <p:sp>
        <p:nvSpPr>
          <p:cNvPr id="3" name="TextBox 2"/>
          <p:cNvSpPr txBox="1"/>
          <p:nvPr/>
        </p:nvSpPr>
        <p:spPr>
          <a:xfrm>
            <a:off x="7467600" y="838200"/>
            <a:ext cx="2209800" cy="923330"/>
          </a:xfrm>
          <a:prstGeom prst="rect">
            <a:avLst/>
          </a:prstGeom>
          <a:noFill/>
          <a:ln>
            <a:solidFill>
              <a:schemeClr val="tx1"/>
            </a:solidFill>
          </a:ln>
        </p:spPr>
        <p:txBody>
          <a:bodyPr wrap="square" rtlCol="0">
            <a:spAutoFit/>
          </a:bodyPr>
          <a:lstStyle/>
          <a:p>
            <a:pPr algn="ctr"/>
            <a:r>
              <a:rPr lang="en-US" dirty="0">
                <a:solidFill>
                  <a:prstClr val="black"/>
                </a:solidFill>
              </a:rPr>
              <a:t>Date of Expression of a Religious Work</a:t>
            </a:r>
          </a:p>
          <a:p>
            <a:pPr algn="ctr"/>
            <a:r>
              <a:rPr lang="en-US" dirty="0">
                <a:solidFill>
                  <a:srgbClr val="FF0000"/>
                </a:solidFill>
              </a:rPr>
              <a:t>046 $k $l</a:t>
            </a:r>
            <a:endParaRPr lang="en-US" dirty="0">
              <a:solidFill>
                <a:srgbClr val="FF0000"/>
              </a:solidFill>
            </a:endParaRPr>
          </a:p>
        </p:txBody>
      </p:sp>
    </p:spTree>
    <p:extLst>
      <p:ext uri="{BB962C8B-B14F-4D97-AF65-F5344CB8AC3E}">
        <p14:creationId xmlns:p14="http://schemas.microsoft.com/office/powerpoint/2010/main" val="908020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853185" y="3"/>
            <a:ext cx="8480489" cy="6837140"/>
          </a:xfrm>
          <a:prstGeom prst="rect">
            <a:avLst/>
          </a:prstGeom>
          <a:noFill/>
          <a:ln w="9525">
            <a:noFill/>
            <a:miter lim="800000"/>
            <a:headEnd/>
            <a:tailEnd/>
          </a:ln>
        </p:spPr>
      </p:pic>
      <p:sp>
        <p:nvSpPr>
          <p:cNvPr id="3" name="TextBox 2"/>
          <p:cNvSpPr txBox="1"/>
          <p:nvPr/>
        </p:nvSpPr>
        <p:spPr>
          <a:xfrm>
            <a:off x="7467600" y="914401"/>
            <a:ext cx="2209800" cy="646331"/>
          </a:xfrm>
          <a:prstGeom prst="rect">
            <a:avLst/>
          </a:prstGeom>
          <a:noFill/>
          <a:ln>
            <a:solidFill>
              <a:schemeClr val="tx1"/>
            </a:solidFill>
          </a:ln>
        </p:spPr>
        <p:txBody>
          <a:bodyPr wrap="square" rtlCol="0">
            <a:spAutoFit/>
          </a:bodyPr>
          <a:lstStyle/>
          <a:p>
            <a:pPr algn="ctr"/>
            <a:r>
              <a:rPr lang="en-US" dirty="0">
                <a:solidFill>
                  <a:prstClr val="black"/>
                </a:solidFill>
              </a:rPr>
              <a:t>Date of Expression</a:t>
            </a:r>
          </a:p>
          <a:p>
            <a:pPr algn="ctr"/>
            <a:r>
              <a:rPr lang="en-US" dirty="0">
                <a:solidFill>
                  <a:srgbClr val="FF0000"/>
                </a:solidFill>
              </a:rPr>
              <a:t>046 $k $l</a:t>
            </a:r>
            <a:endParaRPr lang="en-US" dirty="0">
              <a:solidFill>
                <a:srgbClr val="FF0000"/>
              </a:solidFill>
            </a:endParaRPr>
          </a:p>
        </p:txBody>
      </p:sp>
    </p:spTree>
    <p:extLst>
      <p:ext uri="{BB962C8B-B14F-4D97-AF65-F5344CB8AC3E}">
        <p14:creationId xmlns:p14="http://schemas.microsoft.com/office/powerpoint/2010/main" val="1744261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3" cstate="print"/>
          <a:srcRect/>
          <a:stretch>
            <a:fillRect/>
          </a:stretch>
        </p:blipFill>
        <p:spPr bwMode="auto">
          <a:xfrm>
            <a:off x="1524001" y="380999"/>
            <a:ext cx="9151315" cy="6122822"/>
          </a:xfrm>
          <a:prstGeom prst="rect">
            <a:avLst/>
          </a:prstGeom>
          <a:noFill/>
          <a:ln w="9525">
            <a:noFill/>
            <a:miter lim="800000"/>
            <a:headEnd/>
            <a:tailEnd/>
          </a:ln>
        </p:spPr>
      </p:pic>
      <p:pic>
        <p:nvPicPr>
          <p:cNvPr id="37892" name="Picture 4"/>
          <p:cNvPicPr>
            <a:picLocks noChangeAspect="1" noChangeArrowheads="1"/>
          </p:cNvPicPr>
          <p:nvPr/>
        </p:nvPicPr>
        <p:blipFill>
          <a:blip r:embed="rId4" cstate="print"/>
          <a:srcRect/>
          <a:stretch>
            <a:fillRect/>
          </a:stretch>
        </p:blipFill>
        <p:spPr bwMode="auto">
          <a:xfrm>
            <a:off x="4343399" y="1142999"/>
            <a:ext cx="512064" cy="210850"/>
          </a:xfrm>
          <a:prstGeom prst="rect">
            <a:avLst/>
          </a:prstGeom>
          <a:noFill/>
          <a:ln w="9525">
            <a:noFill/>
            <a:miter lim="800000"/>
            <a:headEnd/>
            <a:tailEnd/>
          </a:ln>
        </p:spPr>
      </p:pic>
      <p:pic>
        <p:nvPicPr>
          <p:cNvPr id="37893" name="Picture 5"/>
          <p:cNvPicPr>
            <a:picLocks noChangeAspect="1" noChangeArrowheads="1"/>
          </p:cNvPicPr>
          <p:nvPr/>
        </p:nvPicPr>
        <p:blipFill>
          <a:blip r:embed="rId5" cstate="print"/>
          <a:srcRect/>
          <a:stretch>
            <a:fillRect/>
          </a:stretch>
        </p:blipFill>
        <p:spPr bwMode="auto">
          <a:xfrm>
            <a:off x="9963912" y="457201"/>
            <a:ext cx="676656" cy="238819"/>
          </a:xfrm>
          <a:prstGeom prst="rect">
            <a:avLst/>
          </a:prstGeom>
          <a:noFill/>
          <a:ln w="9525">
            <a:noFill/>
            <a:miter lim="800000"/>
            <a:headEnd/>
            <a:tailEnd/>
          </a:ln>
        </p:spPr>
      </p:pic>
      <p:sp>
        <p:nvSpPr>
          <p:cNvPr id="5" name="TextBox 4"/>
          <p:cNvSpPr txBox="1"/>
          <p:nvPr/>
        </p:nvSpPr>
        <p:spPr>
          <a:xfrm>
            <a:off x="7239000" y="152400"/>
            <a:ext cx="20574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Date of Birth/Date of Death</a:t>
            </a:r>
          </a:p>
          <a:p>
            <a:pPr algn="ctr"/>
            <a:r>
              <a:rPr lang="en-US" dirty="0">
                <a:solidFill>
                  <a:srgbClr val="FF0000"/>
                </a:solidFill>
              </a:rPr>
              <a:t>046 $f $g</a:t>
            </a:r>
            <a:endParaRPr lang="en-US" dirty="0">
              <a:solidFill>
                <a:srgbClr val="FF0000"/>
              </a:solidFill>
            </a:endParaRPr>
          </a:p>
        </p:txBody>
      </p:sp>
    </p:spTree>
    <p:extLst>
      <p:ext uri="{BB962C8B-B14F-4D97-AF65-F5344CB8AC3E}">
        <p14:creationId xmlns:p14="http://schemas.microsoft.com/office/powerpoint/2010/main" val="657494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825752" y="152400"/>
            <a:ext cx="8599932" cy="6563106"/>
          </a:xfrm>
          <a:prstGeom prst="rect">
            <a:avLst/>
          </a:prstGeom>
          <a:noFill/>
          <a:ln w="9525">
            <a:noFill/>
            <a:miter lim="800000"/>
            <a:headEnd/>
            <a:tailEnd/>
          </a:ln>
        </p:spPr>
      </p:pic>
      <p:sp>
        <p:nvSpPr>
          <p:cNvPr id="3" name="TextBox 2"/>
          <p:cNvSpPr txBox="1"/>
          <p:nvPr/>
        </p:nvSpPr>
        <p:spPr>
          <a:xfrm>
            <a:off x="7315200" y="192024"/>
            <a:ext cx="1905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Date of Birth/Date of Death</a:t>
            </a:r>
          </a:p>
          <a:p>
            <a:pPr algn="ctr"/>
            <a:r>
              <a:rPr lang="en-US" dirty="0">
                <a:solidFill>
                  <a:srgbClr val="FF0000"/>
                </a:solidFill>
              </a:rPr>
              <a:t>046 $f $g</a:t>
            </a:r>
            <a:endParaRPr lang="en-US" dirty="0">
              <a:solidFill>
                <a:srgbClr val="FF0000"/>
              </a:solidFill>
            </a:endParaRPr>
          </a:p>
        </p:txBody>
      </p:sp>
    </p:spTree>
    <p:extLst>
      <p:ext uri="{BB962C8B-B14F-4D97-AF65-F5344CB8AC3E}">
        <p14:creationId xmlns:p14="http://schemas.microsoft.com/office/powerpoint/2010/main" val="2978188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844040" y="3"/>
            <a:ext cx="8460200" cy="6837140"/>
          </a:xfrm>
          <a:prstGeom prst="rect">
            <a:avLst/>
          </a:prstGeom>
          <a:noFill/>
          <a:ln w="9525">
            <a:noFill/>
            <a:miter lim="800000"/>
            <a:headEnd/>
            <a:tailEnd/>
          </a:ln>
        </p:spPr>
      </p:pic>
      <p:sp>
        <p:nvSpPr>
          <p:cNvPr id="3" name="TextBox 2"/>
          <p:cNvSpPr txBox="1"/>
          <p:nvPr/>
        </p:nvSpPr>
        <p:spPr>
          <a:xfrm>
            <a:off x="7391400" y="762000"/>
            <a:ext cx="22098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Date of Establishment</a:t>
            </a:r>
          </a:p>
          <a:p>
            <a:pPr algn="ctr"/>
            <a:r>
              <a:rPr lang="en-US" dirty="0">
                <a:solidFill>
                  <a:srgbClr val="FF0000"/>
                </a:solidFill>
              </a:rPr>
              <a:t>046 $s</a:t>
            </a:r>
            <a:endParaRPr lang="en-US" dirty="0">
              <a:solidFill>
                <a:srgbClr val="FF0000"/>
              </a:solidFill>
            </a:endParaRPr>
          </a:p>
        </p:txBody>
      </p:sp>
    </p:spTree>
    <p:extLst>
      <p:ext uri="{BB962C8B-B14F-4D97-AF65-F5344CB8AC3E}">
        <p14:creationId xmlns:p14="http://schemas.microsoft.com/office/powerpoint/2010/main" val="856981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53185" y="9"/>
            <a:ext cx="8480489" cy="6857429"/>
          </a:xfrm>
          <a:prstGeom prst="rect">
            <a:avLst/>
          </a:prstGeom>
          <a:noFill/>
          <a:ln w="9525">
            <a:noFill/>
            <a:miter lim="800000"/>
            <a:headEnd/>
            <a:tailEnd/>
          </a:ln>
        </p:spPr>
      </p:pic>
      <p:sp>
        <p:nvSpPr>
          <p:cNvPr id="3" name="TextBox 2"/>
          <p:cNvSpPr txBox="1"/>
          <p:nvPr/>
        </p:nvSpPr>
        <p:spPr>
          <a:xfrm>
            <a:off x="7467600" y="685801"/>
            <a:ext cx="2209800" cy="1200329"/>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Date of Establishment/Date of Termination</a:t>
            </a:r>
          </a:p>
          <a:p>
            <a:pPr algn="ctr"/>
            <a:r>
              <a:rPr lang="en-US" dirty="0">
                <a:solidFill>
                  <a:srgbClr val="FF0000"/>
                </a:solidFill>
              </a:rPr>
              <a:t>046 $s $t</a:t>
            </a:r>
            <a:endParaRPr lang="en-US" dirty="0">
              <a:solidFill>
                <a:srgbClr val="FF0000"/>
              </a:solidFill>
            </a:endParaRPr>
          </a:p>
        </p:txBody>
      </p:sp>
    </p:spTree>
    <p:extLst>
      <p:ext uri="{BB962C8B-B14F-4D97-AF65-F5344CB8AC3E}">
        <p14:creationId xmlns:p14="http://schemas.microsoft.com/office/powerpoint/2010/main" val="3939934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914400"/>
          </a:xfrm>
        </p:spPr>
        <p:txBody>
          <a:bodyPr/>
          <a:lstStyle/>
          <a:p>
            <a:r>
              <a:rPr lang="en-US" dirty="0" smtClean="0"/>
              <a:t>Entities and Attributes</a:t>
            </a:r>
            <a:endParaRPr lang="en-US" dirty="0"/>
          </a:p>
        </p:txBody>
      </p:sp>
      <p:sp>
        <p:nvSpPr>
          <p:cNvPr id="3" name="Content Placeholder 2"/>
          <p:cNvSpPr>
            <a:spLocks noGrp="1"/>
          </p:cNvSpPr>
          <p:nvPr>
            <p:ph idx="1"/>
          </p:nvPr>
        </p:nvSpPr>
        <p:spPr>
          <a:xfrm>
            <a:off x="1828800" y="1219200"/>
            <a:ext cx="8534400" cy="5638800"/>
          </a:xfrm>
        </p:spPr>
        <p:txBody>
          <a:bodyPr>
            <a:normAutofit fontScale="92500" lnSpcReduction="20000"/>
          </a:bodyPr>
          <a:lstStyle/>
          <a:p>
            <a:pPr>
              <a:spcAft>
                <a:spcPts val="1200"/>
              </a:spcAft>
            </a:pPr>
            <a:r>
              <a:rPr lang="en-US" dirty="0" smtClean="0"/>
              <a:t>Each entity has various attributes, e.g.</a:t>
            </a:r>
          </a:p>
          <a:p>
            <a:pPr>
              <a:buNone/>
            </a:pPr>
            <a:r>
              <a:rPr lang="en-US" dirty="0" smtClean="0"/>
              <a:t>		</a:t>
            </a:r>
            <a:r>
              <a:rPr lang="en-US" b="1" dirty="0" smtClean="0"/>
              <a:t>Person:</a:t>
            </a:r>
            <a:r>
              <a:rPr lang="en-US" dirty="0" smtClean="0"/>
              <a:t> Gender, Date of Birth, Date of Death, 	Place of Birth, Associated Country, Affiliation, 	Language, Profession/Occupation, etc.</a:t>
            </a:r>
          </a:p>
          <a:p>
            <a:pPr>
              <a:spcBef>
                <a:spcPts val="0"/>
              </a:spcBef>
              <a:buNone/>
            </a:pPr>
            <a:endParaRPr lang="en-US" dirty="0"/>
          </a:p>
          <a:p>
            <a:pPr>
              <a:spcAft>
                <a:spcPts val="600"/>
              </a:spcAft>
            </a:pPr>
            <a:r>
              <a:rPr lang="en-US" dirty="0" smtClean="0"/>
              <a:t>Entities can have relationships with other entities, e.g.</a:t>
            </a:r>
            <a:endParaRPr lang="en-US" dirty="0"/>
          </a:p>
          <a:p>
            <a:pPr>
              <a:buNone/>
            </a:pPr>
            <a:r>
              <a:rPr lang="en-US" dirty="0" smtClean="0"/>
              <a:t>		</a:t>
            </a:r>
            <a:r>
              <a:rPr lang="en-US" b="1" dirty="0" smtClean="0"/>
              <a:t>Corporate Body</a:t>
            </a:r>
            <a:r>
              <a:rPr lang="en-US" dirty="0" smtClean="0"/>
              <a:t> </a:t>
            </a:r>
            <a:r>
              <a:rPr lang="en-US" b="1" dirty="0" smtClean="0"/>
              <a:t>B</a:t>
            </a:r>
            <a:r>
              <a:rPr lang="en-US" dirty="0" smtClean="0"/>
              <a:t> </a:t>
            </a:r>
            <a:r>
              <a:rPr lang="en-US" i="1" dirty="0" smtClean="0"/>
              <a:t>is the successor of </a:t>
            </a:r>
            <a:r>
              <a:rPr lang="en-US" dirty="0" smtClean="0"/>
              <a:t>	</a:t>
            </a:r>
            <a:r>
              <a:rPr lang="en-US" b="1" dirty="0" smtClean="0"/>
              <a:t>Corporate Body A</a:t>
            </a:r>
          </a:p>
          <a:p>
            <a:pPr>
              <a:buNone/>
            </a:pPr>
            <a:r>
              <a:rPr lang="en-US" b="1" dirty="0"/>
              <a:t>	</a:t>
            </a:r>
            <a:r>
              <a:rPr lang="en-US" b="1" dirty="0" smtClean="0"/>
              <a:t>	Person </a:t>
            </a:r>
            <a:r>
              <a:rPr lang="en-US" i="1" dirty="0" smtClean="0"/>
              <a:t>is the founder of</a:t>
            </a:r>
            <a:r>
              <a:rPr lang="en-US" dirty="0" smtClean="0"/>
              <a:t> </a:t>
            </a:r>
            <a:r>
              <a:rPr lang="en-US" b="1" dirty="0" smtClean="0"/>
              <a:t>Corporate Body</a:t>
            </a:r>
          </a:p>
          <a:p>
            <a:pPr>
              <a:buNone/>
            </a:pPr>
            <a:r>
              <a:rPr lang="en-US" b="1" dirty="0" smtClean="0"/>
              <a:t>		Work A </a:t>
            </a:r>
            <a:r>
              <a:rPr lang="en-US" i="1" dirty="0" smtClean="0"/>
              <a:t>was adapted into </a:t>
            </a:r>
            <a:r>
              <a:rPr lang="en-US" b="1" dirty="0" smtClean="0"/>
              <a:t>Work B</a:t>
            </a:r>
          </a:p>
          <a:p>
            <a:pPr>
              <a:buNone/>
            </a:pPr>
            <a:r>
              <a:rPr lang="en-US" b="1" dirty="0"/>
              <a:t>	</a:t>
            </a:r>
            <a:r>
              <a:rPr lang="en-US" b="1" dirty="0" smtClean="0"/>
              <a:t>	Person </a:t>
            </a:r>
            <a:r>
              <a:rPr lang="en-US" i="1" dirty="0" smtClean="0"/>
              <a:t>is the translator of </a:t>
            </a:r>
            <a:r>
              <a:rPr lang="en-US" b="1" dirty="0" smtClean="0"/>
              <a:t>Expression of Work</a:t>
            </a:r>
            <a:r>
              <a:rPr lang="en-US" b="1" dirty="0"/>
              <a:t>	</a:t>
            </a:r>
            <a:r>
              <a:rPr lang="en-US" b="1" dirty="0" smtClean="0"/>
              <a:t>	</a:t>
            </a:r>
          </a:p>
        </p:txBody>
      </p:sp>
    </p:spTree>
    <p:extLst>
      <p:ext uri="{BB962C8B-B14F-4D97-AF65-F5344CB8AC3E}">
        <p14:creationId xmlns:p14="http://schemas.microsoft.com/office/powerpoint/2010/main" val="16119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08048" y="109729"/>
            <a:ext cx="8321040" cy="6760845"/>
          </a:xfrm>
          <a:prstGeom prst="rect">
            <a:avLst/>
          </a:prstGeom>
          <a:noFill/>
          <a:ln w="9525">
            <a:noFill/>
            <a:miter lim="800000"/>
            <a:headEnd/>
            <a:tailEnd/>
          </a:ln>
        </p:spPr>
      </p:pic>
      <p:sp>
        <p:nvSpPr>
          <p:cNvPr id="3" name="TextBox 2"/>
          <p:cNvSpPr txBox="1"/>
          <p:nvPr/>
        </p:nvSpPr>
        <p:spPr>
          <a:xfrm>
            <a:off x="7391400" y="990601"/>
            <a:ext cx="2209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Period of Activity</a:t>
            </a:r>
          </a:p>
          <a:p>
            <a:pPr algn="ctr"/>
            <a:r>
              <a:rPr lang="en-US" dirty="0">
                <a:solidFill>
                  <a:srgbClr val="FF0000"/>
                </a:solidFill>
              </a:rPr>
              <a:t>046 $s $t</a:t>
            </a:r>
            <a:endParaRPr lang="en-US" dirty="0">
              <a:solidFill>
                <a:srgbClr val="FF0000"/>
              </a:solidFill>
            </a:endParaRPr>
          </a:p>
        </p:txBody>
      </p:sp>
      <p:sp>
        <p:nvSpPr>
          <p:cNvPr id="4" name="TextBox 3"/>
          <p:cNvSpPr txBox="1"/>
          <p:nvPr/>
        </p:nvSpPr>
        <p:spPr>
          <a:xfrm>
            <a:off x="4495800" y="5791200"/>
            <a:ext cx="3733800" cy="369332"/>
          </a:xfrm>
          <a:prstGeom prst="rect">
            <a:avLst/>
          </a:prstGeom>
          <a:noFill/>
          <a:ln>
            <a:solidFill>
              <a:schemeClr val="tx1"/>
            </a:solidFill>
          </a:ln>
        </p:spPr>
        <p:txBody>
          <a:bodyPr wrap="square" rtlCol="0">
            <a:spAutoFit/>
          </a:bodyPr>
          <a:lstStyle/>
          <a:p>
            <a:pPr algn="ctr"/>
            <a:r>
              <a:rPr lang="en-US" dirty="0">
                <a:solidFill>
                  <a:prstClr val="black"/>
                </a:solidFill>
              </a:rPr>
              <a:t>active 21st century  =   046 $s 20</a:t>
            </a:r>
            <a:endParaRPr lang="en-US" dirty="0">
              <a:solidFill>
                <a:prstClr val="black"/>
              </a:solidFill>
            </a:endParaRPr>
          </a:p>
        </p:txBody>
      </p:sp>
    </p:spTree>
    <p:extLst>
      <p:ext uri="{BB962C8B-B14F-4D97-AF65-F5344CB8AC3E}">
        <p14:creationId xmlns:p14="http://schemas.microsoft.com/office/powerpoint/2010/main" val="1955814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679448" y="7"/>
            <a:ext cx="8826246" cy="6899148"/>
          </a:xfrm>
          <a:prstGeom prst="rect">
            <a:avLst/>
          </a:prstGeom>
          <a:noFill/>
          <a:ln w="9525">
            <a:noFill/>
            <a:miter lim="800000"/>
            <a:headEnd/>
            <a:tailEnd/>
          </a:ln>
        </p:spPr>
      </p:pic>
      <p:sp>
        <p:nvSpPr>
          <p:cNvPr id="3" name="TextBox 2"/>
          <p:cNvSpPr txBox="1"/>
          <p:nvPr/>
        </p:nvSpPr>
        <p:spPr>
          <a:xfrm>
            <a:off x="7010400" y="609601"/>
            <a:ext cx="32766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Date Associated with the Family</a:t>
            </a:r>
          </a:p>
          <a:p>
            <a:pPr algn="ctr"/>
            <a:r>
              <a:rPr lang="en-US" dirty="0">
                <a:solidFill>
                  <a:srgbClr val="FF0000"/>
                </a:solidFill>
              </a:rPr>
              <a:t>046 $s $t</a:t>
            </a:r>
            <a:endParaRPr lang="en-US" dirty="0">
              <a:solidFill>
                <a:srgbClr val="FF0000"/>
              </a:solidFill>
            </a:endParaRPr>
          </a:p>
        </p:txBody>
      </p:sp>
    </p:spTree>
    <p:extLst>
      <p:ext uri="{BB962C8B-B14F-4D97-AF65-F5344CB8AC3E}">
        <p14:creationId xmlns:p14="http://schemas.microsoft.com/office/powerpoint/2010/main" val="1401171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828800" y="182880"/>
            <a:ext cx="8599932" cy="6563106"/>
          </a:xfrm>
          <a:prstGeom prst="rect">
            <a:avLst/>
          </a:prstGeom>
          <a:noFill/>
          <a:ln w="9525">
            <a:noFill/>
            <a:miter lim="800000"/>
            <a:headEnd/>
            <a:tailEnd/>
          </a:ln>
        </p:spPr>
      </p:pic>
      <p:sp>
        <p:nvSpPr>
          <p:cNvPr id="3" name="TextBox 2"/>
          <p:cNvSpPr txBox="1"/>
          <p:nvPr/>
        </p:nvSpPr>
        <p:spPr>
          <a:xfrm>
            <a:off x="6553200" y="2743201"/>
            <a:ext cx="24384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Date of Conference, Etc.</a:t>
            </a:r>
          </a:p>
          <a:p>
            <a:pPr algn="ctr"/>
            <a:r>
              <a:rPr lang="en-US" dirty="0">
                <a:solidFill>
                  <a:srgbClr val="FF0000"/>
                </a:solidFill>
              </a:rPr>
              <a:t>046 $s $t</a:t>
            </a:r>
            <a:endParaRPr lang="en-US" dirty="0">
              <a:solidFill>
                <a:srgbClr val="FF0000"/>
              </a:solidFill>
            </a:endParaRPr>
          </a:p>
        </p:txBody>
      </p:sp>
    </p:spTree>
    <p:extLst>
      <p:ext uri="{BB962C8B-B14F-4D97-AF65-F5344CB8AC3E}">
        <p14:creationId xmlns:p14="http://schemas.microsoft.com/office/powerpoint/2010/main" val="3158554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752600" y="118872"/>
            <a:ext cx="8698516" cy="6675120"/>
          </a:xfrm>
          <a:prstGeom prst="rect">
            <a:avLst/>
          </a:prstGeom>
          <a:noFill/>
          <a:ln w="9525">
            <a:noFill/>
            <a:miter lim="800000"/>
            <a:headEnd/>
            <a:tailEnd/>
          </a:ln>
        </p:spPr>
      </p:pic>
      <p:sp>
        <p:nvSpPr>
          <p:cNvPr id="3" name="TextBox 2"/>
          <p:cNvSpPr txBox="1"/>
          <p:nvPr/>
        </p:nvSpPr>
        <p:spPr>
          <a:xfrm>
            <a:off x="6324600" y="914401"/>
            <a:ext cx="24384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Date of Conference, Etc.</a:t>
            </a:r>
          </a:p>
          <a:p>
            <a:pPr algn="ctr"/>
            <a:r>
              <a:rPr lang="en-US" dirty="0">
                <a:solidFill>
                  <a:srgbClr val="FF0000"/>
                </a:solidFill>
              </a:rPr>
              <a:t>046 $s $t</a:t>
            </a:r>
            <a:endParaRPr lang="en-US" dirty="0">
              <a:solidFill>
                <a:srgbClr val="FF0000"/>
              </a:solidFill>
            </a:endParaRPr>
          </a:p>
        </p:txBody>
      </p:sp>
    </p:spTree>
    <p:extLst>
      <p:ext uri="{BB962C8B-B14F-4D97-AF65-F5344CB8AC3E}">
        <p14:creationId xmlns:p14="http://schemas.microsoft.com/office/powerpoint/2010/main" val="1913823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752600" y="146304"/>
            <a:ext cx="8698516" cy="6654260"/>
          </a:xfrm>
          <a:prstGeom prst="rect">
            <a:avLst/>
          </a:prstGeom>
          <a:noFill/>
          <a:ln w="9525">
            <a:noFill/>
            <a:miter lim="800000"/>
            <a:headEnd/>
            <a:tailEnd/>
          </a:ln>
        </p:spPr>
      </p:pic>
      <p:sp>
        <p:nvSpPr>
          <p:cNvPr id="3" name="TextBox 2"/>
          <p:cNvSpPr txBox="1"/>
          <p:nvPr/>
        </p:nvSpPr>
        <p:spPr>
          <a:xfrm>
            <a:off x="6248400" y="2743201"/>
            <a:ext cx="24384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Date of Conference, Etc.</a:t>
            </a:r>
          </a:p>
          <a:p>
            <a:pPr algn="ctr"/>
            <a:r>
              <a:rPr lang="en-US" dirty="0">
                <a:solidFill>
                  <a:srgbClr val="FF0000"/>
                </a:solidFill>
              </a:rPr>
              <a:t>046 $s $t</a:t>
            </a:r>
            <a:endParaRPr lang="en-US" dirty="0">
              <a:solidFill>
                <a:srgbClr val="FF0000"/>
              </a:solidFill>
            </a:endParaRPr>
          </a:p>
        </p:txBody>
      </p:sp>
    </p:spTree>
    <p:extLst>
      <p:ext uri="{BB962C8B-B14F-4D97-AF65-F5344CB8AC3E}">
        <p14:creationId xmlns:p14="http://schemas.microsoft.com/office/powerpoint/2010/main" val="3592444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39762"/>
          </a:xfrm>
        </p:spPr>
        <p:txBody>
          <a:bodyPr>
            <a:normAutofit fontScale="90000"/>
          </a:bodyPr>
          <a:lstStyle/>
          <a:p>
            <a:r>
              <a:rPr lang="en-US" dirty="0" smtClean="0"/>
              <a:t>046 - Special Coded Dates</a:t>
            </a:r>
            <a:endParaRPr lang="en-US" dirty="0"/>
          </a:p>
        </p:txBody>
      </p:sp>
      <p:sp>
        <p:nvSpPr>
          <p:cNvPr id="3" name="Content Placeholder 2"/>
          <p:cNvSpPr>
            <a:spLocks noGrp="1"/>
          </p:cNvSpPr>
          <p:nvPr>
            <p:ph idx="1"/>
          </p:nvPr>
        </p:nvSpPr>
        <p:spPr>
          <a:xfrm>
            <a:off x="2514600" y="1066800"/>
            <a:ext cx="7772400" cy="5791200"/>
          </a:xfrm>
        </p:spPr>
        <p:txBody>
          <a:bodyPr>
            <a:noAutofit/>
          </a:bodyPr>
          <a:lstStyle/>
          <a:p>
            <a:r>
              <a:rPr lang="en-US" sz="2400" dirty="0"/>
              <a:t>Some types of RDA dates can’t be coded with ISO 8601, e.g.</a:t>
            </a:r>
          </a:p>
          <a:p>
            <a:endParaRPr lang="en-US" sz="2400" dirty="0"/>
          </a:p>
          <a:p>
            <a:pPr>
              <a:buNone/>
            </a:pPr>
            <a:r>
              <a:rPr lang="en-US" sz="2400" dirty="0"/>
              <a:t>	Probable dates:   </a:t>
            </a:r>
            <a:r>
              <a:rPr lang="en-US" sz="2400" dirty="0">
                <a:solidFill>
                  <a:schemeClr val="tx2"/>
                </a:solidFill>
              </a:rPr>
              <a:t>1816?</a:t>
            </a:r>
          </a:p>
          <a:p>
            <a:pPr>
              <a:buNone/>
            </a:pPr>
            <a:r>
              <a:rPr lang="en-US" sz="2400" dirty="0"/>
              <a:t>	Approximate dates:   </a:t>
            </a:r>
            <a:r>
              <a:rPr lang="en-US" sz="2400" dirty="0">
                <a:solidFill>
                  <a:schemeClr val="tx2"/>
                </a:solidFill>
              </a:rPr>
              <a:t>approximately 931</a:t>
            </a:r>
          </a:p>
          <a:p>
            <a:pPr>
              <a:buNone/>
            </a:pPr>
            <a:r>
              <a:rPr lang="en-US" sz="2400" dirty="0"/>
              <a:t>	Date known to be either one of two years:   </a:t>
            </a:r>
            <a:r>
              <a:rPr lang="en-US" sz="2400" dirty="0">
                <a:solidFill>
                  <a:schemeClr val="tx2"/>
                </a:solidFill>
              </a:rPr>
              <a:t>1666 or 1667</a:t>
            </a:r>
          </a:p>
          <a:p>
            <a:pPr>
              <a:buNone/>
            </a:pPr>
            <a:endParaRPr lang="en-US" sz="2400" dirty="0"/>
          </a:p>
          <a:p>
            <a:r>
              <a:rPr lang="en-US" sz="2400" dirty="0"/>
              <a:t>Extended Date-Time Format (EDTF) was created by LC to allow encoding more complex dates</a:t>
            </a:r>
          </a:p>
          <a:p>
            <a:pPr>
              <a:buNone/>
            </a:pPr>
            <a:r>
              <a:rPr lang="en-US" sz="2400" dirty="0"/>
              <a:t>	http://www.loc.gov/standards/datetime/</a:t>
            </a:r>
            <a:endParaRPr lang="en-US" sz="2100" dirty="0"/>
          </a:p>
        </p:txBody>
      </p:sp>
    </p:spTree>
    <p:extLst>
      <p:ext uri="{BB962C8B-B14F-4D97-AF65-F5344CB8AC3E}">
        <p14:creationId xmlns:p14="http://schemas.microsoft.com/office/powerpoint/2010/main" val="2802639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143125" y="304800"/>
            <a:ext cx="7905750" cy="6248400"/>
          </a:xfrm>
          <a:prstGeom prst="rect">
            <a:avLst/>
          </a:prstGeom>
          <a:noFill/>
          <a:ln w="9525">
            <a:noFill/>
            <a:miter lim="800000"/>
            <a:headEnd/>
            <a:tailEnd/>
          </a:ln>
        </p:spPr>
      </p:pic>
    </p:spTree>
    <p:extLst>
      <p:ext uri="{BB962C8B-B14F-4D97-AF65-F5344CB8AC3E}">
        <p14:creationId xmlns:p14="http://schemas.microsoft.com/office/powerpoint/2010/main" val="2381166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39762"/>
          </a:xfrm>
        </p:spPr>
        <p:txBody>
          <a:bodyPr>
            <a:normAutofit fontScale="90000"/>
          </a:bodyPr>
          <a:lstStyle/>
          <a:p>
            <a:r>
              <a:rPr lang="en-US" dirty="0" smtClean="0"/>
              <a:t>046 - Special Coded Dates</a:t>
            </a:r>
            <a:endParaRPr lang="en-US" dirty="0"/>
          </a:p>
        </p:txBody>
      </p:sp>
      <p:sp>
        <p:nvSpPr>
          <p:cNvPr id="3" name="Content Placeholder 2"/>
          <p:cNvSpPr>
            <a:spLocks noGrp="1"/>
          </p:cNvSpPr>
          <p:nvPr>
            <p:ph idx="1"/>
          </p:nvPr>
        </p:nvSpPr>
        <p:spPr>
          <a:xfrm>
            <a:off x="2514600" y="1066800"/>
            <a:ext cx="7772400" cy="5791200"/>
          </a:xfrm>
        </p:spPr>
        <p:txBody>
          <a:bodyPr>
            <a:noAutofit/>
          </a:bodyPr>
          <a:lstStyle/>
          <a:p>
            <a:r>
              <a:rPr lang="en-US" sz="2400" dirty="0"/>
              <a:t>In EDTF, the characters ? and ~ are used to mean "uncertain" and "approximate" respectively. These characters may occur only at the end of the date string and apply to the entire date.</a:t>
            </a:r>
          </a:p>
          <a:p>
            <a:r>
              <a:rPr lang="en-US" sz="2400" dirty="0"/>
              <a:t>Square brackets surrounding two dates separated by a comma are used to mean either one of the two dates.</a:t>
            </a:r>
          </a:p>
          <a:p>
            <a:r>
              <a:rPr lang="en-US" sz="2400" dirty="0"/>
              <a:t>$2 source code is included in 046 when the standard used is anything other than ISO 8601.  For EDTF, use $2 </a:t>
            </a:r>
            <a:r>
              <a:rPr lang="en-US" sz="2400" dirty="0" err="1"/>
              <a:t>edtf</a:t>
            </a:r>
            <a:endParaRPr lang="en-US" sz="2400" dirty="0"/>
          </a:p>
          <a:p>
            <a:endParaRPr lang="en-US" sz="2400" dirty="0"/>
          </a:p>
          <a:p>
            <a:pPr>
              <a:buNone/>
            </a:pPr>
            <a:r>
              <a:rPr lang="en-US" sz="2400" dirty="0"/>
              <a:t>	EXAMPLES</a:t>
            </a:r>
          </a:p>
          <a:p>
            <a:pPr>
              <a:buNone/>
            </a:pPr>
            <a:r>
              <a:rPr lang="en-US" sz="2400" dirty="0"/>
              <a:t>	probably born 1848:  	046   $f 1848? $2 </a:t>
            </a:r>
            <a:r>
              <a:rPr lang="en-US" sz="2400" dirty="0" err="1"/>
              <a:t>edtf</a:t>
            </a:r>
            <a:endParaRPr lang="en-US" sz="2400" dirty="0"/>
          </a:p>
          <a:p>
            <a:pPr>
              <a:buNone/>
            </a:pPr>
            <a:r>
              <a:rPr lang="en-US" sz="2400" dirty="0"/>
              <a:t>  	born approximately 1848:	046   $f 1848~ $2 </a:t>
            </a:r>
            <a:r>
              <a:rPr lang="en-US" sz="2400" dirty="0" err="1"/>
              <a:t>edtf</a:t>
            </a:r>
            <a:endParaRPr lang="en-US" sz="2400" dirty="0"/>
          </a:p>
          <a:p>
            <a:pPr>
              <a:buNone/>
            </a:pPr>
            <a:r>
              <a:rPr lang="en-US" sz="2400" dirty="0"/>
              <a:t>	born either 1848 or 1849:	046   $f [1848,1849] $2 </a:t>
            </a:r>
            <a:r>
              <a:rPr lang="en-US" sz="2400" dirty="0" err="1"/>
              <a:t>edtf</a:t>
            </a:r>
            <a:endParaRPr lang="en-US" sz="2400" dirty="0"/>
          </a:p>
        </p:txBody>
      </p:sp>
    </p:spTree>
    <p:extLst>
      <p:ext uri="{BB962C8B-B14F-4D97-AF65-F5344CB8AC3E}">
        <p14:creationId xmlns:p14="http://schemas.microsoft.com/office/powerpoint/2010/main" val="817020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124075" y="219075"/>
            <a:ext cx="7943850" cy="6419850"/>
          </a:xfrm>
          <a:prstGeom prst="rect">
            <a:avLst/>
          </a:prstGeom>
          <a:noFill/>
          <a:ln w="9525">
            <a:noFill/>
            <a:miter lim="800000"/>
            <a:headEnd/>
            <a:tailEnd/>
          </a:ln>
        </p:spPr>
      </p:pic>
      <p:sp>
        <p:nvSpPr>
          <p:cNvPr id="3" name="TextBox 2"/>
          <p:cNvSpPr txBox="1"/>
          <p:nvPr/>
        </p:nvSpPr>
        <p:spPr>
          <a:xfrm>
            <a:off x="7239000" y="152400"/>
            <a:ext cx="22098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Date of Birth/Date of Death</a:t>
            </a:r>
          </a:p>
          <a:p>
            <a:pPr algn="ctr"/>
            <a:r>
              <a:rPr lang="en-US" dirty="0">
                <a:solidFill>
                  <a:srgbClr val="FF0000"/>
                </a:solidFill>
              </a:rPr>
              <a:t>046 $f $g</a:t>
            </a:r>
            <a:endParaRPr lang="en-US" dirty="0">
              <a:solidFill>
                <a:srgbClr val="FF0000"/>
              </a:solidFill>
            </a:endParaRPr>
          </a:p>
        </p:txBody>
      </p:sp>
    </p:spTree>
    <p:extLst>
      <p:ext uri="{BB962C8B-B14F-4D97-AF65-F5344CB8AC3E}">
        <p14:creationId xmlns:p14="http://schemas.microsoft.com/office/powerpoint/2010/main" val="3286359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124075" y="231775"/>
            <a:ext cx="7943850" cy="6394450"/>
          </a:xfrm>
          <a:prstGeom prst="rect">
            <a:avLst/>
          </a:prstGeom>
          <a:noFill/>
          <a:ln w="9525">
            <a:noFill/>
            <a:miter lim="800000"/>
            <a:headEnd/>
            <a:tailEnd/>
          </a:ln>
        </p:spPr>
      </p:pic>
      <p:sp>
        <p:nvSpPr>
          <p:cNvPr id="3" name="TextBox 2"/>
          <p:cNvSpPr txBox="1"/>
          <p:nvPr/>
        </p:nvSpPr>
        <p:spPr>
          <a:xfrm>
            <a:off x="7315200" y="192024"/>
            <a:ext cx="22098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Date of Birth/Date of Death</a:t>
            </a:r>
          </a:p>
          <a:p>
            <a:pPr algn="ctr"/>
            <a:r>
              <a:rPr lang="en-US" dirty="0">
                <a:solidFill>
                  <a:srgbClr val="FF0000"/>
                </a:solidFill>
              </a:rPr>
              <a:t>046 $f $g</a:t>
            </a:r>
            <a:endParaRPr lang="en-US" dirty="0">
              <a:solidFill>
                <a:srgbClr val="FF0000"/>
              </a:solidFill>
            </a:endParaRPr>
          </a:p>
        </p:txBody>
      </p:sp>
    </p:spTree>
    <p:extLst>
      <p:ext uri="{BB962C8B-B14F-4D97-AF65-F5344CB8AC3E}">
        <p14:creationId xmlns:p14="http://schemas.microsoft.com/office/powerpoint/2010/main" val="421468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21 Authority Format</a:t>
            </a:r>
            <a:endParaRPr lang="en-US" dirty="0"/>
          </a:p>
        </p:txBody>
      </p:sp>
      <p:sp>
        <p:nvSpPr>
          <p:cNvPr id="3" name="Content Placeholder 2"/>
          <p:cNvSpPr>
            <a:spLocks noGrp="1"/>
          </p:cNvSpPr>
          <p:nvPr>
            <p:ph idx="1"/>
          </p:nvPr>
        </p:nvSpPr>
        <p:spPr/>
        <p:txBody>
          <a:bodyPr/>
          <a:lstStyle/>
          <a:p>
            <a:r>
              <a:rPr lang="en-US" dirty="0" smtClean="0"/>
              <a:t>New fields and subfields to record attributes</a:t>
            </a:r>
          </a:p>
          <a:p>
            <a:r>
              <a:rPr lang="en-US" dirty="0" smtClean="0"/>
              <a:t>New subfields and codes to explicitly record the nature of relationships</a:t>
            </a:r>
          </a:p>
          <a:p>
            <a:r>
              <a:rPr lang="en-US" dirty="0" smtClean="0"/>
              <a:t>LC-PCC Policy Statements, NACO documentation, and PCC best practices and guidelines have been developed</a:t>
            </a:r>
            <a:endParaRPr lang="en-US" dirty="0"/>
          </a:p>
        </p:txBody>
      </p:sp>
    </p:spTree>
    <p:extLst>
      <p:ext uri="{BB962C8B-B14F-4D97-AF65-F5344CB8AC3E}">
        <p14:creationId xmlns:p14="http://schemas.microsoft.com/office/powerpoint/2010/main" val="2008061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981201" y="128017"/>
            <a:ext cx="8221885" cy="6644545"/>
          </a:xfrm>
          <a:prstGeom prst="rect">
            <a:avLst/>
          </a:prstGeom>
          <a:noFill/>
          <a:ln w="9525">
            <a:noFill/>
            <a:miter lim="800000"/>
            <a:headEnd/>
            <a:tailEnd/>
          </a:ln>
        </p:spPr>
      </p:pic>
      <p:sp>
        <p:nvSpPr>
          <p:cNvPr id="3" name="TextBox 2"/>
          <p:cNvSpPr txBox="1"/>
          <p:nvPr/>
        </p:nvSpPr>
        <p:spPr>
          <a:xfrm>
            <a:off x="7315200" y="173737"/>
            <a:ext cx="2209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Date of Death</a:t>
            </a:r>
          </a:p>
          <a:p>
            <a:pPr algn="ctr"/>
            <a:r>
              <a:rPr lang="en-US" dirty="0">
                <a:solidFill>
                  <a:srgbClr val="FF0000"/>
                </a:solidFill>
              </a:rPr>
              <a:t>046 $g</a:t>
            </a:r>
            <a:endParaRPr lang="en-US" dirty="0">
              <a:solidFill>
                <a:srgbClr val="FF0000"/>
              </a:solidFill>
            </a:endParaRPr>
          </a:p>
        </p:txBody>
      </p:sp>
    </p:spTree>
    <p:extLst>
      <p:ext uri="{BB962C8B-B14F-4D97-AF65-F5344CB8AC3E}">
        <p14:creationId xmlns:p14="http://schemas.microsoft.com/office/powerpoint/2010/main" val="3736461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1524008" y="182881"/>
            <a:ext cx="9143993" cy="6470477"/>
          </a:xfrm>
          <a:prstGeom prst="rect">
            <a:avLst/>
          </a:prstGeom>
          <a:noFill/>
          <a:ln w="9525">
            <a:noFill/>
            <a:miter lim="800000"/>
            <a:headEnd/>
            <a:tailEnd/>
          </a:ln>
        </p:spPr>
      </p:pic>
      <p:sp>
        <p:nvSpPr>
          <p:cNvPr id="5" name="TextBox 4"/>
          <p:cNvSpPr txBox="1"/>
          <p:nvPr/>
        </p:nvSpPr>
        <p:spPr>
          <a:xfrm>
            <a:off x="7467600" y="1066801"/>
            <a:ext cx="24384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Date of Conference, Etc.</a:t>
            </a:r>
          </a:p>
          <a:p>
            <a:pPr algn="ctr"/>
            <a:r>
              <a:rPr lang="en-US" dirty="0">
                <a:solidFill>
                  <a:srgbClr val="FF0000"/>
                </a:solidFill>
              </a:rPr>
              <a:t>046 $s $t</a:t>
            </a:r>
            <a:endParaRPr lang="en-US" dirty="0">
              <a:solidFill>
                <a:srgbClr val="FF0000"/>
              </a:solidFill>
            </a:endParaRPr>
          </a:p>
        </p:txBody>
      </p:sp>
      <p:pic>
        <p:nvPicPr>
          <p:cNvPr id="15363" name="Picture 3"/>
          <p:cNvPicPr>
            <a:picLocks noChangeAspect="1" noChangeArrowheads="1"/>
          </p:cNvPicPr>
          <p:nvPr/>
        </p:nvPicPr>
        <p:blipFill>
          <a:blip r:embed="rId4" cstate="print"/>
          <a:srcRect/>
          <a:stretch>
            <a:fillRect/>
          </a:stretch>
        </p:blipFill>
        <p:spPr bwMode="auto">
          <a:xfrm>
            <a:off x="7620001" y="256032"/>
            <a:ext cx="1057275" cy="209550"/>
          </a:xfrm>
          <a:prstGeom prst="rect">
            <a:avLst/>
          </a:prstGeom>
          <a:noFill/>
          <a:ln w="9525">
            <a:noFill/>
            <a:miter lim="800000"/>
            <a:headEnd/>
            <a:tailEnd/>
          </a:ln>
        </p:spPr>
      </p:pic>
    </p:spTree>
    <p:extLst>
      <p:ext uri="{BB962C8B-B14F-4D97-AF65-F5344CB8AC3E}">
        <p14:creationId xmlns:p14="http://schemas.microsoft.com/office/powerpoint/2010/main" val="25269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8872"/>
            <a:ext cx="8229600" cy="762000"/>
          </a:xfrm>
        </p:spPr>
        <p:txBody>
          <a:bodyPr/>
          <a:lstStyle/>
          <a:p>
            <a:r>
              <a:rPr lang="en-US" dirty="0" smtClean="0"/>
              <a:t>Places</a:t>
            </a:r>
            <a:endParaRPr lang="en-US" dirty="0"/>
          </a:p>
        </p:txBody>
      </p:sp>
      <p:sp>
        <p:nvSpPr>
          <p:cNvPr id="3" name="Content Placeholder 2"/>
          <p:cNvSpPr>
            <a:spLocks noGrp="1"/>
          </p:cNvSpPr>
          <p:nvPr>
            <p:ph idx="1"/>
          </p:nvPr>
        </p:nvSpPr>
        <p:spPr>
          <a:xfrm>
            <a:off x="1981200" y="990600"/>
            <a:ext cx="8229600" cy="5867400"/>
          </a:xfrm>
        </p:spPr>
        <p:txBody>
          <a:bodyPr>
            <a:normAutofit fontScale="85000" lnSpcReduction="20000"/>
          </a:bodyPr>
          <a:lstStyle/>
          <a:p>
            <a:r>
              <a:rPr lang="en-US" dirty="0" smtClean="0"/>
              <a:t>Many place attributes in RDA</a:t>
            </a:r>
          </a:p>
          <a:p>
            <a:r>
              <a:rPr lang="en-US" dirty="0" smtClean="0">
                <a:solidFill>
                  <a:srgbClr val="0000FF"/>
                </a:solidFill>
              </a:rPr>
              <a:t>Persons</a:t>
            </a:r>
          </a:p>
          <a:p>
            <a:pPr>
              <a:buNone/>
            </a:pPr>
            <a:r>
              <a:rPr lang="en-US" dirty="0"/>
              <a:t>	</a:t>
            </a:r>
            <a:r>
              <a:rPr lang="en-US" dirty="0" smtClean="0"/>
              <a:t>9.8  Place of Birth</a:t>
            </a:r>
          </a:p>
          <a:p>
            <a:pPr>
              <a:buNone/>
            </a:pPr>
            <a:r>
              <a:rPr lang="en-US" dirty="0"/>
              <a:t>	</a:t>
            </a:r>
            <a:r>
              <a:rPr lang="en-US" dirty="0" smtClean="0"/>
              <a:t>9.9  Place of Death</a:t>
            </a:r>
          </a:p>
          <a:p>
            <a:pPr>
              <a:buNone/>
            </a:pPr>
            <a:r>
              <a:rPr lang="en-US" dirty="0"/>
              <a:t>	</a:t>
            </a:r>
            <a:r>
              <a:rPr lang="en-US" dirty="0" smtClean="0"/>
              <a:t>9.10  Country Associated with the Person</a:t>
            </a:r>
          </a:p>
          <a:p>
            <a:pPr>
              <a:buNone/>
            </a:pPr>
            <a:r>
              <a:rPr lang="en-US" dirty="0" smtClean="0"/>
              <a:t>	9.11  Place of Residence, Etc.</a:t>
            </a:r>
          </a:p>
          <a:p>
            <a:r>
              <a:rPr lang="en-US" dirty="0" smtClean="0">
                <a:solidFill>
                  <a:srgbClr val="0000FF"/>
                </a:solidFill>
              </a:rPr>
              <a:t>Families</a:t>
            </a:r>
          </a:p>
          <a:p>
            <a:pPr>
              <a:buNone/>
            </a:pPr>
            <a:r>
              <a:rPr lang="en-US" dirty="0"/>
              <a:t>	</a:t>
            </a:r>
            <a:r>
              <a:rPr lang="en-US" dirty="0" smtClean="0"/>
              <a:t>10.5  Place Associated with the Family</a:t>
            </a:r>
          </a:p>
          <a:p>
            <a:r>
              <a:rPr lang="en-US" dirty="0" smtClean="0">
                <a:solidFill>
                  <a:srgbClr val="0000FF"/>
                </a:solidFill>
              </a:rPr>
              <a:t>Corporate Bodies</a:t>
            </a:r>
          </a:p>
          <a:p>
            <a:pPr>
              <a:buNone/>
            </a:pPr>
            <a:r>
              <a:rPr lang="en-US" dirty="0"/>
              <a:t>	</a:t>
            </a:r>
            <a:r>
              <a:rPr lang="en-US" dirty="0" smtClean="0"/>
              <a:t>11.3.2  Location of Conference, Etc.</a:t>
            </a:r>
          </a:p>
          <a:p>
            <a:pPr>
              <a:buNone/>
            </a:pPr>
            <a:r>
              <a:rPr lang="en-US" dirty="0"/>
              <a:t>	</a:t>
            </a:r>
            <a:r>
              <a:rPr lang="en-US" dirty="0" smtClean="0"/>
              <a:t>11.3.3  Location of Headquarters</a:t>
            </a:r>
          </a:p>
          <a:p>
            <a:r>
              <a:rPr lang="en-US" dirty="0" smtClean="0">
                <a:solidFill>
                  <a:srgbClr val="0000FF"/>
                </a:solidFill>
              </a:rPr>
              <a:t>Works and Expressions</a:t>
            </a:r>
          </a:p>
          <a:p>
            <a:pPr>
              <a:buNone/>
            </a:pPr>
            <a:r>
              <a:rPr lang="en-US" dirty="0" smtClean="0"/>
              <a:t>	6.5  Place of Origin of the Work</a:t>
            </a:r>
          </a:p>
          <a:p>
            <a:pPr>
              <a:buNone/>
            </a:pPr>
            <a:endParaRPr lang="en-US" dirty="0" smtClean="0"/>
          </a:p>
        </p:txBody>
      </p:sp>
    </p:spTree>
    <p:extLst>
      <p:ext uri="{BB962C8B-B14F-4D97-AF65-F5344CB8AC3E}">
        <p14:creationId xmlns:p14="http://schemas.microsoft.com/office/powerpoint/2010/main" val="37140880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91440"/>
            <a:ext cx="8229600" cy="639762"/>
          </a:xfrm>
        </p:spPr>
        <p:txBody>
          <a:bodyPr>
            <a:normAutofit fontScale="90000"/>
          </a:bodyPr>
          <a:lstStyle/>
          <a:p>
            <a:r>
              <a:rPr lang="en-US" dirty="0" smtClean="0"/>
              <a:t>370 - Associated Place</a:t>
            </a:r>
            <a:endParaRPr lang="en-US" dirty="0"/>
          </a:p>
        </p:txBody>
      </p:sp>
      <p:sp>
        <p:nvSpPr>
          <p:cNvPr id="3" name="Content Placeholder 2"/>
          <p:cNvSpPr>
            <a:spLocks noGrp="1"/>
          </p:cNvSpPr>
          <p:nvPr>
            <p:ph idx="1"/>
          </p:nvPr>
        </p:nvSpPr>
        <p:spPr>
          <a:xfrm>
            <a:off x="2514600" y="762000"/>
            <a:ext cx="7239000" cy="5791200"/>
          </a:xfrm>
        </p:spPr>
        <p:txBody>
          <a:bodyPr>
            <a:noAutofit/>
          </a:bodyPr>
          <a:lstStyle/>
          <a:p>
            <a:r>
              <a:rPr lang="en-US" sz="2080" dirty="0"/>
              <a:t>Indicators not defined</a:t>
            </a:r>
          </a:p>
          <a:p>
            <a:pPr>
              <a:lnSpc>
                <a:spcPct val="120000"/>
              </a:lnSpc>
              <a:spcBef>
                <a:spcPts val="0"/>
              </a:spcBef>
            </a:pPr>
            <a:r>
              <a:rPr lang="en-US" sz="2080" dirty="0"/>
              <a:t>Subfields</a:t>
            </a:r>
          </a:p>
          <a:p>
            <a:pPr>
              <a:lnSpc>
                <a:spcPct val="120000"/>
              </a:lnSpc>
              <a:spcBef>
                <a:spcPts val="0"/>
              </a:spcBef>
              <a:buNone/>
            </a:pPr>
            <a:r>
              <a:rPr lang="en-US" sz="2080" dirty="0"/>
              <a:t>	</a:t>
            </a:r>
            <a:r>
              <a:rPr lang="en-US" sz="2080" dirty="0"/>
              <a:t>$a - Place of birth (NR)</a:t>
            </a:r>
            <a:br>
              <a:rPr lang="en-US" sz="2080" dirty="0"/>
            </a:br>
            <a:r>
              <a:rPr lang="en-US" sz="2080" dirty="0"/>
              <a:t>$b - Place of death (NR)</a:t>
            </a:r>
            <a:br>
              <a:rPr lang="en-US" sz="2080" dirty="0"/>
            </a:br>
            <a:r>
              <a:rPr lang="en-US" sz="2080" dirty="0"/>
              <a:t>$c - Associated country (R)</a:t>
            </a:r>
            <a:br>
              <a:rPr lang="en-US" sz="2080" dirty="0"/>
            </a:br>
            <a:r>
              <a:rPr lang="en-US" sz="2080" dirty="0"/>
              <a:t>$e - Place of residence/headquarters (R)</a:t>
            </a:r>
          </a:p>
          <a:p>
            <a:pPr>
              <a:lnSpc>
                <a:spcPct val="120000"/>
              </a:lnSpc>
              <a:spcBef>
                <a:spcPts val="0"/>
              </a:spcBef>
              <a:buNone/>
            </a:pPr>
            <a:r>
              <a:rPr lang="en-US" sz="2080" dirty="0"/>
              <a:t>	</a:t>
            </a:r>
            <a:r>
              <a:rPr lang="en-US" sz="2080" dirty="0"/>
              <a:t>$f - Other associated place (R)</a:t>
            </a:r>
          </a:p>
          <a:p>
            <a:pPr>
              <a:lnSpc>
                <a:spcPct val="120000"/>
              </a:lnSpc>
              <a:spcBef>
                <a:spcPts val="0"/>
              </a:spcBef>
              <a:buNone/>
            </a:pPr>
            <a:r>
              <a:rPr lang="en-US" sz="2080" dirty="0"/>
              <a:t>	</a:t>
            </a:r>
            <a:r>
              <a:rPr lang="en-US" sz="2080" dirty="0"/>
              <a:t>$g - Place of origin of work</a:t>
            </a:r>
            <a:r>
              <a:rPr lang="en-US" sz="2080" dirty="0"/>
              <a:t> </a:t>
            </a:r>
            <a:r>
              <a:rPr lang="en-US" sz="2080" dirty="0"/>
              <a:t>(R</a:t>
            </a:r>
            <a:r>
              <a:rPr lang="en-US" sz="2080" dirty="0"/>
              <a:t>)</a:t>
            </a:r>
            <a:endParaRPr lang="en-US" sz="2080" dirty="0"/>
          </a:p>
          <a:p>
            <a:pPr>
              <a:lnSpc>
                <a:spcPct val="120000"/>
              </a:lnSpc>
              <a:spcBef>
                <a:spcPts val="0"/>
              </a:spcBef>
              <a:buNone/>
            </a:pPr>
            <a:r>
              <a:rPr lang="en-US" sz="2080" dirty="0"/>
              <a:t>	$s - Start period (NR)</a:t>
            </a:r>
            <a:br>
              <a:rPr lang="en-US" sz="2080" dirty="0"/>
            </a:br>
            <a:r>
              <a:rPr lang="en-US" sz="2080" dirty="0"/>
              <a:t>$t - End period (NR)</a:t>
            </a:r>
            <a:br>
              <a:rPr lang="en-US" sz="2080" dirty="0"/>
            </a:br>
            <a:r>
              <a:rPr lang="en-US" sz="2080" dirty="0"/>
              <a:t>$u - Uniform Resource Identifier (R)</a:t>
            </a:r>
            <a:br>
              <a:rPr lang="en-US" sz="2080" dirty="0"/>
            </a:br>
            <a:r>
              <a:rPr lang="en-US" sz="2080" dirty="0"/>
              <a:t>$v - Source of information (R)</a:t>
            </a:r>
          </a:p>
          <a:p>
            <a:pPr>
              <a:lnSpc>
                <a:spcPct val="120000"/>
              </a:lnSpc>
              <a:spcBef>
                <a:spcPts val="0"/>
              </a:spcBef>
              <a:buNone/>
            </a:pPr>
            <a:r>
              <a:rPr lang="en-US" sz="2080" dirty="0"/>
              <a:t>	 $0 - Record control number (R) </a:t>
            </a:r>
            <a:br>
              <a:rPr lang="en-US" sz="2080" dirty="0"/>
            </a:br>
            <a:r>
              <a:rPr lang="en-US" sz="2080" dirty="0"/>
              <a:t>$2 - Source of date scheme (NR)</a:t>
            </a:r>
            <a:br>
              <a:rPr lang="en-US" sz="2080" dirty="0"/>
            </a:br>
            <a:r>
              <a:rPr lang="en-US" sz="2080" dirty="0"/>
              <a:t>$6 - Linkage (NR)</a:t>
            </a:r>
            <a:br>
              <a:rPr lang="en-US" sz="2080" dirty="0"/>
            </a:br>
            <a:r>
              <a:rPr lang="en-US" sz="2080" dirty="0"/>
              <a:t>$8 - Field link and sequence number (R)</a:t>
            </a:r>
            <a:endParaRPr lang="en-US" sz="2080" dirty="0"/>
          </a:p>
        </p:txBody>
      </p:sp>
    </p:spTree>
    <p:extLst>
      <p:ext uri="{BB962C8B-B14F-4D97-AF65-F5344CB8AC3E}">
        <p14:creationId xmlns:p14="http://schemas.microsoft.com/office/powerpoint/2010/main" val="2171646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Autofit/>
          </a:bodyPr>
          <a:lstStyle/>
          <a:p>
            <a:r>
              <a:rPr lang="en-US" sz="3460" dirty="0"/>
              <a:t>370 - Associated Place</a:t>
            </a:r>
            <a:endParaRPr lang="en-US" sz="3460" dirty="0"/>
          </a:p>
        </p:txBody>
      </p:sp>
      <p:sp>
        <p:nvSpPr>
          <p:cNvPr id="3" name="Content Placeholder 2"/>
          <p:cNvSpPr>
            <a:spLocks noGrp="1"/>
          </p:cNvSpPr>
          <p:nvPr>
            <p:ph idx="1"/>
          </p:nvPr>
        </p:nvSpPr>
        <p:spPr>
          <a:xfrm>
            <a:off x="2286000" y="990600"/>
            <a:ext cx="7848600" cy="4953000"/>
          </a:xfrm>
        </p:spPr>
        <p:txBody>
          <a:bodyPr>
            <a:noAutofit/>
          </a:bodyPr>
          <a:lstStyle/>
          <a:p>
            <a:pPr>
              <a:buNone/>
            </a:pPr>
            <a:r>
              <a:rPr lang="en-US" sz="2400" dirty="0"/>
              <a:t>RDA:  Record the place name as instructed in chapter 16. Abbreviate the names of countries, states, provinces, territories, etc., as instructed in Appendix B (B.11).</a:t>
            </a:r>
          </a:p>
          <a:p>
            <a:r>
              <a:rPr lang="en-US" sz="2400" dirty="0"/>
              <a:t>16.2.2.4: Precede the name of the larger place by a comma when the place name is used in the following elements:</a:t>
            </a:r>
          </a:p>
          <a:p>
            <a:pPr>
              <a:buNone/>
            </a:pPr>
            <a:r>
              <a:rPr lang="en-US" sz="2400" dirty="0"/>
              <a:t>		the location of a conference, etc.  </a:t>
            </a:r>
          </a:p>
          <a:p>
            <a:pPr>
              <a:buNone/>
            </a:pPr>
            <a:r>
              <a:rPr lang="en-US" sz="2400" dirty="0"/>
              <a:t>		the location of the headquarters of a corporate body </a:t>
            </a:r>
          </a:p>
          <a:p>
            <a:pPr>
              <a:buNone/>
            </a:pPr>
            <a:r>
              <a:rPr lang="en-US" sz="2400" dirty="0"/>
              <a:t>		the place of origin of a work </a:t>
            </a:r>
          </a:p>
          <a:p>
            <a:pPr>
              <a:buNone/>
            </a:pPr>
            <a:r>
              <a:rPr lang="en-US" sz="2400" dirty="0"/>
              <a:t>		a place associated with a person, family, or corporate 	body </a:t>
            </a:r>
          </a:p>
          <a:p>
            <a:pPr>
              <a:buNone/>
            </a:pPr>
            <a:r>
              <a:rPr lang="en-US" sz="2400" dirty="0"/>
              <a:t>	</a:t>
            </a:r>
            <a:r>
              <a:rPr lang="en-US" sz="2400" dirty="0">
                <a:solidFill>
                  <a:srgbClr val="FF0000"/>
                </a:solidFill>
              </a:rPr>
              <a:t>370   $a Ogden, Ill. $b Corvallis, Or.</a:t>
            </a:r>
          </a:p>
          <a:p>
            <a:r>
              <a:rPr lang="en-US" sz="2400" dirty="0"/>
              <a:t>Many places recorded in 370s still reflect the RDA instructions, but in 2013 PCC instituted a different policy from RDA</a:t>
            </a:r>
          </a:p>
          <a:p>
            <a:endParaRPr lang="en-US" sz="2400" dirty="0"/>
          </a:p>
          <a:p>
            <a:pPr>
              <a:buNone/>
            </a:pPr>
            <a:r>
              <a:rPr lang="en-US" sz="2400" dirty="0"/>
              <a:t>	</a:t>
            </a:r>
            <a:endParaRPr lang="en-US" sz="2200" dirty="0"/>
          </a:p>
          <a:p>
            <a:pPr>
              <a:buNone/>
            </a:pPr>
            <a:endParaRPr lang="en-US" sz="2400" dirty="0"/>
          </a:p>
        </p:txBody>
      </p:sp>
    </p:spTree>
    <p:extLst>
      <p:ext uri="{BB962C8B-B14F-4D97-AF65-F5344CB8AC3E}">
        <p14:creationId xmlns:p14="http://schemas.microsoft.com/office/powerpoint/2010/main" val="4220411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24584" y="7"/>
            <a:ext cx="8941880" cy="6828092"/>
          </a:xfrm>
          <a:prstGeom prst="rect">
            <a:avLst/>
          </a:prstGeom>
          <a:noFill/>
          <a:ln w="9525">
            <a:noFill/>
            <a:miter lim="800000"/>
            <a:headEnd/>
            <a:tailEnd/>
          </a:ln>
        </p:spPr>
      </p:pic>
      <p:sp>
        <p:nvSpPr>
          <p:cNvPr id="3" name="TextBox 2"/>
          <p:cNvSpPr txBox="1"/>
          <p:nvPr/>
        </p:nvSpPr>
        <p:spPr>
          <a:xfrm>
            <a:off x="7391400" y="1143001"/>
            <a:ext cx="2667000" cy="2031325"/>
          </a:xfrm>
          <a:prstGeom prst="rect">
            <a:avLst/>
          </a:prstGeom>
          <a:solidFill>
            <a:srgbClr val="FCFCA6"/>
          </a:solidFill>
          <a:ln>
            <a:solidFill>
              <a:schemeClr val="tx1"/>
            </a:solidFill>
          </a:ln>
        </p:spPr>
        <p:txBody>
          <a:bodyPr wrap="square" rtlCol="0">
            <a:spAutoFit/>
          </a:bodyPr>
          <a:lstStyle/>
          <a:p>
            <a:r>
              <a:rPr lang="en-US" dirty="0">
                <a:solidFill>
                  <a:prstClr val="black"/>
                </a:solidFill>
              </a:rPr>
              <a:t>Form of places in this NAR (and many others) reflects RDA instructions.  PCC policy now is to use the form exactly as found in the place name authority record.</a:t>
            </a:r>
            <a:endParaRPr lang="en-US" dirty="0">
              <a:solidFill>
                <a:prstClr val="black"/>
              </a:solidFill>
            </a:endParaRPr>
          </a:p>
        </p:txBody>
      </p:sp>
    </p:spTree>
    <p:extLst>
      <p:ext uri="{BB962C8B-B14F-4D97-AF65-F5344CB8AC3E}">
        <p14:creationId xmlns:p14="http://schemas.microsoft.com/office/powerpoint/2010/main" val="3000153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Autofit/>
          </a:bodyPr>
          <a:lstStyle/>
          <a:p>
            <a:r>
              <a:rPr lang="en-US" sz="3460" dirty="0"/>
              <a:t>370 - Associated Place</a:t>
            </a:r>
            <a:endParaRPr lang="en-US" sz="3460" dirty="0"/>
          </a:p>
        </p:txBody>
      </p:sp>
      <p:sp>
        <p:nvSpPr>
          <p:cNvPr id="3" name="Content Placeholder 2"/>
          <p:cNvSpPr>
            <a:spLocks noGrp="1"/>
          </p:cNvSpPr>
          <p:nvPr>
            <p:ph idx="1"/>
          </p:nvPr>
        </p:nvSpPr>
        <p:spPr>
          <a:xfrm>
            <a:off x="2286000" y="990600"/>
            <a:ext cx="7848600" cy="4953000"/>
          </a:xfrm>
        </p:spPr>
        <p:txBody>
          <a:bodyPr>
            <a:noAutofit/>
          </a:bodyPr>
          <a:lstStyle/>
          <a:p>
            <a:pPr>
              <a:buNone/>
            </a:pPr>
            <a:r>
              <a:rPr lang="en-US" sz="2200" dirty="0"/>
              <a:t>PCC policies</a:t>
            </a:r>
          </a:p>
          <a:p>
            <a:r>
              <a:rPr lang="en-US" sz="2400" dirty="0"/>
              <a:t>For jurisdictions or other place names with authority records in the LC/NAF, use the authorized access point form as found</a:t>
            </a:r>
          </a:p>
          <a:p>
            <a:r>
              <a:rPr lang="en-US" sz="2400" dirty="0"/>
              <a:t>May take non-jurisdictional place names from other controlled vocabulary, e.g. LCSH</a:t>
            </a:r>
          </a:p>
          <a:p>
            <a:r>
              <a:rPr lang="en-US" sz="2400" dirty="0"/>
              <a:t>Indicate the source of the place name if from a controlled vocabulary, using a $2 code</a:t>
            </a:r>
          </a:p>
          <a:p>
            <a:pPr>
              <a:buNone/>
            </a:pPr>
            <a:r>
              <a:rPr lang="en-US" sz="2400" dirty="0"/>
              <a:t>	370   $a Salem (Or.) $c United States $2 </a:t>
            </a:r>
            <a:r>
              <a:rPr lang="en-US" sz="2400" dirty="0" err="1"/>
              <a:t>naf</a:t>
            </a:r>
            <a:endParaRPr lang="en-US" sz="2400" dirty="0"/>
          </a:p>
          <a:p>
            <a:pPr>
              <a:buNone/>
            </a:pPr>
            <a:r>
              <a:rPr lang="en-US" sz="2400" dirty="0"/>
              <a:t>	370   $g Russia (Federation) $2 </a:t>
            </a:r>
            <a:r>
              <a:rPr lang="en-US" sz="2400" dirty="0" err="1"/>
              <a:t>naf</a:t>
            </a:r>
            <a:endParaRPr lang="en-US" sz="2400" dirty="0"/>
          </a:p>
          <a:p>
            <a:pPr>
              <a:buNone/>
            </a:pPr>
            <a:r>
              <a:rPr lang="en-US" sz="2400" dirty="0"/>
              <a:t>	370   $b Auschwitz (Concentration	 camp) $2 </a:t>
            </a:r>
            <a:r>
              <a:rPr lang="en-US" sz="2400" dirty="0" err="1"/>
              <a:t>naf</a:t>
            </a:r>
            <a:endParaRPr lang="en-US" sz="2400" dirty="0"/>
          </a:p>
          <a:p>
            <a:pPr>
              <a:buNone/>
            </a:pPr>
            <a:r>
              <a:rPr lang="en-US" sz="2400" dirty="0"/>
              <a:t>	370   $e </a:t>
            </a:r>
            <a:r>
              <a:rPr lang="en-US" sz="2400" dirty="0" err="1"/>
              <a:t>Sauvie</a:t>
            </a:r>
            <a:r>
              <a:rPr lang="en-US" sz="2400" dirty="0"/>
              <a:t> Island (Or.) $2 </a:t>
            </a:r>
            <a:r>
              <a:rPr lang="en-US" sz="2400" dirty="0" err="1"/>
              <a:t>lcsh</a:t>
            </a:r>
            <a:endParaRPr lang="en-US" sz="2400" dirty="0"/>
          </a:p>
          <a:p>
            <a:pPr>
              <a:buNone/>
            </a:pPr>
            <a:endParaRPr lang="en-US" sz="2400" dirty="0"/>
          </a:p>
          <a:p>
            <a:pPr>
              <a:buNone/>
            </a:pPr>
            <a:r>
              <a:rPr lang="en-US" sz="2400" dirty="0"/>
              <a:t>	</a:t>
            </a:r>
            <a:endParaRPr lang="en-US" sz="2200" dirty="0"/>
          </a:p>
          <a:p>
            <a:pPr>
              <a:buNone/>
            </a:pPr>
            <a:endParaRPr lang="en-US" sz="2400" dirty="0"/>
          </a:p>
        </p:txBody>
      </p:sp>
    </p:spTree>
    <p:extLst>
      <p:ext uri="{BB962C8B-B14F-4D97-AF65-F5344CB8AC3E}">
        <p14:creationId xmlns:p14="http://schemas.microsoft.com/office/powerpoint/2010/main" val="2329557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42288" y="13"/>
            <a:ext cx="9071420" cy="6907530"/>
          </a:xfrm>
          <a:prstGeom prst="rect">
            <a:avLst/>
          </a:prstGeom>
          <a:noFill/>
          <a:ln w="9525">
            <a:noFill/>
            <a:miter lim="800000"/>
            <a:headEnd/>
            <a:tailEnd/>
          </a:ln>
        </p:spPr>
      </p:pic>
      <p:sp>
        <p:nvSpPr>
          <p:cNvPr id="3" name="TextBox 2"/>
          <p:cNvSpPr txBox="1"/>
          <p:nvPr/>
        </p:nvSpPr>
        <p:spPr>
          <a:xfrm>
            <a:off x="7467600" y="838200"/>
            <a:ext cx="25908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Place of Birth/Place of Death/Place of Residence</a:t>
            </a:r>
          </a:p>
          <a:p>
            <a:pPr algn="ctr"/>
            <a:r>
              <a:rPr lang="en-US" dirty="0">
                <a:solidFill>
                  <a:srgbClr val="FF0000"/>
                </a:solidFill>
              </a:rPr>
              <a:t>370 $a $b $e</a:t>
            </a:r>
            <a:endParaRPr lang="en-US" dirty="0">
              <a:solidFill>
                <a:srgbClr val="FF0000"/>
              </a:solidFill>
            </a:endParaRPr>
          </a:p>
        </p:txBody>
      </p:sp>
    </p:spTree>
    <p:extLst>
      <p:ext uri="{BB962C8B-B14F-4D97-AF65-F5344CB8AC3E}">
        <p14:creationId xmlns:p14="http://schemas.microsoft.com/office/powerpoint/2010/main" val="3203788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24000" y="3"/>
            <a:ext cx="9134856" cy="6900482"/>
          </a:xfrm>
          <a:prstGeom prst="rect">
            <a:avLst/>
          </a:prstGeom>
          <a:noFill/>
          <a:ln w="9525">
            <a:noFill/>
            <a:miter lim="800000"/>
            <a:headEnd/>
            <a:tailEnd/>
          </a:ln>
        </p:spPr>
      </p:pic>
      <p:sp>
        <p:nvSpPr>
          <p:cNvPr id="3" name="TextBox 2"/>
          <p:cNvSpPr txBox="1"/>
          <p:nvPr/>
        </p:nvSpPr>
        <p:spPr>
          <a:xfrm>
            <a:off x="7467600" y="838200"/>
            <a:ext cx="25908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Associated Country/Place of Residence</a:t>
            </a:r>
          </a:p>
          <a:p>
            <a:pPr algn="ctr"/>
            <a:r>
              <a:rPr lang="en-US" dirty="0">
                <a:solidFill>
                  <a:srgbClr val="FF0000"/>
                </a:solidFill>
              </a:rPr>
              <a:t>370 $c $e</a:t>
            </a:r>
            <a:endParaRPr lang="en-US" dirty="0">
              <a:solidFill>
                <a:srgbClr val="FF0000"/>
              </a:solidFill>
            </a:endParaRPr>
          </a:p>
        </p:txBody>
      </p:sp>
    </p:spTree>
    <p:extLst>
      <p:ext uri="{BB962C8B-B14F-4D97-AF65-F5344CB8AC3E}">
        <p14:creationId xmlns:p14="http://schemas.microsoft.com/office/powerpoint/2010/main" val="2558518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60577" y="3"/>
            <a:ext cx="9057323" cy="6900482"/>
          </a:xfrm>
          <a:prstGeom prst="rect">
            <a:avLst/>
          </a:prstGeom>
          <a:noFill/>
          <a:ln w="9525">
            <a:noFill/>
            <a:miter lim="800000"/>
            <a:headEnd/>
            <a:tailEnd/>
          </a:ln>
        </p:spPr>
      </p:pic>
      <p:sp>
        <p:nvSpPr>
          <p:cNvPr id="3" name="TextBox 2"/>
          <p:cNvSpPr txBox="1"/>
          <p:nvPr/>
        </p:nvSpPr>
        <p:spPr>
          <a:xfrm>
            <a:off x="7315200" y="838200"/>
            <a:ext cx="28956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Associated Country/</a:t>
            </a:r>
          </a:p>
          <a:p>
            <a:pPr algn="ctr"/>
            <a:r>
              <a:rPr lang="en-US" dirty="0">
                <a:solidFill>
                  <a:prstClr val="black"/>
                </a:solidFill>
              </a:rPr>
              <a:t>Location of Headquarters</a:t>
            </a:r>
          </a:p>
          <a:p>
            <a:pPr algn="ctr"/>
            <a:r>
              <a:rPr lang="en-US" dirty="0">
                <a:solidFill>
                  <a:srgbClr val="FF0000"/>
                </a:solidFill>
              </a:rPr>
              <a:t>370 $c $e</a:t>
            </a:r>
            <a:endParaRPr lang="en-US" dirty="0">
              <a:solidFill>
                <a:srgbClr val="FF0000"/>
              </a:solidFill>
            </a:endParaRPr>
          </a:p>
        </p:txBody>
      </p:sp>
    </p:spTree>
    <p:extLst>
      <p:ext uri="{BB962C8B-B14F-4D97-AF65-F5344CB8AC3E}">
        <p14:creationId xmlns:p14="http://schemas.microsoft.com/office/powerpoint/2010/main" val="95079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a:xfrm>
            <a:off x="1981200" y="1600201"/>
            <a:ext cx="8534400" cy="4525963"/>
          </a:xfrm>
        </p:spPr>
        <p:txBody>
          <a:bodyPr>
            <a:normAutofit/>
          </a:bodyPr>
          <a:lstStyle/>
          <a:p>
            <a:r>
              <a:rPr lang="en-US" sz="3000" dirty="0"/>
              <a:t>MARC 21 Authority Format</a:t>
            </a:r>
          </a:p>
          <a:p>
            <a:pPr>
              <a:buNone/>
            </a:pPr>
            <a:r>
              <a:rPr lang="en-US" sz="3000" dirty="0"/>
              <a:t>	</a:t>
            </a:r>
            <a:r>
              <a:rPr lang="en-US" sz="3000" dirty="0">
                <a:solidFill>
                  <a:srgbClr val="0000FF"/>
                </a:solidFill>
              </a:rPr>
              <a:t>http://www.loc.gov/marc/authority/</a:t>
            </a:r>
          </a:p>
          <a:p>
            <a:r>
              <a:rPr lang="en-US" sz="3000" dirty="0"/>
              <a:t>Descriptive </a:t>
            </a:r>
            <a:r>
              <a:rPr lang="en-US" sz="3000" dirty="0"/>
              <a:t>Cataloging </a:t>
            </a:r>
            <a:r>
              <a:rPr lang="en-US" sz="3000" dirty="0"/>
              <a:t>Manual (DCM)</a:t>
            </a:r>
            <a:r>
              <a:rPr lang="en-US" sz="3000" dirty="0"/>
              <a:t> Section Z1 </a:t>
            </a:r>
            <a:endParaRPr lang="en-US" sz="3000" dirty="0"/>
          </a:p>
          <a:p>
            <a:pPr>
              <a:buNone/>
            </a:pPr>
            <a:r>
              <a:rPr lang="en-US" sz="3000" dirty="0"/>
              <a:t>	</a:t>
            </a:r>
            <a:r>
              <a:rPr lang="en-US" sz="3000" i="1" dirty="0"/>
              <a:t>and</a:t>
            </a:r>
            <a:r>
              <a:rPr lang="en-US" sz="3000" dirty="0"/>
              <a:t/>
            </a:r>
            <a:br>
              <a:rPr lang="en-US" sz="3000" dirty="0"/>
            </a:br>
            <a:r>
              <a:rPr lang="en-US" sz="3000" dirty="0"/>
              <a:t>LC Guidelines Supplement to MARC 21 Format for Authority </a:t>
            </a:r>
            <a:r>
              <a:rPr lang="en-US" sz="3000" dirty="0"/>
              <a:t>Data</a:t>
            </a:r>
          </a:p>
          <a:p>
            <a:pPr>
              <a:buNone/>
            </a:pPr>
            <a:r>
              <a:rPr lang="en-US" sz="3000" dirty="0"/>
              <a:t>	</a:t>
            </a:r>
            <a:r>
              <a:rPr lang="en-US" sz="3000" dirty="0">
                <a:solidFill>
                  <a:srgbClr val="0000FF"/>
                </a:solidFill>
              </a:rPr>
              <a:t>http://www.loc.gov/catdir/cpso/z1andlcguidelines.html</a:t>
            </a:r>
            <a:endParaRPr lang="en-US" sz="3000" dirty="0">
              <a:solidFill>
                <a:srgbClr val="0000FF"/>
              </a:solidFill>
            </a:endParaRPr>
          </a:p>
          <a:p>
            <a:endParaRPr lang="en-US" dirty="0" smtClean="0"/>
          </a:p>
        </p:txBody>
      </p:sp>
    </p:spTree>
    <p:extLst>
      <p:ext uri="{BB962C8B-B14F-4D97-AF65-F5344CB8AC3E}">
        <p14:creationId xmlns:p14="http://schemas.microsoft.com/office/powerpoint/2010/main" val="2455252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524000" y="0"/>
            <a:ext cx="9134856" cy="6822948"/>
          </a:xfrm>
          <a:prstGeom prst="rect">
            <a:avLst/>
          </a:prstGeom>
          <a:noFill/>
          <a:ln w="9525">
            <a:noFill/>
            <a:miter lim="800000"/>
            <a:headEnd/>
            <a:tailEnd/>
          </a:ln>
        </p:spPr>
      </p:pic>
      <p:sp>
        <p:nvSpPr>
          <p:cNvPr id="3" name="TextBox 2"/>
          <p:cNvSpPr txBox="1"/>
          <p:nvPr/>
        </p:nvSpPr>
        <p:spPr>
          <a:xfrm>
            <a:off x="7315200" y="838201"/>
            <a:ext cx="28956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Location of Conference, Etc.</a:t>
            </a:r>
          </a:p>
          <a:p>
            <a:pPr algn="ctr"/>
            <a:r>
              <a:rPr lang="en-US" dirty="0">
                <a:solidFill>
                  <a:srgbClr val="FF0000"/>
                </a:solidFill>
              </a:rPr>
              <a:t>370 $e</a:t>
            </a:r>
            <a:endParaRPr lang="en-US" dirty="0">
              <a:solidFill>
                <a:srgbClr val="FF0000"/>
              </a:solidFill>
            </a:endParaRPr>
          </a:p>
        </p:txBody>
      </p:sp>
    </p:spTree>
    <p:extLst>
      <p:ext uri="{BB962C8B-B14F-4D97-AF65-F5344CB8AC3E}">
        <p14:creationId xmlns:p14="http://schemas.microsoft.com/office/powerpoint/2010/main" val="271792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1524000" y="1"/>
            <a:ext cx="9156002" cy="6829997"/>
          </a:xfrm>
          <a:prstGeom prst="rect">
            <a:avLst/>
          </a:prstGeom>
          <a:noFill/>
          <a:ln w="9525">
            <a:noFill/>
            <a:miter lim="800000"/>
            <a:headEnd/>
            <a:tailEnd/>
          </a:ln>
        </p:spPr>
      </p:pic>
      <p:sp>
        <p:nvSpPr>
          <p:cNvPr id="5" name="TextBox 4"/>
          <p:cNvSpPr txBox="1"/>
          <p:nvPr/>
        </p:nvSpPr>
        <p:spPr>
          <a:xfrm>
            <a:off x="7391400" y="838200"/>
            <a:ext cx="28956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Associated Country/Location of Conference, Etc.</a:t>
            </a:r>
          </a:p>
          <a:p>
            <a:pPr algn="ctr"/>
            <a:r>
              <a:rPr lang="en-US" dirty="0">
                <a:solidFill>
                  <a:srgbClr val="FF0000"/>
                </a:solidFill>
              </a:rPr>
              <a:t>370 $c $f</a:t>
            </a:r>
            <a:endParaRPr lang="en-US" dirty="0">
              <a:solidFill>
                <a:srgbClr val="FF0000"/>
              </a:solidFill>
            </a:endParaRPr>
          </a:p>
        </p:txBody>
      </p:sp>
    </p:spTree>
    <p:extLst>
      <p:ext uri="{BB962C8B-B14F-4D97-AF65-F5344CB8AC3E}">
        <p14:creationId xmlns:p14="http://schemas.microsoft.com/office/powerpoint/2010/main" val="4169644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60577" y="13"/>
            <a:ext cx="9064371" cy="6907530"/>
          </a:xfrm>
          <a:prstGeom prst="rect">
            <a:avLst/>
          </a:prstGeom>
          <a:noFill/>
          <a:ln w="9525">
            <a:noFill/>
            <a:miter lim="800000"/>
            <a:headEnd/>
            <a:tailEnd/>
          </a:ln>
        </p:spPr>
      </p:pic>
      <p:sp>
        <p:nvSpPr>
          <p:cNvPr id="3" name="TextBox 2"/>
          <p:cNvSpPr txBox="1"/>
          <p:nvPr/>
        </p:nvSpPr>
        <p:spPr>
          <a:xfrm>
            <a:off x="7467600" y="838200"/>
            <a:ext cx="2667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Locations of Headquarters with associated dates</a:t>
            </a:r>
          </a:p>
          <a:p>
            <a:pPr algn="ctr"/>
            <a:r>
              <a:rPr lang="en-US" dirty="0">
                <a:solidFill>
                  <a:srgbClr val="FF0000"/>
                </a:solidFill>
              </a:rPr>
              <a:t>370 $e $s $t</a:t>
            </a:r>
            <a:endParaRPr lang="en-US" dirty="0">
              <a:solidFill>
                <a:srgbClr val="FF0000"/>
              </a:solidFill>
            </a:endParaRPr>
          </a:p>
        </p:txBody>
      </p:sp>
    </p:spTree>
    <p:extLst>
      <p:ext uri="{BB962C8B-B14F-4D97-AF65-F5344CB8AC3E}">
        <p14:creationId xmlns:p14="http://schemas.microsoft.com/office/powerpoint/2010/main" val="724883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2" y="82296"/>
            <a:ext cx="9143999" cy="6687922"/>
          </a:xfrm>
          <a:prstGeom prst="rect">
            <a:avLst/>
          </a:prstGeom>
          <a:noFill/>
          <a:ln w="9525">
            <a:noFill/>
            <a:miter lim="800000"/>
            <a:headEnd/>
            <a:tailEnd/>
          </a:ln>
        </p:spPr>
      </p:pic>
      <p:sp>
        <p:nvSpPr>
          <p:cNvPr id="3" name="TextBox 2"/>
          <p:cNvSpPr txBox="1"/>
          <p:nvPr/>
        </p:nvSpPr>
        <p:spPr>
          <a:xfrm>
            <a:off x="6705600" y="1600200"/>
            <a:ext cx="32004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Place of Birth/Associated Countries with associated dates</a:t>
            </a:r>
          </a:p>
          <a:p>
            <a:pPr algn="ctr"/>
            <a:r>
              <a:rPr lang="en-US" dirty="0">
                <a:solidFill>
                  <a:srgbClr val="FF0000"/>
                </a:solidFill>
              </a:rPr>
              <a:t>370 $a $c $s $t</a:t>
            </a:r>
            <a:endParaRPr lang="en-US" dirty="0">
              <a:solidFill>
                <a:srgbClr val="FF0000"/>
              </a:solidFill>
            </a:endParaRPr>
          </a:p>
        </p:txBody>
      </p:sp>
    </p:spTree>
    <p:extLst>
      <p:ext uri="{BB962C8B-B14F-4D97-AF65-F5344CB8AC3E}">
        <p14:creationId xmlns:p14="http://schemas.microsoft.com/office/powerpoint/2010/main" val="14299037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524008" y="4"/>
            <a:ext cx="9148953" cy="6914579"/>
          </a:xfrm>
          <a:prstGeom prst="rect">
            <a:avLst/>
          </a:prstGeom>
          <a:noFill/>
          <a:ln w="9525">
            <a:noFill/>
            <a:miter lim="800000"/>
            <a:headEnd/>
            <a:tailEnd/>
          </a:ln>
        </p:spPr>
      </p:pic>
      <p:sp>
        <p:nvSpPr>
          <p:cNvPr id="3" name="TextBox 2"/>
          <p:cNvSpPr txBox="1"/>
          <p:nvPr/>
        </p:nvSpPr>
        <p:spPr>
          <a:xfrm>
            <a:off x="7239000" y="609601"/>
            <a:ext cx="2895600" cy="1200329"/>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Place of Birth/Places of Residence, with associated dates when known</a:t>
            </a:r>
          </a:p>
          <a:p>
            <a:pPr algn="ctr"/>
            <a:r>
              <a:rPr lang="en-US" dirty="0">
                <a:solidFill>
                  <a:srgbClr val="FF0000"/>
                </a:solidFill>
              </a:rPr>
              <a:t>370 $a $e $s $t</a:t>
            </a:r>
            <a:endParaRPr lang="en-US" dirty="0">
              <a:solidFill>
                <a:srgbClr val="FF0000"/>
              </a:solidFill>
            </a:endParaRPr>
          </a:p>
        </p:txBody>
      </p:sp>
    </p:spTree>
    <p:extLst>
      <p:ext uri="{BB962C8B-B14F-4D97-AF65-F5344CB8AC3E}">
        <p14:creationId xmlns:p14="http://schemas.microsoft.com/office/powerpoint/2010/main" val="2659428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642872" y="0"/>
            <a:ext cx="8894826" cy="6912864"/>
          </a:xfrm>
          <a:prstGeom prst="rect">
            <a:avLst/>
          </a:prstGeom>
          <a:noFill/>
          <a:ln w="9525">
            <a:noFill/>
            <a:miter lim="800000"/>
            <a:headEnd/>
            <a:tailEnd/>
          </a:ln>
        </p:spPr>
      </p:pic>
      <p:sp>
        <p:nvSpPr>
          <p:cNvPr id="3" name="TextBox 2"/>
          <p:cNvSpPr txBox="1"/>
          <p:nvPr/>
        </p:nvSpPr>
        <p:spPr>
          <a:xfrm>
            <a:off x="7391400" y="609601"/>
            <a:ext cx="2667000" cy="1200329"/>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Place of Birth/Associated Country/Other Associated Places</a:t>
            </a:r>
          </a:p>
          <a:p>
            <a:pPr algn="ctr"/>
            <a:r>
              <a:rPr lang="en-US" dirty="0">
                <a:solidFill>
                  <a:srgbClr val="FF0000"/>
                </a:solidFill>
              </a:rPr>
              <a:t>370 $a $c $f</a:t>
            </a:r>
            <a:endParaRPr lang="en-US" dirty="0">
              <a:solidFill>
                <a:srgbClr val="FF0000"/>
              </a:solidFill>
            </a:endParaRPr>
          </a:p>
        </p:txBody>
      </p:sp>
    </p:spTree>
    <p:extLst>
      <p:ext uri="{BB962C8B-B14F-4D97-AF65-F5344CB8AC3E}">
        <p14:creationId xmlns:p14="http://schemas.microsoft.com/office/powerpoint/2010/main" val="26954045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3995" y="73152"/>
            <a:ext cx="9148572" cy="6729984"/>
          </a:xfrm>
          <a:prstGeom prst="rect">
            <a:avLst/>
          </a:prstGeom>
          <a:noFill/>
          <a:ln w="9525">
            <a:noFill/>
            <a:miter lim="800000"/>
            <a:headEnd/>
            <a:tailEnd/>
          </a:ln>
        </p:spPr>
      </p:pic>
      <p:sp>
        <p:nvSpPr>
          <p:cNvPr id="3" name="TextBox 2"/>
          <p:cNvSpPr txBox="1"/>
          <p:nvPr/>
        </p:nvSpPr>
        <p:spPr>
          <a:xfrm>
            <a:off x="6553200" y="2819400"/>
            <a:ext cx="2667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Other Associated Place (Burial Place)</a:t>
            </a:r>
          </a:p>
          <a:p>
            <a:pPr algn="ctr"/>
            <a:r>
              <a:rPr lang="en-US" dirty="0">
                <a:solidFill>
                  <a:srgbClr val="FF0000"/>
                </a:solidFill>
              </a:rPr>
              <a:t>370 $f</a:t>
            </a:r>
            <a:endParaRPr lang="en-US" dirty="0">
              <a:solidFill>
                <a:srgbClr val="FF0000"/>
              </a:solidFill>
            </a:endParaRPr>
          </a:p>
        </p:txBody>
      </p:sp>
      <p:pic>
        <p:nvPicPr>
          <p:cNvPr id="2051" name="Picture 3"/>
          <p:cNvPicPr>
            <a:picLocks noChangeAspect="1" noChangeArrowheads="1"/>
          </p:cNvPicPr>
          <p:nvPr/>
        </p:nvPicPr>
        <p:blipFill>
          <a:blip r:embed="rId3" cstate="print"/>
          <a:srcRect/>
          <a:stretch>
            <a:fillRect/>
          </a:stretch>
        </p:blipFill>
        <p:spPr bwMode="auto">
          <a:xfrm>
            <a:off x="9817609" y="152400"/>
            <a:ext cx="790575" cy="190500"/>
          </a:xfrm>
          <a:prstGeom prst="rect">
            <a:avLst/>
          </a:prstGeom>
          <a:noFill/>
          <a:ln w="9525">
            <a:noFill/>
            <a:miter lim="800000"/>
            <a:headEnd/>
            <a:tailEnd/>
          </a:ln>
        </p:spPr>
      </p:pic>
    </p:spTree>
    <p:extLst>
      <p:ext uri="{BB962C8B-B14F-4D97-AF65-F5344CB8AC3E}">
        <p14:creationId xmlns:p14="http://schemas.microsoft.com/office/powerpoint/2010/main" val="23037762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1524008" y="0"/>
            <a:ext cx="9148953" cy="6822948"/>
          </a:xfrm>
          <a:prstGeom prst="rect">
            <a:avLst/>
          </a:prstGeom>
          <a:noFill/>
          <a:ln w="9525">
            <a:noFill/>
            <a:miter lim="800000"/>
            <a:headEnd/>
            <a:tailEnd/>
          </a:ln>
        </p:spPr>
      </p:pic>
      <p:sp>
        <p:nvSpPr>
          <p:cNvPr id="5" name="TextBox 4"/>
          <p:cNvSpPr txBox="1"/>
          <p:nvPr/>
        </p:nvSpPr>
        <p:spPr>
          <a:xfrm>
            <a:off x="7315200" y="914401"/>
            <a:ext cx="28956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Place of Origin of Work</a:t>
            </a:r>
          </a:p>
          <a:p>
            <a:pPr algn="ctr"/>
            <a:r>
              <a:rPr lang="en-US" dirty="0">
                <a:solidFill>
                  <a:srgbClr val="FF0000"/>
                </a:solidFill>
              </a:rPr>
              <a:t>370 $g</a:t>
            </a:r>
            <a:endParaRPr lang="en-US" dirty="0">
              <a:solidFill>
                <a:srgbClr val="FF0000"/>
              </a:solidFill>
            </a:endParaRPr>
          </a:p>
        </p:txBody>
      </p:sp>
    </p:spTree>
    <p:extLst>
      <p:ext uri="{BB962C8B-B14F-4D97-AF65-F5344CB8AC3E}">
        <p14:creationId xmlns:p14="http://schemas.microsoft.com/office/powerpoint/2010/main" val="2808996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524002" y="2"/>
            <a:ext cx="9148953" cy="6829997"/>
          </a:xfrm>
          <a:prstGeom prst="rect">
            <a:avLst/>
          </a:prstGeom>
          <a:noFill/>
          <a:ln w="9525">
            <a:noFill/>
            <a:miter lim="800000"/>
            <a:headEnd/>
            <a:tailEnd/>
          </a:ln>
        </p:spPr>
      </p:pic>
      <p:sp>
        <p:nvSpPr>
          <p:cNvPr id="3" name="TextBox 2"/>
          <p:cNvSpPr txBox="1"/>
          <p:nvPr/>
        </p:nvSpPr>
        <p:spPr>
          <a:xfrm>
            <a:off x="7239000" y="914401"/>
            <a:ext cx="28956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Places of Origin of Work</a:t>
            </a:r>
          </a:p>
          <a:p>
            <a:pPr algn="ctr"/>
            <a:r>
              <a:rPr lang="en-US" dirty="0">
                <a:solidFill>
                  <a:srgbClr val="FF0000"/>
                </a:solidFill>
              </a:rPr>
              <a:t>370 $g</a:t>
            </a:r>
            <a:endParaRPr lang="en-US" dirty="0">
              <a:solidFill>
                <a:srgbClr val="FF0000"/>
              </a:solidFill>
            </a:endParaRPr>
          </a:p>
        </p:txBody>
      </p:sp>
    </p:spTree>
    <p:extLst>
      <p:ext uri="{BB962C8B-B14F-4D97-AF65-F5344CB8AC3E}">
        <p14:creationId xmlns:p14="http://schemas.microsoft.com/office/powerpoint/2010/main" val="2845616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762000"/>
          </a:xfrm>
        </p:spPr>
        <p:txBody>
          <a:bodyPr/>
          <a:lstStyle/>
          <a:p>
            <a:r>
              <a:rPr lang="en-US" dirty="0" smtClean="0"/>
              <a:t>Address</a:t>
            </a:r>
            <a:endParaRPr lang="en-US" dirty="0"/>
          </a:p>
        </p:txBody>
      </p:sp>
      <p:sp>
        <p:nvSpPr>
          <p:cNvPr id="3" name="Content Placeholder 2"/>
          <p:cNvSpPr>
            <a:spLocks noGrp="1"/>
          </p:cNvSpPr>
          <p:nvPr>
            <p:ph idx="1"/>
          </p:nvPr>
        </p:nvSpPr>
        <p:spPr>
          <a:xfrm>
            <a:off x="1981200" y="1219200"/>
            <a:ext cx="8229600" cy="5486400"/>
          </a:xfrm>
        </p:spPr>
        <p:txBody>
          <a:bodyPr>
            <a:normAutofit/>
          </a:bodyPr>
          <a:lstStyle/>
          <a:p>
            <a:r>
              <a:rPr lang="en-US" dirty="0" smtClean="0">
                <a:solidFill>
                  <a:srgbClr val="0000FF"/>
                </a:solidFill>
              </a:rPr>
              <a:t>Persons</a:t>
            </a:r>
          </a:p>
          <a:p>
            <a:pPr>
              <a:buNone/>
            </a:pPr>
            <a:r>
              <a:rPr lang="en-US" dirty="0"/>
              <a:t>	</a:t>
            </a:r>
            <a:r>
              <a:rPr lang="en-US" dirty="0" smtClean="0"/>
              <a:t>9.12  Address of the Person</a:t>
            </a:r>
          </a:p>
          <a:p>
            <a:r>
              <a:rPr lang="en-US" dirty="0" smtClean="0">
                <a:solidFill>
                  <a:srgbClr val="0000FF"/>
                </a:solidFill>
              </a:rPr>
              <a:t>Families</a:t>
            </a:r>
          </a:p>
          <a:p>
            <a:pPr>
              <a:buNone/>
            </a:pPr>
            <a:r>
              <a:rPr lang="en-US" dirty="0"/>
              <a:t>	</a:t>
            </a:r>
            <a:r>
              <a:rPr lang="en-US" i="1" dirty="0" smtClean="0"/>
              <a:t>Nothing in RDA</a:t>
            </a:r>
          </a:p>
          <a:p>
            <a:r>
              <a:rPr lang="en-US" dirty="0" smtClean="0">
                <a:solidFill>
                  <a:srgbClr val="0000FF"/>
                </a:solidFill>
              </a:rPr>
              <a:t>Corporate Bodies</a:t>
            </a:r>
          </a:p>
          <a:p>
            <a:pPr>
              <a:buNone/>
            </a:pPr>
            <a:r>
              <a:rPr lang="en-US" dirty="0"/>
              <a:t>	</a:t>
            </a:r>
            <a:r>
              <a:rPr lang="en-US" dirty="0" smtClean="0"/>
              <a:t>11.9  Address of the Corporate Body</a:t>
            </a:r>
          </a:p>
        </p:txBody>
      </p:sp>
    </p:spTree>
    <p:extLst>
      <p:ext uri="{BB962C8B-B14F-4D97-AF65-F5344CB8AC3E}">
        <p14:creationId xmlns:p14="http://schemas.microsoft.com/office/powerpoint/2010/main" val="2821464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962275" y="533400"/>
            <a:ext cx="6267450" cy="5791200"/>
          </a:xfrm>
          <a:prstGeom prst="rect">
            <a:avLst/>
          </a:prstGeom>
          <a:noFill/>
          <a:ln w="9525">
            <a:noFill/>
            <a:miter lim="800000"/>
            <a:headEnd/>
            <a:tailEnd/>
          </a:ln>
        </p:spPr>
      </p:pic>
    </p:spTree>
    <p:extLst>
      <p:ext uri="{BB962C8B-B14F-4D97-AF65-F5344CB8AC3E}">
        <p14:creationId xmlns:p14="http://schemas.microsoft.com/office/powerpoint/2010/main" val="3851745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91440"/>
            <a:ext cx="8229600" cy="639762"/>
          </a:xfrm>
        </p:spPr>
        <p:txBody>
          <a:bodyPr>
            <a:normAutofit fontScale="90000"/>
          </a:bodyPr>
          <a:lstStyle/>
          <a:p>
            <a:r>
              <a:rPr lang="en-US" dirty="0" smtClean="0"/>
              <a:t>371 - Address</a:t>
            </a:r>
            <a:endParaRPr lang="en-US" dirty="0"/>
          </a:p>
        </p:txBody>
      </p:sp>
      <p:sp>
        <p:nvSpPr>
          <p:cNvPr id="3" name="Content Placeholder 2"/>
          <p:cNvSpPr>
            <a:spLocks noGrp="1"/>
          </p:cNvSpPr>
          <p:nvPr>
            <p:ph idx="1"/>
          </p:nvPr>
        </p:nvSpPr>
        <p:spPr>
          <a:xfrm>
            <a:off x="2514600" y="762000"/>
            <a:ext cx="7239000" cy="5791200"/>
          </a:xfrm>
        </p:spPr>
        <p:txBody>
          <a:bodyPr>
            <a:noAutofit/>
          </a:bodyPr>
          <a:lstStyle/>
          <a:p>
            <a:r>
              <a:rPr lang="en-US" sz="2080" dirty="0"/>
              <a:t>Indicators not defined</a:t>
            </a:r>
          </a:p>
          <a:p>
            <a:pPr>
              <a:lnSpc>
                <a:spcPct val="120000"/>
              </a:lnSpc>
              <a:spcBef>
                <a:spcPts val="0"/>
              </a:spcBef>
            </a:pPr>
            <a:r>
              <a:rPr lang="en-US" sz="2080" dirty="0"/>
              <a:t>Subfields</a:t>
            </a:r>
          </a:p>
          <a:p>
            <a:pPr>
              <a:lnSpc>
                <a:spcPct val="120000"/>
              </a:lnSpc>
              <a:spcBef>
                <a:spcPts val="0"/>
              </a:spcBef>
              <a:buNone/>
            </a:pPr>
            <a:r>
              <a:rPr lang="en-US" sz="2080" dirty="0"/>
              <a:t>	</a:t>
            </a:r>
            <a:r>
              <a:rPr lang="en-US" sz="2080" dirty="0"/>
              <a:t>$a - Address (R)</a:t>
            </a:r>
            <a:br>
              <a:rPr lang="en-US" sz="2080" dirty="0"/>
            </a:br>
            <a:r>
              <a:rPr lang="en-US" sz="2080" dirty="0"/>
              <a:t>$b - City (NR)</a:t>
            </a:r>
            <a:br>
              <a:rPr lang="en-US" sz="2080" dirty="0"/>
            </a:br>
            <a:r>
              <a:rPr lang="en-US" sz="2080" dirty="0"/>
              <a:t>$c - Intermediate jurisdiction (NR)</a:t>
            </a:r>
          </a:p>
          <a:p>
            <a:pPr>
              <a:lnSpc>
                <a:spcPct val="120000"/>
              </a:lnSpc>
              <a:spcBef>
                <a:spcPts val="0"/>
              </a:spcBef>
              <a:buNone/>
            </a:pPr>
            <a:r>
              <a:rPr lang="en-US" sz="2080" dirty="0"/>
              <a:t>	$d - Country (NR)</a:t>
            </a:r>
            <a:br>
              <a:rPr lang="en-US" sz="2080" dirty="0"/>
            </a:br>
            <a:r>
              <a:rPr lang="en-US" sz="2080" dirty="0"/>
              <a:t>$e - Postal code (NR)</a:t>
            </a:r>
          </a:p>
          <a:p>
            <a:pPr>
              <a:lnSpc>
                <a:spcPct val="120000"/>
              </a:lnSpc>
              <a:spcBef>
                <a:spcPts val="0"/>
              </a:spcBef>
              <a:buNone/>
            </a:pPr>
            <a:r>
              <a:rPr lang="en-US" sz="2080" dirty="0"/>
              <a:t>	$m - Electronic mail address (R)</a:t>
            </a:r>
          </a:p>
          <a:p>
            <a:pPr>
              <a:lnSpc>
                <a:spcPct val="120000"/>
              </a:lnSpc>
              <a:spcBef>
                <a:spcPts val="0"/>
              </a:spcBef>
              <a:buNone/>
            </a:pPr>
            <a:r>
              <a:rPr lang="en-US" sz="2080" dirty="0"/>
              <a:t>	$s - Start period (NR)</a:t>
            </a:r>
            <a:br>
              <a:rPr lang="en-US" sz="2080" dirty="0"/>
            </a:br>
            <a:r>
              <a:rPr lang="en-US" sz="2080" dirty="0"/>
              <a:t>$t - End period (NR)</a:t>
            </a:r>
            <a:br>
              <a:rPr lang="en-US" sz="2080" dirty="0"/>
            </a:br>
            <a:r>
              <a:rPr lang="en-US" sz="2080" dirty="0"/>
              <a:t>$u - Uniform Resource Identifier (R)</a:t>
            </a:r>
            <a:br>
              <a:rPr lang="en-US" sz="2080" dirty="0"/>
            </a:br>
            <a:r>
              <a:rPr lang="en-US" sz="2080" dirty="0"/>
              <a:t>$v - Source of information (R)</a:t>
            </a:r>
          </a:p>
          <a:p>
            <a:pPr>
              <a:lnSpc>
                <a:spcPct val="120000"/>
              </a:lnSpc>
              <a:spcBef>
                <a:spcPts val="0"/>
              </a:spcBef>
              <a:buNone/>
            </a:pPr>
            <a:r>
              <a:rPr lang="en-US" sz="2080" dirty="0"/>
              <a:t>	$z - Public note (R)</a:t>
            </a:r>
          </a:p>
          <a:p>
            <a:pPr>
              <a:lnSpc>
                <a:spcPct val="120000"/>
              </a:lnSpc>
              <a:spcBef>
                <a:spcPts val="0"/>
              </a:spcBef>
              <a:buNone/>
            </a:pPr>
            <a:r>
              <a:rPr lang="en-US" sz="2080" dirty="0"/>
              <a:t>	$4 - </a:t>
            </a:r>
            <a:r>
              <a:rPr lang="en-US" sz="2080" dirty="0" err="1"/>
              <a:t>Relator</a:t>
            </a:r>
            <a:r>
              <a:rPr lang="en-US" sz="2080" dirty="0"/>
              <a:t> code (R)</a:t>
            </a:r>
            <a:br>
              <a:rPr lang="en-US" sz="2080" dirty="0"/>
            </a:br>
            <a:r>
              <a:rPr lang="en-US" sz="2080" dirty="0"/>
              <a:t>$6 - Linkage (NR)</a:t>
            </a:r>
            <a:br>
              <a:rPr lang="en-US" sz="2080" dirty="0"/>
            </a:br>
            <a:r>
              <a:rPr lang="en-US" sz="2080" dirty="0"/>
              <a:t>$8 - Field link and sequence number (R)</a:t>
            </a:r>
            <a:endParaRPr lang="en-US" sz="2080" dirty="0"/>
          </a:p>
        </p:txBody>
      </p:sp>
    </p:spTree>
    <p:extLst>
      <p:ext uri="{BB962C8B-B14F-4D97-AF65-F5344CB8AC3E}">
        <p14:creationId xmlns:p14="http://schemas.microsoft.com/office/powerpoint/2010/main" val="24291543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91440"/>
            <a:ext cx="8229600" cy="639762"/>
          </a:xfrm>
        </p:spPr>
        <p:txBody>
          <a:bodyPr>
            <a:normAutofit fontScale="90000"/>
          </a:bodyPr>
          <a:lstStyle/>
          <a:p>
            <a:r>
              <a:rPr lang="en-US" dirty="0" smtClean="0"/>
              <a:t>371 - Address</a:t>
            </a:r>
            <a:endParaRPr lang="en-US" dirty="0"/>
          </a:p>
        </p:txBody>
      </p:sp>
      <p:sp>
        <p:nvSpPr>
          <p:cNvPr id="3" name="Content Placeholder 2"/>
          <p:cNvSpPr>
            <a:spLocks noGrp="1"/>
          </p:cNvSpPr>
          <p:nvPr>
            <p:ph idx="1"/>
          </p:nvPr>
        </p:nvSpPr>
        <p:spPr>
          <a:xfrm>
            <a:off x="2514600" y="762000"/>
            <a:ext cx="7239000" cy="5791200"/>
          </a:xfrm>
        </p:spPr>
        <p:txBody>
          <a:bodyPr>
            <a:noAutofit/>
          </a:bodyPr>
          <a:lstStyle/>
          <a:p>
            <a:pPr>
              <a:buNone/>
            </a:pPr>
            <a:r>
              <a:rPr lang="en-US" sz="2400" dirty="0"/>
              <a:t>PCC best practices</a:t>
            </a:r>
          </a:p>
          <a:p>
            <a:r>
              <a:rPr lang="en-US" sz="2400" dirty="0"/>
              <a:t>Supply based on cataloger's judgment, if the information is readily available and not already being recorded in field 370 subfield $e (Place of residence/headquarters).</a:t>
            </a:r>
          </a:p>
          <a:p>
            <a:r>
              <a:rPr lang="en-US" sz="2400" dirty="0"/>
              <a:t>An address should have at a minimum a city ($b) or email ($m) present. Prefer field 370 $c if only a country is available.</a:t>
            </a:r>
          </a:p>
          <a:p>
            <a:r>
              <a:rPr lang="en-US" sz="2400" dirty="0"/>
              <a:t>Do not record physical addresses for living people.</a:t>
            </a:r>
          </a:p>
          <a:p>
            <a:r>
              <a:rPr lang="en-US" sz="2400" dirty="0"/>
              <a:t>Catalogers are not required to maintain address information when updating a record that contains an address.</a:t>
            </a:r>
          </a:p>
          <a:p>
            <a:r>
              <a:rPr lang="en-US" sz="2400" dirty="0"/>
              <a:t>Subfield $m should contain only an e-mail address. Do not add an internet address for the 1XX in this field</a:t>
            </a:r>
          </a:p>
          <a:p>
            <a:endParaRPr lang="en-US" sz="2080" dirty="0"/>
          </a:p>
        </p:txBody>
      </p:sp>
    </p:spTree>
    <p:extLst>
      <p:ext uri="{BB962C8B-B14F-4D97-AF65-F5344CB8AC3E}">
        <p14:creationId xmlns:p14="http://schemas.microsoft.com/office/powerpoint/2010/main" val="41107458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524000" y="320040"/>
            <a:ext cx="9148572" cy="6233922"/>
          </a:xfrm>
          <a:prstGeom prst="rect">
            <a:avLst/>
          </a:prstGeom>
          <a:noFill/>
          <a:ln w="9525">
            <a:noFill/>
            <a:miter lim="800000"/>
            <a:headEnd/>
            <a:tailEnd/>
          </a:ln>
        </p:spPr>
      </p:pic>
      <p:sp>
        <p:nvSpPr>
          <p:cNvPr id="4" name="TextBox 3"/>
          <p:cNvSpPr txBox="1"/>
          <p:nvPr/>
        </p:nvSpPr>
        <p:spPr>
          <a:xfrm>
            <a:off x="6934200" y="1066801"/>
            <a:ext cx="3124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Address of the Person</a:t>
            </a:r>
          </a:p>
          <a:p>
            <a:pPr algn="ctr"/>
            <a:r>
              <a:rPr lang="en-US" dirty="0">
                <a:solidFill>
                  <a:srgbClr val="FF0000"/>
                </a:solidFill>
              </a:rPr>
              <a:t>371</a:t>
            </a:r>
            <a:endParaRPr lang="en-US" dirty="0">
              <a:solidFill>
                <a:srgbClr val="FF0000"/>
              </a:solidFill>
            </a:endParaRPr>
          </a:p>
        </p:txBody>
      </p:sp>
    </p:spTree>
    <p:extLst>
      <p:ext uri="{BB962C8B-B14F-4D97-AF65-F5344CB8AC3E}">
        <p14:creationId xmlns:p14="http://schemas.microsoft.com/office/powerpoint/2010/main" val="7778962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4000" y="91440"/>
            <a:ext cx="9085478" cy="6666890"/>
          </a:xfrm>
          <a:prstGeom prst="rect">
            <a:avLst/>
          </a:prstGeom>
          <a:noFill/>
          <a:ln w="9525">
            <a:noFill/>
            <a:miter lim="800000"/>
            <a:headEnd/>
            <a:tailEnd/>
          </a:ln>
        </p:spPr>
      </p:pic>
      <p:sp>
        <p:nvSpPr>
          <p:cNvPr id="3" name="TextBox 2"/>
          <p:cNvSpPr txBox="1"/>
          <p:nvPr/>
        </p:nvSpPr>
        <p:spPr>
          <a:xfrm>
            <a:off x="6629400" y="3657601"/>
            <a:ext cx="3124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Address of the Corporate Body</a:t>
            </a:r>
          </a:p>
          <a:p>
            <a:pPr algn="ctr"/>
            <a:r>
              <a:rPr lang="en-US" dirty="0">
                <a:solidFill>
                  <a:srgbClr val="FF0000"/>
                </a:solidFill>
              </a:rPr>
              <a:t>371</a:t>
            </a:r>
            <a:endParaRPr lang="en-US" dirty="0">
              <a:solidFill>
                <a:srgbClr val="FF0000"/>
              </a:solidFill>
            </a:endParaRPr>
          </a:p>
        </p:txBody>
      </p:sp>
    </p:spTree>
    <p:extLst>
      <p:ext uri="{BB962C8B-B14F-4D97-AF65-F5344CB8AC3E}">
        <p14:creationId xmlns:p14="http://schemas.microsoft.com/office/powerpoint/2010/main" val="3403277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762000"/>
          </a:xfrm>
        </p:spPr>
        <p:txBody>
          <a:bodyPr/>
          <a:lstStyle/>
          <a:p>
            <a:r>
              <a:rPr lang="en-US" dirty="0" smtClean="0"/>
              <a:t>Field of Activity</a:t>
            </a:r>
            <a:endParaRPr lang="en-US" dirty="0"/>
          </a:p>
        </p:txBody>
      </p:sp>
      <p:sp>
        <p:nvSpPr>
          <p:cNvPr id="3" name="Content Placeholder 2"/>
          <p:cNvSpPr>
            <a:spLocks noGrp="1"/>
          </p:cNvSpPr>
          <p:nvPr>
            <p:ph idx="1"/>
          </p:nvPr>
        </p:nvSpPr>
        <p:spPr>
          <a:xfrm>
            <a:off x="1981200" y="1219200"/>
            <a:ext cx="8229600" cy="5486400"/>
          </a:xfrm>
        </p:spPr>
        <p:txBody>
          <a:bodyPr>
            <a:normAutofit/>
          </a:bodyPr>
          <a:lstStyle/>
          <a:p>
            <a:r>
              <a:rPr lang="en-US" dirty="0" smtClean="0">
                <a:solidFill>
                  <a:srgbClr val="0000FF"/>
                </a:solidFill>
              </a:rPr>
              <a:t>Persons</a:t>
            </a:r>
          </a:p>
          <a:p>
            <a:pPr>
              <a:buNone/>
            </a:pPr>
            <a:r>
              <a:rPr lang="en-US" dirty="0"/>
              <a:t>	</a:t>
            </a:r>
            <a:r>
              <a:rPr lang="en-US" dirty="0" smtClean="0"/>
              <a:t>9.15  Field of Activity of the Person</a:t>
            </a:r>
          </a:p>
          <a:p>
            <a:r>
              <a:rPr lang="en-US" dirty="0" smtClean="0">
                <a:solidFill>
                  <a:srgbClr val="0000FF"/>
                </a:solidFill>
              </a:rPr>
              <a:t>Corporate Bodies</a:t>
            </a:r>
          </a:p>
          <a:p>
            <a:pPr>
              <a:buNone/>
            </a:pPr>
            <a:r>
              <a:rPr lang="en-US" dirty="0"/>
              <a:t>	</a:t>
            </a:r>
            <a:r>
              <a:rPr lang="en-US" dirty="0" smtClean="0"/>
              <a:t>11.10  Field of Activity of the Corporate Body</a:t>
            </a:r>
          </a:p>
        </p:txBody>
      </p:sp>
    </p:spTree>
    <p:extLst>
      <p:ext uri="{BB962C8B-B14F-4D97-AF65-F5344CB8AC3E}">
        <p14:creationId xmlns:p14="http://schemas.microsoft.com/office/powerpoint/2010/main" val="8810317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639762"/>
          </a:xfrm>
        </p:spPr>
        <p:txBody>
          <a:bodyPr>
            <a:normAutofit fontScale="90000"/>
          </a:bodyPr>
          <a:lstStyle/>
          <a:p>
            <a:r>
              <a:rPr lang="en-US" dirty="0" smtClean="0"/>
              <a:t>372 - Field of Activity</a:t>
            </a:r>
            <a:endParaRPr lang="en-US" dirty="0"/>
          </a:p>
        </p:txBody>
      </p:sp>
      <p:sp>
        <p:nvSpPr>
          <p:cNvPr id="3" name="Content Placeholder 2"/>
          <p:cNvSpPr>
            <a:spLocks noGrp="1"/>
          </p:cNvSpPr>
          <p:nvPr>
            <p:ph idx="1"/>
          </p:nvPr>
        </p:nvSpPr>
        <p:spPr>
          <a:xfrm>
            <a:off x="2514600" y="1066800"/>
            <a:ext cx="7239000" cy="5791200"/>
          </a:xfrm>
        </p:spPr>
        <p:txBody>
          <a:bodyPr>
            <a:noAutofit/>
          </a:bodyPr>
          <a:lstStyle/>
          <a:p>
            <a:r>
              <a:rPr lang="en-US" sz="2500" dirty="0"/>
              <a:t>Indicators not defined</a:t>
            </a:r>
          </a:p>
          <a:p>
            <a:pPr>
              <a:lnSpc>
                <a:spcPct val="120000"/>
              </a:lnSpc>
              <a:spcBef>
                <a:spcPts val="0"/>
              </a:spcBef>
            </a:pPr>
            <a:r>
              <a:rPr lang="en-US" sz="2500" dirty="0"/>
              <a:t>Subfields</a:t>
            </a:r>
          </a:p>
          <a:p>
            <a:pPr>
              <a:lnSpc>
                <a:spcPct val="120000"/>
              </a:lnSpc>
              <a:spcBef>
                <a:spcPts val="0"/>
              </a:spcBef>
              <a:buNone/>
            </a:pPr>
            <a:r>
              <a:rPr lang="en-US" sz="2500" dirty="0"/>
              <a:t>	</a:t>
            </a:r>
            <a:r>
              <a:rPr lang="en-US" sz="2500" dirty="0"/>
              <a:t>$a - Field of activity (R)</a:t>
            </a:r>
            <a:br>
              <a:rPr lang="en-US" sz="2500" dirty="0"/>
            </a:br>
            <a:r>
              <a:rPr lang="en-US" sz="2500" dirty="0"/>
              <a:t>$s - Start period (NR)</a:t>
            </a:r>
          </a:p>
          <a:p>
            <a:pPr>
              <a:lnSpc>
                <a:spcPct val="120000"/>
              </a:lnSpc>
              <a:spcBef>
                <a:spcPts val="0"/>
              </a:spcBef>
              <a:buNone/>
            </a:pPr>
            <a:r>
              <a:rPr lang="en-US" sz="2500" dirty="0"/>
              <a:t>	$t - End period (NR)</a:t>
            </a:r>
          </a:p>
          <a:p>
            <a:pPr>
              <a:lnSpc>
                <a:spcPct val="120000"/>
              </a:lnSpc>
              <a:spcBef>
                <a:spcPts val="0"/>
              </a:spcBef>
              <a:buNone/>
            </a:pPr>
            <a:r>
              <a:rPr lang="en-US" sz="2500" dirty="0"/>
              <a:t>	$u - Uniform Resource Identifier (R)</a:t>
            </a:r>
          </a:p>
          <a:p>
            <a:pPr>
              <a:lnSpc>
                <a:spcPct val="120000"/>
              </a:lnSpc>
              <a:spcBef>
                <a:spcPts val="0"/>
              </a:spcBef>
              <a:buNone/>
            </a:pPr>
            <a:r>
              <a:rPr lang="en-US" sz="2500" dirty="0"/>
              <a:t>	$v - Source of information (R)</a:t>
            </a:r>
          </a:p>
          <a:p>
            <a:pPr>
              <a:lnSpc>
                <a:spcPct val="120000"/>
              </a:lnSpc>
              <a:spcBef>
                <a:spcPts val="0"/>
              </a:spcBef>
              <a:buNone/>
            </a:pPr>
            <a:r>
              <a:rPr lang="en-US" sz="2500" dirty="0"/>
              <a:t>	$0 - Record control number (R)</a:t>
            </a:r>
            <a:br>
              <a:rPr lang="en-US" sz="2500" dirty="0"/>
            </a:br>
            <a:r>
              <a:rPr lang="en-US" sz="2500" dirty="0"/>
              <a:t>$2 - Source of term (NR)</a:t>
            </a:r>
          </a:p>
          <a:p>
            <a:pPr>
              <a:lnSpc>
                <a:spcPct val="120000"/>
              </a:lnSpc>
              <a:spcBef>
                <a:spcPts val="0"/>
              </a:spcBef>
              <a:buNone/>
            </a:pPr>
            <a:r>
              <a:rPr lang="en-US" sz="2500" dirty="0"/>
              <a:t>	$6 - Linkage (NR)</a:t>
            </a:r>
            <a:br>
              <a:rPr lang="en-US" sz="2500" dirty="0"/>
            </a:br>
            <a:r>
              <a:rPr lang="en-US" sz="2500" dirty="0"/>
              <a:t>$8 - Field link and sequence number (R)</a:t>
            </a:r>
            <a:endParaRPr lang="en-US" sz="2500" dirty="0"/>
          </a:p>
        </p:txBody>
      </p:sp>
    </p:spTree>
    <p:extLst>
      <p:ext uri="{BB962C8B-B14F-4D97-AF65-F5344CB8AC3E}">
        <p14:creationId xmlns:p14="http://schemas.microsoft.com/office/powerpoint/2010/main" val="8648393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639762"/>
          </a:xfrm>
        </p:spPr>
        <p:txBody>
          <a:bodyPr>
            <a:normAutofit fontScale="90000"/>
          </a:bodyPr>
          <a:lstStyle/>
          <a:p>
            <a:r>
              <a:rPr lang="en-US" dirty="0" smtClean="0"/>
              <a:t>372 - Field of Activity</a:t>
            </a:r>
            <a:endParaRPr lang="en-US" dirty="0"/>
          </a:p>
        </p:txBody>
      </p:sp>
      <p:sp>
        <p:nvSpPr>
          <p:cNvPr id="3" name="Content Placeholder 2"/>
          <p:cNvSpPr>
            <a:spLocks noGrp="1"/>
          </p:cNvSpPr>
          <p:nvPr>
            <p:ph idx="1"/>
          </p:nvPr>
        </p:nvSpPr>
        <p:spPr>
          <a:xfrm>
            <a:off x="2209800" y="1066800"/>
            <a:ext cx="7924800" cy="5791200"/>
          </a:xfrm>
        </p:spPr>
        <p:txBody>
          <a:bodyPr>
            <a:noAutofit/>
          </a:bodyPr>
          <a:lstStyle/>
          <a:p>
            <a:pPr>
              <a:buNone/>
            </a:pPr>
            <a:r>
              <a:rPr lang="en-US" sz="2400" dirty="0"/>
              <a:t>PCC policies</a:t>
            </a:r>
          </a:p>
          <a:p>
            <a:r>
              <a:rPr lang="en-US" sz="2400" dirty="0"/>
              <a:t>Prefer controlled vocabulary, such as LCSH or </a:t>
            </a:r>
            <a:r>
              <a:rPr lang="en-US" sz="2400" dirty="0" err="1"/>
              <a:t>MeSH</a:t>
            </a:r>
            <a:r>
              <a:rPr lang="en-US" sz="2400" dirty="0"/>
              <a:t>, recording the source in subfield $2</a:t>
            </a:r>
            <a:endParaRPr lang="en-US" sz="2400" i="1" dirty="0"/>
          </a:p>
          <a:p>
            <a:r>
              <a:rPr lang="en-US" sz="2400" dirty="0"/>
              <a:t>Capitalize first word in subfield $a</a:t>
            </a:r>
            <a:endParaRPr lang="en-US" sz="2400" i="1" dirty="0"/>
          </a:p>
          <a:p>
            <a:endParaRPr lang="en-US" sz="2400" i="1" dirty="0"/>
          </a:p>
          <a:p>
            <a:endParaRPr lang="en-US" sz="2500" dirty="0"/>
          </a:p>
          <a:p>
            <a:pPr>
              <a:buNone/>
            </a:pPr>
            <a:endParaRPr lang="en-US" sz="2500" dirty="0"/>
          </a:p>
        </p:txBody>
      </p:sp>
    </p:spTree>
    <p:extLst>
      <p:ext uri="{BB962C8B-B14F-4D97-AF65-F5344CB8AC3E}">
        <p14:creationId xmlns:p14="http://schemas.microsoft.com/office/powerpoint/2010/main" val="22946572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615441" y="1"/>
            <a:ext cx="8964549" cy="6881089"/>
          </a:xfrm>
          <a:prstGeom prst="rect">
            <a:avLst/>
          </a:prstGeom>
          <a:noFill/>
          <a:ln w="9525">
            <a:noFill/>
            <a:miter lim="800000"/>
            <a:headEnd/>
            <a:tailEnd/>
          </a:ln>
        </p:spPr>
      </p:pic>
      <p:sp>
        <p:nvSpPr>
          <p:cNvPr id="5" name="TextBox 4"/>
          <p:cNvSpPr txBox="1"/>
          <p:nvPr/>
        </p:nvSpPr>
        <p:spPr>
          <a:xfrm>
            <a:off x="6172200" y="2438401"/>
            <a:ext cx="3505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Field of Activity</a:t>
            </a:r>
          </a:p>
          <a:p>
            <a:pPr algn="ctr"/>
            <a:r>
              <a:rPr lang="en-US" dirty="0">
                <a:solidFill>
                  <a:srgbClr val="FF0000"/>
                </a:solidFill>
              </a:rPr>
              <a:t>372</a:t>
            </a:r>
            <a:endParaRPr lang="en-US" dirty="0">
              <a:solidFill>
                <a:srgbClr val="FF0000"/>
              </a:solidFill>
            </a:endParaRPr>
          </a:p>
        </p:txBody>
      </p:sp>
    </p:spTree>
    <p:extLst>
      <p:ext uri="{BB962C8B-B14F-4D97-AF65-F5344CB8AC3E}">
        <p14:creationId xmlns:p14="http://schemas.microsoft.com/office/powerpoint/2010/main" val="13195051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652016" y="0"/>
            <a:ext cx="8894826" cy="6858000"/>
          </a:xfrm>
          <a:prstGeom prst="rect">
            <a:avLst/>
          </a:prstGeom>
          <a:noFill/>
          <a:ln w="9525">
            <a:noFill/>
            <a:miter lim="800000"/>
            <a:headEnd/>
            <a:tailEnd/>
          </a:ln>
        </p:spPr>
      </p:pic>
      <p:sp>
        <p:nvSpPr>
          <p:cNvPr id="3" name="TextBox 2"/>
          <p:cNvSpPr txBox="1"/>
          <p:nvPr/>
        </p:nvSpPr>
        <p:spPr>
          <a:xfrm>
            <a:off x="6019800" y="2971801"/>
            <a:ext cx="3505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Field of Activity</a:t>
            </a:r>
          </a:p>
          <a:p>
            <a:pPr algn="ctr"/>
            <a:r>
              <a:rPr lang="en-US" dirty="0">
                <a:solidFill>
                  <a:srgbClr val="FF0000"/>
                </a:solidFill>
              </a:rPr>
              <a:t>372</a:t>
            </a:r>
            <a:endParaRPr lang="en-US" dirty="0">
              <a:solidFill>
                <a:srgbClr val="FF0000"/>
              </a:solidFill>
            </a:endParaRPr>
          </a:p>
        </p:txBody>
      </p:sp>
    </p:spTree>
    <p:extLst>
      <p:ext uri="{BB962C8B-B14F-4D97-AF65-F5344CB8AC3E}">
        <p14:creationId xmlns:p14="http://schemas.microsoft.com/office/powerpoint/2010/main" val="16361995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52599" y="-1"/>
            <a:ext cx="8689086" cy="6844284"/>
          </a:xfrm>
          <a:prstGeom prst="rect">
            <a:avLst/>
          </a:prstGeom>
          <a:noFill/>
          <a:ln w="9525">
            <a:noFill/>
            <a:miter lim="800000"/>
            <a:headEnd/>
            <a:tailEnd/>
          </a:ln>
        </p:spPr>
      </p:pic>
      <p:sp>
        <p:nvSpPr>
          <p:cNvPr id="3" name="TextBox 2"/>
          <p:cNvSpPr txBox="1"/>
          <p:nvPr/>
        </p:nvSpPr>
        <p:spPr>
          <a:xfrm>
            <a:off x="6324600" y="609601"/>
            <a:ext cx="3505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Field of Activity</a:t>
            </a:r>
          </a:p>
          <a:p>
            <a:pPr algn="ctr"/>
            <a:r>
              <a:rPr lang="en-US" dirty="0">
                <a:solidFill>
                  <a:srgbClr val="FF0000"/>
                </a:solidFill>
              </a:rPr>
              <a:t>372</a:t>
            </a:r>
            <a:endParaRPr lang="en-US" dirty="0">
              <a:solidFill>
                <a:srgbClr val="FF0000"/>
              </a:solidFill>
            </a:endParaRPr>
          </a:p>
        </p:txBody>
      </p:sp>
    </p:spTree>
    <p:extLst>
      <p:ext uri="{BB962C8B-B14F-4D97-AF65-F5344CB8AC3E}">
        <p14:creationId xmlns:p14="http://schemas.microsoft.com/office/powerpoint/2010/main" val="46140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476500" y="527050"/>
            <a:ext cx="7239000" cy="5803900"/>
          </a:xfrm>
          <a:prstGeom prst="rect">
            <a:avLst/>
          </a:prstGeom>
          <a:noFill/>
          <a:ln w="9525">
            <a:noFill/>
            <a:miter lim="800000"/>
            <a:headEnd/>
            <a:tailEnd/>
          </a:ln>
        </p:spPr>
      </p:pic>
    </p:spTree>
    <p:extLst>
      <p:ext uri="{BB962C8B-B14F-4D97-AF65-F5344CB8AC3E}">
        <p14:creationId xmlns:p14="http://schemas.microsoft.com/office/powerpoint/2010/main" val="11417798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762000"/>
          </a:xfrm>
        </p:spPr>
        <p:txBody>
          <a:bodyPr/>
          <a:lstStyle/>
          <a:p>
            <a:r>
              <a:rPr lang="en-US" dirty="0" smtClean="0"/>
              <a:t>Associated Group</a:t>
            </a:r>
            <a:endParaRPr lang="en-US" dirty="0"/>
          </a:p>
        </p:txBody>
      </p:sp>
      <p:sp>
        <p:nvSpPr>
          <p:cNvPr id="3" name="Content Placeholder 2"/>
          <p:cNvSpPr>
            <a:spLocks noGrp="1"/>
          </p:cNvSpPr>
          <p:nvPr>
            <p:ph idx="1"/>
          </p:nvPr>
        </p:nvSpPr>
        <p:spPr>
          <a:xfrm>
            <a:off x="1981200" y="1219200"/>
            <a:ext cx="8229600" cy="5486400"/>
          </a:xfrm>
        </p:spPr>
        <p:txBody>
          <a:bodyPr>
            <a:normAutofit/>
          </a:bodyPr>
          <a:lstStyle/>
          <a:p>
            <a:r>
              <a:rPr lang="en-US" dirty="0" smtClean="0">
                <a:solidFill>
                  <a:srgbClr val="0000FF"/>
                </a:solidFill>
              </a:rPr>
              <a:t>Persons</a:t>
            </a:r>
          </a:p>
          <a:p>
            <a:pPr>
              <a:buNone/>
            </a:pPr>
            <a:r>
              <a:rPr lang="en-US" dirty="0"/>
              <a:t>	</a:t>
            </a:r>
            <a:r>
              <a:rPr lang="en-US" dirty="0" smtClean="0"/>
              <a:t>9.13  Affiliation</a:t>
            </a:r>
          </a:p>
          <a:p>
            <a:r>
              <a:rPr lang="en-US" dirty="0" smtClean="0">
                <a:solidFill>
                  <a:srgbClr val="0000FF"/>
                </a:solidFill>
              </a:rPr>
              <a:t>Corporate Bodies</a:t>
            </a:r>
          </a:p>
          <a:p>
            <a:pPr>
              <a:buNone/>
            </a:pPr>
            <a:r>
              <a:rPr lang="en-US" dirty="0"/>
              <a:t>	</a:t>
            </a:r>
            <a:r>
              <a:rPr lang="en-US" dirty="0" smtClean="0"/>
              <a:t>11.5  Associated Institution</a:t>
            </a:r>
          </a:p>
        </p:txBody>
      </p:sp>
    </p:spTree>
    <p:extLst>
      <p:ext uri="{BB962C8B-B14F-4D97-AF65-F5344CB8AC3E}">
        <p14:creationId xmlns:p14="http://schemas.microsoft.com/office/powerpoint/2010/main" val="23341466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639762"/>
          </a:xfrm>
        </p:spPr>
        <p:txBody>
          <a:bodyPr>
            <a:normAutofit fontScale="90000"/>
          </a:bodyPr>
          <a:lstStyle/>
          <a:p>
            <a:r>
              <a:rPr lang="en-US" dirty="0" smtClean="0"/>
              <a:t>373 - Associated Group</a:t>
            </a:r>
            <a:endParaRPr lang="en-US" dirty="0"/>
          </a:p>
        </p:txBody>
      </p:sp>
      <p:sp>
        <p:nvSpPr>
          <p:cNvPr id="3" name="Content Placeholder 2"/>
          <p:cNvSpPr>
            <a:spLocks noGrp="1"/>
          </p:cNvSpPr>
          <p:nvPr>
            <p:ph idx="1"/>
          </p:nvPr>
        </p:nvSpPr>
        <p:spPr>
          <a:xfrm>
            <a:off x="2514600" y="1066800"/>
            <a:ext cx="7239000" cy="5791200"/>
          </a:xfrm>
        </p:spPr>
        <p:txBody>
          <a:bodyPr>
            <a:noAutofit/>
          </a:bodyPr>
          <a:lstStyle/>
          <a:p>
            <a:r>
              <a:rPr lang="en-US" sz="2500" dirty="0"/>
              <a:t>Indicators not defined</a:t>
            </a:r>
          </a:p>
          <a:p>
            <a:pPr>
              <a:lnSpc>
                <a:spcPct val="120000"/>
              </a:lnSpc>
              <a:spcBef>
                <a:spcPts val="0"/>
              </a:spcBef>
            </a:pPr>
            <a:r>
              <a:rPr lang="en-US" sz="2500" dirty="0"/>
              <a:t>Subfields</a:t>
            </a:r>
          </a:p>
          <a:p>
            <a:pPr>
              <a:lnSpc>
                <a:spcPct val="120000"/>
              </a:lnSpc>
              <a:spcBef>
                <a:spcPts val="0"/>
              </a:spcBef>
              <a:buNone/>
            </a:pPr>
            <a:r>
              <a:rPr lang="en-US" sz="2500" dirty="0"/>
              <a:t>	</a:t>
            </a:r>
            <a:r>
              <a:rPr lang="en-US" sz="2500" dirty="0"/>
              <a:t>$a - Associated group (R)</a:t>
            </a:r>
            <a:br>
              <a:rPr lang="en-US" sz="2500" dirty="0"/>
            </a:br>
            <a:r>
              <a:rPr lang="en-US" sz="2500" dirty="0"/>
              <a:t>$s - Start period (NR)</a:t>
            </a:r>
          </a:p>
          <a:p>
            <a:pPr>
              <a:lnSpc>
                <a:spcPct val="120000"/>
              </a:lnSpc>
              <a:spcBef>
                <a:spcPts val="0"/>
              </a:spcBef>
              <a:buNone/>
            </a:pPr>
            <a:r>
              <a:rPr lang="en-US" sz="2500" dirty="0"/>
              <a:t>	$t - End period (NR)</a:t>
            </a:r>
          </a:p>
          <a:p>
            <a:pPr>
              <a:lnSpc>
                <a:spcPct val="120000"/>
              </a:lnSpc>
              <a:spcBef>
                <a:spcPts val="0"/>
              </a:spcBef>
              <a:buNone/>
            </a:pPr>
            <a:r>
              <a:rPr lang="en-US" sz="2500" dirty="0"/>
              <a:t>	$u - Uniform Resource Identifier (R)</a:t>
            </a:r>
          </a:p>
          <a:p>
            <a:pPr>
              <a:lnSpc>
                <a:spcPct val="120000"/>
              </a:lnSpc>
              <a:spcBef>
                <a:spcPts val="0"/>
              </a:spcBef>
              <a:buNone/>
            </a:pPr>
            <a:r>
              <a:rPr lang="en-US" sz="2500" dirty="0"/>
              <a:t>	$v - Source of information (R)</a:t>
            </a:r>
          </a:p>
          <a:p>
            <a:pPr>
              <a:lnSpc>
                <a:spcPct val="120000"/>
              </a:lnSpc>
              <a:spcBef>
                <a:spcPts val="0"/>
              </a:spcBef>
              <a:buNone/>
            </a:pPr>
            <a:r>
              <a:rPr lang="en-US" sz="2500" dirty="0"/>
              <a:t>	$0 - Record control number (R)</a:t>
            </a:r>
            <a:br>
              <a:rPr lang="en-US" sz="2500" dirty="0"/>
            </a:br>
            <a:r>
              <a:rPr lang="en-US" sz="2500" dirty="0"/>
              <a:t>$2 - Source of term (NR)</a:t>
            </a:r>
          </a:p>
          <a:p>
            <a:pPr>
              <a:lnSpc>
                <a:spcPct val="120000"/>
              </a:lnSpc>
              <a:spcBef>
                <a:spcPts val="0"/>
              </a:spcBef>
              <a:buNone/>
            </a:pPr>
            <a:r>
              <a:rPr lang="en-US" sz="2500" dirty="0"/>
              <a:t>	$6 - Linkage (NR)</a:t>
            </a:r>
            <a:br>
              <a:rPr lang="en-US" sz="2500" dirty="0"/>
            </a:br>
            <a:r>
              <a:rPr lang="en-US" sz="2500" dirty="0"/>
              <a:t>$8 - Field link and sequence number (R)</a:t>
            </a:r>
            <a:endParaRPr lang="en-US" sz="2500" dirty="0"/>
          </a:p>
        </p:txBody>
      </p:sp>
    </p:spTree>
    <p:extLst>
      <p:ext uri="{BB962C8B-B14F-4D97-AF65-F5344CB8AC3E}">
        <p14:creationId xmlns:p14="http://schemas.microsoft.com/office/powerpoint/2010/main" val="8806026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639762"/>
          </a:xfrm>
        </p:spPr>
        <p:txBody>
          <a:bodyPr>
            <a:normAutofit fontScale="90000"/>
          </a:bodyPr>
          <a:lstStyle/>
          <a:p>
            <a:r>
              <a:rPr lang="en-US" dirty="0" smtClean="0"/>
              <a:t>373 - Associated Group</a:t>
            </a:r>
            <a:endParaRPr lang="en-US" dirty="0"/>
          </a:p>
        </p:txBody>
      </p:sp>
      <p:sp>
        <p:nvSpPr>
          <p:cNvPr id="3" name="Content Placeholder 2"/>
          <p:cNvSpPr>
            <a:spLocks noGrp="1"/>
          </p:cNvSpPr>
          <p:nvPr>
            <p:ph idx="1"/>
          </p:nvPr>
        </p:nvSpPr>
        <p:spPr>
          <a:xfrm>
            <a:off x="2209800" y="1066800"/>
            <a:ext cx="7924800" cy="5791200"/>
          </a:xfrm>
        </p:spPr>
        <p:txBody>
          <a:bodyPr>
            <a:noAutofit/>
          </a:bodyPr>
          <a:lstStyle/>
          <a:p>
            <a:pPr>
              <a:buNone/>
            </a:pPr>
            <a:r>
              <a:rPr lang="en-US" sz="2400" dirty="0"/>
              <a:t>PCC policies</a:t>
            </a:r>
          </a:p>
          <a:p>
            <a:r>
              <a:rPr lang="en-US" sz="2400" dirty="0"/>
              <a:t>Prefer a controlled vocabulary, such as the LC/NACO Authority File, giving source of name in subfield $2</a:t>
            </a:r>
          </a:p>
          <a:p>
            <a:r>
              <a:rPr lang="en-US" sz="2400" dirty="0"/>
              <a:t>Subfields found in authorized access point in LC/NACO Authority File are removed but punctuation is preserved:</a:t>
            </a:r>
          </a:p>
          <a:p>
            <a:endParaRPr lang="en-US" sz="2400" dirty="0"/>
          </a:p>
          <a:p>
            <a:pPr>
              <a:buNone/>
            </a:pPr>
            <a:r>
              <a:rPr lang="en-US" sz="2400" dirty="0"/>
              <a:t>	Corporate name in LC/NAF: </a:t>
            </a:r>
          </a:p>
          <a:p>
            <a:pPr>
              <a:buNone/>
            </a:pPr>
            <a:r>
              <a:rPr lang="en-US" sz="2400" dirty="0"/>
              <a:t>	110 1_ $a United States. $b Congress. $b Senate </a:t>
            </a:r>
          </a:p>
          <a:p>
            <a:pPr>
              <a:buNone/>
            </a:pPr>
            <a:endParaRPr lang="en-US" sz="2400" dirty="0"/>
          </a:p>
          <a:p>
            <a:pPr>
              <a:buNone/>
            </a:pPr>
            <a:r>
              <a:rPr lang="en-US" sz="2400" dirty="0"/>
              <a:t>	Form of name in 373: </a:t>
            </a:r>
          </a:p>
          <a:p>
            <a:pPr>
              <a:buNone/>
            </a:pPr>
            <a:r>
              <a:rPr lang="en-US" sz="2400" dirty="0"/>
              <a:t>	373 __ $a United States. Congress. Senate $2 </a:t>
            </a:r>
            <a:r>
              <a:rPr lang="en-US" sz="2400" dirty="0" err="1"/>
              <a:t>naf</a:t>
            </a:r>
            <a:r>
              <a:rPr lang="en-US" sz="2400" dirty="0"/>
              <a:t>  </a:t>
            </a:r>
          </a:p>
          <a:p>
            <a:endParaRPr lang="en-US" sz="2400" dirty="0"/>
          </a:p>
          <a:p>
            <a:endParaRPr lang="en-US" sz="2400" i="1" dirty="0"/>
          </a:p>
          <a:p>
            <a:pPr>
              <a:buNone/>
            </a:pPr>
            <a:r>
              <a:rPr lang="en-US" sz="2400" i="1" dirty="0"/>
              <a:t>	</a:t>
            </a:r>
          </a:p>
          <a:p>
            <a:endParaRPr lang="en-US" sz="2400" i="1" dirty="0"/>
          </a:p>
          <a:p>
            <a:endParaRPr lang="en-US" sz="2500" dirty="0"/>
          </a:p>
          <a:p>
            <a:pPr>
              <a:buNone/>
            </a:pPr>
            <a:endParaRPr lang="en-US" sz="2500" dirty="0"/>
          </a:p>
        </p:txBody>
      </p:sp>
    </p:spTree>
    <p:extLst>
      <p:ext uri="{BB962C8B-B14F-4D97-AF65-F5344CB8AC3E}">
        <p14:creationId xmlns:p14="http://schemas.microsoft.com/office/powerpoint/2010/main" val="1958713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642872" y="20574"/>
            <a:ext cx="8901684" cy="6837426"/>
          </a:xfrm>
          <a:prstGeom prst="rect">
            <a:avLst/>
          </a:prstGeom>
          <a:noFill/>
          <a:ln w="9525">
            <a:noFill/>
            <a:miter lim="800000"/>
            <a:headEnd/>
            <a:tailEnd/>
          </a:ln>
        </p:spPr>
      </p:pic>
      <p:sp>
        <p:nvSpPr>
          <p:cNvPr id="3" name="TextBox 2"/>
          <p:cNvSpPr txBox="1"/>
          <p:nvPr/>
        </p:nvSpPr>
        <p:spPr>
          <a:xfrm>
            <a:off x="6019800" y="2057401"/>
            <a:ext cx="3505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Affiliation</a:t>
            </a:r>
          </a:p>
          <a:p>
            <a:pPr algn="ctr"/>
            <a:r>
              <a:rPr lang="en-US" dirty="0">
                <a:solidFill>
                  <a:srgbClr val="FF0000"/>
                </a:solidFill>
              </a:rPr>
              <a:t>373</a:t>
            </a:r>
            <a:endParaRPr lang="en-US" dirty="0">
              <a:solidFill>
                <a:srgbClr val="FF0000"/>
              </a:solidFill>
            </a:endParaRPr>
          </a:p>
        </p:txBody>
      </p:sp>
    </p:spTree>
    <p:extLst>
      <p:ext uri="{BB962C8B-B14F-4D97-AF65-F5344CB8AC3E}">
        <p14:creationId xmlns:p14="http://schemas.microsoft.com/office/powerpoint/2010/main" val="39808488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652016" y="-1"/>
            <a:ext cx="8894826" cy="6830568"/>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9717025" y="73152"/>
            <a:ext cx="790575" cy="209550"/>
          </a:xfrm>
          <a:prstGeom prst="rect">
            <a:avLst/>
          </a:prstGeom>
          <a:noFill/>
          <a:ln w="9525">
            <a:noFill/>
            <a:miter lim="800000"/>
            <a:headEnd/>
            <a:tailEnd/>
          </a:ln>
        </p:spPr>
      </p:pic>
      <p:sp>
        <p:nvSpPr>
          <p:cNvPr id="4" name="TextBox 3"/>
          <p:cNvSpPr txBox="1"/>
          <p:nvPr/>
        </p:nvSpPr>
        <p:spPr>
          <a:xfrm>
            <a:off x="6248400" y="1143001"/>
            <a:ext cx="35814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Affiliations, with dates when known</a:t>
            </a:r>
          </a:p>
          <a:p>
            <a:pPr algn="ctr"/>
            <a:r>
              <a:rPr lang="en-US" dirty="0">
                <a:solidFill>
                  <a:srgbClr val="FF0000"/>
                </a:solidFill>
              </a:rPr>
              <a:t>373</a:t>
            </a:r>
            <a:endParaRPr lang="en-US" dirty="0">
              <a:solidFill>
                <a:srgbClr val="FF0000"/>
              </a:solidFill>
            </a:endParaRPr>
          </a:p>
        </p:txBody>
      </p:sp>
    </p:spTree>
    <p:extLst>
      <p:ext uri="{BB962C8B-B14F-4D97-AF65-F5344CB8AC3E}">
        <p14:creationId xmlns:p14="http://schemas.microsoft.com/office/powerpoint/2010/main" val="36432807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97153" y="0"/>
            <a:ext cx="8993657" cy="6920332"/>
          </a:xfrm>
          <a:prstGeom prst="rect">
            <a:avLst/>
          </a:prstGeom>
          <a:noFill/>
          <a:ln w="9525">
            <a:noFill/>
            <a:miter lim="800000"/>
            <a:headEnd/>
            <a:tailEnd/>
          </a:ln>
        </p:spPr>
      </p:pic>
      <p:sp>
        <p:nvSpPr>
          <p:cNvPr id="3" name="TextBox 2"/>
          <p:cNvSpPr txBox="1"/>
          <p:nvPr/>
        </p:nvSpPr>
        <p:spPr>
          <a:xfrm>
            <a:off x="6172200" y="2743201"/>
            <a:ext cx="3505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Associated Institution</a:t>
            </a:r>
          </a:p>
          <a:p>
            <a:pPr algn="ctr"/>
            <a:r>
              <a:rPr lang="en-US" dirty="0">
                <a:solidFill>
                  <a:srgbClr val="FF0000"/>
                </a:solidFill>
              </a:rPr>
              <a:t>373</a:t>
            </a:r>
            <a:endParaRPr lang="en-US" dirty="0">
              <a:solidFill>
                <a:srgbClr val="FF0000"/>
              </a:solidFill>
            </a:endParaRPr>
          </a:p>
        </p:txBody>
      </p:sp>
    </p:spTree>
    <p:extLst>
      <p:ext uri="{BB962C8B-B14F-4D97-AF65-F5344CB8AC3E}">
        <p14:creationId xmlns:p14="http://schemas.microsoft.com/office/powerpoint/2010/main" val="11291044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652016" y="-3"/>
            <a:ext cx="8881110" cy="6830568"/>
          </a:xfrm>
          <a:prstGeom prst="rect">
            <a:avLst/>
          </a:prstGeom>
          <a:noFill/>
          <a:ln w="9525">
            <a:noFill/>
            <a:miter lim="800000"/>
            <a:headEnd/>
            <a:tailEnd/>
          </a:ln>
        </p:spPr>
      </p:pic>
      <p:sp>
        <p:nvSpPr>
          <p:cNvPr id="3" name="TextBox 2"/>
          <p:cNvSpPr txBox="1"/>
          <p:nvPr/>
        </p:nvSpPr>
        <p:spPr>
          <a:xfrm>
            <a:off x="6172200" y="2667001"/>
            <a:ext cx="3505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Associated Institution</a:t>
            </a:r>
          </a:p>
          <a:p>
            <a:pPr algn="ctr"/>
            <a:r>
              <a:rPr lang="en-US" dirty="0">
                <a:solidFill>
                  <a:srgbClr val="FF0000"/>
                </a:solidFill>
              </a:rPr>
              <a:t>373</a:t>
            </a:r>
            <a:endParaRPr lang="en-US" dirty="0">
              <a:solidFill>
                <a:srgbClr val="FF0000"/>
              </a:solidFill>
            </a:endParaRPr>
          </a:p>
        </p:txBody>
      </p:sp>
    </p:spTree>
    <p:extLst>
      <p:ext uri="{BB962C8B-B14F-4D97-AF65-F5344CB8AC3E}">
        <p14:creationId xmlns:p14="http://schemas.microsoft.com/office/powerpoint/2010/main" val="38498353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524000" y="73152"/>
            <a:ext cx="9155582" cy="6729984"/>
          </a:xfrm>
          <a:prstGeom prst="rect">
            <a:avLst/>
          </a:prstGeom>
          <a:noFill/>
          <a:ln w="9525">
            <a:noFill/>
            <a:miter lim="800000"/>
            <a:headEnd/>
            <a:tailEnd/>
          </a:ln>
        </p:spPr>
      </p:pic>
      <p:sp>
        <p:nvSpPr>
          <p:cNvPr id="3" name="TextBox 2"/>
          <p:cNvSpPr txBox="1"/>
          <p:nvPr/>
        </p:nvSpPr>
        <p:spPr>
          <a:xfrm>
            <a:off x="6172200" y="2667001"/>
            <a:ext cx="3505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Associated Institution</a:t>
            </a:r>
          </a:p>
          <a:p>
            <a:pPr algn="ctr"/>
            <a:r>
              <a:rPr lang="en-US" dirty="0">
                <a:solidFill>
                  <a:srgbClr val="FF0000"/>
                </a:solidFill>
              </a:rPr>
              <a:t>373</a:t>
            </a:r>
            <a:endParaRPr lang="en-US" dirty="0">
              <a:solidFill>
                <a:srgbClr val="FF0000"/>
              </a:solidFill>
            </a:endParaRPr>
          </a:p>
        </p:txBody>
      </p:sp>
    </p:spTree>
    <p:extLst>
      <p:ext uri="{BB962C8B-B14F-4D97-AF65-F5344CB8AC3E}">
        <p14:creationId xmlns:p14="http://schemas.microsoft.com/office/powerpoint/2010/main" val="14567991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762000"/>
          </a:xfrm>
        </p:spPr>
        <p:txBody>
          <a:bodyPr/>
          <a:lstStyle/>
          <a:p>
            <a:r>
              <a:rPr lang="en-US" dirty="0" smtClean="0"/>
              <a:t>Language</a:t>
            </a:r>
            <a:endParaRPr lang="en-US" dirty="0"/>
          </a:p>
        </p:txBody>
      </p:sp>
      <p:sp>
        <p:nvSpPr>
          <p:cNvPr id="3" name="Content Placeholder 2"/>
          <p:cNvSpPr>
            <a:spLocks noGrp="1"/>
          </p:cNvSpPr>
          <p:nvPr>
            <p:ph idx="1"/>
          </p:nvPr>
        </p:nvSpPr>
        <p:spPr>
          <a:xfrm>
            <a:off x="1981200" y="1219200"/>
            <a:ext cx="8229600" cy="5486400"/>
          </a:xfrm>
        </p:spPr>
        <p:txBody>
          <a:bodyPr>
            <a:normAutofit/>
          </a:bodyPr>
          <a:lstStyle/>
          <a:p>
            <a:r>
              <a:rPr lang="en-US" dirty="0" smtClean="0">
                <a:solidFill>
                  <a:srgbClr val="0000FF"/>
                </a:solidFill>
              </a:rPr>
              <a:t>Persons</a:t>
            </a:r>
          </a:p>
          <a:p>
            <a:pPr>
              <a:buNone/>
            </a:pPr>
            <a:r>
              <a:rPr lang="en-US" dirty="0"/>
              <a:t>	</a:t>
            </a:r>
            <a:r>
              <a:rPr lang="en-US" dirty="0" smtClean="0"/>
              <a:t>9.14  Language of the Person</a:t>
            </a:r>
          </a:p>
          <a:p>
            <a:r>
              <a:rPr lang="en-US" dirty="0" smtClean="0">
                <a:solidFill>
                  <a:srgbClr val="0000FF"/>
                </a:solidFill>
              </a:rPr>
              <a:t>Families</a:t>
            </a:r>
          </a:p>
          <a:p>
            <a:pPr>
              <a:buNone/>
            </a:pPr>
            <a:r>
              <a:rPr lang="en-US" dirty="0"/>
              <a:t>	</a:t>
            </a:r>
            <a:r>
              <a:rPr lang="en-US" dirty="0" smtClean="0"/>
              <a:t>10.8  Language of the Family  </a:t>
            </a:r>
          </a:p>
          <a:p>
            <a:r>
              <a:rPr lang="en-US" dirty="0" smtClean="0">
                <a:solidFill>
                  <a:srgbClr val="0000FF"/>
                </a:solidFill>
              </a:rPr>
              <a:t>Corporate Bodies</a:t>
            </a:r>
          </a:p>
          <a:p>
            <a:pPr>
              <a:buNone/>
            </a:pPr>
            <a:r>
              <a:rPr lang="en-US" dirty="0"/>
              <a:t>	</a:t>
            </a:r>
            <a:r>
              <a:rPr lang="en-US" dirty="0" smtClean="0"/>
              <a:t>11.8  Language of the Corporate Body</a:t>
            </a:r>
          </a:p>
          <a:p>
            <a:r>
              <a:rPr lang="en-US" dirty="0" smtClean="0">
                <a:solidFill>
                  <a:srgbClr val="0000FF"/>
                </a:solidFill>
              </a:rPr>
              <a:t>Works and Expressions</a:t>
            </a:r>
            <a:endParaRPr lang="en-US" dirty="0" smtClean="0"/>
          </a:p>
          <a:p>
            <a:pPr>
              <a:buNone/>
            </a:pPr>
            <a:r>
              <a:rPr lang="en-US" dirty="0" smtClean="0">
                <a:solidFill>
                  <a:srgbClr val="0000FF"/>
                </a:solidFill>
              </a:rPr>
              <a:t>	</a:t>
            </a:r>
            <a:r>
              <a:rPr lang="en-US" dirty="0" smtClean="0"/>
              <a:t>6.11  Language of Expression</a:t>
            </a:r>
          </a:p>
        </p:txBody>
      </p:sp>
      <p:pic>
        <p:nvPicPr>
          <p:cNvPr id="4" name="Picture 7"/>
          <p:cNvPicPr>
            <a:picLocks noChangeAspect="1" noChangeArrowheads="1"/>
          </p:cNvPicPr>
          <p:nvPr/>
        </p:nvPicPr>
        <p:blipFill>
          <a:blip r:embed="rId3" cstate="print"/>
          <a:srcRect/>
          <a:stretch>
            <a:fillRect/>
          </a:stretch>
        </p:blipFill>
        <p:spPr bwMode="auto">
          <a:xfrm>
            <a:off x="7391400" y="2895600"/>
            <a:ext cx="793488" cy="597506"/>
          </a:xfrm>
          <a:prstGeom prst="rect">
            <a:avLst/>
          </a:prstGeom>
          <a:noFill/>
          <a:ln w="9525">
            <a:noFill/>
            <a:miter lim="800000"/>
            <a:headEnd/>
            <a:tailEnd/>
          </a:ln>
        </p:spPr>
      </p:pic>
    </p:spTree>
    <p:extLst>
      <p:ext uri="{BB962C8B-B14F-4D97-AF65-F5344CB8AC3E}">
        <p14:creationId xmlns:p14="http://schemas.microsoft.com/office/powerpoint/2010/main" val="20107222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639762"/>
          </a:xfrm>
        </p:spPr>
        <p:txBody>
          <a:bodyPr>
            <a:normAutofit fontScale="90000"/>
          </a:bodyPr>
          <a:lstStyle/>
          <a:p>
            <a:r>
              <a:rPr lang="en-US" dirty="0" smtClean="0"/>
              <a:t>377 - Associated Language</a:t>
            </a:r>
            <a:endParaRPr lang="en-US" dirty="0"/>
          </a:p>
        </p:txBody>
      </p:sp>
      <p:sp>
        <p:nvSpPr>
          <p:cNvPr id="3" name="Content Placeholder 2"/>
          <p:cNvSpPr>
            <a:spLocks noGrp="1"/>
          </p:cNvSpPr>
          <p:nvPr>
            <p:ph idx="1"/>
          </p:nvPr>
        </p:nvSpPr>
        <p:spPr>
          <a:xfrm>
            <a:off x="2514600" y="1066800"/>
            <a:ext cx="7239000" cy="5791200"/>
          </a:xfrm>
        </p:spPr>
        <p:txBody>
          <a:bodyPr>
            <a:noAutofit/>
          </a:bodyPr>
          <a:lstStyle/>
          <a:p>
            <a:r>
              <a:rPr lang="en-US" sz="2500" dirty="0"/>
              <a:t>First Indicator not defined</a:t>
            </a:r>
          </a:p>
          <a:p>
            <a:r>
              <a:rPr lang="en-US" sz="2500" dirty="0"/>
              <a:t>Second Indicator</a:t>
            </a:r>
          </a:p>
          <a:p>
            <a:pPr lvl="1">
              <a:buNone/>
            </a:pPr>
            <a:r>
              <a:rPr lang="en-US" sz="2500" dirty="0"/>
              <a:t># - MARC language code</a:t>
            </a:r>
          </a:p>
          <a:p>
            <a:pPr lvl="1">
              <a:buNone/>
            </a:pPr>
            <a:r>
              <a:rPr lang="en-US" sz="2500" dirty="0"/>
              <a:t>7 - Source specified in $2</a:t>
            </a:r>
          </a:p>
          <a:p>
            <a:pPr>
              <a:lnSpc>
                <a:spcPct val="120000"/>
              </a:lnSpc>
              <a:spcBef>
                <a:spcPts val="0"/>
              </a:spcBef>
            </a:pPr>
            <a:r>
              <a:rPr lang="en-US" sz="2500" dirty="0"/>
              <a:t>Subfields</a:t>
            </a:r>
          </a:p>
          <a:p>
            <a:pPr>
              <a:lnSpc>
                <a:spcPct val="120000"/>
              </a:lnSpc>
              <a:spcBef>
                <a:spcPts val="0"/>
              </a:spcBef>
              <a:buNone/>
            </a:pPr>
            <a:r>
              <a:rPr lang="en-US" sz="2500" dirty="0"/>
              <a:t>	</a:t>
            </a:r>
            <a:r>
              <a:rPr lang="en-US" sz="2500" dirty="0"/>
              <a:t>$a - Language code (R)</a:t>
            </a:r>
            <a:br>
              <a:rPr lang="en-US" sz="2500" dirty="0"/>
            </a:br>
            <a:r>
              <a:rPr lang="en-US" sz="2500" dirty="0"/>
              <a:t>$l - Language term (R)</a:t>
            </a:r>
            <a:br>
              <a:rPr lang="en-US" sz="2500" dirty="0"/>
            </a:br>
            <a:r>
              <a:rPr lang="en-US" sz="2500" dirty="0"/>
              <a:t>$2 - Source of code (NR)</a:t>
            </a:r>
          </a:p>
          <a:p>
            <a:pPr>
              <a:lnSpc>
                <a:spcPct val="120000"/>
              </a:lnSpc>
              <a:spcBef>
                <a:spcPts val="0"/>
              </a:spcBef>
              <a:buNone/>
            </a:pPr>
            <a:r>
              <a:rPr lang="en-US" sz="2500" dirty="0"/>
              <a:t>	$6 - Linkage (NR)</a:t>
            </a:r>
            <a:br>
              <a:rPr lang="en-US" sz="2500" dirty="0"/>
            </a:br>
            <a:r>
              <a:rPr lang="en-US" sz="2500" dirty="0"/>
              <a:t>$8 - Field link and sequence number (R)</a:t>
            </a:r>
            <a:endParaRPr lang="en-US" sz="2500" dirty="0"/>
          </a:p>
        </p:txBody>
      </p:sp>
    </p:spTree>
    <p:extLst>
      <p:ext uri="{BB962C8B-B14F-4D97-AF65-F5344CB8AC3E}">
        <p14:creationId xmlns:p14="http://schemas.microsoft.com/office/powerpoint/2010/main" val="4179849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124200" y="304801"/>
            <a:ext cx="6160770" cy="6241447"/>
          </a:xfrm>
          <a:prstGeom prst="rect">
            <a:avLst/>
          </a:prstGeom>
          <a:noFill/>
          <a:ln w="9525">
            <a:noFill/>
            <a:miter lim="800000"/>
            <a:headEnd/>
            <a:tailEnd/>
          </a:ln>
        </p:spPr>
      </p:pic>
    </p:spTree>
    <p:extLst>
      <p:ext uri="{BB962C8B-B14F-4D97-AF65-F5344CB8AC3E}">
        <p14:creationId xmlns:p14="http://schemas.microsoft.com/office/powerpoint/2010/main" val="42068733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639762"/>
          </a:xfrm>
        </p:spPr>
        <p:txBody>
          <a:bodyPr>
            <a:normAutofit fontScale="90000"/>
          </a:bodyPr>
          <a:lstStyle/>
          <a:p>
            <a:r>
              <a:rPr lang="en-US" dirty="0" smtClean="0"/>
              <a:t>377 - Associated Language</a:t>
            </a:r>
            <a:endParaRPr lang="en-US" dirty="0"/>
          </a:p>
        </p:txBody>
      </p:sp>
      <p:sp>
        <p:nvSpPr>
          <p:cNvPr id="3" name="Content Placeholder 2"/>
          <p:cNvSpPr>
            <a:spLocks noGrp="1"/>
          </p:cNvSpPr>
          <p:nvPr>
            <p:ph idx="1"/>
          </p:nvPr>
        </p:nvSpPr>
        <p:spPr>
          <a:xfrm>
            <a:off x="2209800" y="1066800"/>
            <a:ext cx="7772400" cy="5791200"/>
          </a:xfrm>
        </p:spPr>
        <p:txBody>
          <a:bodyPr>
            <a:noAutofit/>
          </a:bodyPr>
          <a:lstStyle/>
          <a:p>
            <a:pPr>
              <a:buNone/>
            </a:pPr>
            <a:r>
              <a:rPr lang="en-US" sz="2400" dirty="0"/>
              <a:t>PCC policies</a:t>
            </a:r>
          </a:p>
          <a:p>
            <a:r>
              <a:rPr lang="en-US" sz="2400" dirty="0"/>
              <a:t>Prefer language codes over language terms, using codes from the </a:t>
            </a:r>
            <a:r>
              <a:rPr lang="en-US" sz="2400" i="1" dirty="0"/>
              <a:t>MARC Code List for Languages</a:t>
            </a:r>
          </a:p>
          <a:p>
            <a:r>
              <a:rPr lang="en-US" sz="2400" dirty="0"/>
              <a:t>Use subfield $l (Language term) only to provide information not available in the </a:t>
            </a:r>
            <a:r>
              <a:rPr lang="en-US" sz="2400" i="1" dirty="0"/>
              <a:t>MARC Code List for Languages</a:t>
            </a:r>
          </a:p>
          <a:p>
            <a:r>
              <a:rPr lang="en-US" sz="2400" dirty="0"/>
              <a:t>Use second indicator value “7” and subfield $2 when a code is take from any language code list other than the </a:t>
            </a:r>
            <a:r>
              <a:rPr lang="en-US" sz="2400" i="1" dirty="0"/>
              <a:t>MARC Code List for Languages. </a:t>
            </a:r>
            <a:r>
              <a:rPr lang="en-US" sz="2400" dirty="0"/>
              <a:t>Source codes used in $2 are taken from the </a:t>
            </a:r>
            <a:r>
              <a:rPr lang="en-US" sz="2400" i="1" dirty="0"/>
              <a:t>Language Code and Term Source Codes </a:t>
            </a:r>
            <a:r>
              <a:rPr lang="en-US" sz="2400" dirty="0"/>
              <a:t>(http://www.loc.gov/standards/sourcelist/language.html)</a:t>
            </a:r>
          </a:p>
          <a:p>
            <a:endParaRPr lang="en-US" sz="2400" i="1" dirty="0"/>
          </a:p>
          <a:p>
            <a:endParaRPr lang="en-US" sz="2500" dirty="0"/>
          </a:p>
          <a:p>
            <a:pPr>
              <a:buNone/>
            </a:pPr>
            <a:endParaRPr lang="en-US" sz="2500" dirty="0"/>
          </a:p>
        </p:txBody>
      </p:sp>
    </p:spTree>
    <p:extLst>
      <p:ext uri="{BB962C8B-B14F-4D97-AF65-F5344CB8AC3E}">
        <p14:creationId xmlns:p14="http://schemas.microsoft.com/office/powerpoint/2010/main" val="29688411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533144" y="152400"/>
            <a:ext cx="9134856" cy="6563106"/>
          </a:xfrm>
          <a:prstGeom prst="rect">
            <a:avLst/>
          </a:prstGeom>
          <a:noFill/>
          <a:ln w="9525">
            <a:noFill/>
            <a:miter lim="800000"/>
            <a:headEnd/>
            <a:tailEnd/>
          </a:ln>
        </p:spPr>
      </p:pic>
      <p:sp>
        <p:nvSpPr>
          <p:cNvPr id="3" name="TextBox 2"/>
          <p:cNvSpPr txBox="1"/>
          <p:nvPr/>
        </p:nvSpPr>
        <p:spPr>
          <a:xfrm>
            <a:off x="6248400" y="4038601"/>
            <a:ext cx="30480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Language of the Person</a:t>
            </a:r>
          </a:p>
          <a:p>
            <a:pPr algn="ctr"/>
            <a:r>
              <a:rPr lang="en-US" dirty="0">
                <a:solidFill>
                  <a:srgbClr val="FF0000"/>
                </a:solidFill>
              </a:rPr>
              <a:t>377</a:t>
            </a:r>
            <a:endParaRPr lang="en-US" dirty="0">
              <a:solidFill>
                <a:srgbClr val="FF0000"/>
              </a:solidFill>
            </a:endParaRPr>
          </a:p>
        </p:txBody>
      </p:sp>
    </p:spTree>
    <p:extLst>
      <p:ext uri="{BB962C8B-B14F-4D97-AF65-F5344CB8AC3E}">
        <p14:creationId xmlns:p14="http://schemas.microsoft.com/office/powerpoint/2010/main" val="27728928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23999" y="182880"/>
            <a:ext cx="9148572" cy="6535674"/>
          </a:xfrm>
          <a:prstGeom prst="rect">
            <a:avLst/>
          </a:prstGeom>
          <a:noFill/>
          <a:ln w="9525">
            <a:noFill/>
            <a:miter lim="800000"/>
            <a:headEnd/>
            <a:tailEnd/>
          </a:ln>
        </p:spPr>
      </p:pic>
      <p:sp>
        <p:nvSpPr>
          <p:cNvPr id="3" name="TextBox 2"/>
          <p:cNvSpPr txBox="1"/>
          <p:nvPr/>
        </p:nvSpPr>
        <p:spPr>
          <a:xfrm>
            <a:off x="6629400" y="990601"/>
            <a:ext cx="32766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Languages of the Corporate Body</a:t>
            </a:r>
          </a:p>
          <a:p>
            <a:pPr algn="ctr"/>
            <a:r>
              <a:rPr lang="en-US" dirty="0">
                <a:solidFill>
                  <a:srgbClr val="FF0000"/>
                </a:solidFill>
              </a:rPr>
              <a:t>377</a:t>
            </a:r>
            <a:endParaRPr lang="en-US" dirty="0">
              <a:solidFill>
                <a:srgbClr val="FF0000"/>
              </a:solidFill>
            </a:endParaRPr>
          </a:p>
        </p:txBody>
      </p:sp>
    </p:spTree>
    <p:extLst>
      <p:ext uri="{BB962C8B-B14F-4D97-AF65-F5344CB8AC3E}">
        <p14:creationId xmlns:p14="http://schemas.microsoft.com/office/powerpoint/2010/main" val="38821523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05712" y="182880"/>
            <a:ext cx="9162288" cy="6521958"/>
          </a:xfrm>
          <a:prstGeom prst="rect">
            <a:avLst/>
          </a:prstGeom>
          <a:noFill/>
          <a:ln w="9525">
            <a:noFill/>
            <a:miter lim="800000"/>
            <a:headEnd/>
            <a:tailEnd/>
          </a:ln>
        </p:spPr>
      </p:pic>
      <p:sp>
        <p:nvSpPr>
          <p:cNvPr id="5" name="TextBox 4"/>
          <p:cNvSpPr txBox="1"/>
          <p:nvPr/>
        </p:nvSpPr>
        <p:spPr>
          <a:xfrm>
            <a:off x="4419600" y="5562601"/>
            <a:ext cx="30480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Language of Expression</a:t>
            </a:r>
          </a:p>
          <a:p>
            <a:pPr algn="ctr"/>
            <a:r>
              <a:rPr lang="en-US" dirty="0">
                <a:solidFill>
                  <a:srgbClr val="FF0000"/>
                </a:solidFill>
              </a:rPr>
              <a:t>377</a:t>
            </a:r>
            <a:endParaRPr lang="en-US" dirty="0">
              <a:solidFill>
                <a:srgbClr val="FF0000"/>
              </a:solidFill>
            </a:endParaRPr>
          </a:p>
        </p:txBody>
      </p:sp>
    </p:spTree>
    <p:extLst>
      <p:ext uri="{BB962C8B-B14F-4D97-AF65-F5344CB8AC3E}">
        <p14:creationId xmlns:p14="http://schemas.microsoft.com/office/powerpoint/2010/main" val="38434106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762000"/>
          </a:xfrm>
        </p:spPr>
        <p:txBody>
          <a:bodyPr/>
          <a:lstStyle/>
          <a:p>
            <a:r>
              <a:rPr lang="en-US" dirty="0" smtClean="0"/>
              <a:t>Biography/History</a:t>
            </a:r>
            <a:endParaRPr lang="en-US" dirty="0"/>
          </a:p>
        </p:txBody>
      </p:sp>
      <p:sp>
        <p:nvSpPr>
          <p:cNvPr id="3" name="Content Placeholder 2"/>
          <p:cNvSpPr>
            <a:spLocks noGrp="1"/>
          </p:cNvSpPr>
          <p:nvPr>
            <p:ph idx="1"/>
          </p:nvPr>
        </p:nvSpPr>
        <p:spPr>
          <a:xfrm>
            <a:off x="1981200" y="1219200"/>
            <a:ext cx="8229600" cy="5486400"/>
          </a:xfrm>
        </p:spPr>
        <p:txBody>
          <a:bodyPr>
            <a:normAutofit/>
          </a:bodyPr>
          <a:lstStyle/>
          <a:p>
            <a:r>
              <a:rPr lang="en-US" dirty="0" smtClean="0">
                <a:solidFill>
                  <a:srgbClr val="0000FF"/>
                </a:solidFill>
              </a:rPr>
              <a:t>Persons</a:t>
            </a:r>
          </a:p>
          <a:p>
            <a:pPr>
              <a:buNone/>
            </a:pPr>
            <a:r>
              <a:rPr lang="en-US" dirty="0"/>
              <a:t>	</a:t>
            </a:r>
            <a:r>
              <a:rPr lang="en-US" dirty="0" smtClean="0"/>
              <a:t>9.17  Biographical Information</a:t>
            </a:r>
          </a:p>
          <a:p>
            <a:r>
              <a:rPr lang="en-US" dirty="0" smtClean="0">
                <a:solidFill>
                  <a:srgbClr val="0000FF"/>
                </a:solidFill>
              </a:rPr>
              <a:t>Families</a:t>
            </a:r>
          </a:p>
          <a:p>
            <a:pPr>
              <a:buNone/>
            </a:pPr>
            <a:r>
              <a:rPr lang="en-US" dirty="0"/>
              <a:t>	</a:t>
            </a:r>
            <a:r>
              <a:rPr lang="en-US" dirty="0" smtClean="0"/>
              <a:t>10.9  Family History</a:t>
            </a:r>
          </a:p>
          <a:p>
            <a:r>
              <a:rPr lang="en-US" dirty="0" smtClean="0">
                <a:solidFill>
                  <a:srgbClr val="0000FF"/>
                </a:solidFill>
              </a:rPr>
              <a:t>Corporate Bodies</a:t>
            </a:r>
          </a:p>
          <a:p>
            <a:pPr>
              <a:buNone/>
            </a:pPr>
            <a:r>
              <a:rPr lang="en-US" dirty="0"/>
              <a:t>	</a:t>
            </a:r>
            <a:r>
              <a:rPr lang="en-US" dirty="0" smtClean="0"/>
              <a:t>11.11  Corporate History</a:t>
            </a:r>
          </a:p>
          <a:p>
            <a:r>
              <a:rPr lang="en-US" dirty="0" smtClean="0">
                <a:solidFill>
                  <a:srgbClr val="0000FF"/>
                </a:solidFill>
              </a:rPr>
              <a:t>Works and Expressions</a:t>
            </a:r>
            <a:endParaRPr lang="en-US" dirty="0" smtClean="0"/>
          </a:p>
          <a:p>
            <a:pPr>
              <a:buNone/>
            </a:pPr>
            <a:r>
              <a:rPr lang="en-US" dirty="0" smtClean="0">
                <a:solidFill>
                  <a:srgbClr val="0000FF"/>
                </a:solidFill>
              </a:rPr>
              <a:t>	</a:t>
            </a:r>
            <a:r>
              <a:rPr lang="en-US" dirty="0" smtClean="0"/>
              <a:t>6.7  History of the Work</a:t>
            </a:r>
          </a:p>
        </p:txBody>
      </p:sp>
    </p:spTree>
    <p:extLst>
      <p:ext uri="{BB962C8B-B14F-4D97-AF65-F5344CB8AC3E}">
        <p14:creationId xmlns:p14="http://schemas.microsoft.com/office/powerpoint/2010/main" val="3033982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639762"/>
          </a:xfrm>
        </p:spPr>
        <p:txBody>
          <a:bodyPr>
            <a:normAutofit fontScale="90000"/>
          </a:bodyPr>
          <a:lstStyle/>
          <a:p>
            <a:r>
              <a:rPr lang="en-US" dirty="0" smtClean="0"/>
              <a:t>678 - Biographical or Historical Data</a:t>
            </a:r>
            <a:endParaRPr lang="en-US" dirty="0"/>
          </a:p>
        </p:txBody>
      </p:sp>
      <p:sp>
        <p:nvSpPr>
          <p:cNvPr id="3" name="Content Placeholder 2"/>
          <p:cNvSpPr>
            <a:spLocks noGrp="1"/>
          </p:cNvSpPr>
          <p:nvPr>
            <p:ph idx="1"/>
          </p:nvPr>
        </p:nvSpPr>
        <p:spPr>
          <a:xfrm>
            <a:off x="2514600" y="1066800"/>
            <a:ext cx="7239000" cy="5791200"/>
          </a:xfrm>
        </p:spPr>
        <p:txBody>
          <a:bodyPr>
            <a:noAutofit/>
          </a:bodyPr>
          <a:lstStyle/>
          <a:p>
            <a:r>
              <a:rPr lang="en-US" sz="2500" dirty="0"/>
              <a:t>First Indicator </a:t>
            </a:r>
          </a:p>
          <a:p>
            <a:pPr>
              <a:buNone/>
            </a:pPr>
            <a:r>
              <a:rPr lang="en-US" sz="2500" dirty="0"/>
              <a:t>	# - No information provided</a:t>
            </a:r>
          </a:p>
          <a:p>
            <a:pPr>
              <a:buNone/>
            </a:pPr>
            <a:r>
              <a:rPr lang="en-US" sz="2500" dirty="0"/>
              <a:t>	1 - Biographical sketch</a:t>
            </a:r>
          </a:p>
          <a:p>
            <a:pPr>
              <a:buNone/>
            </a:pPr>
            <a:r>
              <a:rPr lang="en-US" sz="2500" dirty="0"/>
              <a:t>	2 - Administrative history</a:t>
            </a:r>
          </a:p>
          <a:p>
            <a:r>
              <a:rPr lang="en-US" sz="2500" dirty="0"/>
              <a:t>Second Indicator not defined</a:t>
            </a:r>
          </a:p>
          <a:p>
            <a:pPr>
              <a:lnSpc>
                <a:spcPct val="120000"/>
              </a:lnSpc>
              <a:spcBef>
                <a:spcPts val="0"/>
              </a:spcBef>
            </a:pPr>
            <a:r>
              <a:rPr lang="en-US" sz="2500" dirty="0"/>
              <a:t>Subfields</a:t>
            </a:r>
          </a:p>
          <a:p>
            <a:pPr>
              <a:lnSpc>
                <a:spcPct val="120000"/>
              </a:lnSpc>
              <a:spcBef>
                <a:spcPts val="0"/>
              </a:spcBef>
              <a:buNone/>
            </a:pPr>
            <a:r>
              <a:rPr lang="en-US" sz="2500" dirty="0"/>
              <a:t>	</a:t>
            </a:r>
            <a:r>
              <a:rPr lang="en-US" sz="2500" dirty="0"/>
              <a:t>$a - Biographical or historical data (R)</a:t>
            </a:r>
            <a:br>
              <a:rPr lang="en-US" sz="2500" dirty="0"/>
            </a:br>
            <a:r>
              <a:rPr lang="en-US" sz="2500" dirty="0"/>
              <a:t>$b - Expansion (NR)</a:t>
            </a:r>
            <a:br>
              <a:rPr lang="en-US" sz="2500" dirty="0"/>
            </a:br>
            <a:r>
              <a:rPr lang="en-US" sz="2500" dirty="0"/>
              <a:t>$u - Uniform Resource Identifier (R)</a:t>
            </a:r>
          </a:p>
          <a:p>
            <a:pPr>
              <a:lnSpc>
                <a:spcPct val="120000"/>
              </a:lnSpc>
              <a:spcBef>
                <a:spcPts val="0"/>
              </a:spcBef>
              <a:buNone/>
            </a:pPr>
            <a:r>
              <a:rPr lang="en-US" sz="2500" dirty="0"/>
              <a:t>	$6 - Linkage (NR)</a:t>
            </a:r>
            <a:br>
              <a:rPr lang="en-US" sz="2500" dirty="0"/>
            </a:br>
            <a:r>
              <a:rPr lang="en-US" sz="2500" dirty="0"/>
              <a:t>$8 - Field link and sequence number (R)</a:t>
            </a:r>
            <a:endParaRPr lang="en-US" sz="2500" dirty="0"/>
          </a:p>
        </p:txBody>
      </p:sp>
    </p:spTree>
    <p:extLst>
      <p:ext uri="{BB962C8B-B14F-4D97-AF65-F5344CB8AC3E}">
        <p14:creationId xmlns:p14="http://schemas.microsoft.com/office/powerpoint/2010/main" val="4494073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639762"/>
          </a:xfrm>
        </p:spPr>
        <p:txBody>
          <a:bodyPr>
            <a:normAutofit fontScale="90000"/>
          </a:bodyPr>
          <a:lstStyle/>
          <a:p>
            <a:r>
              <a:rPr lang="en-US" dirty="0" smtClean="0"/>
              <a:t>678 - Biographical or Historical Data</a:t>
            </a:r>
            <a:endParaRPr lang="en-US" dirty="0"/>
          </a:p>
        </p:txBody>
      </p:sp>
      <p:sp>
        <p:nvSpPr>
          <p:cNvPr id="3" name="Content Placeholder 2"/>
          <p:cNvSpPr>
            <a:spLocks noGrp="1"/>
          </p:cNvSpPr>
          <p:nvPr>
            <p:ph idx="1"/>
          </p:nvPr>
        </p:nvSpPr>
        <p:spPr>
          <a:xfrm>
            <a:off x="2209800" y="1066800"/>
            <a:ext cx="7772400" cy="5791200"/>
          </a:xfrm>
        </p:spPr>
        <p:txBody>
          <a:bodyPr>
            <a:noAutofit/>
          </a:bodyPr>
          <a:lstStyle/>
          <a:p>
            <a:pPr>
              <a:buNone/>
            </a:pPr>
            <a:r>
              <a:rPr lang="en-US" sz="2400" dirty="0"/>
              <a:t>PCC policies</a:t>
            </a:r>
          </a:p>
          <a:p>
            <a:r>
              <a:rPr lang="en-US" sz="2400" dirty="0"/>
              <a:t>Construct the note in concise but complete sentences, keeping in mind that the information will be used in public displays. </a:t>
            </a:r>
            <a:endParaRPr lang="en-US" sz="2400" i="1" dirty="0"/>
          </a:p>
          <a:p>
            <a:pPr>
              <a:buNone/>
            </a:pPr>
            <a:endParaRPr lang="en-US" sz="2400" i="1" dirty="0"/>
          </a:p>
          <a:p>
            <a:endParaRPr lang="en-US" sz="2500" dirty="0"/>
          </a:p>
          <a:p>
            <a:pPr>
              <a:buNone/>
            </a:pPr>
            <a:endParaRPr lang="en-US" sz="2500" dirty="0"/>
          </a:p>
        </p:txBody>
      </p:sp>
    </p:spTree>
    <p:extLst>
      <p:ext uri="{BB962C8B-B14F-4D97-AF65-F5344CB8AC3E}">
        <p14:creationId xmlns:p14="http://schemas.microsoft.com/office/powerpoint/2010/main" val="657163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1828799" y="-1"/>
            <a:ext cx="8553526" cy="6831482"/>
          </a:xfrm>
          <a:prstGeom prst="rect">
            <a:avLst/>
          </a:prstGeom>
          <a:noFill/>
          <a:ln w="9525">
            <a:noFill/>
            <a:miter lim="800000"/>
            <a:headEnd/>
            <a:tailEnd/>
          </a:ln>
        </p:spPr>
      </p:pic>
      <p:sp>
        <p:nvSpPr>
          <p:cNvPr id="6" name="TextBox 5"/>
          <p:cNvSpPr txBox="1"/>
          <p:nvPr/>
        </p:nvSpPr>
        <p:spPr>
          <a:xfrm>
            <a:off x="6172200" y="914401"/>
            <a:ext cx="3505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Biographical Information</a:t>
            </a:r>
          </a:p>
          <a:p>
            <a:pPr algn="ctr"/>
            <a:r>
              <a:rPr lang="en-US" dirty="0">
                <a:solidFill>
                  <a:srgbClr val="FF0000"/>
                </a:solidFill>
              </a:rPr>
              <a:t>678</a:t>
            </a:r>
            <a:endParaRPr lang="en-US" dirty="0">
              <a:solidFill>
                <a:srgbClr val="FF0000"/>
              </a:solidFill>
            </a:endParaRPr>
          </a:p>
        </p:txBody>
      </p:sp>
      <p:sp>
        <p:nvSpPr>
          <p:cNvPr id="7" name="TextBox 6"/>
          <p:cNvSpPr txBox="1"/>
          <p:nvPr/>
        </p:nvSpPr>
        <p:spPr>
          <a:xfrm>
            <a:off x="5273040" y="3364992"/>
            <a:ext cx="381000" cy="369332"/>
          </a:xfrm>
          <a:prstGeom prst="rect">
            <a:avLst/>
          </a:prstGeom>
          <a:noFill/>
        </p:spPr>
        <p:txBody>
          <a:bodyPr wrap="square" rtlCol="0">
            <a:spAutoFit/>
          </a:bodyPr>
          <a:lstStyle/>
          <a:p>
            <a:r>
              <a:rPr lang="en-US" dirty="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32627093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828801" y="1"/>
            <a:ext cx="8560613" cy="6881089"/>
          </a:xfrm>
          <a:prstGeom prst="rect">
            <a:avLst/>
          </a:prstGeom>
          <a:noFill/>
          <a:ln w="9525">
            <a:noFill/>
            <a:miter lim="800000"/>
            <a:headEnd/>
            <a:tailEnd/>
          </a:ln>
        </p:spPr>
      </p:pic>
      <p:sp>
        <p:nvSpPr>
          <p:cNvPr id="3" name="TextBox 2"/>
          <p:cNvSpPr txBox="1"/>
          <p:nvPr/>
        </p:nvSpPr>
        <p:spPr>
          <a:xfrm>
            <a:off x="6172200" y="914401"/>
            <a:ext cx="3505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Family History</a:t>
            </a:r>
          </a:p>
          <a:p>
            <a:pPr algn="ctr"/>
            <a:r>
              <a:rPr lang="en-US" dirty="0">
                <a:solidFill>
                  <a:srgbClr val="FF0000"/>
                </a:solidFill>
              </a:rPr>
              <a:t>678</a:t>
            </a:r>
            <a:endParaRPr lang="en-US" dirty="0">
              <a:solidFill>
                <a:srgbClr val="FF0000"/>
              </a:solidFill>
            </a:endParaRPr>
          </a:p>
        </p:txBody>
      </p:sp>
    </p:spTree>
    <p:extLst>
      <p:ext uri="{BB962C8B-B14F-4D97-AF65-F5344CB8AC3E}">
        <p14:creationId xmlns:p14="http://schemas.microsoft.com/office/powerpoint/2010/main" val="31496400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81200" y="19432"/>
            <a:ext cx="8199196" cy="6838569"/>
          </a:xfrm>
          <a:prstGeom prst="rect">
            <a:avLst/>
          </a:prstGeom>
          <a:noFill/>
          <a:ln w="9525">
            <a:noFill/>
            <a:miter lim="800000"/>
            <a:headEnd/>
            <a:tailEnd/>
          </a:ln>
        </p:spPr>
      </p:pic>
      <p:sp>
        <p:nvSpPr>
          <p:cNvPr id="3" name="TextBox 2"/>
          <p:cNvSpPr txBox="1"/>
          <p:nvPr/>
        </p:nvSpPr>
        <p:spPr>
          <a:xfrm>
            <a:off x="6172200" y="685801"/>
            <a:ext cx="35052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History of the Work</a:t>
            </a:r>
          </a:p>
          <a:p>
            <a:pPr algn="ctr"/>
            <a:r>
              <a:rPr lang="en-US" dirty="0">
                <a:solidFill>
                  <a:srgbClr val="FF0000"/>
                </a:solidFill>
              </a:rPr>
              <a:t>678</a:t>
            </a:r>
            <a:endParaRPr lang="en-US" dirty="0">
              <a:solidFill>
                <a:srgbClr val="FF0000"/>
              </a:solidFill>
            </a:endParaRPr>
          </a:p>
        </p:txBody>
      </p:sp>
    </p:spTree>
    <p:extLst>
      <p:ext uri="{BB962C8B-B14F-4D97-AF65-F5344CB8AC3E}">
        <p14:creationId xmlns:p14="http://schemas.microsoft.com/office/powerpoint/2010/main" val="3497470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276600" y="118872"/>
            <a:ext cx="6317590" cy="6682892"/>
          </a:xfrm>
          <a:prstGeom prst="rect">
            <a:avLst/>
          </a:prstGeom>
          <a:noFill/>
          <a:ln w="9525">
            <a:noFill/>
            <a:miter lim="800000"/>
            <a:headEnd/>
            <a:tailEnd/>
          </a:ln>
        </p:spPr>
      </p:pic>
    </p:spTree>
    <p:extLst>
      <p:ext uri="{BB962C8B-B14F-4D97-AF65-F5344CB8AC3E}">
        <p14:creationId xmlns:p14="http://schemas.microsoft.com/office/powerpoint/2010/main" val="13392048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2056</Words>
  <Application>Microsoft Office PowerPoint</Application>
  <PresentationFormat>Widescreen</PresentationFormat>
  <Paragraphs>438</Paragraphs>
  <Slides>89</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89</vt:i4>
      </vt:variant>
    </vt:vector>
  </HeadingPairs>
  <TitlesOfParts>
    <vt:vector size="92" baseType="lpstr">
      <vt:lpstr>Arial</vt:lpstr>
      <vt:lpstr>Calibri</vt:lpstr>
      <vt:lpstr>1_Office Theme</vt:lpstr>
      <vt:lpstr>RDA and Authority Records: Enhancing Discovery</vt:lpstr>
      <vt:lpstr>RDA Framework</vt:lpstr>
      <vt:lpstr>Entities and Attributes</vt:lpstr>
      <vt:lpstr>MARC 21 Authority Format</vt:lpstr>
      <vt:lpstr>Documentation</vt:lpstr>
      <vt:lpstr>PowerPoint Presentation</vt:lpstr>
      <vt:lpstr>PowerPoint Presentation</vt:lpstr>
      <vt:lpstr>PowerPoint Presentation</vt:lpstr>
      <vt:lpstr>PowerPoint Presentation</vt:lpstr>
      <vt:lpstr>PowerPoint Presentation</vt:lpstr>
      <vt:lpstr>Documentation</vt:lpstr>
      <vt:lpstr>PowerPoint Presentation</vt:lpstr>
      <vt:lpstr>PowerPoint Presentation</vt:lpstr>
      <vt:lpstr>New MARC 21 Authority Fields for RDA</vt:lpstr>
      <vt:lpstr>New MARC 21 Authority Fields for RDA</vt:lpstr>
      <vt:lpstr>New MARC 21 Authority Fields for Other (Non-RDA) Attributes of Works/Expressions</vt:lpstr>
      <vt:lpstr>Dates</vt:lpstr>
      <vt:lpstr>Dates</vt:lpstr>
      <vt:lpstr>046 - Special Coded Dates</vt:lpstr>
      <vt:lpstr>046 - Special Coded 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046 - Special Coded Dates</vt:lpstr>
      <vt:lpstr>PowerPoint Presentation</vt:lpstr>
      <vt:lpstr>046 - Special Coded Dates</vt:lpstr>
      <vt:lpstr>PowerPoint Presentation</vt:lpstr>
      <vt:lpstr>PowerPoint Presentation</vt:lpstr>
      <vt:lpstr>PowerPoint Presentation</vt:lpstr>
      <vt:lpstr>PowerPoint Presentation</vt:lpstr>
      <vt:lpstr>Places</vt:lpstr>
      <vt:lpstr>370 - Associated Place</vt:lpstr>
      <vt:lpstr>370 - Associated Place</vt:lpstr>
      <vt:lpstr>PowerPoint Presentation</vt:lpstr>
      <vt:lpstr>370 - Associated 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Address</vt:lpstr>
      <vt:lpstr>371 - Address</vt:lpstr>
      <vt:lpstr>371 - Address</vt:lpstr>
      <vt:lpstr>PowerPoint Presentation</vt:lpstr>
      <vt:lpstr>PowerPoint Presentation</vt:lpstr>
      <vt:lpstr>Field of Activity</vt:lpstr>
      <vt:lpstr>372 - Field of Activity</vt:lpstr>
      <vt:lpstr>372 - Field of Activity</vt:lpstr>
      <vt:lpstr>PowerPoint Presentation</vt:lpstr>
      <vt:lpstr>PowerPoint Presentation</vt:lpstr>
      <vt:lpstr>PowerPoint Presentation</vt:lpstr>
      <vt:lpstr>Associated Group</vt:lpstr>
      <vt:lpstr>373 - Associated Group</vt:lpstr>
      <vt:lpstr>373 - Associated Group</vt:lpstr>
      <vt:lpstr>PowerPoint Presentation</vt:lpstr>
      <vt:lpstr>PowerPoint Presentation</vt:lpstr>
      <vt:lpstr>PowerPoint Presentation</vt:lpstr>
      <vt:lpstr>PowerPoint Presentation</vt:lpstr>
      <vt:lpstr>PowerPoint Presentation</vt:lpstr>
      <vt:lpstr>Language</vt:lpstr>
      <vt:lpstr>377 - Associated Language</vt:lpstr>
      <vt:lpstr>377 - Associated Language</vt:lpstr>
      <vt:lpstr>PowerPoint Presentation</vt:lpstr>
      <vt:lpstr>PowerPoint Presentation</vt:lpstr>
      <vt:lpstr>PowerPoint Presentation</vt:lpstr>
      <vt:lpstr>Biography/History</vt:lpstr>
      <vt:lpstr>678 - Biographical or Historical Data</vt:lpstr>
      <vt:lpstr>678 - Biographical or Historical Data</vt:lpstr>
      <vt:lpstr>PowerPoint Presentation</vt:lpstr>
      <vt:lpstr>PowerPoint Presentation</vt:lpstr>
      <vt:lpstr>PowerPoint Presentation</vt:lpstr>
    </vt:vector>
  </TitlesOfParts>
  <Company>Library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RDA and Authority Records: Enhancing Discovery</dc:title>
  <dc:creator>Lori Robare</dc:creator>
  <cp:lastModifiedBy>Lori Robare</cp:lastModifiedBy>
  <cp:revision>1</cp:revision>
  <dcterms:created xsi:type="dcterms:W3CDTF">2014-04-17T16:20:52Z</dcterms:created>
  <dcterms:modified xsi:type="dcterms:W3CDTF">2014-04-17T16:21:10Z</dcterms:modified>
</cp:coreProperties>
</file>