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9"/>
  </p:notesMasterIdLst>
  <p:sldIdLst>
    <p:sldId id="256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.ad1.sou.edu\FS\A-KFacStaff\Anderson\OLA\SSD%20Conference%20Presentation\Academic%20Libraries%20in%20Oregon_Economic%20Condition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.ad1.sou.edu\FS\A-KFacStaff\Anderson\OLA\SSD%20Conference%20Presentation\Academic%20Libraries%20in%20Oregon_Economic%20Condition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.ad1.sou.edu\FS\A-KFacStaff\Anderson\OLA\SSD%20Conference%20Presentation\Academic%20Libraries%20in%20Oregon_Economic%20Condition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.ad1.sou.edu\FS\A-KFacStaff\Anderson\OLA\SSD%20Conference%20Presentation\Academic%20Libraries%20in%20Oregon_Economic%20Conditi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.ad1.sou.edu\FS\A-KFacStaff\Anderson\OLA\SSD%20Conference%20Presentation\Academic%20Libraries%20in%20Oregon_Economic%20Conditio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.ad1.sou.edu\FS\A-KFacStaff\Anderson\OLA\SSD%20Conference%20Presentation\Academic%20Libraries%20in%20Oregon_Economic%20Condition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.ad1.sou.edu\FS\A-KFacStaff\Anderson\OLA\SSD%20Conference%20Presentation\Academic%20Libraries%20in%20Oregon_Economic%20Condition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.ad1.sou.edu\FS\A-KFacStaff\Anderson\OLA\SSD%20Conference%20Presentation\Academic%20Libraries%20in%20Oregon_Economic%20Condition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.ad1.sou.edu\FS\A-KFacStaff\Anderson\OLA\SSD%20Conference%20Presentation\Academic%20Libraries%20in%20Oregon_Economic%20Condition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.ad1.sou.edu\FS\A-KFacStaff\Anderson\OLA\SSD%20Conference%20Presentation\Academic%20Libraries%20in%20Oregon_Economic%20Condition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.ad1.sou.edu\FS\A-KFacStaff\Anderson\OLA\SSD%20Conference%20Presentation\Academic%20Libraries%20in%20Oregon_Economic%20Condition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.ad1.sou.edu\FS\A-KFacStaff\Anderson\OLA\SSD%20Conference%20Presentation\Academic%20Libraries%20in%20Oregon_Economic%20Condi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Number of Libraries</c:v>
                </c:pt>
              </c:strCache>
            </c:strRef>
          </c:tx>
          <c:cat>
            <c:strRef>
              <c:f>Sheet1!$A$3:$A$5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17</c:v>
                </c:pt>
                <c:pt idx="1">
                  <c:v>8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Number of Responses</c:v>
                </c:pt>
              </c:strCache>
            </c:strRef>
          </c:tx>
          <c:cat>
            <c:strRef>
              <c:f>Sheet1!$A$3:$A$5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Sheet1!$C$3:$C$5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</c:ser>
        <c:axId val="64121088"/>
        <c:axId val="64192512"/>
      </c:barChart>
      <c:catAx>
        <c:axId val="64121088"/>
        <c:scaling>
          <c:orientation val="minMax"/>
        </c:scaling>
        <c:axPos val="b"/>
        <c:tickLblPos val="nextTo"/>
        <c:crossAx val="64192512"/>
        <c:crosses val="autoZero"/>
        <c:auto val="1"/>
        <c:lblAlgn val="ctr"/>
        <c:lblOffset val="100"/>
      </c:catAx>
      <c:valAx>
        <c:axId val="64192512"/>
        <c:scaling>
          <c:orientation val="minMax"/>
        </c:scaling>
        <c:axPos val="l"/>
        <c:majorGridlines/>
        <c:numFmt formatCode="General" sourceLinked="1"/>
        <c:tickLblPos val="nextTo"/>
        <c:crossAx val="641210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Hire</a:t>
            </a:r>
            <a:r>
              <a:rPr lang="en-US" baseline="0"/>
              <a:t> classified staff in next 3 years?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Sheet9!$A$38</c:f>
              <c:strCache>
                <c:ptCount val="1"/>
                <c:pt idx="0">
                  <c:v>Yes</c:v>
                </c:pt>
              </c:strCache>
            </c:strRef>
          </c:tx>
          <c:cat>
            <c:strRef>
              <c:f>Sheet9!$B$37:$D$37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Sheet9!$B$38:$D$38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Sheet9!$A$39</c:f>
              <c:strCache>
                <c:ptCount val="1"/>
                <c:pt idx="0">
                  <c:v>No</c:v>
                </c:pt>
              </c:strCache>
            </c:strRef>
          </c:tx>
          <c:cat>
            <c:strRef>
              <c:f>Sheet9!$B$37:$D$37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Sheet9!$B$39:$D$39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axId val="64856832"/>
        <c:axId val="64858368"/>
      </c:barChart>
      <c:catAx>
        <c:axId val="64856832"/>
        <c:scaling>
          <c:orientation val="minMax"/>
        </c:scaling>
        <c:axPos val="b"/>
        <c:tickLblPos val="nextTo"/>
        <c:crossAx val="64858368"/>
        <c:crosses val="autoZero"/>
        <c:auto val="1"/>
        <c:lblAlgn val="ctr"/>
        <c:lblOffset val="100"/>
      </c:catAx>
      <c:valAx>
        <c:axId val="64858368"/>
        <c:scaling>
          <c:orientation val="minMax"/>
        </c:scaling>
        <c:axPos val="l"/>
        <c:majorGridlines/>
        <c:numFmt formatCode="General" sourceLinked="1"/>
        <c:tickLblPos val="nextTo"/>
        <c:crossAx val="648568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Take</a:t>
            </a:r>
            <a:r>
              <a:rPr lang="en-US" baseline="0"/>
              <a:t> furlough days?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Sheet10!$A$33</c:f>
              <c:strCache>
                <c:ptCount val="1"/>
                <c:pt idx="0">
                  <c:v>Yes</c:v>
                </c:pt>
              </c:strCache>
            </c:strRef>
          </c:tx>
          <c:cat>
            <c:strRef>
              <c:f>Sheet10!$B$32:$D$32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Sheet10!$B$33:$D$33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Sheet10!$A$34</c:f>
              <c:strCache>
                <c:ptCount val="1"/>
                <c:pt idx="0">
                  <c:v>No</c:v>
                </c:pt>
              </c:strCache>
            </c:strRef>
          </c:tx>
          <c:cat>
            <c:strRef>
              <c:f>Sheet10!$B$32:$D$32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Sheet10!$B$34:$D$34</c:f>
              <c:numCache>
                <c:formatCode>General</c:formatCode>
                <c:ptCount val="3"/>
                <c:pt idx="0">
                  <c:v>5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</c:ser>
        <c:axId val="64887808"/>
        <c:axId val="64901888"/>
      </c:barChart>
      <c:catAx>
        <c:axId val="64887808"/>
        <c:scaling>
          <c:orientation val="minMax"/>
        </c:scaling>
        <c:axPos val="b"/>
        <c:tickLblPos val="nextTo"/>
        <c:crossAx val="64901888"/>
        <c:crosses val="autoZero"/>
        <c:auto val="1"/>
        <c:lblAlgn val="ctr"/>
        <c:lblOffset val="100"/>
      </c:catAx>
      <c:valAx>
        <c:axId val="64901888"/>
        <c:scaling>
          <c:orientation val="minMax"/>
        </c:scaling>
        <c:axPos val="l"/>
        <c:majorGridlines/>
        <c:numFmt formatCode="General" sourceLinked="1"/>
        <c:tickLblPos val="nextTo"/>
        <c:crossAx val="648878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Number of furlough days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Sheet11!$B$23</c:f>
              <c:strCache>
                <c:ptCount val="1"/>
                <c:pt idx="0">
                  <c:v>2007-08</c:v>
                </c:pt>
              </c:strCache>
            </c:strRef>
          </c:tx>
          <c:cat>
            <c:strRef>
              <c:f>Sheet11!$A$24:$A$29</c:f>
              <c:strCache>
                <c:ptCount val="1"/>
                <c:pt idx="0">
                  <c:v>Public</c:v>
                </c:pt>
              </c:strCache>
            </c:strRef>
          </c:cat>
          <c:val>
            <c:numRef>
              <c:f>Sheet11!$B$24:$B$29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Sheet11!$C$23</c:f>
              <c:strCache>
                <c:ptCount val="1"/>
                <c:pt idx="0">
                  <c:v>2008-09</c:v>
                </c:pt>
              </c:strCache>
            </c:strRef>
          </c:tx>
          <c:cat>
            <c:strRef>
              <c:f>Sheet11!$A$24:$A$29</c:f>
              <c:strCache>
                <c:ptCount val="1"/>
                <c:pt idx="0">
                  <c:v>Public</c:v>
                </c:pt>
              </c:strCache>
            </c:strRef>
          </c:cat>
          <c:val>
            <c:numRef>
              <c:f>Sheet11!$C$24:$C$29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Sheet11!$D$23</c:f>
              <c:strCache>
                <c:ptCount val="1"/>
                <c:pt idx="0">
                  <c:v>2009-10</c:v>
                </c:pt>
              </c:strCache>
            </c:strRef>
          </c:tx>
          <c:cat>
            <c:strRef>
              <c:f>Sheet11!$A$24:$A$29</c:f>
              <c:strCache>
                <c:ptCount val="1"/>
                <c:pt idx="0">
                  <c:v>Public</c:v>
                </c:pt>
              </c:strCache>
            </c:strRef>
          </c:cat>
          <c:val>
            <c:numRef>
              <c:f>Sheet11!$D$24:$D$29</c:f>
              <c:numCache>
                <c:formatCode>General</c:formatCode>
                <c:ptCount val="6"/>
                <c:pt idx="0">
                  <c:v>4</c:v>
                </c:pt>
                <c:pt idx="1">
                  <c:v>0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</c:numCache>
            </c:numRef>
          </c:val>
        </c:ser>
        <c:axId val="64915712"/>
        <c:axId val="64925696"/>
      </c:barChart>
      <c:catAx>
        <c:axId val="64915712"/>
        <c:scaling>
          <c:orientation val="minMax"/>
        </c:scaling>
        <c:axPos val="b"/>
        <c:tickLblPos val="nextTo"/>
        <c:crossAx val="64925696"/>
        <c:crosses val="autoZero"/>
        <c:auto val="1"/>
        <c:lblAlgn val="ctr"/>
        <c:lblOffset val="100"/>
      </c:catAx>
      <c:valAx>
        <c:axId val="64925696"/>
        <c:scaling>
          <c:orientation val="minMax"/>
        </c:scaling>
        <c:axPos val="l"/>
        <c:majorGridlines/>
        <c:numFmt formatCode="General" sourceLinked="1"/>
        <c:tickLblPos val="nextTo"/>
        <c:crossAx val="649157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Sheet1!$B$28</c:f>
              <c:strCache>
                <c:ptCount val="1"/>
                <c:pt idx="0">
                  <c:v>Percent return rate</c:v>
                </c:pt>
              </c:strCache>
            </c:strRef>
          </c:tx>
          <c:cat>
            <c:strRef>
              <c:f>Sheet1!$A$29:$A$31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Sheet1!$B$29:$B$31</c:f>
              <c:numCache>
                <c:formatCode>0%</c:formatCode>
                <c:ptCount val="3"/>
                <c:pt idx="0">
                  <c:v>0.29000000000000004</c:v>
                </c:pt>
                <c:pt idx="1">
                  <c:v>0.75000000000000011</c:v>
                </c:pt>
                <c:pt idx="2">
                  <c:v>0.70000000000000007</c:v>
                </c:pt>
              </c:numCache>
            </c:numRef>
          </c:val>
        </c:ser>
        <c:axId val="64224640"/>
        <c:axId val="34538624"/>
      </c:barChart>
      <c:catAx>
        <c:axId val="64224640"/>
        <c:scaling>
          <c:orientation val="minMax"/>
        </c:scaling>
        <c:axPos val="b"/>
        <c:tickLblPos val="nextTo"/>
        <c:crossAx val="34538624"/>
        <c:crosses val="autoZero"/>
        <c:auto val="1"/>
        <c:lblAlgn val="ctr"/>
        <c:lblOffset val="100"/>
      </c:catAx>
      <c:valAx>
        <c:axId val="34538624"/>
        <c:scaling>
          <c:orientation val="minMax"/>
        </c:scaling>
        <c:axPos val="l"/>
        <c:majorGridlines/>
        <c:numFmt formatCode="0%" sourceLinked="1"/>
        <c:tickLblPos val="nextTo"/>
        <c:crossAx val="642246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Budget for Librarians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Sheet2!$A$28</c:f>
              <c:strCache>
                <c:ptCount val="1"/>
                <c:pt idx="0">
                  <c:v>2007-08</c:v>
                </c:pt>
              </c:strCache>
            </c:strRef>
          </c:tx>
          <c:cat>
            <c:strRef>
              <c:f>Sheet2!$B$27:$D$27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Sheet2!$B$28:$D$28</c:f>
              <c:numCache>
                <c:formatCode>"$"#,##0.00</c:formatCode>
                <c:ptCount val="3"/>
                <c:pt idx="0">
                  <c:v>404741</c:v>
                </c:pt>
                <c:pt idx="1">
                  <c:v>7179631</c:v>
                </c:pt>
                <c:pt idx="2">
                  <c:v>1329624</c:v>
                </c:pt>
              </c:numCache>
            </c:numRef>
          </c:val>
        </c:ser>
        <c:ser>
          <c:idx val="1"/>
          <c:order val="1"/>
          <c:tx>
            <c:strRef>
              <c:f>Sheet2!$A$29</c:f>
              <c:strCache>
                <c:ptCount val="1"/>
                <c:pt idx="0">
                  <c:v>2008-09</c:v>
                </c:pt>
              </c:strCache>
            </c:strRef>
          </c:tx>
          <c:cat>
            <c:strRef>
              <c:f>Sheet2!$B$27:$D$27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Sheet2!$B$29:$D$29</c:f>
              <c:numCache>
                <c:formatCode>"$"#,##0.00</c:formatCode>
                <c:ptCount val="3"/>
                <c:pt idx="0">
                  <c:v>434043</c:v>
                </c:pt>
                <c:pt idx="1">
                  <c:v>8003521</c:v>
                </c:pt>
                <c:pt idx="2">
                  <c:v>1580472</c:v>
                </c:pt>
              </c:numCache>
            </c:numRef>
          </c:val>
        </c:ser>
        <c:ser>
          <c:idx val="2"/>
          <c:order val="2"/>
          <c:tx>
            <c:strRef>
              <c:f>Sheet2!$A$30</c:f>
              <c:strCache>
                <c:ptCount val="1"/>
                <c:pt idx="0">
                  <c:v>2009-10</c:v>
                </c:pt>
              </c:strCache>
            </c:strRef>
          </c:tx>
          <c:cat>
            <c:strRef>
              <c:f>Sheet2!$B$27:$D$27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Sheet2!$B$30:$D$30</c:f>
              <c:numCache>
                <c:formatCode>"$"#,##0.00</c:formatCode>
                <c:ptCount val="3"/>
                <c:pt idx="0">
                  <c:v>498091</c:v>
                </c:pt>
                <c:pt idx="1">
                  <c:v>7668140</c:v>
                </c:pt>
                <c:pt idx="2">
                  <c:v>1436267</c:v>
                </c:pt>
              </c:numCache>
            </c:numRef>
          </c:val>
        </c:ser>
        <c:axId val="34572928"/>
        <c:axId val="34587008"/>
      </c:barChart>
      <c:catAx>
        <c:axId val="34572928"/>
        <c:scaling>
          <c:orientation val="minMax"/>
        </c:scaling>
        <c:axPos val="b"/>
        <c:tickLblPos val="nextTo"/>
        <c:crossAx val="34587008"/>
        <c:crosses val="autoZero"/>
        <c:auto val="1"/>
        <c:lblAlgn val="ctr"/>
        <c:lblOffset val="100"/>
      </c:catAx>
      <c:valAx>
        <c:axId val="34587008"/>
        <c:scaling>
          <c:orientation val="minMax"/>
        </c:scaling>
        <c:axPos val="l"/>
        <c:majorGridlines/>
        <c:numFmt formatCode="&quot;$&quot;#,##0.00" sourceLinked="1"/>
        <c:tickLblPos val="nextTo"/>
        <c:crossAx val="345729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Budget for Classified Staff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Sheet3!$A$30</c:f>
              <c:strCache>
                <c:ptCount val="1"/>
                <c:pt idx="0">
                  <c:v>2007-08</c:v>
                </c:pt>
              </c:strCache>
            </c:strRef>
          </c:tx>
          <c:cat>
            <c:strRef>
              <c:f>Sheet3!$B$29:$D$29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Sheet3!$B$30:$D$30</c:f>
              <c:numCache>
                <c:formatCode>"$"#,##0.00</c:formatCode>
                <c:ptCount val="3"/>
                <c:pt idx="0">
                  <c:v>698307</c:v>
                </c:pt>
                <c:pt idx="1">
                  <c:v>6235031</c:v>
                </c:pt>
                <c:pt idx="2">
                  <c:v>1011734</c:v>
                </c:pt>
              </c:numCache>
            </c:numRef>
          </c:val>
        </c:ser>
        <c:ser>
          <c:idx val="1"/>
          <c:order val="1"/>
          <c:tx>
            <c:strRef>
              <c:f>Sheet3!$A$31</c:f>
              <c:strCache>
                <c:ptCount val="1"/>
                <c:pt idx="0">
                  <c:v>2008-09</c:v>
                </c:pt>
              </c:strCache>
            </c:strRef>
          </c:tx>
          <c:cat>
            <c:strRef>
              <c:f>Sheet3!$B$29:$D$29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Sheet3!$B$31:$D$31</c:f>
              <c:numCache>
                <c:formatCode>"$"#,##0.00</c:formatCode>
                <c:ptCount val="3"/>
                <c:pt idx="0">
                  <c:v>712307</c:v>
                </c:pt>
                <c:pt idx="1">
                  <c:v>6110372</c:v>
                </c:pt>
                <c:pt idx="2">
                  <c:v>1206434</c:v>
                </c:pt>
              </c:numCache>
            </c:numRef>
          </c:val>
        </c:ser>
        <c:ser>
          <c:idx val="2"/>
          <c:order val="2"/>
          <c:tx>
            <c:strRef>
              <c:f>Sheet3!$A$32</c:f>
              <c:strCache>
                <c:ptCount val="1"/>
                <c:pt idx="0">
                  <c:v>2009-10</c:v>
                </c:pt>
              </c:strCache>
            </c:strRef>
          </c:tx>
          <c:cat>
            <c:strRef>
              <c:f>Sheet3!$B$29:$D$29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Sheet3!$B$32:$D$32</c:f>
              <c:numCache>
                <c:formatCode>"$"#,##0.00</c:formatCode>
                <c:ptCount val="3"/>
                <c:pt idx="0">
                  <c:v>829818</c:v>
                </c:pt>
                <c:pt idx="1">
                  <c:v>6178888</c:v>
                </c:pt>
                <c:pt idx="2">
                  <c:v>1142503</c:v>
                </c:pt>
              </c:numCache>
            </c:numRef>
          </c:val>
        </c:ser>
        <c:axId val="34600832"/>
        <c:axId val="34602368"/>
      </c:barChart>
      <c:catAx>
        <c:axId val="34600832"/>
        <c:scaling>
          <c:orientation val="minMax"/>
        </c:scaling>
        <c:axPos val="b"/>
        <c:tickLblPos val="nextTo"/>
        <c:crossAx val="34602368"/>
        <c:crosses val="autoZero"/>
        <c:auto val="1"/>
        <c:lblAlgn val="ctr"/>
        <c:lblOffset val="100"/>
      </c:catAx>
      <c:valAx>
        <c:axId val="34602368"/>
        <c:scaling>
          <c:orientation val="minMax"/>
        </c:scaling>
        <c:axPos val="l"/>
        <c:majorGridlines/>
        <c:numFmt formatCode="&quot;$&quot;#,##0.00" sourceLinked="1"/>
        <c:tickLblPos val="nextTo"/>
        <c:crossAx val="346008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Number</a:t>
            </a:r>
            <a:r>
              <a:rPr lang="en-US" baseline="0" dirty="0"/>
              <a:t> </a:t>
            </a:r>
            <a:r>
              <a:rPr lang="en-US" baseline="0" dirty="0" smtClean="0"/>
              <a:t>of Librarians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Sheet4!$A$29</c:f>
              <c:strCache>
                <c:ptCount val="1"/>
                <c:pt idx="0">
                  <c:v>2007-08</c:v>
                </c:pt>
              </c:strCache>
            </c:strRef>
          </c:tx>
          <c:cat>
            <c:strRef>
              <c:f>Sheet4!$B$28:$D$28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Sheet4!$B$29:$D$29</c:f>
              <c:numCache>
                <c:formatCode>General</c:formatCode>
                <c:ptCount val="3"/>
                <c:pt idx="0">
                  <c:v>12</c:v>
                </c:pt>
                <c:pt idx="1">
                  <c:v>109</c:v>
                </c:pt>
                <c:pt idx="2">
                  <c:v>31.25</c:v>
                </c:pt>
              </c:numCache>
            </c:numRef>
          </c:val>
        </c:ser>
        <c:ser>
          <c:idx val="1"/>
          <c:order val="1"/>
          <c:tx>
            <c:strRef>
              <c:f>Sheet4!$A$30</c:f>
              <c:strCache>
                <c:ptCount val="1"/>
                <c:pt idx="0">
                  <c:v>2008-09</c:v>
                </c:pt>
              </c:strCache>
            </c:strRef>
          </c:tx>
          <c:cat>
            <c:strRef>
              <c:f>Sheet4!$B$28:$D$28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Sheet4!$B$30:$D$30</c:f>
              <c:numCache>
                <c:formatCode>General</c:formatCode>
                <c:ptCount val="3"/>
                <c:pt idx="0">
                  <c:v>12</c:v>
                </c:pt>
                <c:pt idx="1">
                  <c:v>108</c:v>
                </c:pt>
                <c:pt idx="2">
                  <c:v>31.25</c:v>
                </c:pt>
              </c:numCache>
            </c:numRef>
          </c:val>
        </c:ser>
        <c:ser>
          <c:idx val="2"/>
          <c:order val="2"/>
          <c:tx>
            <c:strRef>
              <c:f>Sheet4!$A$31</c:f>
              <c:strCache>
                <c:ptCount val="1"/>
                <c:pt idx="0">
                  <c:v>2009-10</c:v>
                </c:pt>
              </c:strCache>
            </c:strRef>
          </c:tx>
          <c:cat>
            <c:strRef>
              <c:f>Sheet4!$B$28:$D$28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Sheet4!$B$31:$D$31</c:f>
              <c:numCache>
                <c:formatCode>General</c:formatCode>
                <c:ptCount val="3"/>
                <c:pt idx="0">
                  <c:v>12</c:v>
                </c:pt>
                <c:pt idx="1">
                  <c:v>109.5</c:v>
                </c:pt>
                <c:pt idx="2">
                  <c:v>42.75</c:v>
                </c:pt>
              </c:numCache>
            </c:numRef>
          </c:val>
        </c:ser>
        <c:axId val="64668800"/>
        <c:axId val="64670336"/>
      </c:barChart>
      <c:catAx>
        <c:axId val="64668800"/>
        <c:scaling>
          <c:orientation val="minMax"/>
        </c:scaling>
        <c:axPos val="b"/>
        <c:tickLblPos val="nextTo"/>
        <c:crossAx val="64670336"/>
        <c:crosses val="autoZero"/>
        <c:auto val="1"/>
        <c:lblAlgn val="ctr"/>
        <c:lblOffset val="100"/>
      </c:catAx>
      <c:valAx>
        <c:axId val="64670336"/>
        <c:scaling>
          <c:orientation val="minMax"/>
        </c:scaling>
        <c:axPos val="l"/>
        <c:majorGridlines/>
        <c:numFmt formatCode="General" sourceLinked="1"/>
        <c:tickLblPos val="nextTo"/>
        <c:crossAx val="646688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Number</a:t>
            </a:r>
            <a:r>
              <a:rPr lang="en-US" baseline="0"/>
              <a:t> of Classified Staff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Sheet5!$A$28</c:f>
              <c:strCache>
                <c:ptCount val="1"/>
                <c:pt idx="0">
                  <c:v>2007-08</c:v>
                </c:pt>
              </c:strCache>
            </c:strRef>
          </c:tx>
          <c:cat>
            <c:strRef>
              <c:f>Sheet5!$B$27:$D$27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Sheet5!$B$28:$D$28</c:f>
              <c:numCache>
                <c:formatCode>General</c:formatCode>
                <c:ptCount val="3"/>
                <c:pt idx="0">
                  <c:v>27.4</c:v>
                </c:pt>
                <c:pt idx="1">
                  <c:v>171</c:v>
                </c:pt>
                <c:pt idx="2">
                  <c:v>40.550000000000004</c:v>
                </c:pt>
              </c:numCache>
            </c:numRef>
          </c:val>
        </c:ser>
        <c:ser>
          <c:idx val="1"/>
          <c:order val="1"/>
          <c:tx>
            <c:strRef>
              <c:f>Sheet5!$A$29</c:f>
              <c:strCache>
                <c:ptCount val="1"/>
                <c:pt idx="0">
                  <c:v>2008-09</c:v>
                </c:pt>
              </c:strCache>
            </c:strRef>
          </c:tx>
          <c:cat>
            <c:strRef>
              <c:f>Sheet5!$B$27:$D$27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Sheet5!$B$29:$D$29</c:f>
              <c:numCache>
                <c:formatCode>General</c:formatCode>
                <c:ptCount val="3"/>
                <c:pt idx="0">
                  <c:v>27.2</c:v>
                </c:pt>
                <c:pt idx="1">
                  <c:v>162</c:v>
                </c:pt>
                <c:pt idx="2">
                  <c:v>40.550000000000004</c:v>
                </c:pt>
              </c:numCache>
            </c:numRef>
          </c:val>
        </c:ser>
        <c:ser>
          <c:idx val="2"/>
          <c:order val="2"/>
          <c:tx>
            <c:strRef>
              <c:f>Sheet5!$A$30</c:f>
              <c:strCache>
                <c:ptCount val="1"/>
                <c:pt idx="0">
                  <c:v>2009-10</c:v>
                </c:pt>
              </c:strCache>
            </c:strRef>
          </c:tx>
          <c:cat>
            <c:strRef>
              <c:f>Sheet5!$B$27:$D$27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Sheet5!$B$30:$D$30</c:f>
              <c:numCache>
                <c:formatCode>General</c:formatCode>
                <c:ptCount val="3"/>
                <c:pt idx="0">
                  <c:v>28.2</c:v>
                </c:pt>
                <c:pt idx="1">
                  <c:v>164</c:v>
                </c:pt>
                <c:pt idx="2">
                  <c:v>57.55</c:v>
                </c:pt>
              </c:numCache>
            </c:numRef>
          </c:val>
        </c:ser>
        <c:axId val="64729472"/>
        <c:axId val="64731008"/>
      </c:barChart>
      <c:catAx>
        <c:axId val="64729472"/>
        <c:scaling>
          <c:orientation val="minMax"/>
        </c:scaling>
        <c:axPos val="b"/>
        <c:tickLblPos val="nextTo"/>
        <c:crossAx val="64731008"/>
        <c:crosses val="autoZero"/>
        <c:auto val="1"/>
        <c:lblAlgn val="ctr"/>
        <c:lblOffset val="100"/>
      </c:catAx>
      <c:valAx>
        <c:axId val="64731008"/>
        <c:scaling>
          <c:orientation val="minMax"/>
        </c:scaling>
        <c:axPos val="l"/>
        <c:majorGridlines/>
        <c:numFmt formatCode="General" sourceLinked="1"/>
        <c:tickLblPos val="nextTo"/>
        <c:crossAx val="647294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Reduce</a:t>
            </a:r>
            <a:r>
              <a:rPr lang="en-US" baseline="0"/>
              <a:t> librarians in next 3 years?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5.6516185476815396E-2"/>
          <c:y val="7.4548702245552642E-2"/>
          <c:w val="0.79697134733158415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Sheet6!$A$32</c:f>
              <c:strCache>
                <c:ptCount val="1"/>
                <c:pt idx="0">
                  <c:v>Yes</c:v>
                </c:pt>
              </c:strCache>
            </c:strRef>
          </c:tx>
          <c:cat>
            <c:strRef>
              <c:f>Sheet6!$B$31:$D$31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Sheet6!$B$32:$D$32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Sheet6!$A$33</c:f>
              <c:strCache>
                <c:ptCount val="1"/>
                <c:pt idx="0">
                  <c:v>No</c:v>
                </c:pt>
              </c:strCache>
            </c:strRef>
          </c:tx>
          <c:cat>
            <c:strRef>
              <c:f>Sheet6!$B$31:$D$31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Sheet6!$B$33:$D$33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</c:ser>
        <c:axId val="64755200"/>
        <c:axId val="64756736"/>
      </c:barChart>
      <c:catAx>
        <c:axId val="64755200"/>
        <c:scaling>
          <c:orientation val="minMax"/>
        </c:scaling>
        <c:axPos val="b"/>
        <c:tickLblPos val="nextTo"/>
        <c:crossAx val="64756736"/>
        <c:crosses val="autoZero"/>
        <c:auto val="1"/>
        <c:lblAlgn val="ctr"/>
        <c:lblOffset val="100"/>
      </c:catAx>
      <c:valAx>
        <c:axId val="64756736"/>
        <c:scaling>
          <c:orientation val="minMax"/>
        </c:scaling>
        <c:axPos val="l"/>
        <c:majorGridlines/>
        <c:numFmt formatCode="General" sourceLinked="1"/>
        <c:tickLblPos val="nextTo"/>
        <c:crossAx val="647552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Reduce</a:t>
            </a:r>
            <a:r>
              <a:rPr lang="en-US" baseline="0"/>
              <a:t> classified staff in next 3 years?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Sheet7!$A$32</c:f>
              <c:strCache>
                <c:ptCount val="1"/>
                <c:pt idx="0">
                  <c:v>Yes</c:v>
                </c:pt>
              </c:strCache>
            </c:strRef>
          </c:tx>
          <c:cat>
            <c:strRef>
              <c:f>Sheet7!$B$31:$D$31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Sheet7!$B$32:$D$32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Sheet7!$A$33</c:f>
              <c:strCache>
                <c:ptCount val="1"/>
                <c:pt idx="0">
                  <c:v>No</c:v>
                </c:pt>
              </c:strCache>
            </c:strRef>
          </c:tx>
          <c:cat>
            <c:strRef>
              <c:f>Sheet7!$B$31:$D$31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Sheet7!$B$33:$D$33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axId val="64798720"/>
        <c:axId val="64800256"/>
      </c:barChart>
      <c:catAx>
        <c:axId val="64798720"/>
        <c:scaling>
          <c:orientation val="minMax"/>
        </c:scaling>
        <c:axPos val="b"/>
        <c:tickLblPos val="nextTo"/>
        <c:crossAx val="64800256"/>
        <c:crosses val="autoZero"/>
        <c:auto val="1"/>
        <c:lblAlgn val="ctr"/>
        <c:lblOffset val="100"/>
      </c:catAx>
      <c:valAx>
        <c:axId val="64800256"/>
        <c:scaling>
          <c:orientation val="minMax"/>
        </c:scaling>
        <c:axPos val="l"/>
        <c:majorGridlines/>
        <c:numFmt formatCode="General" sourceLinked="1"/>
        <c:tickLblPos val="nextTo"/>
        <c:crossAx val="647987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Hire</a:t>
            </a:r>
            <a:r>
              <a:rPr lang="en-US" baseline="0"/>
              <a:t> librarians in next 3 years?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Sheet8!$A$38</c:f>
              <c:strCache>
                <c:ptCount val="1"/>
                <c:pt idx="0">
                  <c:v>Yes</c:v>
                </c:pt>
              </c:strCache>
            </c:strRef>
          </c:tx>
          <c:cat>
            <c:strRef>
              <c:f>Sheet8!$B$37:$D$37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Sheet8!$B$38:$D$38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Sheet8!$A$39</c:f>
              <c:strCache>
                <c:ptCount val="1"/>
                <c:pt idx="0">
                  <c:v>No</c:v>
                </c:pt>
              </c:strCache>
            </c:strRef>
          </c:tx>
          <c:cat>
            <c:strRef>
              <c:f>Sheet8!$B$37:$D$37</c:f>
              <c:strCache>
                <c:ptCount val="3"/>
                <c:pt idx="0">
                  <c:v>Community College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Sheet8!$B$39:$D$39</c:f>
              <c:numCache>
                <c:formatCode>General</c:formatCode>
                <c:ptCount val="3"/>
                <c:pt idx="0">
                  <c:v>5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</c:ser>
        <c:axId val="64813312"/>
        <c:axId val="64835584"/>
      </c:barChart>
      <c:catAx>
        <c:axId val="64813312"/>
        <c:scaling>
          <c:orientation val="minMax"/>
        </c:scaling>
        <c:axPos val="b"/>
        <c:tickLblPos val="nextTo"/>
        <c:crossAx val="64835584"/>
        <c:crosses val="autoZero"/>
        <c:auto val="1"/>
        <c:lblAlgn val="ctr"/>
        <c:lblOffset val="100"/>
      </c:catAx>
      <c:valAx>
        <c:axId val="64835584"/>
        <c:scaling>
          <c:orientation val="minMax"/>
        </c:scaling>
        <c:axPos val="l"/>
        <c:majorGridlines/>
        <c:numFmt formatCode="General" sourceLinked="1"/>
        <c:tickLblPos val="nextTo"/>
        <c:crossAx val="648133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D0878-253B-4930-99E8-1EEDD349F3F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F9CF9-E47E-4FB3-9580-EC0774209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F9CF9-E47E-4FB3-9580-EC07742099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College – 29% response</a:t>
            </a:r>
          </a:p>
          <a:p>
            <a:r>
              <a:rPr lang="en-US" dirty="0" smtClean="0"/>
              <a:t>Public – 75%</a:t>
            </a:r>
            <a:r>
              <a:rPr lang="en-US" baseline="0" dirty="0" smtClean="0"/>
              <a:t> response</a:t>
            </a:r>
          </a:p>
          <a:p>
            <a:r>
              <a:rPr lang="en-US" baseline="0" dirty="0" smtClean="0"/>
              <a:t>Private – 70% response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F9CF9-E47E-4FB3-9580-EC07742099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83A0C19-A69E-4FC8-A7FB-260780A78BB1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7B6DE65-FC4B-43A4-9C07-EE01CDC57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.edu/president/OUSProposal-factsheet.pdf" TargetMode="External"/><Relationship Id="rId7" Type="http://schemas.openxmlformats.org/officeDocument/2006/relationships/hyperlink" Target="http://www.sou.edu/president/pdf/Governance%20Editorials_2-21-11.pdf" TargetMode="External"/><Relationship Id="rId2" Type="http://schemas.openxmlformats.org/officeDocument/2006/relationships/hyperlink" Target="http://www.sou.edu/president/pdf/governance%20proposal_july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ou.edu/president/pdf/House%20Bill%202118.pdf" TargetMode="External"/><Relationship Id="rId5" Type="http://schemas.openxmlformats.org/officeDocument/2006/relationships/hyperlink" Target="http://www.sou.edu/president/pdf/Senate%20Bill%20242.pdf" TargetMode="External"/><Relationship Id="rId4" Type="http://schemas.openxmlformats.org/officeDocument/2006/relationships/hyperlink" Target="http://www.sou.edu/president/GovernanceComparison020711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nderson@so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Stable Libraries, Stable Jobs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Oregon Library Association</a:t>
            </a:r>
          </a:p>
          <a:p>
            <a:r>
              <a:rPr lang="en-US" dirty="0" smtClean="0"/>
              <a:t>April 7,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533400"/>
          <a:ext cx="8001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09600" y="609600"/>
          <a:ext cx="7924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09600" y="533400"/>
          <a:ext cx="7924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09600" y="457200"/>
          <a:ext cx="79248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Universities are tuition driven</a:t>
            </a:r>
          </a:p>
          <a:p>
            <a:r>
              <a:rPr lang="en-US" dirty="0" smtClean="0"/>
              <a:t>Competition for funds is fierce</a:t>
            </a:r>
          </a:p>
          <a:p>
            <a:r>
              <a:rPr lang="en-US" dirty="0" smtClean="0"/>
              <a:t>Must show value to the institution</a:t>
            </a:r>
          </a:p>
          <a:p>
            <a:pPr lvl="1"/>
            <a:r>
              <a:rPr lang="en-US" dirty="0" smtClean="0"/>
              <a:t>Day to day activities should be student centered</a:t>
            </a:r>
          </a:p>
          <a:p>
            <a:pPr lvl="2"/>
            <a:r>
              <a:rPr lang="en-US" dirty="0" smtClean="0"/>
              <a:t>i.e. Learning Commons</a:t>
            </a:r>
          </a:p>
          <a:p>
            <a:pPr lvl="3"/>
            <a:r>
              <a:rPr lang="en-US" dirty="0" smtClean="0"/>
              <a:t>One stop shop for students</a:t>
            </a:r>
          </a:p>
          <a:p>
            <a:pPr lvl="4"/>
            <a:r>
              <a:rPr lang="en-US" dirty="0" smtClean="0"/>
              <a:t>Technical support</a:t>
            </a:r>
          </a:p>
          <a:p>
            <a:pPr lvl="4"/>
            <a:r>
              <a:rPr lang="en-US" dirty="0" smtClean="0"/>
              <a:t>Tutoring</a:t>
            </a:r>
          </a:p>
          <a:p>
            <a:pPr lvl="4"/>
            <a:r>
              <a:rPr lang="en-US" dirty="0" smtClean="0"/>
              <a:t>Longer hours during finals</a:t>
            </a:r>
          </a:p>
          <a:p>
            <a:r>
              <a:rPr lang="en-US" dirty="0" smtClean="0"/>
              <a:t>Library as place is extremely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OUS</a:t>
            </a:r>
            <a:r>
              <a:rPr lang="en-US" dirty="0" smtClean="0"/>
              <a:t> Governance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</a:t>
            </a:r>
            <a:r>
              <a:rPr lang="en-US" dirty="0" smtClean="0"/>
              <a:t>roposed </a:t>
            </a:r>
            <a:r>
              <a:rPr lang="en-US" dirty="0" smtClean="0"/>
              <a:t>governance model would change </a:t>
            </a:r>
            <a:r>
              <a:rPr lang="en-US" dirty="0" err="1" smtClean="0"/>
              <a:t>OUS</a:t>
            </a:r>
            <a:r>
              <a:rPr lang="en-US" dirty="0" smtClean="0"/>
              <a:t> from being a state agency to being a public university </a:t>
            </a:r>
            <a:r>
              <a:rPr lang="en-US" dirty="0" smtClean="0"/>
              <a:t>system.</a:t>
            </a:r>
          </a:p>
          <a:p>
            <a:r>
              <a:rPr lang="en-US" dirty="0" smtClean="0"/>
              <a:t>For more information see:</a:t>
            </a:r>
          </a:p>
          <a:p>
            <a:pPr lvl="1"/>
            <a:r>
              <a:rPr lang="en-US" dirty="0" err="1" smtClean="0">
                <a:hlinkClick r:id="rId2"/>
              </a:rPr>
              <a:t>OUS</a:t>
            </a:r>
            <a:r>
              <a:rPr lang="en-US" dirty="0" smtClean="0">
                <a:hlinkClick r:id="rId2"/>
              </a:rPr>
              <a:t> Governance Proposal</a:t>
            </a:r>
            <a:endParaRPr lang="en-US" dirty="0" smtClean="0"/>
          </a:p>
          <a:p>
            <a:pPr lvl="1"/>
            <a:r>
              <a:rPr lang="en-US" dirty="0" err="1" smtClean="0">
                <a:hlinkClick r:id="rId3"/>
              </a:rPr>
              <a:t>OUS</a:t>
            </a:r>
            <a:r>
              <a:rPr lang="en-US" dirty="0" smtClean="0">
                <a:hlinkClick r:id="rId3"/>
              </a:rPr>
              <a:t> Governance Change Fact Sheet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Comparison: </a:t>
            </a:r>
            <a:r>
              <a:rPr lang="en-US" dirty="0" err="1" smtClean="0">
                <a:hlinkClick r:id="rId4"/>
              </a:rPr>
              <a:t>OUS</a:t>
            </a:r>
            <a:r>
              <a:rPr lang="en-US" dirty="0" smtClean="0">
                <a:hlinkClick r:id="rId4"/>
              </a:rPr>
              <a:t> System Today and New Governance Proposal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Senate Bill 242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House Bill 2118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Governance Editorials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Connie Anderson-</a:t>
            </a:r>
            <a:r>
              <a:rPr lang="en-US" dirty="0" err="1" smtClean="0"/>
              <a:t>Cohoon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Hannon Library</a:t>
            </a:r>
            <a:br>
              <a:rPr lang="en-US" dirty="0" smtClean="0"/>
            </a:br>
            <a:r>
              <a:rPr lang="en-US" dirty="0" smtClean="0"/>
              <a:t>Southern Oregon University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anderson@sou.edu</a:t>
            </a:r>
            <a:endParaRPr lang="en-US" dirty="0" smtClean="0"/>
          </a:p>
          <a:p>
            <a:r>
              <a:rPr lang="en-US" dirty="0" smtClean="0"/>
              <a:t>541-552-6820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library are you from?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return 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for Librarians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for Classified Staff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Librarians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Classified Staff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838200" y="838200"/>
          <a:ext cx="73152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09600" y="533400"/>
          <a:ext cx="7924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211</Words>
  <Application>Microsoft Office PowerPoint</Application>
  <PresentationFormat>On-screen Show (4:3)</PresentationFormat>
  <Paragraphs>48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Urban</vt:lpstr>
      <vt:lpstr>Stable Libraries, Stable Jobs</vt:lpstr>
      <vt:lpstr>What type of library are you from?</vt:lpstr>
      <vt:lpstr>Percent return rate</vt:lpstr>
      <vt:lpstr>Budget for Librarians</vt:lpstr>
      <vt:lpstr>Budget for Classified Staff</vt:lpstr>
      <vt:lpstr>Number of Librarians</vt:lpstr>
      <vt:lpstr>Number of Classified Staff</vt:lpstr>
      <vt:lpstr>Slide 8</vt:lpstr>
      <vt:lpstr>Slide 9</vt:lpstr>
      <vt:lpstr>Slide 10</vt:lpstr>
      <vt:lpstr>Slide 11</vt:lpstr>
      <vt:lpstr>Slide 12</vt:lpstr>
      <vt:lpstr>Slide 13</vt:lpstr>
      <vt:lpstr>Trends</vt:lpstr>
      <vt:lpstr>OUS Governance Proposal</vt:lpstr>
      <vt:lpstr>Connie Anderson-Cohoon Hannon Library Southern Oregon University</vt:lpstr>
    </vt:vector>
  </TitlesOfParts>
  <Company>Southern Oregon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Stable Libraries, Stable Jobs</dc:title>
  <dc:creator>ITInstaller</dc:creator>
  <cp:lastModifiedBy>ITInstaller</cp:lastModifiedBy>
  <cp:revision>13</cp:revision>
  <dcterms:created xsi:type="dcterms:W3CDTF">2011-02-15T19:16:53Z</dcterms:created>
  <dcterms:modified xsi:type="dcterms:W3CDTF">2011-03-07T19:05:36Z</dcterms:modified>
</cp:coreProperties>
</file>