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DC6F6D-0AA8-4031-9D11-0614D8FFF8C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7D9362-00AD-474A-9C5B-64453B6CD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asl.jesandco.org/content/human-interactions-living-system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asl.jesandco.org/content/letter-writing-human-right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asl/sites/ala.org.aasl/files/content/guidelinesandstandards/lessonplandatabase/Checklist_final.pdf" TargetMode="External"/><Relationship Id="rId2" Type="http://schemas.openxmlformats.org/officeDocument/2006/relationships/hyperlink" Target="http://www.ala.org/aasl/sites/ala.org.aasl/files/content/guidelinesandstandards/lessonplandatabase/AASL%20Rubric_fin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hyperlink" Target="http://www.alastore.ala.org/detail.aspx?ID=10613" TargetMode="External"/><Relationship Id="rId3" Type="http://schemas.openxmlformats.org/officeDocument/2006/relationships/image" Target="../media/image10.png"/><Relationship Id="rId7" Type="http://schemas.openxmlformats.org/officeDocument/2006/relationships/hyperlink" Target="http://www.alastore.ala.org/detail.aspx?ID=2682" TargetMode="External"/><Relationship Id="rId12" Type="http://schemas.openxmlformats.org/officeDocument/2006/relationships/image" Target="../media/image14.png"/><Relationship Id="rId2" Type="http://schemas.openxmlformats.org/officeDocument/2006/relationships/hyperlink" Target="http://www.alastore.ala.org/detail.aspx?ID=260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hyperlink" Target="http://www.alastore.ala.org/detail.aspx?ID=3930" TargetMode="External"/><Relationship Id="rId5" Type="http://schemas.openxmlformats.org/officeDocument/2006/relationships/hyperlink" Target="http://aasl.eb.com/showLogin.htm" TargetMode="External"/><Relationship Id="rId10" Type="http://schemas.openxmlformats.org/officeDocument/2006/relationships/image" Target="../media/image13.png"/><Relationship Id="rId4" Type="http://schemas.openxmlformats.org/officeDocument/2006/relationships/hyperlink" Target="http://www.oregon.gov/osl/LD/Pages/school/index.aspx" TargetMode="External"/><Relationship Id="rId9" Type="http://schemas.openxmlformats.org/officeDocument/2006/relationships/hyperlink" Target="http://www.alastore.ala.org/detail.aspx?ID=4299" TargetMode="External"/><Relationship Id="rId1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a.org/aasl/sites/ala.org.aasl/files/content/guidelinesandstandards/learning4life/resources/ELeadersAdministratorsBrochure.pdf" TargetMode="External"/><Relationship Id="rId2" Type="http://schemas.openxmlformats.org/officeDocument/2006/relationships/hyperlink" Target="http://www.ala.org/aasl/sites/ala.org.aasl/files/content/guidelinesandstandards/learning4life/resources/EL%20Team%20A_%20Administrators%20Presentation.pp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http://www.ala.org/aasl/advocacy/tools/brochure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.maurer@state.or.us" TargetMode="External"/><Relationship Id="rId2" Type="http://schemas.openxmlformats.org/officeDocument/2006/relationships/hyperlink" Target="mailto:deannadraper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la.org/aasl/learning4lif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la.org/aasl/standards-guidelines/learning-standard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alastore.ala.org/detail.aspx?ID=1067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viewer?a=v&amp;pid=sites&amp;srcid=ZGVmYXVsdGRvbWFpbnxvcmVnb25zY2hvb2xsaWJyYXJ5c3RhbmRhcmRzfGd4OjI0ZDIwYjM1ZWEyNGYxYTY" TargetMode="External"/><Relationship Id="rId2" Type="http://schemas.openxmlformats.org/officeDocument/2006/relationships/hyperlink" Target="https://sites.google.com/site/oregonschoollibrarystandar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a.org/aasl/standards-guidelines/lesson-pla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asl.jesandco.org/content/george-washington-was-he-responsible-family-man-well-great-lead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AASL Lesson Plan Database &amp;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Presented by Deanna Draper and Jen Maurer</a:t>
            </a:r>
          </a:p>
          <a:p>
            <a:r>
              <a:rPr lang="en-US" dirty="0" smtClean="0"/>
              <a:t>OASL Fall Conference</a:t>
            </a:r>
          </a:p>
          <a:p>
            <a:r>
              <a:rPr lang="en-US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Interactions with Living Systems (</a:t>
            </a:r>
            <a:r>
              <a:rPr lang="en-US" dirty="0" smtClean="0">
                <a:hlinkClick r:id="rId2"/>
              </a:rPr>
              <a:t>link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Addresses these standards and more:</a:t>
            </a:r>
          </a:p>
          <a:p>
            <a:pPr lvl="1"/>
            <a:r>
              <a:rPr lang="en-US" dirty="0" smtClean="0"/>
              <a:t>AASL: 3.3.3 </a:t>
            </a:r>
          </a:p>
          <a:p>
            <a:pPr lvl="1">
              <a:buNone/>
            </a:pPr>
            <a:r>
              <a:rPr lang="en-US" dirty="0" smtClean="0"/>
              <a:t>	Use knowledge…to engage in public conversation…</a:t>
            </a:r>
          </a:p>
          <a:p>
            <a:pPr lvl="1"/>
            <a:r>
              <a:rPr lang="en-US" dirty="0" smtClean="0"/>
              <a:t>OSLIBS: 1.2.C &amp; 4.1.H</a:t>
            </a:r>
            <a:br>
              <a:rPr lang="en-US" dirty="0" smtClean="0"/>
            </a:br>
            <a:r>
              <a:rPr lang="en-US" dirty="0" smtClean="0"/>
              <a:t>Use info to…solve real-world problems</a:t>
            </a:r>
            <a:br>
              <a:rPr lang="en-US" dirty="0" smtClean="0"/>
            </a:br>
            <a:r>
              <a:rPr lang="en-US" dirty="0" smtClean="0"/>
              <a:t>Explore digital tools to create and share works…</a:t>
            </a:r>
          </a:p>
          <a:p>
            <a:pPr lvl="1"/>
            <a:r>
              <a:rPr lang="en-US" dirty="0" smtClean="0"/>
              <a:t>CCSS: 7.RI.1</a:t>
            </a:r>
            <a:br>
              <a:rPr lang="en-US" dirty="0" smtClean="0"/>
            </a:br>
            <a:r>
              <a:rPr lang="en-US" dirty="0" smtClean="0"/>
              <a:t>Cite several pieces of textual evidence to support…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Grade 7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Writing for Human Rights (</a:t>
            </a:r>
            <a:r>
              <a:rPr lang="en-US" dirty="0" smtClean="0">
                <a:hlinkClick r:id="rId2"/>
              </a:rPr>
              <a:t>link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Addresses these standards and more:</a:t>
            </a:r>
          </a:p>
          <a:p>
            <a:pPr lvl="1"/>
            <a:r>
              <a:rPr lang="en-US" dirty="0" smtClean="0"/>
              <a:t>AASL: 3.1.3</a:t>
            </a:r>
            <a:br>
              <a:rPr lang="en-US" dirty="0" smtClean="0"/>
            </a:br>
            <a:r>
              <a:rPr lang="en-US" dirty="0" smtClean="0"/>
              <a:t>Use writing…to communicate new understandings...</a:t>
            </a:r>
          </a:p>
          <a:p>
            <a:pPr lvl="1"/>
            <a:r>
              <a:rPr lang="en-US" dirty="0" smtClean="0"/>
              <a:t>OSLIBS: 3.3.B </a:t>
            </a:r>
            <a:br>
              <a:rPr lang="en-US" dirty="0" smtClean="0"/>
            </a:br>
            <a:r>
              <a:rPr lang="en-US" dirty="0" smtClean="0"/>
              <a:t>…and uphold the rights of others</a:t>
            </a:r>
          </a:p>
          <a:p>
            <a:pPr lvl="1"/>
            <a:r>
              <a:rPr lang="en-US" dirty="0" smtClean="0"/>
              <a:t>CCSS: EL.HS.WR.24</a:t>
            </a:r>
          </a:p>
          <a:p>
            <a:pPr lvl="1">
              <a:buNone/>
            </a:pPr>
            <a:r>
              <a:rPr lang="en-US" dirty="0" smtClean="0"/>
              <a:t> 	Clarify and defend positions with…evidence…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Grade 11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…by submitting your own lesson plan </a:t>
            </a:r>
          </a:p>
          <a:p>
            <a:r>
              <a:rPr lang="en-US" dirty="0" smtClean="0"/>
              <a:t>You do not have to be an AASL member.</a:t>
            </a:r>
          </a:p>
          <a:p>
            <a:r>
              <a:rPr lang="en-US" dirty="0" smtClean="0"/>
              <a:t>Tools to help you:</a:t>
            </a:r>
          </a:p>
          <a:p>
            <a:pPr lvl="1"/>
            <a:r>
              <a:rPr lang="en-US" dirty="0" smtClean="0"/>
              <a:t>Lesson plan </a:t>
            </a:r>
            <a:r>
              <a:rPr lang="en-US" dirty="0" smtClean="0">
                <a:hlinkClick r:id="rId2"/>
              </a:rPr>
              <a:t>rubric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Lesson plan </a:t>
            </a:r>
            <a:r>
              <a:rPr lang="en-US" dirty="0" smtClean="0">
                <a:hlinkClick r:id="rId3"/>
              </a:rPr>
              <a:t>checklist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Be a National Star!</a:t>
            </a:r>
            <a:endParaRPr lang="en-US" dirty="0"/>
          </a:p>
        </p:txBody>
      </p:sp>
      <p:pic>
        <p:nvPicPr>
          <p:cNvPr id="4" name="Picture 3" descr="Sta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3048000"/>
            <a:ext cx="2816182" cy="26894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make a national tool more useful.</a:t>
            </a:r>
          </a:p>
          <a:p>
            <a:r>
              <a:rPr lang="en-US" dirty="0" smtClean="0"/>
              <a:t>Bring attention to Oregon.</a:t>
            </a:r>
          </a:p>
          <a:p>
            <a:r>
              <a:rPr lang="en-US" dirty="0" smtClean="0"/>
              <a:t>Build your resume. </a:t>
            </a:r>
          </a:p>
          <a:p>
            <a:r>
              <a:rPr lang="en-US" dirty="0" smtClean="0"/>
              <a:t>AASL will send a letter of recognition to your principal.</a:t>
            </a:r>
          </a:p>
          <a:p>
            <a:r>
              <a:rPr lang="en-US" dirty="0" smtClean="0"/>
              <a:t>AASL will give you an </a:t>
            </a:r>
            <a:r>
              <a:rPr lang="en-US" dirty="0" err="1" smtClean="0"/>
              <a:t>eBadge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to display on your website, </a:t>
            </a:r>
          </a:p>
          <a:p>
            <a:pPr>
              <a:buNone/>
            </a:pPr>
            <a:r>
              <a:rPr lang="en-US" dirty="0" smtClean="0"/>
              <a:t>	blog and email signature.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It For Me?</a:t>
            </a:r>
            <a:endParaRPr lang="en-US" dirty="0"/>
          </a:p>
        </p:txBody>
      </p:sp>
      <p:pic>
        <p:nvPicPr>
          <p:cNvPr id="4" name="Picture 3" descr="WebBad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810000"/>
            <a:ext cx="2233257" cy="2233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andardsInAction.png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1676400"/>
            <a:ext cx="1269841" cy="161269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AASL Books (</a:t>
            </a:r>
            <a:r>
              <a:rPr lang="en-US" dirty="0" smtClean="0">
                <a:hlinkClick r:id="rId4"/>
              </a:rPr>
              <a:t>ILL</a:t>
            </a:r>
            <a:r>
              <a:rPr lang="en-US" dirty="0" smtClean="0"/>
              <a:t>) &amp; Resources</a:t>
            </a:r>
            <a:endParaRPr lang="en-US" dirty="0"/>
          </a:p>
        </p:txBody>
      </p:sp>
      <p:pic>
        <p:nvPicPr>
          <p:cNvPr id="5" name="Picture 4" descr="PlanningGuide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81800" y="1828800"/>
            <a:ext cx="1269841" cy="952381"/>
          </a:xfrm>
          <a:prstGeom prst="rect">
            <a:avLst/>
          </a:prstGeom>
        </p:spPr>
      </p:pic>
      <p:pic>
        <p:nvPicPr>
          <p:cNvPr id="6" name="Picture 5" descr="EmpoweringLearners.png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91000" y="1600200"/>
            <a:ext cx="1269841" cy="1612699"/>
          </a:xfrm>
          <a:prstGeom prst="rect">
            <a:avLst/>
          </a:prstGeom>
        </p:spPr>
      </p:pic>
      <p:pic>
        <p:nvPicPr>
          <p:cNvPr id="7" name="Picture 6" descr="LibrarySpaces.png">
            <a:hlinkClick r:id="rId9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858000" y="3733800"/>
            <a:ext cx="1270289" cy="1841920"/>
          </a:xfrm>
          <a:prstGeom prst="rect">
            <a:avLst/>
          </a:prstGeom>
        </p:spPr>
      </p:pic>
      <p:pic>
        <p:nvPicPr>
          <p:cNvPr id="8" name="Picture 7" descr="EvaluationWorkbook.png">
            <a:hlinkClick r:id="rId11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752600" y="3962400"/>
            <a:ext cx="1269841" cy="1612699"/>
          </a:xfrm>
          <a:prstGeom prst="rect">
            <a:avLst/>
          </a:prstGeom>
        </p:spPr>
      </p:pic>
      <p:pic>
        <p:nvPicPr>
          <p:cNvPr id="9" name="Picture 8" descr="EmpoweringLeadership.JPG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191000" y="3810000"/>
            <a:ext cx="1270000" cy="184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AASL Standards for the 21</a:t>
            </a:r>
            <a:r>
              <a:rPr lang="en-US" baseline="30000" dirty="0" smtClean="0"/>
              <a:t>st</a:t>
            </a:r>
            <a:r>
              <a:rPr lang="en-US" dirty="0" smtClean="0"/>
              <a:t>-Century Learner to administrators.</a:t>
            </a:r>
          </a:p>
          <a:p>
            <a:pPr lvl="1"/>
            <a:r>
              <a:rPr lang="en-US" dirty="0" smtClean="0">
                <a:hlinkClick r:id="rId2"/>
              </a:rPr>
              <a:t>PowerPoint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Brochure</a:t>
            </a:r>
            <a:endParaRPr lang="en-US" dirty="0" smtClean="0"/>
          </a:p>
          <a:p>
            <a:r>
              <a:rPr lang="en-US" dirty="0" smtClean="0"/>
              <a:t>Explain the value of school library programs to a variety of </a:t>
            </a:r>
            <a:r>
              <a:rPr lang="en-US" dirty="0" smtClean="0">
                <a:hlinkClick r:id="rId4"/>
              </a:rPr>
              <a:t>audiences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AASL Resources</a:t>
            </a:r>
            <a:endParaRPr lang="en-US" dirty="0"/>
          </a:p>
        </p:txBody>
      </p:sp>
      <p:pic>
        <p:nvPicPr>
          <p:cNvPr id="4" name="Picture 3" descr="Brochure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4191000"/>
            <a:ext cx="3320673" cy="2097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en-US" dirty="0" smtClean="0"/>
              <a:t>Deanna Draper</a:t>
            </a:r>
          </a:p>
          <a:p>
            <a:pPr>
              <a:buNone/>
            </a:pPr>
            <a:r>
              <a:rPr lang="en-US" dirty="0" smtClean="0"/>
              <a:t>	Retired School Librarian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deannadraper@gmail.com</a:t>
            </a:r>
            <a:endParaRPr lang="en-US" dirty="0" smtClean="0"/>
          </a:p>
          <a:p>
            <a:r>
              <a:rPr lang="en-US" dirty="0" smtClean="0"/>
              <a:t>Jennifer Maurer</a:t>
            </a:r>
          </a:p>
          <a:p>
            <a:pPr>
              <a:buNone/>
            </a:pPr>
            <a:r>
              <a:rPr lang="en-US" dirty="0" smtClean="0"/>
              <a:t>	School Library Consultant, Oregon State Library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3"/>
              </a:rPr>
              <a:t>jennifer.maurer@state.or.us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Questions? Contact the </a:t>
            </a:r>
            <a:br>
              <a:rPr lang="en-US" dirty="0" smtClean="0"/>
            </a:br>
            <a:r>
              <a:rPr lang="en-US" dirty="0" smtClean="0"/>
              <a:t>Oregon L4L Representatives</a:t>
            </a:r>
            <a:endParaRPr lang="en-US" dirty="0"/>
          </a:p>
        </p:txBody>
      </p:sp>
      <p:pic>
        <p:nvPicPr>
          <p:cNvPr id="4" name="Picture 3" descr="Learner4Life_color_T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4495800"/>
            <a:ext cx="2690299" cy="1477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AASL’s </a:t>
            </a:r>
            <a:r>
              <a:rPr lang="en-US" dirty="0" smtClean="0">
                <a:hlinkClick r:id="rId2"/>
              </a:rPr>
              <a:t>initiative</a:t>
            </a:r>
            <a:r>
              <a:rPr lang="en-US" dirty="0" smtClean="0"/>
              <a:t> to promote the Standards for the 21</a:t>
            </a:r>
            <a:r>
              <a:rPr lang="en-US" baseline="30000" dirty="0" smtClean="0"/>
              <a:t>st</a:t>
            </a:r>
            <a:r>
              <a:rPr lang="en-US" dirty="0" smtClean="0"/>
              <a:t>-Century Learner, school library program guidelines, and the school librarian’s role in helping students become lifelong learners.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Learning4Life or L4L</a:t>
            </a:r>
            <a:endParaRPr lang="en-US" dirty="0"/>
          </a:p>
        </p:txBody>
      </p:sp>
      <p:pic>
        <p:nvPicPr>
          <p:cNvPr id="4" name="Picture 3" descr="Learner4Life_color_T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886200"/>
            <a:ext cx="3911966" cy="2148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AASL’s current school library </a:t>
            </a:r>
            <a:r>
              <a:rPr lang="en-US" dirty="0" smtClean="0">
                <a:hlinkClick r:id="rId2"/>
              </a:rPr>
              <a:t>standards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Standards for the 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-Century Learner</a:t>
            </a:r>
            <a:endParaRPr lang="en-US" sz="3200" dirty="0"/>
          </a:p>
        </p:txBody>
      </p:sp>
      <p:pic>
        <p:nvPicPr>
          <p:cNvPr id="4" name="Picture 3" descr="Standards_cover_200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2590800"/>
            <a:ext cx="2539683" cy="3225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under 4 strands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/>
              <a:t>Inquire, think critically, and gain knowledge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/>
              <a:t>Draw conclusions, make informed decisions, apply knowledge to new situations, and create new knowledge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/>
              <a:t>Share knowledge and participate ethically and productively as members of our democratic society</a:t>
            </a:r>
          </a:p>
          <a:p>
            <a:pPr marL="566928" indent="-457200">
              <a:buFont typeface="+mj-lt"/>
              <a:buAutoNum type="arabicPeriod"/>
            </a:pPr>
            <a:r>
              <a:rPr lang="en-US" sz="2000" dirty="0" smtClean="0"/>
              <a:t>Pursue personal and </a:t>
            </a:r>
            <a:br>
              <a:rPr lang="en-US" sz="2000" dirty="0" smtClean="0"/>
            </a:br>
            <a:r>
              <a:rPr lang="en-US" sz="2000" dirty="0" smtClean="0"/>
              <a:t>aesthetic growth</a:t>
            </a:r>
            <a:br>
              <a:rPr lang="en-US" sz="2000" dirty="0" smtClean="0"/>
            </a:b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Standards for the 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-Century Learner</a:t>
            </a:r>
            <a:endParaRPr lang="en-US" sz="3200" dirty="0"/>
          </a:p>
        </p:txBody>
      </p:sp>
      <p:pic>
        <p:nvPicPr>
          <p:cNvPr id="4" name="Picture 3" descr="ThinkCreateShareGrow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3810000"/>
            <a:ext cx="38100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much in common among the AASL standards, the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Oregon School Library Standards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OSLIBS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n-US" dirty="0" smtClean="0"/>
              <a:t>, and the Common Core State Standards</a:t>
            </a:r>
          </a:p>
          <a:p>
            <a:r>
              <a:rPr lang="en-US" dirty="0" smtClean="0"/>
              <a:t>OSLIBS &amp; CCSS </a:t>
            </a:r>
            <a:r>
              <a:rPr lang="en-US" dirty="0" smtClean="0">
                <a:hlinkClick r:id="rId3"/>
              </a:rPr>
              <a:t>Crosswalk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OSLIBS &amp; CCSS</a:t>
            </a:r>
            <a:endParaRPr lang="en-US" dirty="0"/>
          </a:p>
        </p:txBody>
      </p:sp>
      <p:pic>
        <p:nvPicPr>
          <p:cNvPr id="4" name="Picture 3" descr="OSLIB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3048000"/>
            <a:ext cx="2964295" cy="351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part of L4L </a:t>
            </a:r>
          </a:p>
          <a:p>
            <a:r>
              <a:rPr lang="en-US" dirty="0" smtClean="0"/>
              <a:t>“…a </a:t>
            </a:r>
            <a:r>
              <a:rPr lang="en-US" dirty="0" smtClean="0">
                <a:hlinkClick r:id="rId2"/>
              </a:rPr>
              <a:t>tool</a:t>
            </a:r>
            <a:r>
              <a:rPr lang="en-US" dirty="0" smtClean="0"/>
              <a:t> to support school librarians and other educators in teaching the essential learning skills defined in the AASL Standards for the 21st-Century Learner.”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AASL Lesson Plan Database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search for and use lessons w/o having an account</a:t>
            </a:r>
          </a:p>
          <a:p>
            <a:r>
              <a:rPr lang="en-US" dirty="0" smtClean="0"/>
              <a:t>Anyone can submit lessons; first must set up free account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AASL Lesson Plan Database</a:t>
            </a:r>
            <a:endParaRPr lang="en-US" dirty="0"/>
          </a:p>
        </p:txBody>
      </p:sp>
      <p:pic>
        <p:nvPicPr>
          <p:cNvPr id="5" name="Picture 4" descr="AASLlessonPlanDatabas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810000"/>
            <a:ext cx="6916116" cy="809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the database using the search box or the options under Browse All </a:t>
            </a:r>
            <a:r>
              <a:rPr lang="en-US" smtClean="0"/>
              <a:t>Lesson Plans.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AASL Lesson Plan Database</a:t>
            </a:r>
            <a:endParaRPr lang="en-US" dirty="0"/>
          </a:p>
        </p:txBody>
      </p:sp>
      <p:pic>
        <p:nvPicPr>
          <p:cNvPr id="5" name="Picture 4" descr="LessonPlanDBsear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0" y="2743200"/>
            <a:ext cx="3908439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Washington: Was he a responsible family man as well as a great leader (</a:t>
            </a:r>
            <a:r>
              <a:rPr lang="en-US" dirty="0" smtClean="0">
                <a:hlinkClick r:id="rId2"/>
              </a:rPr>
              <a:t>link</a:t>
            </a:r>
            <a:r>
              <a:rPr lang="en-US" dirty="0" smtClean="0"/>
              <a:t>)?</a:t>
            </a:r>
          </a:p>
          <a:p>
            <a:r>
              <a:rPr lang="en-US" dirty="0" smtClean="0"/>
              <a:t>Addresses these standards and more:</a:t>
            </a:r>
          </a:p>
          <a:p>
            <a:pPr lvl="1"/>
            <a:r>
              <a:rPr lang="en-US" dirty="0" smtClean="0"/>
              <a:t>AASL: 1.1.5</a:t>
            </a:r>
          </a:p>
          <a:p>
            <a:pPr lvl="1">
              <a:buNone/>
            </a:pPr>
            <a:r>
              <a:rPr lang="en-US" dirty="0" smtClean="0"/>
              <a:t>	Evaluate info..on basis of accuracy, validity…</a:t>
            </a:r>
          </a:p>
          <a:p>
            <a:pPr lvl="1"/>
            <a:r>
              <a:rPr lang="en-US" dirty="0" smtClean="0"/>
              <a:t>OSLIBS: 1.2.A</a:t>
            </a:r>
            <a:br>
              <a:rPr lang="en-US" dirty="0" smtClean="0"/>
            </a:br>
            <a:r>
              <a:rPr lang="en-US" dirty="0" smtClean="0"/>
              <a:t>Analyze and evaluate info to draw conclusions…</a:t>
            </a:r>
          </a:p>
          <a:p>
            <a:pPr lvl="1"/>
            <a:r>
              <a:rPr lang="en-US" dirty="0" smtClean="0"/>
              <a:t>CCSS: EL.04.LI.08</a:t>
            </a:r>
          </a:p>
          <a:p>
            <a:pPr lvl="1">
              <a:buNone/>
            </a:pPr>
            <a:r>
              <a:rPr lang="en-US" dirty="0" smtClean="0"/>
              <a:t>	Draw inferences or conclusions about a text…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Grade 4 Lesson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197</TotalTime>
  <Words>407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AASL Lesson Plan Database &amp; Standards</vt:lpstr>
      <vt:lpstr>Learning4Life or L4L</vt:lpstr>
      <vt:lpstr>Standards for the 21st-Century Learner</vt:lpstr>
      <vt:lpstr>Standards for the 21st-Century Learner</vt:lpstr>
      <vt:lpstr>OSLIBS &amp; CCSS</vt:lpstr>
      <vt:lpstr>AASL Lesson Plan Database </vt:lpstr>
      <vt:lpstr>AASL Lesson Plan Database</vt:lpstr>
      <vt:lpstr>AASL Lesson Plan Database</vt:lpstr>
      <vt:lpstr>Sample Grade 4 Lesson</vt:lpstr>
      <vt:lpstr>Sample Grade 7 Lesson</vt:lpstr>
      <vt:lpstr>Sample Grade 11 Lesson</vt:lpstr>
      <vt:lpstr>You Can Be a National Star!</vt:lpstr>
      <vt:lpstr>What’s In It For Me?</vt:lpstr>
      <vt:lpstr>AASL Books (ILL) &amp; Resources</vt:lpstr>
      <vt:lpstr>AASL Resources</vt:lpstr>
      <vt:lpstr>Questions? Contact the  Oregon L4L Representatives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Maurer</dc:creator>
  <cp:lastModifiedBy>Jennifer Maurer</cp:lastModifiedBy>
  <cp:revision>87</cp:revision>
  <dcterms:created xsi:type="dcterms:W3CDTF">2013-09-24T22:06:52Z</dcterms:created>
  <dcterms:modified xsi:type="dcterms:W3CDTF">2013-10-21T16:54:17Z</dcterms:modified>
</cp:coreProperties>
</file>