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4" r:id="rId5"/>
    <p:sldId id="259" r:id="rId6"/>
    <p:sldId id="262" r:id="rId7"/>
    <p:sldId id="258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8" autoAdjust="0"/>
    <p:restoredTop sz="77318" autoAdjust="0"/>
  </p:normalViewPr>
  <p:slideViewPr>
    <p:cSldViewPr snapToGrid="0">
      <p:cViewPr varScale="1">
        <p:scale>
          <a:sx n="77" d="100"/>
          <a:sy n="77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D9ECB-DA99-4FB8-820F-E70B742414C3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4B697-2673-4849-84ED-CBEE67F5E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0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Include</a:t>
            </a:r>
            <a:r>
              <a:rPr lang="en-US" baseline="0" smtClean="0"/>
              <a:t> info about PDFs from: https://wiki.cac.washington.edu/display/uwweb/Web+Council+-+September+25%2C+2014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4B697-2673-4849-84ED-CBEE67F5EC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ave.webaim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ibility.arl.org/" TargetMode="External"/><Relationship Id="rId2" Type="http://schemas.openxmlformats.org/officeDocument/2006/relationships/hyperlink" Target="http://webaim.org/int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nnect.ala.org/node/753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Accessibility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2014 ACRL OR/WA Conference – Tech Talk</a:t>
            </a:r>
          </a:p>
          <a:p>
            <a:r>
              <a:rPr lang="en-US" dirty="0" smtClean="0"/>
              <a:t>Christine Tawatao – 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57017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Screen readers</a:t>
            </a:r>
          </a:p>
          <a:p>
            <a:r>
              <a:rPr lang="en-US" sz="4600" dirty="0" smtClean="0"/>
              <a:t>Braille readers </a:t>
            </a:r>
          </a:p>
          <a:p>
            <a:r>
              <a:rPr lang="en-US" sz="4600" dirty="0" smtClean="0"/>
              <a:t>Keyboard only</a:t>
            </a:r>
          </a:p>
          <a:p>
            <a:r>
              <a:rPr lang="en-US" sz="4600" dirty="0" smtClean="0"/>
              <a:t>Voice command</a:t>
            </a:r>
          </a:p>
          <a:p>
            <a:pPr marL="228600" lvl="1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499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 in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121" y="2011680"/>
            <a:ext cx="10873852" cy="46790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c</a:t>
            </a:r>
            <a:r>
              <a:rPr lang="en-US" sz="4000" dirty="0" smtClean="0"/>
              <a:t>omputer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browser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school website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library website 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				catalog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	database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		article pdf</a:t>
            </a:r>
            <a:endParaRPr lang="en-US" sz="4000" dirty="0"/>
          </a:p>
        </p:txBody>
      </p:sp>
      <p:sp>
        <p:nvSpPr>
          <p:cNvPr id="4" name="Right Arrow 3"/>
          <p:cNvSpPr/>
          <p:nvPr/>
        </p:nvSpPr>
        <p:spPr>
          <a:xfrm>
            <a:off x="1280980" y="2011680"/>
            <a:ext cx="379141" cy="4324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158210" y="2710489"/>
            <a:ext cx="379141" cy="4324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117215" y="3401865"/>
            <a:ext cx="379141" cy="4324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975858" y="4021129"/>
            <a:ext cx="379141" cy="4324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901409" y="4751163"/>
            <a:ext cx="379141" cy="4324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826961" y="5386782"/>
            <a:ext cx="379141" cy="4324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717906" y="6055856"/>
            <a:ext cx="379141" cy="4324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>
            <a:off x="5280550" y="3142976"/>
            <a:ext cx="2921619" cy="3456135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Content Accessibility Guidelines </a:t>
            </a:r>
            <a:r>
              <a:rPr lang="en-US" dirty="0" smtClean="0"/>
              <a:t>(WCAG 2.0)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Web </a:t>
            </a:r>
            <a:r>
              <a:rPr lang="en-US" sz="4400" dirty="0"/>
              <a:t>content must </a:t>
            </a:r>
            <a:r>
              <a:rPr lang="en-US" sz="4400" dirty="0" smtClean="0"/>
              <a:t>be: </a:t>
            </a:r>
          </a:p>
          <a:p>
            <a:pPr lvl="1"/>
            <a:r>
              <a:rPr lang="en-US" sz="4400" b="1" dirty="0" smtClean="0">
                <a:solidFill>
                  <a:schemeClr val="accent1"/>
                </a:solidFill>
              </a:rPr>
              <a:t>P</a:t>
            </a:r>
            <a:r>
              <a:rPr lang="en-US" sz="4400" dirty="0" smtClean="0"/>
              <a:t>erceivable</a:t>
            </a:r>
            <a:endParaRPr lang="en-US" sz="4400" dirty="0"/>
          </a:p>
          <a:p>
            <a:pPr lvl="1"/>
            <a:r>
              <a:rPr lang="en-US" sz="4400" b="1" dirty="0" smtClean="0">
                <a:solidFill>
                  <a:schemeClr val="accent1"/>
                </a:solidFill>
              </a:rPr>
              <a:t>O</a:t>
            </a:r>
            <a:r>
              <a:rPr lang="en-US" sz="4400" dirty="0" smtClean="0"/>
              <a:t>perable</a:t>
            </a:r>
            <a:endParaRPr lang="en-US" sz="4400" dirty="0"/>
          </a:p>
          <a:p>
            <a:pPr lvl="1"/>
            <a:r>
              <a:rPr lang="en-US" sz="4400" b="1" dirty="0" smtClean="0">
                <a:solidFill>
                  <a:schemeClr val="accent1"/>
                </a:solidFill>
              </a:rPr>
              <a:t>U</a:t>
            </a:r>
            <a:r>
              <a:rPr lang="en-US" sz="4400" dirty="0" smtClean="0"/>
              <a:t>nderstandable</a:t>
            </a:r>
            <a:endParaRPr lang="en-US" sz="4400" dirty="0"/>
          </a:p>
          <a:p>
            <a:pPr lvl="1"/>
            <a:r>
              <a:rPr lang="en-US" sz="4400" b="1" dirty="0" smtClean="0">
                <a:solidFill>
                  <a:schemeClr val="accent1"/>
                </a:solidFill>
              </a:rPr>
              <a:t>R</a:t>
            </a:r>
            <a:r>
              <a:rPr lang="en-US" sz="4400" dirty="0" smtClean="0"/>
              <a:t>obust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09515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Accessible content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434598"/>
              </p:ext>
            </p:extLst>
          </p:nvPr>
        </p:nvGraphicFramePr>
        <p:xfrm>
          <a:off x="1292534" y="2033665"/>
          <a:ext cx="9814082" cy="44340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07041"/>
                <a:gridCol w="4907041"/>
              </a:tblGrid>
              <a:tr h="221702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Alt-text for non-text</a:t>
                      </a:r>
                    </a:p>
                    <a:p>
                      <a:pPr marL="457200" lvl="1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800" dirty="0" smtClean="0"/>
                        <a:t>images, video, sound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Headings/structure</a:t>
                      </a:r>
                    </a:p>
                    <a:p>
                      <a:pPr marL="457200" lvl="1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h2, bullets, data tables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21702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Meaningful link text </a:t>
                      </a:r>
                    </a:p>
                    <a:p>
                      <a:pPr marL="457200" lvl="1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click here = bad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Whitespace, language</a:t>
                      </a: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dirty="0" smtClean="0"/>
                        <a:t>Info</a:t>
                      </a:r>
                      <a:r>
                        <a:rPr lang="en-US" sz="2800" baseline="0" dirty="0" smtClean="0"/>
                        <a:t> overload, understand</a:t>
                      </a:r>
                      <a:endParaRPr lang="en-US" sz="28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848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Accessible = universal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Broadening access as wide as possible</a:t>
            </a:r>
          </a:p>
          <a:p>
            <a:r>
              <a:rPr lang="en-US" sz="4000" dirty="0" smtClean="0"/>
              <a:t>Improvements for </a:t>
            </a:r>
          </a:p>
          <a:p>
            <a:pPr lvl="1"/>
            <a:r>
              <a:rPr lang="en-US" sz="3800" dirty="0" smtClean="0"/>
              <a:t>Mobile</a:t>
            </a:r>
          </a:p>
          <a:p>
            <a:pPr lvl="1"/>
            <a:r>
              <a:rPr lang="en-US" sz="3800" dirty="0" smtClean="0"/>
              <a:t>SEO</a:t>
            </a:r>
          </a:p>
          <a:p>
            <a:pPr lvl="1"/>
            <a:r>
              <a:rPr lang="en-US" sz="3800" dirty="0" smtClean="0"/>
              <a:t>Users in a hurry</a:t>
            </a:r>
          </a:p>
          <a:p>
            <a:pPr lvl="1"/>
            <a:r>
              <a:rPr lang="en-US" sz="3800" dirty="0" smtClean="0"/>
              <a:t>Users with varying preferences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1119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Web Accessibility Evaluation: </a:t>
            </a:r>
            <a:r>
              <a:rPr lang="en-US" sz="4400" dirty="0">
                <a:hlinkClick r:id="rId3"/>
              </a:rPr>
              <a:t>http://wave.webaim.org</a:t>
            </a:r>
            <a:r>
              <a:rPr lang="en-US" sz="4400" dirty="0" smtClean="0">
                <a:hlinkClick r:id="rId3"/>
              </a:rPr>
              <a:t>/</a:t>
            </a:r>
            <a:endParaRPr lang="en-US" sz="4400" dirty="0" smtClean="0"/>
          </a:p>
          <a:p>
            <a:r>
              <a:rPr lang="en-US" sz="4400" dirty="0" smtClean="0"/>
              <a:t>Create accessible PDFs:</a:t>
            </a:r>
          </a:p>
          <a:p>
            <a:pPr lvl="1"/>
            <a:r>
              <a:rPr lang="en-US" sz="4200" dirty="0" smtClean="0"/>
              <a:t>Word for Windows (not Mac, print to pdf)</a:t>
            </a:r>
          </a:p>
          <a:p>
            <a:pPr lvl="1"/>
            <a:r>
              <a:rPr lang="en-US" sz="4200" dirty="0" smtClean="0"/>
              <a:t>InDesign 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628494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 in their 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Navigate with just your keyboard</a:t>
            </a:r>
          </a:p>
          <a:p>
            <a:r>
              <a:rPr lang="en-US" sz="4000" dirty="0" smtClean="0"/>
              <a:t>Screen readers: </a:t>
            </a:r>
          </a:p>
          <a:p>
            <a:pPr lvl="1"/>
            <a:r>
              <a:rPr lang="en-US" sz="3800" dirty="0" err="1" smtClean="0"/>
              <a:t>GoogleVox</a:t>
            </a:r>
            <a:r>
              <a:rPr lang="en-US" sz="3800" dirty="0" smtClean="0"/>
              <a:t>, NVDA, </a:t>
            </a:r>
            <a:r>
              <a:rPr lang="en-US" sz="3800" dirty="0" err="1" smtClean="0"/>
              <a:t>VoiceOver</a:t>
            </a:r>
            <a:r>
              <a:rPr lang="en-US" sz="3800" dirty="0" smtClean="0"/>
              <a:t> (iOS)</a:t>
            </a:r>
          </a:p>
          <a:p>
            <a:pPr lvl="2"/>
            <a:r>
              <a:rPr lang="en-US" sz="3600" dirty="0" smtClean="0"/>
              <a:t>Make sure you know how to turn off!</a:t>
            </a:r>
          </a:p>
          <a:p>
            <a:r>
              <a:rPr lang="en-US" sz="4000" dirty="0" smtClean="0"/>
              <a:t>Try it on mobile</a:t>
            </a:r>
          </a:p>
        </p:txBody>
      </p:sp>
    </p:spTree>
    <p:extLst>
      <p:ext uri="{BB962C8B-B14F-4D97-AF65-F5344CB8AC3E}">
        <p14:creationId xmlns:p14="http://schemas.microsoft.com/office/powerpoint/2010/main" val="2089194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more – advocate!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WebAIM</a:t>
            </a:r>
            <a:r>
              <a:rPr lang="en-US" sz="4000" dirty="0" smtClean="0"/>
              <a:t> – Web </a:t>
            </a:r>
            <a:r>
              <a:rPr lang="en-US" sz="4000" dirty="0"/>
              <a:t>accessibility in mind: </a:t>
            </a:r>
            <a:r>
              <a:rPr lang="en-US" sz="4000" dirty="0">
                <a:hlinkClick r:id="rId2"/>
              </a:rPr>
              <a:t>http://webaim.org/intro</a:t>
            </a:r>
            <a:r>
              <a:rPr lang="en-US" sz="4000" dirty="0" smtClean="0">
                <a:hlinkClick r:id="rId2"/>
              </a:rPr>
              <a:t>/</a:t>
            </a:r>
            <a:r>
              <a:rPr lang="en-US" sz="4000" dirty="0" smtClean="0"/>
              <a:t> </a:t>
            </a:r>
            <a:endParaRPr lang="en-US" sz="4000" dirty="0" smtClean="0"/>
          </a:p>
          <a:p>
            <a:r>
              <a:rPr lang="en-US" sz="4000" dirty="0" smtClean="0"/>
              <a:t>ARL Web Accessibility Toolkit:</a:t>
            </a:r>
            <a:r>
              <a:rPr lang="en-US" sz="4000" dirty="0"/>
              <a:t> </a:t>
            </a:r>
            <a:r>
              <a:rPr lang="en-US" sz="4000" dirty="0">
                <a:hlinkClick r:id="rId3"/>
              </a:rPr>
              <a:t>http://accessibility.arl.org</a:t>
            </a:r>
            <a:r>
              <a:rPr lang="en-US" sz="4000" dirty="0" smtClean="0">
                <a:hlinkClick r:id="rId3"/>
              </a:rPr>
              <a:t>/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ACRL Universal Access </a:t>
            </a:r>
            <a:r>
              <a:rPr lang="en-US" sz="4000" dirty="0"/>
              <a:t>Interest Group: </a:t>
            </a:r>
            <a:r>
              <a:rPr lang="en-US" sz="4000" dirty="0">
                <a:hlinkClick r:id="rId4"/>
              </a:rPr>
              <a:t>http://</a:t>
            </a:r>
            <a:r>
              <a:rPr lang="en-US" sz="4000" dirty="0" smtClean="0">
                <a:hlinkClick r:id="rId4"/>
              </a:rPr>
              <a:t>connect.ala.org/node/75381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8566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187</TotalTime>
  <Words>203</Words>
  <Application>Microsoft Office PowerPoint</Application>
  <PresentationFormat>Widescreen</PresentationFormat>
  <Paragraphs>55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Wingdings</vt:lpstr>
      <vt:lpstr>Banded</vt:lpstr>
      <vt:lpstr>Accessibility tools</vt:lpstr>
      <vt:lpstr>Adaptive Technology</vt:lpstr>
      <vt:lpstr>Accessibility in libraries</vt:lpstr>
      <vt:lpstr>Web Content Accessibility Guidelines (WCAG 2.0)</vt:lpstr>
      <vt:lpstr>Accessible content</vt:lpstr>
      <vt:lpstr>Accessible = universal</vt:lpstr>
      <vt:lpstr>Accessibility tools</vt:lpstr>
      <vt:lpstr>Walk in their shoes</vt:lpstr>
      <vt:lpstr>Learn more – advocate!</vt:lpstr>
    </vt:vector>
  </TitlesOfParts>
  <Company>University of Washington Libraries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tools</dc:title>
  <dc:creator>Christine B. Tawatao</dc:creator>
  <cp:lastModifiedBy>Christine B. Tawatao</cp:lastModifiedBy>
  <cp:revision>13</cp:revision>
  <dcterms:created xsi:type="dcterms:W3CDTF">2014-10-21T21:51:49Z</dcterms:created>
  <dcterms:modified xsi:type="dcterms:W3CDTF">2014-10-22T20:03:23Z</dcterms:modified>
</cp:coreProperties>
</file>