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D033F"/>
    <a:srgbClr val="3DCF55"/>
    <a:srgbClr val="FACC06"/>
    <a:srgbClr val="80C535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0995-F46E-47B2-A54B-9AF5552B426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18D0-504A-4762-A639-DF19C6EB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http://instagram.com/p/ootuPEPFJl/?modal=true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18D0-504A-4762-A639-DF19C6EBF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http://instagram.com/p/tQLwP0MU-P/?modal=true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18D0-504A-4762-A639-DF19C6EBF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http://websta.me/p/291390325772373851_177217418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18D0-504A-4762-A639-DF19C6EBF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http://instagram.com/p/tJG0q2MUws/?modal=true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18D0-504A-4762-A639-DF19C6EBF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8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4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F3E1F-8488-4B54-9D52-DCD646AA34E1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E797-A86F-4B87-9962-D91CA8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archenginejournal.com/the-5-minute-a-day-instagram-marketing-plan/66439/" TargetMode="External"/><Relationship Id="rId3" Type="http://schemas.openxmlformats.org/officeDocument/2006/relationships/hyperlink" Target="http://blogs.lse.ac.uk/impactofsocialsciences/2014/04/16/five-ways-libraries-are-using-instagram/" TargetMode="External"/><Relationship Id="rId7" Type="http://schemas.openxmlformats.org/officeDocument/2006/relationships/hyperlink" Target="http://www.pcmag.com/article2/0,2817,2412482,00.asp" TargetMode="External"/><Relationship Id="rId2" Type="http://schemas.openxmlformats.org/officeDocument/2006/relationships/hyperlink" Target="mailto:brookbanke@wo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nstagram.com/p/tJG0q2MUws/?modal=true" TargetMode="External"/><Relationship Id="rId5" Type="http://schemas.openxmlformats.org/officeDocument/2006/relationships/hyperlink" Target="http://instagram.com/p/tQLwP0MU-P/?modal=true" TargetMode="External"/><Relationship Id="rId4" Type="http://schemas.openxmlformats.org/officeDocument/2006/relationships/hyperlink" Target="http://instagram.com/p/ootuPEPFJl/?modal=true" TargetMode="External"/><Relationship Id="rId9" Type="http://schemas.openxmlformats.org/officeDocument/2006/relationships/hyperlink" Target="http://oedb.org/ilibrarian/10-interesting-ways-to-use-instagram-for-your-librar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905001"/>
            <a:ext cx="6705600" cy="3047999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Using Instagram @ your library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FD0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FA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381000" cy="6858000"/>
          </a:xfrm>
          <a:prstGeom prst="rect">
            <a:avLst/>
          </a:prstGeom>
          <a:solidFill>
            <a:srgbClr val="3DC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0"/>
            <a:ext cx="381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493668" y="5058052"/>
            <a:ext cx="3048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504825"/>
            <a:ext cx="58197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704850"/>
            <a:ext cx="60674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523875"/>
            <a:ext cx="5762625" cy="5810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000125"/>
            <a:ext cx="4857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04812"/>
            <a:ext cx="60579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523875"/>
            <a:ext cx="58102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05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Best practices &amp; tips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FD0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FA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381000" cy="6858000"/>
          </a:xfrm>
          <a:prstGeom prst="rect">
            <a:avLst/>
          </a:prstGeom>
          <a:solidFill>
            <a:srgbClr val="3DC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0"/>
            <a:ext cx="381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447800"/>
            <a:ext cx="6553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Match all your social media usernames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Don’t ask people to follow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 social!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895600" y="6096000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724400" y="6096000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96" y="838200"/>
            <a:ext cx="52028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0" y="0"/>
            <a:ext cx="4572000" cy="6858000"/>
            <a:chOff x="2286000" y="0"/>
            <a:chExt cx="457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</p:spPr>
        </p:pic>
        <p:sp>
          <p:nvSpPr>
            <p:cNvPr id="4" name="Donut 3"/>
            <p:cNvSpPr/>
            <p:nvPr/>
          </p:nvSpPr>
          <p:spPr>
            <a:xfrm>
              <a:off x="4800600" y="4800600"/>
              <a:ext cx="1524000" cy="914400"/>
            </a:xfrm>
            <a:prstGeom prst="donut">
              <a:avLst>
                <a:gd name="adj" fmla="val 9444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3600" y="3699"/>
            <a:ext cx="4724400" cy="6858000"/>
            <a:chOff x="2133600" y="0"/>
            <a:chExt cx="47244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>
            <a:xfrm>
              <a:off x="2133600" y="5410200"/>
              <a:ext cx="1524000" cy="914400"/>
            </a:xfrm>
            <a:prstGeom prst="donut">
              <a:avLst>
                <a:gd name="adj" fmla="val 9444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8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209800" y="3810000"/>
            <a:ext cx="1524000" cy="1676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438400" y="5562600"/>
            <a:ext cx="16764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3352800" y="5606143"/>
            <a:ext cx="3429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05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Best practices &amp; tips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FD0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FA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381000" cy="6858000"/>
          </a:xfrm>
          <a:prstGeom prst="rect">
            <a:avLst/>
          </a:prstGeom>
          <a:solidFill>
            <a:srgbClr val="3DC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0"/>
            <a:ext cx="381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4478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Match all your social media usernames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Don’t ask people to follow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 social!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Don’t over-like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Take good photos!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Don’t flood the feed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"/>
            <a:ext cx="6705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Thanks!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FD0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FAC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381000" cy="6858000"/>
          </a:xfrm>
          <a:prstGeom prst="rect">
            <a:avLst/>
          </a:prstGeom>
          <a:solidFill>
            <a:srgbClr val="3DC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0"/>
            <a:ext cx="381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1066800"/>
            <a:ext cx="693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info:</a:t>
            </a:r>
          </a:p>
          <a:p>
            <a:r>
              <a:rPr lang="en-US" dirty="0"/>
              <a:t>Elizabeth Brookbank, Instruction Librarian, Western Oregon University, </a:t>
            </a:r>
            <a:r>
              <a:rPr lang="en-US" dirty="0">
                <a:hlinkClick r:id="rId2"/>
              </a:rPr>
              <a:t>brookbanke@wou.edu</a:t>
            </a: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References:</a:t>
            </a:r>
            <a:endParaRPr lang="en-U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Instagram logo. (2014). </a:t>
            </a:r>
            <a:r>
              <a:rPr lang="en-US" sz="1200" i="1" dirty="0" smtClean="0"/>
              <a:t>Search Engine Journal</a:t>
            </a:r>
            <a:r>
              <a:rPr lang="en-US" sz="1200" dirty="0" smtClean="0"/>
              <a:t>. Retrieved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cdn.searchenginejournal.com/wp-content/uploads/2014/03/Instagram-logo-005.png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UW </a:t>
            </a:r>
            <a:r>
              <a:rPr lang="en-US" sz="1200" dirty="0" smtClean="0"/>
              <a:t>Libraries. (2014, May). Happy Friday! [Instagram post]. Retrieved from </a:t>
            </a:r>
            <a:r>
              <a:rPr lang="en-US" sz="1200" dirty="0">
                <a:hlinkClick r:id="rId4"/>
              </a:rPr>
              <a:t>http://instagram.com/p/ootuPEPFJl/?</a:t>
            </a:r>
            <a:r>
              <a:rPr lang="en-US" sz="1200" dirty="0" smtClean="0">
                <a:hlinkClick r:id="rId4"/>
              </a:rPr>
              <a:t>modal=true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UMD Libraries.  (2014, Jan). (University) Libraries on Instagram. </a:t>
            </a:r>
            <a:r>
              <a:rPr lang="en-US" sz="1200" dirty="0"/>
              <a:t>Retrieved from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storify.com/UMDLibraries/libraries-on-instagram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UMD Libraries. (2014, Sept). </a:t>
            </a:r>
            <a:r>
              <a:rPr lang="en-US" sz="1200" dirty="0"/>
              <a:t>Morning </a:t>
            </a:r>
            <a:r>
              <a:rPr lang="en-US" sz="1200" dirty="0" err="1"/>
              <a:t>Terps</a:t>
            </a:r>
            <a:r>
              <a:rPr lang="en-US" sz="1200" dirty="0"/>
              <a:t>! At 1pm today, head to the 2nd floor of </a:t>
            </a:r>
            <a:r>
              <a:rPr lang="en-US" sz="1200" dirty="0" err="1"/>
              <a:t>McKeldin</a:t>
            </a:r>
            <a:r>
              <a:rPr lang="en-US" sz="1200" dirty="0"/>
              <a:t> for the opening of the </a:t>
            </a:r>
            <a:r>
              <a:rPr lang="en-US" sz="1200" dirty="0" smtClean="0"/>
              <a:t>new [Instagram post]. </a:t>
            </a:r>
            <a:r>
              <a:rPr lang="en-US" sz="1200" dirty="0"/>
              <a:t>Retrieved from </a:t>
            </a:r>
            <a:r>
              <a:rPr lang="en-US" sz="1200" dirty="0">
                <a:hlinkClick r:id="rId5"/>
              </a:rPr>
              <a:t>http://instagram.com/p/tQLwP0MU-P/?</a:t>
            </a:r>
            <a:r>
              <a:rPr lang="en-US" sz="1200" dirty="0" smtClean="0">
                <a:hlinkClick r:id="rId5"/>
              </a:rPr>
              <a:t>modal=true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Bellevue University. (2012, Sept 29). #librarians #</a:t>
            </a:r>
            <a:r>
              <a:rPr lang="en-US" sz="1200" dirty="0" err="1"/>
              <a:t>bellevue</a:t>
            </a:r>
            <a:r>
              <a:rPr lang="en-US" sz="1200" dirty="0"/>
              <a:t> #</a:t>
            </a:r>
            <a:r>
              <a:rPr lang="en-US" sz="1200" dirty="0" err="1" smtClean="0"/>
              <a:t>brutus</a:t>
            </a:r>
            <a:r>
              <a:rPr lang="en-US" sz="1200" dirty="0" smtClean="0"/>
              <a:t> [Instagram post]. Retrieved </a:t>
            </a:r>
            <a:r>
              <a:rPr lang="en-US" sz="1200" dirty="0"/>
              <a:t>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websta.me/p/291390325772373851_177217418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UMD Libraries. (2014, Sept). </a:t>
            </a:r>
            <a:r>
              <a:rPr lang="en-US" sz="1200" dirty="0"/>
              <a:t>All the best to everyone participating in @</a:t>
            </a:r>
            <a:r>
              <a:rPr lang="en-US" sz="1200" dirty="0" err="1"/>
              <a:t>TerpThon's</a:t>
            </a:r>
            <a:r>
              <a:rPr lang="en-US" sz="1200" dirty="0"/>
              <a:t> Color </a:t>
            </a:r>
            <a:r>
              <a:rPr lang="en-US" sz="1200" dirty="0" smtClean="0"/>
              <a:t>Run [Instagram post]. </a:t>
            </a:r>
            <a:r>
              <a:rPr lang="en-US" sz="1200" dirty="0"/>
              <a:t>Retrieved from </a:t>
            </a:r>
            <a:r>
              <a:rPr lang="en-US" sz="1200" dirty="0">
                <a:hlinkClick r:id="rId6"/>
              </a:rPr>
              <a:t>http://instagram.com/p/tJG0q2MUws/?</a:t>
            </a:r>
            <a:r>
              <a:rPr lang="en-US" sz="1200" dirty="0" smtClean="0">
                <a:hlinkClick r:id="rId6"/>
              </a:rPr>
              <a:t>modal=true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Popolo, M. (2012, Nov 27). </a:t>
            </a:r>
            <a:r>
              <a:rPr lang="en-US" sz="1200" dirty="0" err="1" smtClean="0"/>
              <a:t>Instaquette</a:t>
            </a:r>
            <a:r>
              <a:rPr lang="en-US" sz="1200" dirty="0"/>
              <a:t>: The Dos and Don'ts of </a:t>
            </a:r>
            <a:r>
              <a:rPr lang="en-US" sz="1200" dirty="0" smtClean="0"/>
              <a:t>Instagram. </a:t>
            </a:r>
            <a:r>
              <a:rPr lang="en-US" sz="1200" dirty="0"/>
              <a:t>Retrieved from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www.pcmag.com/article2/0,2817,2412482,00.asp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/>
              <a:t>Page, J. (2013, Aug 9). The 5-Minute-A-Day Instagram Marketing </a:t>
            </a:r>
            <a:r>
              <a:rPr lang="en-US" sz="1200" dirty="0" smtClean="0"/>
              <a:t>Plan. </a:t>
            </a:r>
            <a:r>
              <a:rPr lang="en-US" sz="1200" dirty="0"/>
              <a:t>Retrieved from </a:t>
            </a:r>
            <a:r>
              <a:rPr lang="en-US" sz="1200" dirty="0">
                <a:hlinkClick r:id="rId8"/>
              </a:rPr>
              <a:t>http://www.searchenginejournal.com/the-5-minute-a-day-instagram-marketing-plan/66439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/>
              <a:t>Kroski, E. (2012, Oct 4). </a:t>
            </a:r>
            <a:r>
              <a:rPr lang="en-US" sz="1200" dirty="0"/>
              <a:t>9 Interesting Ways to Use Instagram for Your </a:t>
            </a:r>
            <a:r>
              <a:rPr lang="en-US" sz="1200" dirty="0" smtClean="0"/>
              <a:t>Library. </a:t>
            </a:r>
            <a:r>
              <a:rPr lang="en-US" sz="1200" dirty="0"/>
              <a:t>Retrieved from </a:t>
            </a:r>
            <a:r>
              <a:rPr lang="en-US" sz="1200" dirty="0">
                <a:hlinkClick r:id="rId9"/>
              </a:rPr>
              <a:t>http://oedb.org/ilibrarian/10-interesting-ways-to-use-instagram-for-your-library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200" dirty="0" err="1"/>
              <a:t>Mollett</a:t>
            </a:r>
            <a:r>
              <a:rPr lang="en-US" sz="1200" dirty="0"/>
              <a:t>, A., &amp; McDonnell, A. (2014, Apr 16). Five ways libraries are using Instagram to share collections and draw public interest</a:t>
            </a:r>
            <a:r>
              <a:rPr lang="en-US" sz="1200" dirty="0" smtClean="0"/>
              <a:t>. </a:t>
            </a:r>
            <a:r>
              <a:rPr lang="en-US" sz="1200" dirty="0"/>
              <a:t>Retrieved from </a:t>
            </a:r>
            <a:r>
              <a:rPr lang="en-US" sz="1200" dirty="0">
                <a:hlinkClick r:id="rId3"/>
              </a:rPr>
              <a:t>http://blogs.lse.ac.uk/impactofsocialsciences/2014/04/16/five-ways-libraries-are-using-instagram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10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4343400" y="1295400"/>
            <a:ext cx="1524000" cy="17526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981200" y="4876800"/>
            <a:ext cx="5257800" cy="21336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638800" y="-91736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371600" y="4953000"/>
            <a:ext cx="5486400" cy="1981199"/>
          </a:xfrm>
          <a:prstGeom prst="donut">
            <a:avLst>
              <a:gd name="adj" fmla="val 609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638800" y="-91736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400300" y="5802297"/>
            <a:ext cx="4343400" cy="11430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5791200" y="152400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5638800" y="6096000"/>
            <a:ext cx="1524000" cy="914400"/>
          </a:xfrm>
          <a:prstGeom prst="donut">
            <a:avLst>
              <a:gd name="adj" fmla="val 944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228</Words>
  <Application>Microsoft Office PowerPoint</Application>
  <PresentationFormat>On-screen Show (4:3)</PresentationFormat>
  <Paragraphs>35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Using Instagram @ your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&amp;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 &amp; tips</vt:lpstr>
      <vt:lpstr>Thanks!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Western Oregon University</dc:creator>
  <cp:lastModifiedBy>Western Oregon University</cp:lastModifiedBy>
  <cp:revision>20</cp:revision>
  <dcterms:created xsi:type="dcterms:W3CDTF">2014-10-16T23:42:21Z</dcterms:created>
  <dcterms:modified xsi:type="dcterms:W3CDTF">2014-10-20T20:07:42Z</dcterms:modified>
</cp:coreProperties>
</file>