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september 2008 - april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Kids are still about 44% of statewide traffic.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In May of 2006, I went on a driving tour of Eastern Oregon. I started with a presentation to Klamath County Library and Klamath Community College staff, then on to Lake, Harney, Grant, and Malheur county libraries. I finished with a visit to a meeting of the Libraries of Eastern Oregon, which included staff from Hermiston, Baker County Library, Umatilla, Pendleton and La Grande - you know, the big libraries out there.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In each case, I met with staff, tried to get a sense of the local culture and context, demonstrated how L-net worked, and handed out brochures and pencils and bookmarks.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Here are L-net statistics for the county libraries I visited.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In Harney County, I also met with a local school librarian, and she invited me to give a presentation to two classes of fourth and fifth graders later that day.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This chart demonstrates the difference between telling librarians about L-net and telling patrons about L-net. In this case, telling patrons directly was about 10 times as effective as telling only librarians, and the effect lasted, to some degree, for 5 years.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200" lang="en">
                <a:solidFill>
                  <a:schemeClr val="dk1"/>
                </a:solidFill>
              </a:rPr>
              <a:t>the catch is that staff are more likely to talk to patrons about a local service if one exists. [ can i prove this? ]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wikipedia.org/wiki/User:JimIrwin" Type="http://schemas.openxmlformats.org/officeDocument/2006/relationships/hyperlink" TargetMode="External" Id="rId4"/><Relationship Target="../media/image02.png" Type="http://schemas.openxmlformats.org/officeDocument/2006/relationships/image" Id="rId3"/><Relationship Target="http://en.wikipedia.org/wiki/" Type="http://schemas.openxmlformats.org/officeDocument/2006/relationships/hyperlink" TargetMode="External" Id="rId6"/><Relationship Target="http://en.wikipedia.org/wiki/" Type="http://schemas.openxmlformats.org/officeDocument/2006/relationships/hyperlink" TargetMode="External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oclc.org/worldwide/en_us/reports/synchronicity.html" Type="http://schemas.openxmlformats.org/officeDocument/2006/relationships/hyperlink" TargetMode="External" Id="rId4"/><Relationship Target="http://www.oclc.org/worldwide/en_us/reports/synchronicity.html" Type="http://schemas.openxmlformats.org/officeDocument/2006/relationships/hyperlink" TargetMode="External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mazon.sjsu.edu/html-lililuo/text_reference_service/project-report.html" Type="http://schemas.openxmlformats.org/officeDocument/2006/relationships/hyperlink" TargetMode="External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mazon.sjsu.edu/html-lililuo/text_reference_service/project-report.html" Type="http://schemas.openxmlformats.org/officeDocument/2006/relationships/hyperlink" TargetMode="External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oclc.org/worldwide/en_us/reports/synchronicity.html" Type="http://schemas.openxmlformats.org/officeDocument/2006/relationships/hyperlink" TargetMode="External" Id="rId4"/><Relationship Target="http://www.oclc.org/worldwide/en_us/reports/synchronicity.html" Type="http://schemas.openxmlformats.org/officeDocument/2006/relationships/hyperlink" TargetMode="External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27.png" Type="http://schemas.openxmlformats.org/officeDocument/2006/relationships/image" Id="rId3"/><Relationship Target="../media/image30.png" Type="http://schemas.openxmlformats.org/officeDocument/2006/relationships/image" Id="rId6"/><Relationship Target="../media/image32.png" Type="http://schemas.openxmlformats.org/officeDocument/2006/relationships/image" Id="rId5"/><Relationship Target="../media/image35.png" Type="http://schemas.openxmlformats.org/officeDocument/2006/relationships/image" Id="rId7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Lessons from 10 years of virtual reference</a:t>
            </a:r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578018" x="457200"/>
            <a:ext cy="1989899" cx="411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2"/>
                </a:solidFill>
              </a:rPr>
              <a:t>Caleb Tucker-Raymond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</a:rPr>
              <a:t>Statewide Reference Service Coordinator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</a:rPr>
              <a:t>Multnomah County Library</a:t>
            </a:r>
          </a:p>
          <a:p>
            <a:pPr algn="ctr" rtl="0" lvl="0">
              <a:spcBef>
                <a:spcPts val="0"/>
              </a:spcBef>
              <a:buNone/>
            </a:pPr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4578018" x="4732725"/>
            <a:ext cy="1989899" cx="411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2"/>
                </a:solidFill>
              </a:rPr>
              <a:t>Thea Evenstad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333333"/>
                </a:solidFill>
              </a:rPr>
              <a:t>Answerland Reference Librarian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</a:rPr>
              <a:t>Multnomah County Library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1132423" x="1003744"/>
            <a:ext cy="5408439" cx="71033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>
            <p:ph type="title"/>
          </p:nvPr>
        </p:nvSpPr>
        <p:spPr>
          <a:xfrm>
            <a:off y="274636" x="440627"/>
            <a:ext cy="731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/>
              <a:t>Number of L-net questions by county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6540862" x="2765911"/>
            <a:ext cy="313799" cx="5341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See http://www.oregonlibraries.net/stats/bycounty for data table.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Oregon population map</a:t>
            </a:r>
          </a:p>
        </p:txBody>
      </p:sp>
      <p:sp>
        <p:nvSpPr>
          <p:cNvPr id="90" name="Shape 90"/>
          <p:cNvSpPr/>
          <p:nvPr/>
        </p:nvSpPr>
        <p:spPr>
          <a:xfrm>
            <a:off y="1698906" x="412425"/>
            <a:ext cy="4726169" cx="82743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 txBox="1"/>
          <p:nvPr/>
        </p:nvSpPr>
        <p:spPr>
          <a:xfrm>
            <a:off y="6425075" x="4630500"/>
            <a:ext cy="311700" cx="405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Map created by </a:t>
            </a:r>
            <a:r>
              <a:rPr u="sng" b="1" sz="1100" lang="en">
                <a:hlinkClick r:id="rId4"/>
              </a:rPr>
              <a:t>JimIrwin</a:t>
            </a:r>
            <a:r>
              <a:rPr lang="en"/>
              <a:t>,</a:t>
            </a:r>
            <a:r>
              <a:rPr b="1" sz="1100" lang="en">
                <a:hlinkClick r:id="rId5"/>
              </a:rPr>
              <a:t> </a:t>
            </a:r>
            <a:r>
              <a:rPr u="sng" b="1" sz="1100" lang="en">
                <a:hlinkClick r:id="rId6"/>
              </a:rPr>
              <a:t>English language Wikipedia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444976" x="457200"/>
            <a:ext cy="515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Ratio of population to number of questions</a:t>
            </a:r>
          </a:p>
        </p:txBody>
      </p:sp>
      <p:sp>
        <p:nvSpPr>
          <p:cNvPr id="97" name="Shape 97"/>
          <p:cNvSpPr/>
          <p:nvPr/>
        </p:nvSpPr>
        <p:spPr>
          <a:xfrm>
            <a:off y="1209675" x="798887"/>
            <a:ext cy="5383904" cx="71390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/>
        </p:nvSpPr>
        <p:spPr>
          <a:xfrm>
            <a:off y="78417" x="1865705"/>
            <a:ext cy="6701165" cx="28246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y="3581250" x="4094100"/>
            <a:ext cy="258900" cx="162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4" name="Shape 104"/>
          <p:cNvSpPr txBox="1"/>
          <p:nvPr/>
        </p:nvSpPr>
        <p:spPr>
          <a:xfrm>
            <a:off y="3142475" x="5878275"/>
            <a:ext cy="1608299" cx="2517899"/>
          </a:xfrm>
          <a:prstGeom prst="rect">
            <a:avLst/>
          </a:prstGeom>
          <a:solidFill>
            <a:srgbClr val="C9DAF8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General Interest</a:t>
            </a:r>
          </a:p>
          <a:p>
            <a:pPr rtl="0" lvl="0">
              <a:buNone/>
            </a:pPr>
            <a:r>
              <a:rPr lang="en"/>
              <a:t>Elementary/Middle (K-8)</a:t>
            </a:r>
          </a:p>
          <a:p>
            <a:pPr rtl="0" lvl="0">
              <a:buNone/>
            </a:pPr>
            <a:r>
              <a:rPr lang="en"/>
              <a:t>High School (9-12)</a:t>
            </a:r>
          </a:p>
          <a:p>
            <a:pPr rtl="0" lvl="0">
              <a:buNone/>
            </a:pPr>
            <a:r>
              <a:rPr lang="en"/>
              <a:t>College/Research</a:t>
            </a:r>
          </a:p>
          <a:p>
            <a:pPr>
              <a:buNone/>
            </a:pPr>
            <a:r>
              <a:rPr lang="en"/>
              <a:t>Professional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1" name="Shape 111"/>
          <p:cNvSpPr/>
          <p:nvPr/>
        </p:nvSpPr>
        <p:spPr>
          <a:xfrm>
            <a:off y="294252" x="0"/>
            <a:ext cy="6269494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8" name="Shape 118"/>
          <p:cNvSpPr/>
          <p:nvPr/>
        </p:nvSpPr>
        <p:spPr>
          <a:xfrm>
            <a:off y="0" x="0"/>
            <a:ext cy="6858001" cx="9144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5" name="Shape 125"/>
          <p:cNvSpPr txBox="1"/>
          <p:nvPr/>
        </p:nvSpPr>
        <p:spPr>
          <a:xfrm>
            <a:off y="152400" x="15240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6" name="Shape 126"/>
          <p:cNvSpPr txBox="1"/>
          <p:nvPr/>
        </p:nvSpPr>
        <p:spPr>
          <a:xfrm>
            <a:off y="304800" x="304800"/>
            <a:ext cy="5082300" cx="83972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7" name="Shape 127"/>
          <p:cNvSpPr/>
          <p:nvPr/>
        </p:nvSpPr>
        <p:spPr>
          <a:xfrm>
            <a:off y="779408" x="0"/>
            <a:ext cy="5299182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34" name="Shape 134"/>
          <p:cNvSpPr/>
          <p:nvPr/>
        </p:nvSpPr>
        <p:spPr>
          <a:xfrm>
            <a:off y="999225" x="457200"/>
            <a:ext cy="4619625" cx="3286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35" name="Shape 135"/>
          <p:cNvCxnSpPr/>
          <p:nvPr/>
        </p:nvCxnSpPr>
        <p:spPr>
          <a:xfrm>
            <a:off y="-27750" x="4331375"/>
            <a:ext cy="6913500" cx="69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36" name="Shape 136"/>
          <p:cNvSpPr/>
          <p:nvPr/>
        </p:nvSpPr>
        <p:spPr>
          <a:xfrm>
            <a:off y="999225" x="4605925"/>
            <a:ext cy="4133850" cx="609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43" name="Shape 143"/>
          <p:cNvSpPr/>
          <p:nvPr/>
        </p:nvSpPr>
        <p:spPr>
          <a:xfrm>
            <a:off y="-3237" x="0"/>
            <a:ext cy="686447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2" name="Shape 32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57" name="Shape 157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4" name="Shape 164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Types of Queries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600200" x="1088005"/>
            <a:ext cy="4967700" cx="759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Subject Search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Ready Reference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Procedural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No Question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Holdings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Research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Inappropriate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Directional</a:t>
            </a:r>
          </a:p>
          <a:p>
            <a:pPr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Reader's Advisory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/>
        </p:nvSpPr>
        <p:spPr>
          <a:xfrm>
            <a:off y="609600" x="152400"/>
            <a:ext cy="5723402" cx="88367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/>
        </p:nvSpPr>
        <p:spPr>
          <a:xfrm>
            <a:off y="-9017" x="821504"/>
            <a:ext cy="6876034" cx="72877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Connaway and Radford: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143000" x="457200"/>
            <a:ext cy="4257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"For the VR users interviewed for our studies, a few major factors stood out as most important to them when it came to their successful VR experience: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• Convenience</a:t>
            </a:r>
          </a:p>
          <a:p>
            <a:pPr rtl="0" lvl="0">
              <a:buNone/>
            </a:pPr>
            <a:r>
              <a:rPr lang="en"/>
              <a:t>• Comfort with the service</a:t>
            </a:r>
          </a:p>
          <a:p>
            <a:pPr rtl="0" lvl="0">
              <a:buNone/>
            </a:pPr>
            <a:r>
              <a:rPr lang="en"/>
              <a:t>• Accuracy."</a:t>
            </a:r>
          </a:p>
          <a:p>
            <a:r>
              <a:t/>
            </a:r>
          </a:p>
        </p:txBody>
      </p:sp>
      <p:sp>
        <p:nvSpPr>
          <p:cNvPr id="187" name="Shape 187"/>
          <p:cNvSpPr txBox="1"/>
          <p:nvPr/>
        </p:nvSpPr>
        <p:spPr>
          <a:xfrm>
            <a:off y="5838300" x="17100"/>
            <a:ext cy="1019699" cx="9109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/>
              <a:t>Connaway, Lynn Silipigni, and Marie L. Radford. "Seeking Synchronicity: Revelations and Recommendations for Virtual Reference". Dublin, OH: OCLC Research, 2011.</a:t>
            </a:r>
            <a:r>
              <a:rPr sz="1800" lang="en">
                <a:hlinkClick r:id="rId3"/>
              </a:rPr>
              <a:t> </a:t>
            </a:r>
            <a:r>
              <a:rPr u="sng" sz="1800" lang="en">
                <a:solidFill>
                  <a:schemeClr val="hlink"/>
                </a:solidFill>
                <a:hlinkClick r:id="rId4"/>
              </a:rPr>
              <a:t>http://www.oclc.org/worldwide/en_us/reports/synchronicity.html</a:t>
            </a:r>
            <a:r>
              <a:rPr sz="1800" lang="en"/>
              <a:t>. Web. 17 April 2013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Luo, on why some teens would </a:t>
            </a:r>
            <a:br>
              <a:rPr lang="en"/>
            </a:br>
            <a:r>
              <a:rPr lang="en"/>
              <a:t>use text messaging reference: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143000" x="457200"/>
            <a:ext cy="4433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They could obtain authoritative and trustworthy information from the service.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They appreciated the convenience of the service....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Texting was a communication venue they were familiar and comfortable with...."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y="5684625" x="17100"/>
            <a:ext cy="1019699" cx="9109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Luo, Lili "Final Project Report". </a:t>
            </a:r>
            <a:r>
              <a:rPr sz="1800" lang="en" i="1"/>
              <a:t>Engaging Library Users in the Age of Texting: Exploring Text Reference Service</a:t>
            </a:r>
            <a:r>
              <a:rPr sz="1800" lang="en"/>
              <a:t> 27 August 2012.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http://amazon.sjsu.edu/html-lililuo/text_reference_service/project-report.html</a:t>
            </a:r>
            <a:r>
              <a:rPr sz="1800" lang="en"/>
              <a:t>. Web. 17 April 2013.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Luo, on why some teens would </a:t>
            </a:r>
            <a:r>
              <a:rPr lang="en">
                <a:solidFill>
                  <a:srgbClr val="FF0000"/>
                </a:solidFill>
              </a:rPr>
              <a:t>NOT </a:t>
            </a:r>
            <a:r>
              <a:rPr lang="en"/>
              <a:t>use text messaging reference: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143000" x="457200"/>
            <a:ext cy="4433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000000"/>
                </a:solidFill>
              </a:rPr>
              <a:t>There were other preferred alternatives to ask for information assistance easily and quickly....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000000"/>
                </a:solidFill>
              </a:rPr>
              <a:t>They felt awkward texting a librarian because of the impersonal nature and the lack of knowledge about the appropriate etiquette....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000000"/>
                </a:solidFill>
              </a:rPr>
              <a:t>They were concerned about privacy and did not wish to have their cell phone number known.</a:t>
            </a:r>
          </a:p>
          <a:p>
            <a:r>
              <a:t/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5684625" x="17100"/>
            <a:ext cy="1019699" cx="9109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Luo, Lili "Final Project Report". </a:t>
            </a:r>
            <a:r>
              <a:rPr sz="1800" lang="en" i="1"/>
              <a:t>Engaging Library Users in the Age of Texting: Exploring Text Reference Service</a:t>
            </a:r>
            <a:r>
              <a:rPr sz="1800" lang="en"/>
              <a:t> 27 August 2012.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http://amazon.sjsu.edu/html-lililuo/text_reference_service/project-report.html</a:t>
            </a:r>
            <a:r>
              <a:rPr sz="1800" lang="en"/>
              <a:t>. Web. 17 April 2013.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/>
        </p:nvSpPr>
        <p:spPr>
          <a:xfrm>
            <a:off y="5287650" x="3707"/>
            <a:ext cy="1741199" cx="43460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7" name="Shape 207"/>
          <p:cNvSpPr/>
          <p:nvPr/>
        </p:nvSpPr>
        <p:spPr>
          <a:xfrm>
            <a:off y="5287650" x="4349700"/>
            <a:ext cy="1741199" cx="4830600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8" name="Shape 208"/>
          <p:cNvSpPr/>
          <p:nvPr/>
        </p:nvSpPr>
        <p:spPr>
          <a:xfrm>
            <a:off y="1570350" x="4349700"/>
            <a:ext cy="3717299" cx="4830600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9" name="Shape 209"/>
          <p:cNvSpPr/>
          <p:nvPr/>
        </p:nvSpPr>
        <p:spPr>
          <a:xfrm>
            <a:off y="1570350" x="-6752"/>
            <a:ext cy="3717299" cx="4356600"/>
          </a:xfrm>
          <a:prstGeom prst="rect">
            <a:avLst/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542550" x="4701325"/>
            <a:ext cy="3690300" cx="389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Didn't work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Newspaper advertisements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Public transit advertisements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Google AdWords</a:t>
            </a:r>
          </a:p>
          <a:p>
            <a:r>
              <a:t/>
            </a: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y="23621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Marketing virtual reference</a:t>
            </a: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y="1542550" x="457199"/>
            <a:ext cy="3629099" cx="389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Worked temporarily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Featuring the service on the library website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Featuring the service in a library newsletter</a:t>
            </a:r>
          </a:p>
          <a:p>
            <a:r>
              <a:t/>
            </a:r>
          </a:p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y="5232850" x="4701325"/>
            <a:ext cy="1628700" cx="389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Meh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Being open 24/7</a:t>
            </a:r>
          </a:p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y="5287650" x="457199"/>
            <a:ext cy="1628700" cx="389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Works (for texting)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Make it part of your app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does work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
</a:t>
            </a:r>
            <a:r>
              <a:rPr sz="2400" lang="en"/>
              <a:t>Direct mail to Oregon schools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Tell patrons face to face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Make it as easy as possible to use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Connaway and Radford: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600200" x="457200"/>
            <a:ext cy="4084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"[Establish], when possible, a link between existing relationships with librarians at physical</a:t>
            </a:r>
          </a:p>
          <a:p>
            <a:pPr rtl="0" lvl="0">
              <a:buNone/>
            </a:pPr>
            <a:r>
              <a:rPr lang="en"/>
              <a:t>reference desks and VRS. That is, have librarians recommend and explain VR to users in a face-to-face (FtF) setting. This in-person introduction provides the opportunity to transfer positive associations from the real world to the virtual."</a:t>
            </a:r>
          </a:p>
          <a:p>
            <a:r>
              <a:t/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5838300" x="17100"/>
            <a:ext cy="1019699" cx="9109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Connaway, Lynn Silipigni, and Marie L. Radford. "Seeking Synchronicity: Revelations and Recommendations for Virtual Reference". Dublin, OH: OCLC Research, 2011.</a:t>
            </a:r>
            <a:r>
              <a:rPr sz="1800" lang="en">
                <a:hlinkClick r:id="rId3"/>
              </a:rPr>
              <a:t> </a:t>
            </a:r>
            <a:r>
              <a:rPr u="sng" sz="1800" lang="en">
                <a:solidFill>
                  <a:schemeClr val="hlink"/>
                </a:solidFill>
                <a:hlinkClick r:id="rId4"/>
              </a:rPr>
              <a:t>http://www.oclc.org/worldwide/en_us/reports/synchronicity.html</a:t>
            </a:r>
            <a:r>
              <a:rPr sz="1800" lang="en"/>
              <a:t>. Web. 17 April 2013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34" name="Shape 234"/>
          <p:cNvSpPr/>
          <p:nvPr/>
        </p:nvSpPr>
        <p:spPr>
          <a:xfrm>
            <a:off y="384416" x="-37414"/>
            <a:ext cy="6293884" cx="92035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1" name="Shape 241"/>
          <p:cNvSpPr/>
          <p:nvPr/>
        </p:nvSpPr>
        <p:spPr>
          <a:xfrm>
            <a:off y="384416" x="1889"/>
            <a:ext cy="6241393" cx="91268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Chat widgets and convenience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48" name="Shape 248"/>
          <p:cNvSpPr/>
          <p:nvPr/>
        </p:nvSpPr>
        <p:spPr>
          <a:xfrm>
            <a:off y="853861" x="0"/>
            <a:ext cy="5150276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55" name="Shape 255"/>
          <p:cNvSpPr/>
          <p:nvPr/>
        </p:nvSpPr>
        <p:spPr>
          <a:xfrm>
            <a:off y="792018" x="0"/>
            <a:ext cy="5273962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2" name="Shape 262"/>
          <p:cNvSpPr/>
          <p:nvPr/>
        </p:nvSpPr>
        <p:spPr>
          <a:xfrm>
            <a:off y="0" x="0"/>
            <a:ext cy="4256911" cx="74840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3" name="Shape 263"/>
          <p:cNvSpPr/>
          <p:nvPr/>
        </p:nvSpPr>
        <p:spPr>
          <a:xfrm>
            <a:off y="2560075" x="1476250"/>
            <a:ext cy="4615499" cx="8502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4" name="Shape 264"/>
          <p:cNvSpPr/>
          <p:nvPr/>
        </p:nvSpPr>
        <p:spPr>
          <a:xfrm>
            <a:off y="2587383" x="1509405"/>
            <a:ext cy="4270615" cx="76345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265" name="Shape 265"/>
          <p:cNvCxnSpPr/>
          <p:nvPr/>
        </p:nvCxnSpPr>
        <p:spPr>
          <a:xfrm>
            <a:off y="1790825" x="9666325"/>
            <a:ext cy="40800" cx="6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72" name="Shape 272"/>
          <p:cNvSpPr/>
          <p:nvPr/>
        </p:nvSpPr>
        <p:spPr>
          <a:xfrm>
            <a:off y="274637" x="584789"/>
            <a:ext cy="6102496" cx="81020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79" name="Shape 279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/>
        </p:nvSpPr>
        <p:spPr>
          <a:xfrm>
            <a:off y="313939" x="0"/>
            <a:ext cy="6230121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4" name="Shape 44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96" name="Shape 296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03" name="Shape 303"/>
          <p:cNvSpPr/>
          <p:nvPr/>
        </p:nvSpPr>
        <p:spPr>
          <a:xfrm>
            <a:off y="313939" x="0"/>
            <a:ext cy="6230121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10" name="Shape 310"/>
          <p:cNvSpPr/>
          <p:nvPr/>
        </p:nvSpPr>
        <p:spPr>
          <a:xfrm>
            <a:off y="2031825" x="3028950"/>
            <a:ext cy="3467100" cx="6115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11" name="Shape 311"/>
          <p:cNvSpPr/>
          <p:nvPr/>
        </p:nvSpPr>
        <p:spPr>
          <a:xfrm>
            <a:off y="4680785" x="587"/>
            <a:ext cy="2127168" cx="19122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12" name="Shape 312"/>
          <p:cNvSpPr/>
          <p:nvPr/>
        </p:nvSpPr>
        <p:spPr>
          <a:xfrm>
            <a:off y="3267444" x="587"/>
            <a:ext cy="1413341" cx="19385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313" name="Shape 313"/>
          <p:cNvSpPr/>
          <p:nvPr/>
        </p:nvSpPr>
        <p:spPr>
          <a:xfrm>
            <a:off y="1787884" x="587"/>
            <a:ext cy="1479559" cx="188875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314" name="Shape 314"/>
          <p:cNvSpPr/>
          <p:nvPr/>
        </p:nvSpPr>
        <p:spPr>
          <a:xfrm>
            <a:off y="63050" x="2995"/>
            <a:ext cy="1724834" cx="193377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315" name="Shape 315"/>
          <p:cNvSpPr/>
          <p:nvPr/>
        </p:nvSpPr>
        <p:spPr>
          <a:xfrm>
            <a:off y="5151825" x="83225"/>
            <a:ext cy="72899" cx="726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21" name="Shape 321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y="599170" x="349375"/>
            <a:ext cy="5900099" cx="2870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librarians can do well: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27" name="Shape 327"/>
          <p:cNvSpPr/>
          <p:nvPr/>
        </p:nvSpPr>
        <p:spPr>
          <a:xfrm>
            <a:off y="201787" x="3666766"/>
            <a:ext cy="6487105" cx="5304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L-net Quality Standards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A </a:t>
            </a:r>
            <a:r>
              <a:rPr b="1" sz="2400" lang="en"/>
              <a:t>good reference interview</a:t>
            </a:r>
            <a:r>
              <a:rPr sz="2400" lang="en"/>
              <a:t> that includes asking clarifying questions (Radford, Connaway, Confer, Sabolsci-Boros, &amp; Kwon, 2011)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A </a:t>
            </a:r>
            <a:r>
              <a:rPr b="1" sz="2400" lang="en"/>
              <a:t>cheerful, welcoming</a:t>
            </a:r>
            <a:r>
              <a:rPr sz="2400" lang="en"/>
              <a:t> tone (Radford 2006)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Use of </a:t>
            </a:r>
            <a:r>
              <a:rPr b="1" sz="2400" lang="en"/>
              <a:t>authoritative</a:t>
            </a:r>
            <a:r>
              <a:rPr sz="2400" lang="en"/>
              <a:t> resources (Radford &amp; Connaway, 2012)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Asking </a:t>
            </a:r>
            <a:r>
              <a:rPr b="1" sz="2400" lang="en"/>
              <a:t>follow-up questions</a:t>
            </a:r>
            <a:r>
              <a:rPr sz="2400" lang="en"/>
              <a:t> (Radford et al. 2011)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Offering </a:t>
            </a:r>
            <a:r>
              <a:rPr b="1" sz="2400" lang="en"/>
              <a:t>more help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"Practitioners are not only answering questions, they are also building relationships in every virtual reference encounter" (Radford, 2005, p. 1055).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/>
          <p:nvPr/>
        </p:nvSpPr>
        <p:spPr>
          <a:xfrm>
            <a:off y="685374" x="305014"/>
            <a:ext cy="5329850" cx="85339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9" name="Shape 339"/>
          <p:cNvSpPr txBox="1"/>
          <p:nvPr/>
        </p:nvSpPr>
        <p:spPr>
          <a:xfrm>
            <a:off y="1891550" x="2134350"/>
            <a:ext cy="268799" cx="601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500" lang="en"/>
              <a:t>77%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y="4447975" x="4587675"/>
            <a:ext cy="268799" cx="601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500" lang="en"/>
              <a:t>15%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y="4716775" x="7099300"/>
            <a:ext cy="268799" cx="601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500" lang="en"/>
              <a:t>8%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/>
          <p:nvPr/>
        </p:nvSpPr>
        <p:spPr>
          <a:xfrm>
            <a:off y="805054" x="206452"/>
            <a:ext cy="5247890" cx="87310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7" name="Shape 347"/>
          <p:cNvSpPr txBox="1"/>
          <p:nvPr/>
        </p:nvSpPr>
        <p:spPr>
          <a:xfrm>
            <a:off y="3279600" x="2596025"/>
            <a:ext cy="552900" cx="709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/>
              <a:t>45%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y="3895175" x="4571275"/>
            <a:ext cy="552900" cx="709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55%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/>
          <p:nvPr/>
        </p:nvSpPr>
        <p:spPr>
          <a:xfrm>
            <a:off y="152400" x="152400"/>
            <a:ext cy="6265196" cx="88343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Thank you!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4578018" x="457200"/>
            <a:ext cy="1989899" cx="411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2"/>
                </a:solidFill>
              </a:rPr>
              <a:t>Caleb Tucker-Raymond</a:t>
            </a:r>
          </a:p>
          <a:p>
            <a:pPr algn="ctr" rtl="0"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</a:rPr>
              <a:t>Statewide Reference Service Coordinator</a:t>
            </a:r>
          </a:p>
          <a:p>
            <a:pPr algn="ctr" rtl="0"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2"/>
                </a:solidFill>
              </a:rPr>
              <a:t>Multnomah County Library</a:t>
            </a:r>
          </a:p>
          <a:p>
            <a:pPr algn="ctr" rtl="0" lvl="0">
              <a:spcBef>
                <a:spcPts val="0"/>
              </a:spcBef>
              <a:buNone/>
            </a:pPr>
          </a:p>
        </p:txBody>
      </p:sp>
      <p:sp>
        <p:nvSpPr>
          <p:cNvPr id="360" name="Shape 360"/>
          <p:cNvSpPr txBox="1"/>
          <p:nvPr>
            <p:ph idx="2" type="body"/>
          </p:nvPr>
        </p:nvSpPr>
        <p:spPr>
          <a:xfrm>
            <a:off y="4578018" x="4732725"/>
            <a:ext cy="1989899" cx="4113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>
                <a:solidFill>
                  <a:schemeClr val="dk2"/>
                </a:solidFill>
              </a:rPr>
              <a:t>Thea Evenstad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rgbClr val="333333"/>
                </a:solidFill>
              </a:rPr>
              <a:t>Answerland Reference Librarian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solidFill>
                  <a:schemeClr val="dk2"/>
                </a:solidFill>
              </a:rPr>
              <a:t>Multnomah County Library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1" name="Shape 51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8" name="Shape 58"/>
          <p:cNvSpPr/>
          <p:nvPr/>
        </p:nvSpPr>
        <p:spPr>
          <a:xfrm>
            <a:off y="311874" x="0"/>
            <a:ext cy="6234250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4" name="Shape 64"/>
          <p:cNvSpPr/>
          <p:nvPr/>
        </p:nvSpPr>
        <p:spPr>
          <a:xfrm>
            <a:off y="317320" x="0"/>
            <a:ext cy="6223359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1" name="Shape 71"/>
          <p:cNvSpPr/>
          <p:nvPr/>
        </p:nvSpPr>
        <p:spPr>
          <a:xfrm>
            <a:off y="317184" x="0"/>
            <a:ext cy="6223632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9481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Prankiness formula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457200">
              <a:buNone/>
            </a:pPr>
            <a:r>
              <a:rPr sz="2400" lang="en">
                <a:solidFill>
                  <a:srgbClr val="222222"/>
                </a:solidFill>
              </a:rPr>
              <a:t>+1 for each percent of all chats from the IP address* are pranks (if 2 of 3 are pranks, +66)</a:t>
            </a:r>
          </a:p>
          <a:p>
            <a:r>
              <a:t/>
            </a:r>
          </a:p>
          <a:p>
            <a:pPr rtl="0" lvl="0" indent="0" marL="45720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+10 for each prank in the past 24 hours</a:t>
            </a:r>
          </a:p>
          <a:p>
            <a:r>
              <a:t/>
            </a:r>
          </a:p>
          <a:p>
            <a:pPr rtl="0" lvl="0" indent="0" marL="45720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+40 for each prank in the last hour</a:t>
            </a:r>
          </a:p>
          <a:p>
            <a:r>
              <a:t/>
            </a:r>
          </a:p>
          <a:p>
            <a:pPr rtl="0" lvl="0" indent="0" marL="45720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+25 for out-of-state IP addresses</a:t>
            </a:r>
          </a:p>
          <a:p>
            <a:r>
              <a:t/>
            </a:r>
          </a:p>
          <a:p>
            <a:pPr rtl="0" lvl="0" indent="0" marL="457200">
              <a:buNone/>
            </a:pPr>
            <a:r>
              <a:rPr sz="2400" lang="en">
                <a:solidFill>
                  <a:srgbClr val="222222"/>
                </a:solidFill>
              </a:rPr>
              <a:t>+20 if you came to L-net via a search engine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Patrons Scores </a:t>
            </a:r>
            <a:r>
              <a:rPr sz="2400" lang="en">
                <a:solidFill>
                  <a:srgbClr val="FF0000"/>
                </a:solidFill>
              </a:rPr>
              <a:t>higher than 50</a:t>
            </a:r>
            <a:r>
              <a:rPr sz="2400" lang="en"/>
              <a:t> are routed to the administrative queue.</a:t>
            </a:r>
          </a:p>
          <a:p>
            <a:r>
              <a:t/>
            </a:r>
          </a:p>
          <a:p>
            <a:pPr>
              <a:buNone/>
            </a:pPr>
            <a:r>
              <a:rPr sz="2400" lang="en">
                <a:solidFill>
                  <a:srgbClr val="0000FF"/>
                </a:solidFill>
              </a:rPr>
              <a:t>*IP addresses are saved for 7 days only.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