
<file path=[Content_Types].xml><?xml version="1.0" encoding="utf-8"?>
<Types xmlns="http://schemas.openxmlformats.org/package/2006/content-types">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6" r:id="rId7"/>
    <p:sldId id="262" r:id="rId8"/>
    <p:sldId id="267" r:id="rId9"/>
    <p:sldId id="271" r:id="rId10"/>
    <p:sldId id="268" r:id="rId11"/>
    <p:sldId id="269" r:id="rId12"/>
    <p:sldId id="272" r:id="rId13"/>
    <p:sldId id="270" r:id="rId14"/>
    <p:sldId id="273" r:id="rId15"/>
    <p:sldId id="274" r:id="rId16"/>
    <p:sldId id="275" r:id="rId17"/>
    <p:sldId id="276" r:id="rId18"/>
    <p:sldId id="279" r:id="rId19"/>
    <p:sldId id="277" r:id="rId20"/>
    <p:sldId id="278" r:id="rId21"/>
    <p:sldId id="261" r:id="rId22"/>
    <p:sldId id="281"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0E124-5248-47E7-BD9B-DFB820B846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BF0F87-252B-4D1B-AB89-9E8F1BBEFFE4}">
      <dgm:prSet/>
      <dgm:spPr/>
      <dgm:t>
        <a:bodyPr/>
        <a:lstStyle/>
        <a:p>
          <a:pPr rtl="0"/>
          <a:r>
            <a:rPr lang="en-US" dirty="0" smtClean="0"/>
            <a:t>No. Either can appeal to both boys and girls.</a:t>
          </a:r>
          <a:endParaRPr lang="en-US" dirty="0"/>
        </a:p>
      </dgm:t>
    </dgm:pt>
    <dgm:pt modelId="{6CE3AD1E-2E57-43CA-A274-1A0FFD8653DF}" type="parTrans" cxnId="{76EBC79E-8E95-46AB-8A0C-355BEA9D8472}">
      <dgm:prSet/>
      <dgm:spPr/>
      <dgm:t>
        <a:bodyPr/>
        <a:lstStyle/>
        <a:p>
          <a:endParaRPr lang="en-US"/>
        </a:p>
      </dgm:t>
    </dgm:pt>
    <dgm:pt modelId="{F45121DE-21A4-46D0-B123-29669168D4FD}" type="sibTrans" cxnId="{76EBC79E-8E95-46AB-8A0C-355BEA9D8472}">
      <dgm:prSet/>
      <dgm:spPr/>
      <dgm:t>
        <a:bodyPr/>
        <a:lstStyle/>
        <a:p>
          <a:endParaRPr lang="en-US"/>
        </a:p>
      </dgm:t>
    </dgm:pt>
    <dgm:pt modelId="{FA8F836A-658C-4E85-9011-42FE56C09CAE}" type="pres">
      <dgm:prSet presAssocID="{8120E124-5248-47E7-BD9B-DFB820B84665}" presName="linear" presStyleCnt="0">
        <dgm:presLayoutVars>
          <dgm:animLvl val="lvl"/>
          <dgm:resizeHandles val="exact"/>
        </dgm:presLayoutVars>
      </dgm:prSet>
      <dgm:spPr/>
      <dgm:t>
        <a:bodyPr/>
        <a:lstStyle/>
        <a:p>
          <a:endParaRPr lang="en-US"/>
        </a:p>
      </dgm:t>
    </dgm:pt>
    <dgm:pt modelId="{BABD6F79-1E3B-4ED9-BA53-4998C6863B83}" type="pres">
      <dgm:prSet presAssocID="{F6BF0F87-252B-4D1B-AB89-9E8F1BBEFFE4}" presName="parentText" presStyleLbl="node1" presStyleIdx="0" presStyleCnt="1">
        <dgm:presLayoutVars>
          <dgm:chMax val="0"/>
          <dgm:bulletEnabled val="1"/>
        </dgm:presLayoutVars>
      </dgm:prSet>
      <dgm:spPr/>
      <dgm:t>
        <a:bodyPr/>
        <a:lstStyle/>
        <a:p>
          <a:endParaRPr lang="en-US"/>
        </a:p>
      </dgm:t>
    </dgm:pt>
  </dgm:ptLst>
  <dgm:cxnLst>
    <dgm:cxn modelId="{16CBBD29-AD0A-40D9-9897-062E00089041}" type="presOf" srcId="{F6BF0F87-252B-4D1B-AB89-9E8F1BBEFFE4}" destId="{BABD6F79-1E3B-4ED9-BA53-4998C6863B83}" srcOrd="0" destOrd="0" presId="urn:microsoft.com/office/officeart/2005/8/layout/vList2"/>
    <dgm:cxn modelId="{EC27D26A-7275-4DC5-9900-DD510F4A4AA6}" type="presOf" srcId="{8120E124-5248-47E7-BD9B-DFB820B84665}" destId="{FA8F836A-658C-4E85-9011-42FE56C09CAE}" srcOrd="0" destOrd="0" presId="urn:microsoft.com/office/officeart/2005/8/layout/vList2"/>
    <dgm:cxn modelId="{76EBC79E-8E95-46AB-8A0C-355BEA9D8472}" srcId="{8120E124-5248-47E7-BD9B-DFB820B84665}" destId="{F6BF0F87-252B-4D1B-AB89-9E8F1BBEFFE4}" srcOrd="0" destOrd="0" parTransId="{6CE3AD1E-2E57-43CA-A274-1A0FFD8653DF}" sibTransId="{F45121DE-21A4-46D0-B123-29669168D4FD}"/>
    <dgm:cxn modelId="{F9B51BE8-8FF3-45FD-8784-AB6DF91751BC}" type="presParOf" srcId="{FA8F836A-658C-4E85-9011-42FE56C09CAE}" destId="{BABD6F79-1E3B-4ED9-BA53-4998C6863B8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Calligraphy</a:t>
          </a:r>
        </a:p>
        <a:p>
          <a:pPr rtl="0"/>
          <a:r>
            <a:rPr lang="en-US" dirty="0" smtClean="0"/>
            <a:t>Salem Public Library &amp; Tualatin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5B087246-9AA9-45C1-96CA-7E0722F9A61C}" type="presOf" srcId="{14871D6E-83DC-418F-ADE1-2B2F67F3AF23}" destId="{9CA79123-62BE-46B1-B6B9-AD284A66583B}" srcOrd="0" destOrd="0" presId="urn:microsoft.com/office/officeart/2005/8/layout/vList2"/>
    <dgm:cxn modelId="{F8707CCD-597A-4BE9-8ED0-A1BA1C2CDC05}" type="presOf" srcId="{09A50383-AECF-4A07-9F30-CA2D9087D144}" destId="{851B4A56-AFB8-443B-8209-27409005D796}" srcOrd="0" destOrd="0" presId="urn:microsoft.com/office/officeart/2005/8/layout/vList2"/>
    <dgm:cxn modelId="{2481DEA6-DC1A-4439-98AC-DF8E81D4BDEE}"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T-Shirt Art &amp; Tie-Dyeing</a:t>
          </a:r>
        </a:p>
        <a:p>
          <a:pPr rtl="0"/>
          <a:r>
            <a:rPr lang="en-US" dirty="0" smtClean="0"/>
            <a:t>Tualatin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918E6196-7180-4FBA-9A26-5CD1D5AEF486}" type="presOf" srcId="{14871D6E-83DC-418F-ADE1-2B2F67F3AF23}" destId="{9CA79123-62BE-46B1-B6B9-AD284A66583B}" srcOrd="0" destOrd="0" presId="urn:microsoft.com/office/officeart/2005/8/layout/vList2"/>
    <dgm:cxn modelId="{C991DD64-D41A-4926-A813-B12D6D7AAA5D}" type="presOf" srcId="{09A50383-AECF-4A07-9F30-CA2D9087D144}" destId="{851B4A56-AFB8-443B-8209-27409005D796}" srcOrd="0" destOrd="0" presId="urn:microsoft.com/office/officeart/2005/8/layout/vList2"/>
    <dgm:cxn modelId="{D493B330-771D-428B-B47C-6106D7861E96}"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Last-Minutes Gifts</a:t>
          </a:r>
        </a:p>
        <a:p>
          <a:pPr rtl="0"/>
          <a:r>
            <a:rPr lang="en-US" dirty="0" smtClean="0"/>
            <a:t>Salem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C1F0B9AC-0454-4DB3-A0D6-A7D3FCD4E36C}" type="presOf" srcId="{14871D6E-83DC-418F-ADE1-2B2F67F3AF23}" destId="{9CA79123-62BE-46B1-B6B9-AD284A66583B}" srcOrd="0" destOrd="0" presId="urn:microsoft.com/office/officeart/2005/8/layout/vList2"/>
    <dgm:cxn modelId="{E9EC64B5-FD0C-4566-A2CF-A064AB59E2EE}" type="presOf" srcId="{09A50383-AECF-4A07-9F30-CA2D9087D144}" destId="{851B4A56-AFB8-443B-8209-27409005D796}" srcOrd="0" destOrd="0" presId="urn:microsoft.com/office/officeart/2005/8/layout/vList2"/>
    <dgm:cxn modelId="{F660B15E-74A9-4FA3-A1C5-8E78DA5A27E0}"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err="1" smtClean="0"/>
            <a:t>Frankenmonsters</a:t>
          </a:r>
          <a:endParaRPr lang="en-US" dirty="0" smtClean="0"/>
        </a:p>
        <a:p>
          <a:pPr rtl="0"/>
          <a:r>
            <a:rPr lang="en-US" dirty="0" smtClean="0"/>
            <a:t>Tillamook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492E0F5B-CEB4-455A-9E4E-AFD6D771347B}" type="presOf" srcId="{14871D6E-83DC-418F-ADE1-2B2F67F3AF23}" destId="{9CA79123-62BE-46B1-B6B9-AD284A66583B}" srcOrd="0" destOrd="0" presId="urn:microsoft.com/office/officeart/2005/8/layout/vList2"/>
    <dgm:cxn modelId="{65B4DEED-452D-45F2-884D-F696370DD22E}" type="presOf" srcId="{09A50383-AECF-4A07-9F30-CA2D9087D144}" destId="{851B4A56-AFB8-443B-8209-27409005D796}" srcOrd="0" destOrd="0" presId="urn:microsoft.com/office/officeart/2005/8/layout/vList2"/>
    <dgm:cxn modelId="{14CECA7B-8B8F-450B-A9BC-73F5D9DE04FC}"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err="1" smtClean="0"/>
            <a:t>Catapolsion</a:t>
          </a:r>
          <a:r>
            <a:rPr lang="en-US" dirty="0" smtClean="0"/>
            <a:t>!</a:t>
          </a:r>
        </a:p>
        <a:p>
          <a:pPr rtl="0"/>
          <a:r>
            <a:rPr lang="en-US" dirty="0" smtClean="0"/>
            <a:t>Tualatin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5E999774-7BB2-481E-AD8F-8E985AF05631}" type="presOf" srcId="{09A50383-AECF-4A07-9F30-CA2D9087D144}" destId="{851B4A56-AFB8-443B-8209-27409005D796}" srcOrd="0" destOrd="0" presId="urn:microsoft.com/office/officeart/2005/8/layout/vList2"/>
    <dgm:cxn modelId="{006A8DAE-321D-4616-B55C-4B9C93C4335B}" type="presOf" srcId="{14871D6E-83DC-418F-ADE1-2B2F67F3AF23}" destId="{9CA79123-62BE-46B1-B6B9-AD284A66583B}" srcOrd="0" destOrd="0" presId="urn:microsoft.com/office/officeart/2005/8/layout/vList2"/>
    <dgm:cxn modelId="{FC849D75-2618-44A0-AAB1-C7FABFAEFF6D}"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Lego Mazes</a:t>
          </a:r>
        </a:p>
        <a:p>
          <a:pPr rtl="0"/>
          <a:r>
            <a:rPr lang="en-US" dirty="0" smtClean="0"/>
            <a:t>Salem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E1A6312F-F20F-429C-B738-D390F0307C8A}" type="presOf" srcId="{14871D6E-83DC-418F-ADE1-2B2F67F3AF23}" destId="{9CA79123-62BE-46B1-B6B9-AD284A66583B}" srcOrd="0" destOrd="0" presId="urn:microsoft.com/office/officeart/2005/8/layout/vList2"/>
    <dgm:cxn modelId="{DEF6F3FC-98CF-476E-A171-EFE5DC9F452B}" type="presOf" srcId="{09A50383-AECF-4A07-9F30-CA2D9087D144}" destId="{851B4A56-AFB8-443B-8209-27409005D796}" srcOrd="0" destOrd="0" presId="urn:microsoft.com/office/officeart/2005/8/layout/vList2"/>
    <dgm:cxn modelId="{08F01D1B-343D-4B31-BA77-1ADC8121C4EC}"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Duct Tape Objects</a:t>
          </a:r>
        </a:p>
        <a:p>
          <a:pPr rtl="0"/>
          <a:r>
            <a:rPr lang="en-US" dirty="0" smtClean="0"/>
            <a:t>Tualatin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140984FD-A174-4521-92CB-A332333951AD}" type="presOf" srcId="{14871D6E-83DC-418F-ADE1-2B2F67F3AF23}" destId="{9CA79123-62BE-46B1-B6B9-AD284A66583B}" srcOrd="0" destOrd="0" presId="urn:microsoft.com/office/officeart/2005/8/layout/vList2"/>
    <dgm:cxn modelId="{7679A8DB-349F-4F6B-B24D-6072660325A8}" type="presOf" srcId="{09A50383-AECF-4A07-9F30-CA2D9087D144}" destId="{851B4A56-AFB8-443B-8209-27409005D796}" srcOrd="0" destOrd="0" presId="urn:microsoft.com/office/officeart/2005/8/layout/vList2"/>
    <dgm:cxn modelId="{A0A9BCD9-A83A-40DD-A157-FF5EED2C07D7}"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Junk Monsters</a:t>
          </a:r>
        </a:p>
        <a:p>
          <a:pPr rtl="0"/>
          <a:r>
            <a:rPr lang="en-US" dirty="0" smtClean="0"/>
            <a:t>Salem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2DDC68A1-7E7C-40D0-B509-22F32968A7ED}" type="presOf" srcId="{14871D6E-83DC-418F-ADE1-2B2F67F3AF23}" destId="{9CA79123-62BE-46B1-B6B9-AD284A66583B}" srcOrd="0" destOrd="0" presId="urn:microsoft.com/office/officeart/2005/8/layout/vList2"/>
    <dgm:cxn modelId="{69A751DF-5CB4-4FBB-BC75-B9A55505840B}" type="presOf" srcId="{09A50383-AECF-4A07-9F30-CA2D9087D144}" destId="{851B4A56-AFB8-443B-8209-27409005D796}" srcOrd="0" destOrd="0" presId="urn:microsoft.com/office/officeart/2005/8/layout/vList2"/>
    <dgm:cxn modelId="{20D24FAB-85D4-44E4-AFCD-1EFC9F47289D}" type="presParOf" srcId="{9CA79123-62BE-46B1-B6B9-AD284A66583B}" destId="{851B4A56-AFB8-443B-8209-27409005D796}" srcOrd="0" destOrd="0" presId="urn:microsoft.com/office/officeart/2005/8/layout/vList2"/>
  </dgm:cxnLst>
  <dgm:bg/>
  <dgm:whole/>
</dgm:dataModel>
</file>

<file path=ppt/diagrams/data18.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Junk Drawer Jewelry</a:t>
          </a:r>
        </a:p>
        <a:p>
          <a:pPr rtl="0"/>
          <a:r>
            <a:rPr lang="en-US" dirty="0" smtClean="0"/>
            <a:t>Tualatin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46318AE8-076E-4DE1-8191-9D7EA2DB3775}" type="presOf" srcId="{09A50383-AECF-4A07-9F30-CA2D9087D144}" destId="{851B4A56-AFB8-443B-8209-27409005D796}" srcOrd="0" destOrd="0" presId="urn:microsoft.com/office/officeart/2005/8/layout/vList2"/>
    <dgm:cxn modelId="{BE1A2CA4-F0F1-4189-9D33-D963729BD1A2}" type="presOf" srcId="{14871D6E-83DC-418F-ADE1-2B2F67F3AF23}" destId="{9CA79123-62BE-46B1-B6B9-AD284A66583B}" srcOrd="0" destOrd="0" presId="urn:microsoft.com/office/officeart/2005/8/layout/vList2"/>
    <dgm:cxn modelId="{B11D56BE-B9F4-4CBA-BCC7-5AE2B34AAED5}"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Junk Drawer Jewelry</a:t>
          </a:r>
        </a:p>
        <a:p>
          <a:pPr rtl="0"/>
          <a:r>
            <a:rPr lang="en-US" dirty="0" smtClean="0"/>
            <a:t>Tualatin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4B70BC92-A560-44B1-890E-9082C91F37F1}" type="presOf" srcId="{09A50383-AECF-4A07-9F30-CA2D9087D144}" destId="{851B4A56-AFB8-443B-8209-27409005D796}" srcOrd="0" destOrd="0" presId="urn:microsoft.com/office/officeart/2005/8/layout/vList2"/>
    <dgm:cxn modelId="{2604BC8D-1708-40A4-B7A8-CED0CC145A50}" type="presOf" srcId="{14871D6E-83DC-418F-ADE1-2B2F67F3AF23}" destId="{9CA79123-62BE-46B1-B6B9-AD284A66583B}" srcOrd="0" destOrd="0" presId="urn:microsoft.com/office/officeart/2005/8/layout/vList2"/>
    <dgm:cxn modelId="{5BB7751A-94D8-45D2-A130-CA3539C498F6}" type="presParOf" srcId="{9CA79123-62BE-46B1-B6B9-AD284A66583B}" destId="{851B4A56-AFB8-443B-8209-27409005D796}"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9F7C2AA1-A242-457C-97FF-39B4B4A9AD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72BE51-13B0-4D28-98B3-42016AAEC9C5}">
      <dgm:prSet/>
      <dgm:spPr/>
      <dgm:t>
        <a:bodyPr/>
        <a:lstStyle/>
        <a:p>
          <a:pPr rtl="0"/>
          <a:r>
            <a:rPr lang="en-US" dirty="0" smtClean="0"/>
            <a:t>No. Because people will surprise you.</a:t>
          </a:r>
        </a:p>
        <a:p>
          <a:pPr rtl="0"/>
          <a:r>
            <a:rPr lang="en-US" dirty="0" smtClean="0"/>
            <a:t>They’ll ask for directions when you thought the activity was “free-form.”</a:t>
          </a:r>
        </a:p>
        <a:p>
          <a:pPr rtl="0"/>
          <a:r>
            <a:rPr lang="en-US" dirty="0" smtClean="0"/>
            <a:t>And get all creative when you thought they’d follow the instructions.</a:t>
          </a:r>
          <a:endParaRPr lang="en-US" dirty="0"/>
        </a:p>
      </dgm:t>
    </dgm:pt>
    <dgm:pt modelId="{AE726421-97F2-42D3-BAE1-74EC78B0558A}" type="parTrans" cxnId="{BAA4DAF1-4563-497B-BEEA-6572437E2009}">
      <dgm:prSet/>
      <dgm:spPr/>
      <dgm:t>
        <a:bodyPr/>
        <a:lstStyle/>
        <a:p>
          <a:endParaRPr lang="en-US"/>
        </a:p>
      </dgm:t>
    </dgm:pt>
    <dgm:pt modelId="{7ABAD670-C0E3-432E-BC17-01336E60CF8F}" type="sibTrans" cxnId="{BAA4DAF1-4563-497B-BEEA-6572437E2009}">
      <dgm:prSet/>
      <dgm:spPr/>
      <dgm:t>
        <a:bodyPr/>
        <a:lstStyle/>
        <a:p>
          <a:endParaRPr lang="en-US"/>
        </a:p>
      </dgm:t>
    </dgm:pt>
    <dgm:pt modelId="{88D78B12-E4AC-4419-BAD8-A63E8AF2999A}" type="pres">
      <dgm:prSet presAssocID="{9F7C2AA1-A242-457C-97FF-39B4B4A9AD91}" presName="linear" presStyleCnt="0">
        <dgm:presLayoutVars>
          <dgm:animLvl val="lvl"/>
          <dgm:resizeHandles val="exact"/>
        </dgm:presLayoutVars>
      </dgm:prSet>
      <dgm:spPr/>
      <dgm:t>
        <a:bodyPr/>
        <a:lstStyle/>
        <a:p>
          <a:endParaRPr lang="en-US"/>
        </a:p>
      </dgm:t>
    </dgm:pt>
    <dgm:pt modelId="{E812B557-3D84-4BF9-AAAD-F8DC688D2789}" type="pres">
      <dgm:prSet presAssocID="{9C72BE51-13B0-4D28-98B3-42016AAEC9C5}" presName="parentText" presStyleLbl="node1" presStyleIdx="0" presStyleCnt="1">
        <dgm:presLayoutVars>
          <dgm:chMax val="0"/>
          <dgm:bulletEnabled val="1"/>
        </dgm:presLayoutVars>
      </dgm:prSet>
      <dgm:spPr/>
      <dgm:t>
        <a:bodyPr/>
        <a:lstStyle/>
        <a:p>
          <a:endParaRPr lang="en-US"/>
        </a:p>
      </dgm:t>
    </dgm:pt>
  </dgm:ptLst>
  <dgm:cxnLst>
    <dgm:cxn modelId="{559EC4A1-C186-4C9A-8270-B4A2A0741932}" type="presOf" srcId="{9F7C2AA1-A242-457C-97FF-39B4B4A9AD91}" destId="{88D78B12-E4AC-4419-BAD8-A63E8AF2999A}" srcOrd="0" destOrd="0" presId="urn:microsoft.com/office/officeart/2005/8/layout/vList2"/>
    <dgm:cxn modelId="{BAA4DAF1-4563-497B-BEEA-6572437E2009}" srcId="{9F7C2AA1-A242-457C-97FF-39B4B4A9AD91}" destId="{9C72BE51-13B0-4D28-98B3-42016AAEC9C5}" srcOrd="0" destOrd="0" parTransId="{AE726421-97F2-42D3-BAE1-74EC78B0558A}" sibTransId="{7ABAD670-C0E3-432E-BC17-01336E60CF8F}"/>
    <dgm:cxn modelId="{F7324107-BD6B-4D8D-BB90-9D65AF229982}" type="presOf" srcId="{9C72BE51-13B0-4D28-98B3-42016AAEC9C5}" destId="{E812B557-3D84-4BF9-AAAD-F8DC688D2789}" srcOrd="0" destOrd="0" presId="urn:microsoft.com/office/officeart/2005/8/layout/vList2"/>
    <dgm:cxn modelId="{E4A43515-D708-488F-895E-9D8DA37C57EC}" type="presParOf" srcId="{88D78B12-E4AC-4419-BAD8-A63E8AF2999A}" destId="{E812B557-3D84-4BF9-AAAD-F8DC688D2789}"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986DC0-E58B-41BC-8706-9166B6B578C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32F09E7-C374-41F7-B1BF-78E78542D98C}">
      <dgm:prSet custT="1"/>
      <dgm:spPr/>
      <dgm:t>
        <a:bodyPr/>
        <a:lstStyle/>
        <a:p>
          <a:pPr rtl="0"/>
          <a:r>
            <a:rPr lang="en-US" sz="2200" dirty="0" smtClean="0"/>
            <a:t>Crafting is generally an activity in which participants follow prescribed steps to produce an item similar to the example given.</a:t>
          </a:r>
          <a:endParaRPr lang="en-US" sz="2200" dirty="0"/>
        </a:p>
      </dgm:t>
    </dgm:pt>
    <dgm:pt modelId="{AECED1D9-9C11-439E-A436-EEC0018F096F}" type="parTrans" cxnId="{AB4869BC-A6BF-497B-87F4-61B90736B354}">
      <dgm:prSet/>
      <dgm:spPr/>
      <dgm:t>
        <a:bodyPr/>
        <a:lstStyle/>
        <a:p>
          <a:endParaRPr lang="en-US"/>
        </a:p>
      </dgm:t>
    </dgm:pt>
    <dgm:pt modelId="{ADAFC9C0-0E03-4A0D-8471-6FC6FC0C5462}" type="sibTrans" cxnId="{AB4869BC-A6BF-497B-87F4-61B90736B354}">
      <dgm:prSet/>
      <dgm:spPr/>
      <dgm:t>
        <a:bodyPr/>
        <a:lstStyle/>
        <a:p>
          <a:endParaRPr lang="en-US"/>
        </a:p>
      </dgm:t>
    </dgm:pt>
    <dgm:pt modelId="{D5B98599-8FDF-4071-B739-E34130BCF0B9}" type="pres">
      <dgm:prSet presAssocID="{F6986DC0-E58B-41BC-8706-9166B6B578CA}" presName="linear" presStyleCnt="0">
        <dgm:presLayoutVars>
          <dgm:animLvl val="lvl"/>
          <dgm:resizeHandles val="exact"/>
        </dgm:presLayoutVars>
      </dgm:prSet>
      <dgm:spPr/>
      <dgm:t>
        <a:bodyPr/>
        <a:lstStyle/>
        <a:p>
          <a:endParaRPr lang="en-US"/>
        </a:p>
      </dgm:t>
    </dgm:pt>
    <dgm:pt modelId="{1028C732-5D26-4B28-B14C-3260456CC2A3}" type="pres">
      <dgm:prSet presAssocID="{132F09E7-C374-41F7-B1BF-78E78542D98C}" presName="parentText" presStyleLbl="node1" presStyleIdx="0" presStyleCnt="1" custScaleY="416540" custLinFactNeighborX="1075">
        <dgm:presLayoutVars>
          <dgm:chMax val="0"/>
          <dgm:bulletEnabled val="1"/>
        </dgm:presLayoutVars>
      </dgm:prSet>
      <dgm:spPr/>
      <dgm:t>
        <a:bodyPr/>
        <a:lstStyle/>
        <a:p>
          <a:endParaRPr lang="en-US"/>
        </a:p>
      </dgm:t>
    </dgm:pt>
  </dgm:ptLst>
  <dgm:cxnLst>
    <dgm:cxn modelId="{3493A55D-59E4-44F8-A239-37F86E8AA682}" type="presOf" srcId="{132F09E7-C374-41F7-B1BF-78E78542D98C}" destId="{1028C732-5D26-4B28-B14C-3260456CC2A3}" srcOrd="0" destOrd="0" presId="urn:microsoft.com/office/officeart/2005/8/layout/vList2"/>
    <dgm:cxn modelId="{758613FE-7B47-4CC8-B62F-12A933D2C505}" type="presOf" srcId="{F6986DC0-E58B-41BC-8706-9166B6B578CA}" destId="{D5B98599-8FDF-4071-B739-E34130BCF0B9}" srcOrd="0" destOrd="0" presId="urn:microsoft.com/office/officeart/2005/8/layout/vList2"/>
    <dgm:cxn modelId="{AB4869BC-A6BF-497B-87F4-61B90736B354}" srcId="{F6986DC0-E58B-41BC-8706-9166B6B578CA}" destId="{132F09E7-C374-41F7-B1BF-78E78542D98C}" srcOrd="0" destOrd="0" parTransId="{AECED1D9-9C11-439E-A436-EEC0018F096F}" sibTransId="{ADAFC9C0-0E03-4A0D-8471-6FC6FC0C5462}"/>
    <dgm:cxn modelId="{BB6E6428-DF34-469A-9DE9-BB500AACE42B}" type="presParOf" srcId="{D5B98599-8FDF-4071-B739-E34130BCF0B9}" destId="{1028C732-5D26-4B28-B14C-3260456CC2A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08908-98D6-4BCA-BABA-A2B1C96D59ED}"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1AD97761-3683-412B-BB9A-E0DBFA2F6449}">
      <dgm:prSet/>
      <dgm:spPr/>
      <dgm:t>
        <a:bodyPr/>
        <a:lstStyle/>
        <a:p>
          <a:pPr rtl="0"/>
          <a:r>
            <a:rPr lang="en-US" dirty="0" smtClean="0"/>
            <a:t>Making encourages the participant to engage in creative problem solving to produce an item or an experience that is not necessarily like the example.</a:t>
          </a:r>
          <a:endParaRPr lang="en-US" dirty="0"/>
        </a:p>
      </dgm:t>
    </dgm:pt>
    <dgm:pt modelId="{FBA5C993-A235-4C97-A657-B0FDB6721DCA}" type="parTrans" cxnId="{6F74F612-EF0C-4CDF-8806-DBCADAAD5F4C}">
      <dgm:prSet/>
      <dgm:spPr/>
      <dgm:t>
        <a:bodyPr/>
        <a:lstStyle/>
        <a:p>
          <a:endParaRPr lang="en-US"/>
        </a:p>
      </dgm:t>
    </dgm:pt>
    <dgm:pt modelId="{16484E12-7D24-497E-84D5-DAE35A651CC9}" type="sibTrans" cxnId="{6F74F612-EF0C-4CDF-8806-DBCADAAD5F4C}">
      <dgm:prSet/>
      <dgm:spPr/>
      <dgm:t>
        <a:bodyPr/>
        <a:lstStyle/>
        <a:p>
          <a:endParaRPr lang="en-US"/>
        </a:p>
      </dgm:t>
    </dgm:pt>
    <dgm:pt modelId="{CFA7B042-3AEF-4B58-950B-83DB2A753E9F}" type="pres">
      <dgm:prSet presAssocID="{F6A08908-98D6-4BCA-BABA-A2B1C96D59ED}" presName="linear" presStyleCnt="0">
        <dgm:presLayoutVars>
          <dgm:animLvl val="lvl"/>
          <dgm:resizeHandles val="exact"/>
        </dgm:presLayoutVars>
      </dgm:prSet>
      <dgm:spPr/>
      <dgm:t>
        <a:bodyPr/>
        <a:lstStyle/>
        <a:p>
          <a:endParaRPr lang="en-US"/>
        </a:p>
      </dgm:t>
    </dgm:pt>
    <dgm:pt modelId="{5F05B4E5-6295-41F6-B267-B4239174290E}" type="pres">
      <dgm:prSet presAssocID="{1AD97761-3683-412B-BB9A-E0DBFA2F6449}" presName="parentText" presStyleLbl="node1" presStyleIdx="0" presStyleCnt="1" custLinFactNeighborY="-10663">
        <dgm:presLayoutVars>
          <dgm:chMax val="0"/>
          <dgm:bulletEnabled val="1"/>
        </dgm:presLayoutVars>
      </dgm:prSet>
      <dgm:spPr/>
      <dgm:t>
        <a:bodyPr/>
        <a:lstStyle/>
        <a:p>
          <a:endParaRPr lang="en-US"/>
        </a:p>
      </dgm:t>
    </dgm:pt>
  </dgm:ptLst>
  <dgm:cxnLst>
    <dgm:cxn modelId="{6F74F612-EF0C-4CDF-8806-DBCADAAD5F4C}" srcId="{F6A08908-98D6-4BCA-BABA-A2B1C96D59ED}" destId="{1AD97761-3683-412B-BB9A-E0DBFA2F6449}" srcOrd="0" destOrd="0" parTransId="{FBA5C993-A235-4C97-A657-B0FDB6721DCA}" sibTransId="{16484E12-7D24-497E-84D5-DAE35A651CC9}"/>
    <dgm:cxn modelId="{B87969F8-501D-4DA3-B165-A357508631AC}" type="presOf" srcId="{F6A08908-98D6-4BCA-BABA-A2B1C96D59ED}" destId="{CFA7B042-3AEF-4B58-950B-83DB2A753E9F}" srcOrd="0" destOrd="0" presId="urn:microsoft.com/office/officeart/2005/8/layout/vList2"/>
    <dgm:cxn modelId="{09D096B0-E125-47A6-97C9-CA51B571F22F}" type="presOf" srcId="{1AD97761-3683-412B-BB9A-E0DBFA2F6449}" destId="{5F05B4E5-6295-41F6-B267-B4239174290E}" srcOrd="0" destOrd="0" presId="urn:microsoft.com/office/officeart/2005/8/layout/vList2"/>
    <dgm:cxn modelId="{0D691449-C116-41B8-ABF5-BB97FC53B951}" type="presParOf" srcId="{CFA7B042-3AEF-4B58-950B-83DB2A753E9F}" destId="{5F05B4E5-6295-41F6-B267-B4239174290E}"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7C2AA1-A242-457C-97FF-39B4B4A9AD91}"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9C72BE51-13B0-4D28-98B3-42016AAEC9C5}">
      <dgm:prSet/>
      <dgm:spPr/>
      <dgm:t>
        <a:bodyPr/>
        <a:lstStyle/>
        <a:p>
          <a:pPr rtl="0"/>
          <a:r>
            <a:rPr lang="en-US" dirty="0" smtClean="0"/>
            <a:t>There is a place in our libraries for BOTH crafting and making.</a:t>
          </a:r>
          <a:endParaRPr lang="en-US" dirty="0"/>
        </a:p>
      </dgm:t>
    </dgm:pt>
    <dgm:pt modelId="{AE726421-97F2-42D3-BAE1-74EC78B0558A}" type="parTrans" cxnId="{BAA4DAF1-4563-497B-BEEA-6572437E2009}">
      <dgm:prSet/>
      <dgm:spPr/>
      <dgm:t>
        <a:bodyPr/>
        <a:lstStyle/>
        <a:p>
          <a:endParaRPr lang="en-US"/>
        </a:p>
      </dgm:t>
    </dgm:pt>
    <dgm:pt modelId="{7ABAD670-C0E3-432E-BC17-01336E60CF8F}" type="sibTrans" cxnId="{BAA4DAF1-4563-497B-BEEA-6572437E2009}">
      <dgm:prSet/>
      <dgm:spPr/>
      <dgm:t>
        <a:bodyPr/>
        <a:lstStyle/>
        <a:p>
          <a:endParaRPr lang="en-US"/>
        </a:p>
      </dgm:t>
    </dgm:pt>
    <dgm:pt modelId="{88D78B12-E4AC-4419-BAD8-A63E8AF2999A}" type="pres">
      <dgm:prSet presAssocID="{9F7C2AA1-A242-457C-97FF-39B4B4A9AD91}" presName="linear" presStyleCnt="0">
        <dgm:presLayoutVars>
          <dgm:animLvl val="lvl"/>
          <dgm:resizeHandles val="exact"/>
        </dgm:presLayoutVars>
      </dgm:prSet>
      <dgm:spPr/>
      <dgm:t>
        <a:bodyPr/>
        <a:lstStyle/>
        <a:p>
          <a:endParaRPr lang="en-US"/>
        </a:p>
      </dgm:t>
    </dgm:pt>
    <dgm:pt modelId="{E812B557-3D84-4BF9-AAAD-F8DC688D2789}" type="pres">
      <dgm:prSet presAssocID="{9C72BE51-13B0-4D28-98B3-42016AAEC9C5}" presName="parentText" presStyleLbl="node1" presStyleIdx="0" presStyleCnt="1">
        <dgm:presLayoutVars>
          <dgm:chMax val="0"/>
          <dgm:bulletEnabled val="1"/>
        </dgm:presLayoutVars>
      </dgm:prSet>
      <dgm:spPr/>
      <dgm:t>
        <a:bodyPr/>
        <a:lstStyle/>
        <a:p>
          <a:endParaRPr lang="en-US"/>
        </a:p>
      </dgm:t>
    </dgm:pt>
  </dgm:ptLst>
  <dgm:cxnLst>
    <dgm:cxn modelId="{48424345-9247-476E-AF81-2F85496FC892}" type="presOf" srcId="{9C72BE51-13B0-4D28-98B3-42016AAEC9C5}" destId="{E812B557-3D84-4BF9-AAAD-F8DC688D2789}" srcOrd="0" destOrd="0" presId="urn:microsoft.com/office/officeart/2005/8/layout/vList2"/>
    <dgm:cxn modelId="{BAA4DAF1-4563-497B-BEEA-6572437E2009}" srcId="{9F7C2AA1-A242-457C-97FF-39B4B4A9AD91}" destId="{9C72BE51-13B0-4D28-98B3-42016AAEC9C5}" srcOrd="0" destOrd="0" parTransId="{AE726421-97F2-42D3-BAE1-74EC78B0558A}" sibTransId="{7ABAD670-C0E3-432E-BC17-01336E60CF8F}"/>
    <dgm:cxn modelId="{D0345525-2E50-484D-A2A6-DF9AE6D4D326}" type="presOf" srcId="{9F7C2AA1-A242-457C-97FF-39B4B4A9AD91}" destId="{88D78B12-E4AC-4419-BAD8-A63E8AF2999A}" srcOrd="0" destOrd="0" presId="urn:microsoft.com/office/officeart/2005/8/layout/vList2"/>
    <dgm:cxn modelId="{93427E8F-9C04-47B7-976E-5034653AEA8B}" type="presParOf" srcId="{88D78B12-E4AC-4419-BAD8-A63E8AF2999A}" destId="{E812B557-3D84-4BF9-AAAD-F8DC688D278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9A50383-AECF-4A07-9F30-CA2D9087D144}">
      <dgm:prSet/>
      <dgm:spPr/>
      <dgm:t>
        <a:bodyPr/>
        <a:lstStyle/>
        <a:p>
          <a:pPr rtl="0"/>
          <a:r>
            <a:rPr lang="en-US" smtClean="0"/>
            <a:t>Needlefelting</a:t>
          </a:r>
          <a:br>
            <a:rPr lang="en-US" smtClean="0"/>
          </a:br>
          <a:r>
            <a:rPr lang="en-US" smtClean="0"/>
            <a:t>Tualatin Public Library</a:t>
          </a:r>
          <a:endParaRPr lang="en-US"/>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FF17080A-A4FF-4044-A23A-E436D050FD6B}" type="presOf" srcId="{09A50383-AECF-4A07-9F30-CA2D9087D144}" destId="{851B4A56-AFB8-443B-8209-27409005D796}" srcOrd="0" destOrd="0" presId="urn:microsoft.com/office/officeart/2005/8/layout/vList2"/>
    <dgm:cxn modelId="{7B6E1A58-FB4E-4D62-BE06-06786A6E86C3}" type="presOf" srcId="{14871D6E-83DC-418F-ADE1-2B2F67F3AF23}" destId="{9CA79123-62BE-46B1-B6B9-AD284A66583B}" srcOrd="0" destOrd="0" presId="urn:microsoft.com/office/officeart/2005/8/layout/vList2"/>
    <dgm:cxn modelId="{5BF64E55-B57F-4203-9543-31EF31442FF1}"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Sock Animals</a:t>
          </a:r>
        </a:p>
        <a:p>
          <a:pPr rtl="0"/>
          <a:r>
            <a:rPr lang="en-US" dirty="0" smtClean="0"/>
            <a:t>Tillamook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64694709-8C9E-4B04-863C-8E41101C5133}" type="presOf" srcId="{09A50383-AECF-4A07-9F30-CA2D9087D144}" destId="{851B4A56-AFB8-443B-8209-27409005D796}" srcOrd="0" destOrd="0" presId="urn:microsoft.com/office/officeart/2005/8/layout/vList2"/>
    <dgm:cxn modelId="{A5395961-5DD9-4039-A607-195A7DA89FA7}" type="presOf" srcId="{14871D6E-83DC-418F-ADE1-2B2F67F3AF23}" destId="{9CA79123-62BE-46B1-B6B9-AD284A66583B}" srcOrd="0" destOrd="0" presId="urn:microsoft.com/office/officeart/2005/8/layout/vList2"/>
    <dgm:cxn modelId="{4DD5B4CD-22C1-4DC7-8B37-48C19455F645}"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Sidewalk Chalk Extravaganza</a:t>
          </a:r>
        </a:p>
        <a:p>
          <a:pPr rtl="0"/>
          <a:r>
            <a:rPr lang="en-US" dirty="0" smtClean="0"/>
            <a:t>Salem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E497EB31-8484-4AE2-BC37-367FF592973C}" type="presOf" srcId="{09A50383-AECF-4A07-9F30-CA2D9087D144}" destId="{851B4A56-AFB8-443B-8209-27409005D796}" srcOrd="0" destOrd="0" presId="urn:microsoft.com/office/officeart/2005/8/layout/vList2"/>
    <dgm:cxn modelId="{8C9AF9AD-EBDC-4B66-9A3F-4D8CAAF6959B}" type="presOf" srcId="{14871D6E-83DC-418F-ADE1-2B2F67F3AF23}" destId="{9CA79123-62BE-46B1-B6B9-AD284A66583B}" srcOrd="0" destOrd="0" presId="urn:microsoft.com/office/officeart/2005/8/layout/vList2"/>
    <dgm:cxn modelId="{1C9DDDBA-1E20-41FB-B58C-9C61802071D8}"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871D6E-83DC-418F-ADE1-2B2F67F3AF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A50383-AECF-4A07-9F30-CA2D9087D144}">
      <dgm:prSet/>
      <dgm:spPr/>
      <dgm:t>
        <a:bodyPr/>
        <a:lstStyle/>
        <a:p>
          <a:pPr rtl="0"/>
          <a:r>
            <a:rPr lang="en-US" dirty="0" smtClean="0"/>
            <a:t>Project Runway at Tualatin Public Library</a:t>
          </a:r>
        </a:p>
        <a:p>
          <a:pPr rtl="0"/>
          <a:r>
            <a:rPr lang="en-US" dirty="0" err="1" smtClean="0"/>
            <a:t>Paperbag</a:t>
          </a:r>
          <a:r>
            <a:rPr lang="en-US" dirty="0" smtClean="0"/>
            <a:t> Fashions at Salem Public Library</a:t>
          </a:r>
          <a:endParaRPr lang="en-US" dirty="0"/>
        </a:p>
      </dgm:t>
    </dgm:pt>
    <dgm:pt modelId="{2D9D5F14-F3CF-4FB7-8980-C3E0CF623784}" type="parTrans" cxnId="{F7E63903-55A7-42C5-8040-4F8BAD62DE2C}">
      <dgm:prSet/>
      <dgm:spPr/>
      <dgm:t>
        <a:bodyPr/>
        <a:lstStyle/>
        <a:p>
          <a:endParaRPr lang="en-US"/>
        </a:p>
      </dgm:t>
    </dgm:pt>
    <dgm:pt modelId="{1AE1777B-79D7-4114-8EC8-A2FF2BC95449}" type="sibTrans" cxnId="{F7E63903-55A7-42C5-8040-4F8BAD62DE2C}">
      <dgm:prSet/>
      <dgm:spPr/>
      <dgm:t>
        <a:bodyPr/>
        <a:lstStyle/>
        <a:p>
          <a:endParaRPr lang="en-US"/>
        </a:p>
      </dgm:t>
    </dgm:pt>
    <dgm:pt modelId="{9CA79123-62BE-46B1-B6B9-AD284A66583B}" type="pres">
      <dgm:prSet presAssocID="{14871D6E-83DC-418F-ADE1-2B2F67F3AF23}" presName="linear" presStyleCnt="0">
        <dgm:presLayoutVars>
          <dgm:animLvl val="lvl"/>
          <dgm:resizeHandles val="exact"/>
        </dgm:presLayoutVars>
      </dgm:prSet>
      <dgm:spPr/>
      <dgm:t>
        <a:bodyPr/>
        <a:lstStyle/>
        <a:p>
          <a:endParaRPr lang="en-US"/>
        </a:p>
      </dgm:t>
    </dgm:pt>
    <dgm:pt modelId="{851B4A56-AFB8-443B-8209-27409005D796}" type="pres">
      <dgm:prSet presAssocID="{09A50383-AECF-4A07-9F30-CA2D9087D144}" presName="parentText" presStyleLbl="node1" presStyleIdx="0" presStyleCnt="1">
        <dgm:presLayoutVars>
          <dgm:chMax val="0"/>
          <dgm:bulletEnabled val="1"/>
        </dgm:presLayoutVars>
      </dgm:prSet>
      <dgm:spPr/>
      <dgm:t>
        <a:bodyPr/>
        <a:lstStyle/>
        <a:p>
          <a:endParaRPr lang="en-US"/>
        </a:p>
      </dgm:t>
    </dgm:pt>
  </dgm:ptLst>
  <dgm:cxnLst>
    <dgm:cxn modelId="{F7E63903-55A7-42C5-8040-4F8BAD62DE2C}" srcId="{14871D6E-83DC-418F-ADE1-2B2F67F3AF23}" destId="{09A50383-AECF-4A07-9F30-CA2D9087D144}" srcOrd="0" destOrd="0" parTransId="{2D9D5F14-F3CF-4FB7-8980-C3E0CF623784}" sibTransId="{1AE1777B-79D7-4114-8EC8-A2FF2BC95449}"/>
    <dgm:cxn modelId="{94AC7ACB-9FFE-4CDD-AFDD-5504FBF231CF}" type="presOf" srcId="{14871D6E-83DC-418F-ADE1-2B2F67F3AF23}" destId="{9CA79123-62BE-46B1-B6B9-AD284A66583B}" srcOrd="0" destOrd="0" presId="urn:microsoft.com/office/officeart/2005/8/layout/vList2"/>
    <dgm:cxn modelId="{5F3C3977-9FA3-4F4A-9B58-BCCEB09132C4}" type="presOf" srcId="{09A50383-AECF-4A07-9F30-CA2D9087D144}" destId="{851B4A56-AFB8-443B-8209-27409005D796}" srcOrd="0" destOrd="0" presId="urn:microsoft.com/office/officeart/2005/8/layout/vList2"/>
    <dgm:cxn modelId="{DF9C225A-3108-4354-A1E4-DC7DCCBF0A6F}" type="presParOf" srcId="{9CA79123-62BE-46B1-B6B9-AD284A66583B}" destId="{851B4A56-AFB8-443B-8209-27409005D79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D6F79-1E3B-4ED9-BA53-4998C6863B83}">
      <dsp:nvSpPr>
        <dsp:cNvPr id="0" name=""/>
        <dsp:cNvSpPr/>
      </dsp:nvSpPr>
      <dsp:spPr>
        <a:xfrm>
          <a:off x="0" y="4778"/>
          <a:ext cx="4572000" cy="35977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No. Either can appeal to both boys and girls.</a:t>
          </a:r>
          <a:endParaRPr lang="en-US" sz="1500" kern="1200" dirty="0"/>
        </a:p>
      </dsp:txBody>
      <dsp:txXfrm>
        <a:off x="17563" y="22341"/>
        <a:ext cx="4536874" cy="324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Calligraphy</a:t>
          </a:r>
        </a:p>
        <a:p>
          <a:pPr lvl="0" algn="l" defTabSz="622300" rtl="0">
            <a:lnSpc>
              <a:spcPct val="90000"/>
            </a:lnSpc>
            <a:spcBef>
              <a:spcPct val="0"/>
            </a:spcBef>
            <a:spcAft>
              <a:spcPct val="35000"/>
            </a:spcAft>
          </a:pPr>
          <a:r>
            <a:rPr lang="en-US" sz="1400" kern="1200" dirty="0" smtClean="0"/>
            <a:t>Salem Public Library &amp; Tualatin Public Library</a:t>
          </a:r>
          <a:endParaRPr lang="en-US" sz="1400" kern="1200" dirty="0"/>
        </a:p>
      </dsp:txBody>
      <dsp:txXfrm>
        <a:off x="31185" y="34940"/>
        <a:ext cx="4052430" cy="576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T-Shirt Art &amp; Tie-Dyeing</a:t>
          </a:r>
        </a:p>
        <a:p>
          <a:pPr lvl="0" algn="l" defTabSz="622300" rtl="0">
            <a:lnSpc>
              <a:spcPct val="90000"/>
            </a:lnSpc>
            <a:spcBef>
              <a:spcPct val="0"/>
            </a:spcBef>
            <a:spcAft>
              <a:spcPct val="35000"/>
            </a:spcAft>
          </a:pPr>
          <a:r>
            <a:rPr lang="en-US" sz="1400" kern="1200" dirty="0" smtClean="0"/>
            <a:t>Tualatin Public Library</a:t>
          </a:r>
          <a:endParaRPr lang="en-US" sz="1400" kern="1200" dirty="0"/>
        </a:p>
      </dsp:txBody>
      <dsp:txXfrm>
        <a:off x="31185" y="34940"/>
        <a:ext cx="4052430" cy="5764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Last-Minutes Gifts</a:t>
          </a:r>
        </a:p>
        <a:p>
          <a:pPr lvl="0" algn="l" defTabSz="622300" rtl="0">
            <a:lnSpc>
              <a:spcPct val="90000"/>
            </a:lnSpc>
            <a:spcBef>
              <a:spcPct val="0"/>
            </a:spcBef>
            <a:spcAft>
              <a:spcPct val="35000"/>
            </a:spcAft>
          </a:pPr>
          <a:r>
            <a:rPr lang="en-US" sz="1400" kern="1200" dirty="0" smtClean="0"/>
            <a:t>Salem Public Library</a:t>
          </a:r>
          <a:endParaRPr lang="en-US" sz="1400" kern="1200" dirty="0"/>
        </a:p>
      </dsp:txBody>
      <dsp:txXfrm>
        <a:off x="31185" y="34940"/>
        <a:ext cx="4052430" cy="5764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err="1" smtClean="0"/>
            <a:t>Frankenmonsters</a:t>
          </a:r>
          <a:endParaRPr lang="en-US" sz="1400" kern="1200" dirty="0" smtClean="0"/>
        </a:p>
        <a:p>
          <a:pPr lvl="0" algn="l" defTabSz="622300" rtl="0">
            <a:lnSpc>
              <a:spcPct val="90000"/>
            </a:lnSpc>
            <a:spcBef>
              <a:spcPct val="0"/>
            </a:spcBef>
            <a:spcAft>
              <a:spcPct val="35000"/>
            </a:spcAft>
          </a:pPr>
          <a:r>
            <a:rPr lang="en-US" sz="1400" kern="1200" dirty="0" smtClean="0"/>
            <a:t>Tillamook Public Library</a:t>
          </a:r>
          <a:endParaRPr lang="en-US" sz="1400" kern="1200" dirty="0"/>
        </a:p>
      </dsp:txBody>
      <dsp:txXfrm>
        <a:off x="31185" y="34940"/>
        <a:ext cx="4052430" cy="5764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err="1" smtClean="0"/>
            <a:t>Catapolsion</a:t>
          </a:r>
          <a:r>
            <a:rPr lang="en-US" sz="1400" kern="1200" dirty="0" smtClean="0"/>
            <a:t>!</a:t>
          </a:r>
        </a:p>
        <a:p>
          <a:pPr lvl="0" algn="l" defTabSz="622300" rtl="0">
            <a:lnSpc>
              <a:spcPct val="90000"/>
            </a:lnSpc>
            <a:spcBef>
              <a:spcPct val="0"/>
            </a:spcBef>
            <a:spcAft>
              <a:spcPct val="35000"/>
            </a:spcAft>
          </a:pPr>
          <a:r>
            <a:rPr lang="en-US" sz="1400" kern="1200" dirty="0" smtClean="0"/>
            <a:t>Tualatin Public Library</a:t>
          </a:r>
          <a:endParaRPr lang="en-US" sz="1400" kern="1200" dirty="0"/>
        </a:p>
      </dsp:txBody>
      <dsp:txXfrm>
        <a:off x="31185" y="34940"/>
        <a:ext cx="4052430" cy="5764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Angry Birds</a:t>
          </a:r>
        </a:p>
        <a:p>
          <a:pPr lvl="0" algn="l" defTabSz="622300" rtl="0">
            <a:lnSpc>
              <a:spcPct val="90000"/>
            </a:lnSpc>
            <a:spcBef>
              <a:spcPct val="0"/>
            </a:spcBef>
            <a:spcAft>
              <a:spcPct val="35000"/>
            </a:spcAft>
          </a:pPr>
          <a:r>
            <a:rPr lang="en-US" sz="1400" kern="1200" dirty="0" smtClean="0"/>
            <a:t>Salem Public Library</a:t>
          </a:r>
          <a:endParaRPr lang="en-US" sz="1400" kern="1200" dirty="0"/>
        </a:p>
      </dsp:txBody>
      <dsp:txXfrm>
        <a:off x="31185" y="34940"/>
        <a:ext cx="4052430" cy="5764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Duct Tape Objects</a:t>
          </a:r>
        </a:p>
        <a:p>
          <a:pPr lvl="0" algn="l" defTabSz="622300" rtl="0">
            <a:lnSpc>
              <a:spcPct val="90000"/>
            </a:lnSpc>
            <a:spcBef>
              <a:spcPct val="0"/>
            </a:spcBef>
            <a:spcAft>
              <a:spcPct val="35000"/>
            </a:spcAft>
          </a:pPr>
          <a:r>
            <a:rPr lang="en-US" sz="1400" kern="1200" dirty="0" smtClean="0"/>
            <a:t>Tualatin Public Library</a:t>
          </a:r>
          <a:endParaRPr lang="en-US" sz="1400" kern="1200" dirty="0"/>
        </a:p>
      </dsp:txBody>
      <dsp:txXfrm>
        <a:off x="31185" y="34940"/>
        <a:ext cx="4052430" cy="5764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4114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Junk Drawer Jewelry</a:t>
          </a:r>
        </a:p>
        <a:p>
          <a:pPr lvl="0" algn="l" defTabSz="622300" rtl="0">
            <a:lnSpc>
              <a:spcPct val="90000"/>
            </a:lnSpc>
            <a:spcBef>
              <a:spcPct val="0"/>
            </a:spcBef>
            <a:spcAft>
              <a:spcPct val="35000"/>
            </a:spcAft>
          </a:pPr>
          <a:r>
            <a:rPr lang="en-US" sz="1400" kern="1200" dirty="0" smtClean="0"/>
            <a:t>Tualatin Public Library</a:t>
          </a:r>
          <a:endParaRPr lang="en-US" sz="1400" kern="1200" dirty="0"/>
        </a:p>
      </dsp:txBody>
      <dsp:txXfrm>
        <a:off x="31185" y="34940"/>
        <a:ext cx="4052430" cy="57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2B557-3D84-4BF9-AAAD-F8DC688D2789}">
      <dsp:nvSpPr>
        <dsp:cNvPr id="0" name=""/>
        <dsp:cNvSpPr/>
      </dsp:nvSpPr>
      <dsp:spPr>
        <a:xfrm>
          <a:off x="0" y="111299"/>
          <a:ext cx="3657600" cy="2901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No. Because people will surprise you.</a:t>
          </a:r>
        </a:p>
        <a:p>
          <a:pPr lvl="0" algn="l" defTabSz="889000" rtl="0">
            <a:lnSpc>
              <a:spcPct val="90000"/>
            </a:lnSpc>
            <a:spcBef>
              <a:spcPct val="0"/>
            </a:spcBef>
            <a:spcAft>
              <a:spcPct val="35000"/>
            </a:spcAft>
          </a:pPr>
          <a:r>
            <a:rPr lang="en-US" sz="2000" kern="1200" dirty="0" smtClean="0"/>
            <a:t>They’ll ask for directions when you thought the activity was “free-form.”</a:t>
          </a:r>
        </a:p>
        <a:p>
          <a:pPr lvl="0" algn="l" defTabSz="889000" rtl="0">
            <a:lnSpc>
              <a:spcPct val="90000"/>
            </a:lnSpc>
            <a:spcBef>
              <a:spcPct val="0"/>
            </a:spcBef>
            <a:spcAft>
              <a:spcPct val="35000"/>
            </a:spcAft>
          </a:pPr>
          <a:r>
            <a:rPr lang="en-US" sz="2000" kern="1200" dirty="0" smtClean="0"/>
            <a:t>And get all creative when you thought they’d follow the instructions.</a:t>
          </a:r>
          <a:endParaRPr lang="en-US" sz="2000" kern="1200" dirty="0"/>
        </a:p>
      </dsp:txBody>
      <dsp:txXfrm>
        <a:off x="141644" y="252943"/>
        <a:ext cx="3374312" cy="261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8C732-5D26-4B28-B14C-3260456CC2A3}">
      <dsp:nvSpPr>
        <dsp:cNvPr id="0" name=""/>
        <dsp:cNvSpPr/>
      </dsp:nvSpPr>
      <dsp:spPr>
        <a:xfrm>
          <a:off x="0" y="1"/>
          <a:ext cx="7086600" cy="122812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Crafting is generally an activity in which participants follow prescribed steps to produce an item similar to the example given.</a:t>
          </a:r>
          <a:endParaRPr lang="en-US" sz="2200" kern="1200" dirty="0"/>
        </a:p>
      </dsp:txBody>
      <dsp:txXfrm>
        <a:off x="59952" y="59953"/>
        <a:ext cx="6966696" cy="1108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5B4E5-6295-41F6-B267-B4239174290E}">
      <dsp:nvSpPr>
        <dsp:cNvPr id="0" name=""/>
        <dsp:cNvSpPr/>
      </dsp:nvSpPr>
      <dsp:spPr>
        <a:xfrm>
          <a:off x="0" y="0"/>
          <a:ext cx="7010400" cy="15701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Making encourages the participant to engage in creative problem solving to produce an item or an experience that is not necessarily like the example.</a:t>
          </a:r>
          <a:endParaRPr lang="en-US" sz="2200" kern="1200" dirty="0"/>
        </a:p>
      </dsp:txBody>
      <dsp:txXfrm>
        <a:off x="76648" y="76648"/>
        <a:ext cx="6857104" cy="1416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2B557-3D84-4BF9-AAAD-F8DC688D2789}">
      <dsp:nvSpPr>
        <dsp:cNvPr id="0" name=""/>
        <dsp:cNvSpPr/>
      </dsp:nvSpPr>
      <dsp:spPr>
        <a:xfrm>
          <a:off x="0" y="270419"/>
          <a:ext cx="6629400" cy="2583360"/>
        </a:xfrm>
        <a:prstGeom prst="roundRect">
          <a:avLst/>
        </a:prstGeom>
        <a:solidFill>
          <a:schemeClr val="accent3">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kern="1200" dirty="0" smtClean="0"/>
            <a:t>There is a place in our libraries for BOTH crafting and making.</a:t>
          </a:r>
          <a:endParaRPr lang="en-US" sz="4600" kern="1200" dirty="0"/>
        </a:p>
      </dsp:txBody>
      <dsp:txXfrm>
        <a:off x="126109" y="396528"/>
        <a:ext cx="6377182" cy="2331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4925"/>
          <a:ext cx="3352800" cy="6364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Needlefelting</a:t>
          </a:r>
          <a:br>
            <a:rPr lang="en-US" sz="1600" kern="1200" smtClean="0"/>
          </a:br>
          <a:r>
            <a:rPr lang="en-US" sz="1600" kern="1200" smtClean="0"/>
            <a:t>Tualatin Public Library</a:t>
          </a:r>
          <a:endParaRPr lang="en-US" sz="1600" kern="1200"/>
        </a:p>
      </dsp:txBody>
      <dsp:txXfrm>
        <a:off x="31070" y="35995"/>
        <a:ext cx="3290660" cy="574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3352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Sock Animals</a:t>
          </a:r>
        </a:p>
        <a:p>
          <a:pPr lvl="0" algn="l" defTabSz="622300" rtl="0">
            <a:lnSpc>
              <a:spcPct val="90000"/>
            </a:lnSpc>
            <a:spcBef>
              <a:spcPct val="0"/>
            </a:spcBef>
            <a:spcAft>
              <a:spcPct val="35000"/>
            </a:spcAft>
          </a:pPr>
          <a:r>
            <a:rPr lang="en-US" sz="1400" kern="1200" dirty="0" smtClean="0"/>
            <a:t>Tillamook Public Library</a:t>
          </a:r>
          <a:endParaRPr lang="en-US" sz="1400" kern="1200" dirty="0"/>
        </a:p>
      </dsp:txBody>
      <dsp:txXfrm>
        <a:off x="31185" y="34940"/>
        <a:ext cx="3290430" cy="576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3755"/>
          <a:ext cx="3352800" cy="6388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Sidewalk Chalk Extravaganza</a:t>
          </a:r>
        </a:p>
        <a:p>
          <a:pPr lvl="0" algn="l" defTabSz="622300" rtl="0">
            <a:lnSpc>
              <a:spcPct val="90000"/>
            </a:lnSpc>
            <a:spcBef>
              <a:spcPct val="0"/>
            </a:spcBef>
            <a:spcAft>
              <a:spcPct val="35000"/>
            </a:spcAft>
          </a:pPr>
          <a:r>
            <a:rPr lang="en-US" sz="1400" kern="1200" dirty="0" smtClean="0"/>
            <a:t>Salem Public Library</a:t>
          </a:r>
          <a:endParaRPr lang="en-US" sz="1400" kern="1200" dirty="0"/>
        </a:p>
      </dsp:txBody>
      <dsp:txXfrm>
        <a:off x="31185" y="34940"/>
        <a:ext cx="3290430" cy="5764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B4A56-AFB8-443B-8209-27409005D796}">
      <dsp:nvSpPr>
        <dsp:cNvPr id="0" name=""/>
        <dsp:cNvSpPr/>
      </dsp:nvSpPr>
      <dsp:spPr>
        <a:xfrm>
          <a:off x="0" y="674"/>
          <a:ext cx="4343400"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Project Runway at Tualatin Public Library</a:t>
          </a:r>
        </a:p>
        <a:p>
          <a:pPr lvl="0" algn="l" defTabSz="666750" rtl="0">
            <a:lnSpc>
              <a:spcPct val="90000"/>
            </a:lnSpc>
            <a:spcBef>
              <a:spcPct val="0"/>
            </a:spcBef>
            <a:spcAft>
              <a:spcPct val="35000"/>
            </a:spcAft>
          </a:pPr>
          <a:r>
            <a:rPr lang="en-US" sz="1500" kern="1200" dirty="0" err="1" smtClean="0"/>
            <a:t>Paperbag</a:t>
          </a:r>
          <a:r>
            <a:rPr lang="en-US" sz="1500" kern="1200" dirty="0" smtClean="0"/>
            <a:t> Fashions at Salem Public Library</a:t>
          </a:r>
          <a:endParaRPr lang="en-US" sz="1500" kern="1200" dirty="0"/>
        </a:p>
      </dsp:txBody>
      <dsp:txXfrm>
        <a:off x="33412" y="34086"/>
        <a:ext cx="4276576"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327D605-F9A0-437A-B500-F3C66B1F8F1C}" type="datetimeFigureOut">
              <a:rPr lang="en-US" smtClean="0"/>
              <a:pPr/>
              <a:t>4/19/2014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9270BD2-F07D-4F95-A49C-BD75D11CEC57}"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7D605-F9A0-437A-B500-F3C66B1F8F1C}"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7D605-F9A0-437A-B500-F3C66B1F8F1C}"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27D605-F9A0-437A-B500-F3C66B1F8F1C}"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7D605-F9A0-437A-B500-F3C66B1F8F1C}" type="datetimeFigureOut">
              <a:rPr lang="en-US" smtClean="0"/>
              <a:pPr/>
              <a:t>4/19/2014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327D605-F9A0-437A-B500-F3C66B1F8F1C}" type="datetimeFigureOut">
              <a:rPr lang="en-US" smtClean="0"/>
              <a:pPr/>
              <a:t>4/19/2014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70BD2-F07D-4F95-A49C-BD75D11CEC57}"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27D605-F9A0-437A-B500-F3C66B1F8F1C}" type="datetimeFigureOut">
              <a:rPr lang="en-US" smtClean="0"/>
              <a:pPr/>
              <a:t>4/19/2014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7D605-F9A0-437A-B500-F3C66B1F8F1C}" type="datetimeFigureOut">
              <a:rPr lang="en-US" smtClean="0"/>
              <a:pPr/>
              <a:t>4/19/2014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7D605-F9A0-437A-B500-F3C66B1F8F1C}" type="datetimeFigureOut">
              <a:rPr lang="en-US" smtClean="0"/>
              <a:pPr/>
              <a:t>4/19/2014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327D605-F9A0-437A-B500-F3C66B1F8F1C}" type="datetimeFigureOut">
              <a:rPr lang="en-US" smtClean="0"/>
              <a:pPr/>
              <a:t>4/19/2014</a:t>
            </a:fld>
            <a:endParaRPr lang="en-US"/>
          </a:p>
        </p:txBody>
      </p:sp>
      <p:sp>
        <p:nvSpPr>
          <p:cNvPr id="7" name="Slide Number Placeholder 6"/>
          <p:cNvSpPr>
            <a:spLocks noGrp="1"/>
          </p:cNvSpPr>
          <p:nvPr>
            <p:ph type="sldNum" sz="quarter" idx="12"/>
          </p:nvPr>
        </p:nvSpPr>
        <p:spPr/>
        <p:txBody>
          <a:bodyPr/>
          <a:lstStyle/>
          <a:p>
            <a:fld id="{29270BD2-F07D-4F95-A49C-BD75D11CEC57}"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7D605-F9A0-437A-B500-F3C66B1F8F1C}" type="datetimeFigureOut">
              <a:rPr lang="en-US" smtClean="0"/>
              <a:pPr/>
              <a:t>4/19/2014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9270BD2-F07D-4F95-A49C-BD75D11CE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327D605-F9A0-437A-B500-F3C66B1F8F1C}" type="datetimeFigureOut">
              <a:rPr lang="en-US" smtClean="0"/>
              <a:pPr/>
              <a:t>4/19/2014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9270BD2-F07D-4F95-A49C-BD75D11CE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diagramColors" Target="../diagrams/colors9.xml"/><Relationship Id="rId10" Type="http://schemas.microsoft.com/office/2007/relationships/diagramDrawing" Target="../diagrams/drawing9.xml"/><Relationship Id="rId4" Type="http://schemas.openxmlformats.org/officeDocument/2006/relationships/diagramQuickStyle" Target="../diagrams/quickStyle9.xm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0.xml"/><Relationship Id="rId7" Type="http://schemas.openxmlformats.org/officeDocument/2006/relationships/image" Target="../media/image23.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Layout" Target="../diagrams/layout11.xml"/><Relationship Id="rId7" Type="http://schemas.openxmlformats.org/officeDocument/2006/relationships/image" Target="../media/image26.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12.xml"/><Relationship Id="rId7" Type="http://schemas.openxmlformats.org/officeDocument/2006/relationships/image" Target="../media/image28.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3.xml"/><Relationship Id="rId7" Type="http://schemas.openxmlformats.org/officeDocument/2006/relationships/image" Target="../media/image31.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diagramLayout" Target="../diagrams/layout14.xml"/><Relationship Id="rId7" Type="http://schemas.openxmlformats.org/officeDocument/2006/relationships/image" Target="../media/image34.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Layout" Target="../diagrams/layout15.xml"/><Relationship Id="rId7" Type="http://schemas.openxmlformats.org/officeDocument/2006/relationships/image" Target="../media/image36.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6.xml"/><Relationship Id="rId7"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microsoft.com/office/2007/relationships/diagramDrawing" Target="../diagrams/drawing16.xml"/></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1.jpeg"/><Relationship Id="rId7" Type="http://schemas.openxmlformats.org/officeDocument/2006/relationships/diagramColors" Target="../diagrams/colors17.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44.jpeg"/><Relationship Id="rId4" Type="http://schemas.openxmlformats.org/officeDocument/2006/relationships/diagramData" Target="../diagrams/data17.xml"/><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6.jpeg"/><Relationship Id="rId7" Type="http://schemas.openxmlformats.org/officeDocument/2006/relationships/diagramColors" Target="../diagrams/colors18.xm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microsoft.com/office/2007/relationships/diagramDrawing" Target="../diagrams/drawing17.xml"/><Relationship Id="rId4" Type="http://schemas.openxmlformats.org/officeDocument/2006/relationships/diagramData" Target="../diagrams/data18.xml"/><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19.xml"/><Relationship Id="rId7"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akeitatyourlibrary.org/" TargetMode="External"/><Relationship Id="rId2" Type="http://schemas.openxmlformats.org/officeDocument/2006/relationships/hyperlink" Target="http://www.ala.org/yalsa/sites/ala.org.yalsa/files/content/MakingintheLibraryToolkit2014.pdf" TargetMode="External"/><Relationship Id="rId1" Type="http://schemas.openxmlformats.org/officeDocument/2006/relationships/slideLayout" Target="../slideLayouts/slideLayout2.xml"/><Relationship Id="rId6" Type="http://schemas.openxmlformats.org/officeDocument/2006/relationships/hyperlink" Target="http://www.pinterest.com/mlwl/maker-space-uhs/" TargetMode="External"/><Relationship Id="rId5" Type="http://schemas.openxmlformats.org/officeDocument/2006/relationships/hyperlink" Target="http://www.pinterest.com/auntytech/maker-maker/" TargetMode="External"/><Relationship Id="rId4" Type="http://schemas.openxmlformats.org/officeDocument/2006/relationships/hyperlink" Target="http://www.pinterest.com/cari_young/library-makerspa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7.xml"/><Relationship Id="rId7" Type="http://schemas.openxmlformats.org/officeDocument/2006/relationships/image" Target="../media/image12.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8.xml"/><Relationship Id="rId7" Type="http://schemas.openxmlformats.org/officeDocument/2006/relationships/image" Target="../media/image15.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diagramColors" Target="../diagrams/colors8.xml"/><Relationship Id="rId10" Type="http://schemas.microsoft.com/office/2007/relationships/diagramDrawing" Target="../diagrams/drawing8.xml"/><Relationship Id="rId4" Type="http://schemas.openxmlformats.org/officeDocument/2006/relationships/diagramQuickStyle" Target="../diagrams/quickStyle8.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vs Crafting</a:t>
            </a:r>
            <a:endParaRPr lang="en-US" dirty="0"/>
          </a:p>
        </p:txBody>
      </p:sp>
      <p:pic>
        <p:nvPicPr>
          <p:cNvPr id="7" name="Picture Placeholder 6"/>
          <p:cNvPicPr>
            <a:picLocks noGrp="1" noChangeAspect="1"/>
          </p:cNvPicPr>
          <p:nvPr>
            <p:ph type="pic" idx="1"/>
          </p:nvPr>
        </p:nvPicPr>
        <p:blipFill rotWithShape="1">
          <a:blip r:embed="rId2" cstate="print">
            <a:extLst>
              <a:ext uri="{28A0092B-C50C-407E-A947-70E740481C1C}">
                <a14:useLocalDpi xmlns:a14="http://schemas.microsoft.com/office/drawing/2010/main" xmlns="" val="0"/>
              </a:ext>
            </a:extLst>
          </a:blip>
          <a:srcRect l="20789" r="18406"/>
          <a:stretch/>
        </p:blipFill>
        <p:spPr>
          <a:xfrm rot="620017">
            <a:off x="1567375" y="363802"/>
            <a:ext cx="2652934" cy="3272279"/>
          </a:xfrm>
        </p:spPr>
      </p:pic>
      <p:sp>
        <p:nvSpPr>
          <p:cNvPr id="6" name="Text Placeholder 5"/>
          <p:cNvSpPr>
            <a:spLocks noGrp="1"/>
          </p:cNvSpPr>
          <p:nvPr>
            <p:ph type="body" sz="half" idx="2"/>
          </p:nvPr>
        </p:nvSpPr>
        <p:spPr/>
        <p:txBody>
          <a:bodyPr/>
          <a:lstStyle/>
          <a:p>
            <a:r>
              <a:rPr lang="en-US" dirty="0" smtClean="0">
                <a:solidFill>
                  <a:schemeClr val="accent5">
                    <a:lumMod val="75000"/>
                  </a:schemeClr>
                </a:solidFill>
              </a:rPr>
              <a:t>In which we ask ourselves … what is the difference?</a:t>
            </a:r>
          </a:p>
          <a:p>
            <a:r>
              <a:rPr lang="en-US" dirty="0" smtClean="0">
                <a:solidFill>
                  <a:schemeClr val="accent5">
                    <a:lumMod val="75000"/>
                  </a:schemeClr>
                </a:solidFill>
              </a:rPr>
              <a:t>And we conclude it is a fine line …</a:t>
            </a:r>
            <a:endParaRPr lang="en-US" dirty="0">
              <a:solidFill>
                <a:schemeClr val="accent5">
                  <a:lumMod val="75000"/>
                </a:schemeClr>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xmlns="" val="0"/>
              </a:ext>
            </a:extLst>
          </a:blip>
          <a:srcRect l="19434" t="9528" r="33443"/>
          <a:stretch/>
        </p:blipFill>
        <p:spPr>
          <a:xfrm rot="20653313">
            <a:off x="1151942" y="3253973"/>
            <a:ext cx="2203933" cy="3173531"/>
          </a:xfrm>
          <a:prstGeom prst="rect">
            <a:avLst/>
          </a:prstGeom>
        </p:spPr>
      </p:pic>
    </p:spTree>
    <p:extLst>
      <p:ext uri="{BB962C8B-B14F-4D97-AF65-F5344CB8AC3E}">
        <p14:creationId xmlns:p14="http://schemas.microsoft.com/office/powerpoint/2010/main" xmlns="" val="1300863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162250753"/>
              </p:ext>
            </p:extLst>
          </p:nvPr>
        </p:nvGraphicFramePr>
        <p:xfrm>
          <a:off x="609600" y="5715000"/>
          <a:ext cx="43434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58190">
            <a:off x="2363536" y="3306166"/>
            <a:ext cx="2900895" cy="2175672"/>
          </a:xfrm>
          <a:prstGeom prst="rect">
            <a:avLst/>
          </a:prstGeom>
          <a:ln>
            <a:solidFill>
              <a:schemeClr val="accent5">
                <a:lumMod val="75000"/>
              </a:schemeClr>
            </a:solidFill>
          </a:ln>
        </p:spPr>
      </p:pic>
      <p:pic>
        <p:nvPicPr>
          <p:cNvPr id="4" name="Picture 3"/>
          <p:cNvPicPr>
            <a:picLocks noChangeAspect="1"/>
          </p:cNvPicPr>
          <p:nvPr/>
        </p:nvPicPr>
        <p:blipFill rotWithShape="1">
          <a:blip r:embed="rId7">
            <a:extLst>
              <a:ext uri="{28A0092B-C50C-407E-A947-70E740481C1C}">
                <a14:useLocalDpi xmlns:a14="http://schemas.microsoft.com/office/drawing/2010/main" xmlns="" val="0"/>
              </a:ext>
            </a:extLst>
          </a:blip>
          <a:srcRect l="21721" t="27207" r="8487" b="31585"/>
          <a:stretch/>
        </p:blipFill>
        <p:spPr>
          <a:xfrm rot="5400000">
            <a:off x="-552942" y="1713981"/>
            <a:ext cx="4172960" cy="1847878"/>
          </a:xfrm>
          <a:prstGeom prst="rect">
            <a:avLst/>
          </a:prstGeom>
          <a:ln>
            <a:solidFill>
              <a:schemeClr val="accent5">
                <a:lumMod val="75000"/>
              </a:schemeClr>
            </a:solidFill>
          </a:ln>
        </p:spPr>
      </p:pic>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5" descr="Teens in Paris 2013 - bag designs.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4946982">
            <a:off x="3517634" y="1160097"/>
            <a:ext cx="2602830" cy="195183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6" descr="Teens in Paris 2013 - Orion fashion.JPG"/>
          <p:cNvPicPr>
            <a:picLocks noChangeAspect="1"/>
          </p:cNvPicPr>
          <p:nvPr/>
        </p:nvPicPr>
        <p:blipFill>
          <a:blip r:embed="rId9">
            <a:extLst>
              <a:ext uri="{28A0092B-C50C-407E-A947-70E740481C1C}">
                <a14:useLocalDpi xmlns:a14="http://schemas.microsoft.com/office/drawing/2010/main" xmlns="" val="0"/>
              </a:ext>
            </a:extLst>
          </a:blip>
          <a:srcRect l="5461" t="21786" r="8502" b="12193"/>
          <a:stretch>
            <a:fillRect/>
          </a:stretch>
        </p:blipFill>
        <p:spPr bwMode="auto">
          <a:xfrm rot="5400000">
            <a:off x="5315306" y="3180557"/>
            <a:ext cx="3856038" cy="22193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3749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514651481"/>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66593">
            <a:off x="5091309" y="1007510"/>
            <a:ext cx="3314099" cy="2485574"/>
          </a:xfrm>
          <a:prstGeom prst="rect">
            <a:avLst/>
          </a:prstGeom>
          <a:ln>
            <a:solidFill>
              <a:schemeClr val="accent5">
                <a:lumMod val="75000"/>
              </a:schemeClr>
            </a:solidFill>
          </a:ln>
        </p:spPr>
      </p:pic>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Crafting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Calligraphy group - 2013.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9536" y="457200"/>
            <a:ext cx="3886200" cy="51816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6" descr="Calligraphy results - 2013.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1158289">
            <a:off x="4956292" y="3619502"/>
            <a:ext cx="3124200" cy="2343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639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2485724193"/>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366593">
            <a:off x="4807739" y="1225205"/>
            <a:ext cx="3204571" cy="4272762"/>
          </a:xfrm>
          <a:prstGeom prst="rect">
            <a:avLst/>
          </a:prstGeom>
          <a:ln>
            <a:solidFill>
              <a:schemeClr val="accent5">
                <a:lumMod val="75000"/>
              </a:schemeClr>
            </a:solidFill>
          </a:ln>
        </p:spPr>
      </p:pic>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bwMode="auto">
          <a:xfrm rot="4959660">
            <a:off x="817298" y="1265614"/>
            <a:ext cx="3886200" cy="29146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727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974678951"/>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Crafting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1" descr="IMG_2275.JPG"/>
          <p:cNvPicPr>
            <a:picLocks noChangeAspect="1"/>
          </p:cNvPicPr>
          <p:nvPr/>
        </p:nvPicPr>
        <p:blipFill rotWithShape="1">
          <a:blip r:embed="rId6" cstate="print">
            <a:extLst>
              <a:ext uri="{28A0092B-C50C-407E-A947-70E740481C1C}">
                <a14:useLocalDpi xmlns:a14="http://schemas.microsoft.com/office/drawing/2010/main" xmlns="" val="0"/>
              </a:ext>
            </a:extLst>
          </a:blip>
          <a:srcRect r="8131" b="14285"/>
          <a:stretch/>
        </p:blipFill>
        <p:spPr bwMode="auto">
          <a:xfrm rot="21255397">
            <a:off x="801844" y="705771"/>
            <a:ext cx="3570203" cy="249827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3" descr="IMG_2293.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338832">
            <a:off x="1207576" y="2974077"/>
            <a:ext cx="3264499" cy="2448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4" descr="IMG_2310.JPG"/>
          <p:cNvPicPr>
            <a:picLocks noChangeAspect="1"/>
          </p:cNvPicPr>
          <p:nvPr/>
        </p:nvPicPr>
        <p:blipFill>
          <a:blip r:embed="rId8">
            <a:extLst>
              <a:ext uri="{28A0092B-C50C-407E-A947-70E740481C1C}">
                <a14:useLocalDpi xmlns:a14="http://schemas.microsoft.com/office/drawing/2010/main" xmlns="" val="0"/>
              </a:ext>
            </a:extLst>
          </a:blip>
          <a:srcRect l="16177" t="21617" r="13052"/>
          <a:stretch>
            <a:fillRect/>
          </a:stretch>
        </p:blipFill>
        <p:spPr bwMode="auto">
          <a:xfrm>
            <a:off x="5013385" y="976313"/>
            <a:ext cx="3467920" cy="512391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26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92089118"/>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bwMode="auto">
          <a:xfrm rot="21255397">
            <a:off x="878644" y="669827"/>
            <a:ext cx="3331028" cy="249827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bwMode="auto">
          <a:xfrm rot="338832">
            <a:off x="1207576" y="2974077"/>
            <a:ext cx="3264499" cy="244837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4556235" y="1856600"/>
            <a:ext cx="3925069" cy="294380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398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790933052"/>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19049" y="123855"/>
            <a:ext cx="3181951"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 turned Crafting</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bwMode="auto">
          <a:xfrm rot="21189492">
            <a:off x="773240" y="988454"/>
            <a:ext cx="3980301" cy="298522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bwMode="auto">
          <a:xfrm rot="380616">
            <a:off x="4362392" y="2798629"/>
            <a:ext cx="3925069" cy="294380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76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495238756"/>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19049" y="123855"/>
            <a:ext cx="3181951" cy="400110"/>
          </a:xfrm>
          <a:prstGeom prst="rect">
            <a:avLst/>
          </a:prstGeom>
          <a:noFill/>
        </p:spPr>
        <p:txBody>
          <a:bodyPr wrap="square" lIns="91440" tIns="45720" rIns="91440" bIns="45720">
            <a:spAutoFit/>
          </a:bodyPr>
          <a:lstStyle/>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Winter Break events 023.jpg"/>
          <p:cNvPicPr>
            <a:picLocks noChangeAspect="1"/>
          </p:cNvPicPr>
          <p:nvPr/>
        </p:nvPicPr>
        <p:blipFill>
          <a:blip r:embed="rId6" cstate="print"/>
          <a:srcRect b="17706"/>
          <a:stretch>
            <a:fillRect/>
          </a:stretch>
        </p:blipFill>
        <p:spPr>
          <a:xfrm>
            <a:off x="685800" y="847898"/>
            <a:ext cx="4724400" cy="4638502"/>
          </a:xfrm>
          <a:prstGeom prst="rect">
            <a:avLst/>
          </a:prstGeom>
          <a:ln>
            <a:solidFill>
              <a:schemeClr val="accent5">
                <a:lumMod val="75000"/>
              </a:schemeClr>
            </a:solidFill>
          </a:ln>
        </p:spPr>
      </p:pic>
      <p:pic>
        <p:nvPicPr>
          <p:cNvPr id="4" name="Picture 3" descr="angry birds small.jpg"/>
          <p:cNvPicPr>
            <a:picLocks noChangeAspect="1"/>
          </p:cNvPicPr>
          <p:nvPr/>
        </p:nvPicPr>
        <p:blipFill>
          <a:blip r:embed="rId7" cstate="print"/>
          <a:stretch>
            <a:fillRect/>
          </a:stretch>
        </p:blipFill>
        <p:spPr>
          <a:xfrm rot="230354">
            <a:off x="4956072" y="3771566"/>
            <a:ext cx="3487420" cy="2484750"/>
          </a:xfrm>
          <a:prstGeom prst="rect">
            <a:avLst/>
          </a:prstGeom>
          <a:ln>
            <a:solidFill>
              <a:schemeClr val="accent5">
                <a:lumMod val="75000"/>
              </a:schemeClr>
            </a:solidFill>
          </a:ln>
        </p:spPr>
      </p:pic>
    </p:spTree>
    <p:extLst>
      <p:ext uri="{BB962C8B-B14F-4D97-AF65-F5344CB8AC3E}">
        <p14:creationId xmlns:p14="http://schemas.microsoft.com/office/powerpoint/2010/main" xmlns="" val="3166526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rot="5400000">
            <a:off x="-19051" y="1085850"/>
            <a:ext cx="5029200" cy="377189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Diagram 5"/>
          <p:cNvGraphicFramePr/>
          <p:nvPr>
            <p:extLst>
              <p:ext uri="{D42A27DB-BD31-4B8C-83A1-F6EECF244321}">
                <p14:modId xmlns:p14="http://schemas.microsoft.com/office/powerpoint/2010/main" xmlns="" val="2706000172"/>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Crafting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bwMode="auto">
          <a:xfrm rot="21255397">
            <a:off x="4324634" y="994979"/>
            <a:ext cx="3816208" cy="286215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bwMode="auto">
          <a:xfrm rot="338832">
            <a:off x="5140488" y="3734354"/>
            <a:ext cx="3228138" cy="242110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412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G_0047.JPG"/>
          <p:cNvPicPr>
            <a:picLocks noChangeAspect="1"/>
          </p:cNvPicPr>
          <p:nvPr/>
        </p:nvPicPr>
        <p:blipFill>
          <a:blip r:embed="rId2"/>
          <a:stretch>
            <a:fillRect/>
          </a:stretch>
        </p:blipFill>
        <p:spPr>
          <a:xfrm>
            <a:off x="685800" y="457200"/>
            <a:ext cx="3759200" cy="2819400"/>
          </a:xfrm>
          <a:prstGeom prst="rect">
            <a:avLst/>
          </a:prstGeom>
          <a:ln>
            <a:solidFill>
              <a:schemeClr val="accent5">
                <a:lumMod val="75000"/>
              </a:schemeClr>
            </a:solidFill>
          </a:ln>
        </p:spPr>
      </p:pic>
      <p:pic>
        <p:nvPicPr>
          <p:cNvPr id="12" name="Picture 4"/>
          <p:cNvPicPr>
            <a:picLocks noChangeAspect="1"/>
          </p:cNvPicPr>
          <p:nvPr/>
        </p:nvPicPr>
        <p:blipFill>
          <a:blip r:embed="rId3"/>
          <a:srcRect l="11450" t="19986" r="6107"/>
          <a:stretch>
            <a:fillRect/>
          </a:stretch>
        </p:blipFill>
        <p:spPr bwMode="auto">
          <a:xfrm>
            <a:off x="4800600" y="914400"/>
            <a:ext cx="3352800" cy="244051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Diagram 5"/>
          <p:cNvGraphicFramePr/>
          <p:nvPr>
            <p:extLst>
              <p:ext uri="{D42A27DB-BD31-4B8C-83A1-F6EECF244321}">
                <p14:modId xmlns:p14="http://schemas.microsoft.com/office/powerpoint/2010/main" xmlns="" val="3576492479"/>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1"/>
          <p:cNvPicPr>
            <a:picLocks noChangeAspect="1"/>
          </p:cNvPicPr>
          <p:nvPr/>
        </p:nvPicPr>
        <p:blipFill>
          <a:blip r:embed="rId8"/>
          <a:srcRect t="13202" r="13814"/>
          <a:stretch>
            <a:fillRect/>
          </a:stretch>
        </p:blipFill>
        <p:spPr bwMode="auto">
          <a:xfrm rot="21241951">
            <a:off x="5070754" y="3361262"/>
            <a:ext cx="3221390" cy="243320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3"/>
          <p:cNvPicPr>
            <a:picLocks noChangeAspect="1"/>
          </p:cNvPicPr>
          <p:nvPr/>
        </p:nvPicPr>
        <p:blipFill>
          <a:blip r:embed="rId9"/>
          <a:srcRect t="3772" r="27775" b="20874"/>
          <a:stretch>
            <a:fillRect/>
          </a:stretch>
        </p:blipFill>
        <p:spPr bwMode="auto">
          <a:xfrm rot="5660258">
            <a:off x="2346507" y="3443579"/>
            <a:ext cx="2332674" cy="18252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9" name="Picture 3"/>
          <p:cNvPicPr>
            <a:picLocks noChangeAspect="1"/>
          </p:cNvPicPr>
          <p:nvPr/>
        </p:nvPicPr>
        <p:blipFill>
          <a:blip r:embed="rId10"/>
          <a:srcRect t="10051" r="30725" b="10483"/>
          <a:stretch>
            <a:fillRect/>
          </a:stretch>
        </p:blipFill>
        <p:spPr bwMode="auto">
          <a:xfrm rot="4898143">
            <a:off x="682469" y="3529142"/>
            <a:ext cx="1987121" cy="1709586"/>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66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auto">
          <a:xfrm rot="17040921">
            <a:off x="1170544" y="2833118"/>
            <a:ext cx="3228138" cy="242110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bwMode="auto">
          <a:xfrm>
            <a:off x="609600" y="457200"/>
            <a:ext cx="3327400" cy="24955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Diagram 5"/>
          <p:cNvGraphicFramePr/>
          <p:nvPr>
            <p:extLst>
              <p:ext uri="{D42A27DB-BD31-4B8C-83A1-F6EECF244321}">
                <p14:modId xmlns:p14="http://schemas.microsoft.com/office/powerpoint/2010/main" xmlns="" val="3576492479"/>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bwMode="auto">
          <a:xfrm rot="21255397">
            <a:off x="4247432" y="1020586"/>
            <a:ext cx="3787592" cy="284069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3"/>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bwMode="auto">
          <a:xfrm rot="338832">
            <a:off x="5140544" y="3704335"/>
            <a:ext cx="3229722" cy="2422291"/>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66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1143000" y="762000"/>
            <a:ext cx="7024744" cy="1944136"/>
          </a:xfrm>
        </p:spPr>
        <p:txBody>
          <a:bodyPr>
            <a:normAutofit/>
          </a:bodyPr>
          <a:lstStyle/>
          <a:p>
            <a:r>
              <a:rPr lang="en-US" sz="3600" dirty="0" smtClean="0"/>
              <a:t>We started by asking ourselves (and each other) some key questions:</a:t>
            </a:r>
            <a:endParaRPr lang="en-US" sz="3600" dirty="0"/>
          </a:p>
        </p:txBody>
      </p:sp>
      <p:sp>
        <p:nvSpPr>
          <p:cNvPr id="24" name="TextBox 23"/>
          <p:cNvSpPr txBox="1"/>
          <p:nvPr/>
        </p:nvSpPr>
        <p:spPr>
          <a:xfrm>
            <a:off x="1160253" y="2819400"/>
            <a:ext cx="7239000" cy="523220"/>
          </a:xfrm>
          <a:prstGeom prst="rect">
            <a:avLst/>
          </a:prstGeom>
          <a:noFill/>
        </p:spPr>
        <p:txBody>
          <a:bodyPr wrap="square" rtlCol="0">
            <a:spAutoFit/>
          </a:bodyPr>
          <a:lstStyle/>
          <a:p>
            <a:r>
              <a:rPr lang="en-US" sz="2800" dirty="0" smtClean="0">
                <a:solidFill>
                  <a:schemeClr val="accent5">
                    <a:lumMod val="75000"/>
                  </a:schemeClr>
                </a:solidFill>
              </a:rPr>
              <a:t>Is crafting for girls and making for boys?</a:t>
            </a:r>
            <a:endParaRPr lang="en-US" sz="2800" dirty="0">
              <a:solidFill>
                <a:schemeClr val="accent5">
                  <a:lumMod val="75000"/>
                </a:schemeClr>
              </a:solidFill>
            </a:endParaRPr>
          </a:p>
        </p:txBody>
      </p:sp>
      <p:graphicFrame>
        <p:nvGraphicFramePr>
          <p:cNvPr id="29" name="Diagram 28"/>
          <p:cNvGraphicFramePr/>
          <p:nvPr>
            <p:extLst>
              <p:ext uri="{D42A27DB-BD31-4B8C-83A1-F6EECF244321}">
                <p14:modId xmlns:p14="http://schemas.microsoft.com/office/powerpoint/2010/main" xmlns="" val="1438796982"/>
              </p:ext>
            </p:extLst>
          </p:nvPr>
        </p:nvGraphicFramePr>
        <p:xfrm>
          <a:off x="3843068" y="3459071"/>
          <a:ext cx="4572000"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 name="Picture 30"/>
          <p:cNvPicPr>
            <a:picLocks noChangeAspect="1"/>
          </p:cNvPicPr>
          <p:nvPr/>
        </p:nvPicPr>
        <p:blipFill rotWithShape="1">
          <a:blip r:embed="rId6">
            <a:extLst>
              <a:ext uri="{28A0092B-C50C-407E-A947-70E740481C1C}">
                <a14:useLocalDpi xmlns:a14="http://schemas.microsoft.com/office/drawing/2010/main" xmlns="" val="0"/>
              </a:ext>
            </a:extLst>
          </a:blip>
          <a:srcRect l="18231" t="23396" r="42854" b="17925"/>
          <a:stretch/>
        </p:blipFill>
        <p:spPr>
          <a:xfrm rot="4851982">
            <a:off x="770715" y="3806094"/>
            <a:ext cx="2277553" cy="2575707"/>
          </a:xfrm>
          <a:prstGeom prst="rect">
            <a:avLst/>
          </a:prstGeom>
          <a:ln>
            <a:solidFill>
              <a:schemeClr val="accent1"/>
            </a:solidFill>
          </a:ln>
        </p:spPr>
      </p:pic>
      <p:pic>
        <p:nvPicPr>
          <p:cNvPr id="32" name="Picture 31"/>
          <p:cNvPicPr>
            <a:picLocks noChangeAspect="1"/>
          </p:cNvPicPr>
          <p:nvPr/>
        </p:nvPicPr>
        <p:blipFill rotWithShape="1">
          <a:blip r:embed="rId7">
            <a:extLst>
              <a:ext uri="{28A0092B-C50C-407E-A947-70E740481C1C}">
                <a14:useLocalDpi xmlns:a14="http://schemas.microsoft.com/office/drawing/2010/main" xmlns="" val="0"/>
              </a:ext>
            </a:extLst>
          </a:blip>
          <a:srcRect l="28660" t="22790" r="31068" b="29737"/>
          <a:stretch/>
        </p:blipFill>
        <p:spPr>
          <a:xfrm rot="5981112">
            <a:off x="3172982" y="4193537"/>
            <a:ext cx="2454984" cy="2170471"/>
          </a:xfrm>
          <a:prstGeom prst="rect">
            <a:avLst/>
          </a:prstGeom>
          <a:ln>
            <a:solidFill>
              <a:schemeClr val="accent1"/>
            </a:solidFill>
          </a:ln>
        </p:spPr>
      </p:pic>
    </p:spTree>
    <p:extLst>
      <p:ext uri="{BB962C8B-B14F-4D97-AF65-F5344CB8AC3E}">
        <p14:creationId xmlns:p14="http://schemas.microsoft.com/office/powerpoint/2010/main" xmlns="" val="3941612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p:cNvPicPr>
          <p:nvPr/>
        </p:nvPicPr>
        <p:blipFill>
          <a:blip r:embed="rId2" cstate="print"/>
          <a:stretch>
            <a:fillRect/>
          </a:stretch>
        </p:blipFill>
        <p:spPr bwMode="auto">
          <a:xfrm rot="211316">
            <a:off x="4576321" y="1023768"/>
            <a:ext cx="3644756" cy="2733567"/>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graphicFrame>
        <p:nvGraphicFramePr>
          <p:cNvPr id="6" name="Diagram 5"/>
          <p:cNvGraphicFramePr/>
          <p:nvPr>
            <p:extLst>
              <p:ext uri="{D42A27DB-BD31-4B8C-83A1-F6EECF244321}">
                <p14:modId xmlns:p14="http://schemas.microsoft.com/office/powerpoint/2010/main" xmlns="" val="3576492479"/>
              </p:ext>
            </p:extLst>
          </p:nvPr>
        </p:nvGraphicFramePr>
        <p:xfrm>
          <a:off x="609600" y="5715000"/>
          <a:ext cx="4114800"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1"/>
          <p:cNvPicPr>
            <a:picLocks noChangeAspect="1"/>
          </p:cNvPicPr>
          <p:nvPr/>
        </p:nvPicPr>
        <p:blipFill>
          <a:blip r:embed="rId7" cstate="print"/>
          <a:srcRect t="8094"/>
          <a:stretch>
            <a:fillRect/>
          </a:stretch>
        </p:blipFill>
        <p:spPr bwMode="auto">
          <a:xfrm rot="21405149">
            <a:off x="5092945" y="3752160"/>
            <a:ext cx="3404969" cy="2347028"/>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3"/>
          <p:cNvPicPr>
            <a:picLocks noChangeAspect="1"/>
          </p:cNvPicPr>
          <p:nvPr/>
        </p:nvPicPr>
        <p:blipFill>
          <a:blip r:embed="rId8" cstate="print"/>
          <a:stretch>
            <a:fillRect/>
          </a:stretch>
        </p:blipFill>
        <p:spPr bwMode="auto">
          <a:xfrm rot="5400000">
            <a:off x="28362" y="1143532"/>
            <a:ext cx="4876192" cy="3657144"/>
          </a:xfrm>
          <a:prstGeom prst="rect">
            <a:avLst/>
          </a:prstGeom>
          <a:noFill/>
          <a:ln w="9525">
            <a:solidFill>
              <a:schemeClr val="accent5">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66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800" dirty="0" smtClean="0"/>
              <a:t>Our conclusion, just as …</a:t>
            </a:r>
            <a:endParaRPr lang="en-US" sz="2800" dirty="0"/>
          </a:p>
        </p:txBody>
      </p:sp>
      <p:pic>
        <p:nvPicPr>
          <p:cNvPr id="2050" name="Picture 2" descr="http://www.tumbleweedus.com/v/vspfiles/assets/images/products640x480/8462.50birthdaywineglasses.jpg"/>
          <p:cNvPicPr>
            <a:picLocks noChangeAspect="1" noChangeArrowheads="1"/>
          </p:cNvPicPr>
          <p:nvPr/>
        </p:nvPicPr>
        <p:blipFill>
          <a:blip r:embed="rId2"/>
          <a:srcRect l="16364" r="18182"/>
          <a:stretch>
            <a:fillRect/>
          </a:stretch>
        </p:blipFill>
        <p:spPr bwMode="auto">
          <a:xfrm>
            <a:off x="762000" y="1752600"/>
            <a:ext cx="2743200" cy="4191000"/>
          </a:xfrm>
          <a:prstGeom prst="rect">
            <a:avLst/>
          </a:prstGeom>
          <a:noFill/>
        </p:spPr>
      </p:pic>
      <p:pic>
        <p:nvPicPr>
          <p:cNvPr id="2052" name="Picture 4" descr="http://1.bp.blogspot.com/_8iC7XC273f0/TSilCbD2TVI/AAAAAAAAAMI/wdnvVsiEXSE/s1600/my+designs+243.jpg"/>
          <p:cNvPicPr>
            <a:picLocks noChangeAspect="1" noChangeArrowheads="1"/>
          </p:cNvPicPr>
          <p:nvPr/>
        </p:nvPicPr>
        <p:blipFill>
          <a:blip r:embed="rId3" cstate="print"/>
          <a:srcRect/>
          <a:stretch>
            <a:fillRect/>
          </a:stretch>
        </p:blipFill>
        <p:spPr bwMode="auto">
          <a:xfrm>
            <a:off x="5181600" y="1600200"/>
            <a:ext cx="3276600" cy="2457450"/>
          </a:xfrm>
          <a:prstGeom prst="rect">
            <a:avLst/>
          </a:prstGeom>
          <a:noFill/>
        </p:spPr>
      </p:pic>
      <p:sp>
        <p:nvSpPr>
          <p:cNvPr id="6" name="Rectangle 5"/>
          <p:cNvSpPr/>
          <p:nvPr/>
        </p:nvSpPr>
        <p:spPr>
          <a:xfrm>
            <a:off x="3429000" y="2514600"/>
            <a:ext cx="19812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Gray is the </a:t>
            </a:r>
            <a:b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black</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4" name="Picture 6" descr="Speedo Ladies Pool Surfer Thong Flip-flops"/>
          <p:cNvPicPr>
            <a:picLocks noChangeAspect="1" noChangeArrowheads="1"/>
          </p:cNvPicPr>
          <p:nvPr/>
        </p:nvPicPr>
        <p:blipFill>
          <a:blip r:embed="rId4"/>
          <a:srcRect t="15152" b="15151"/>
          <a:stretch>
            <a:fillRect/>
          </a:stretch>
        </p:blipFill>
        <p:spPr bwMode="auto">
          <a:xfrm>
            <a:off x="3429000" y="4343400"/>
            <a:ext cx="2514600" cy="1752600"/>
          </a:xfrm>
          <a:prstGeom prst="rect">
            <a:avLst/>
          </a:prstGeom>
          <a:noFill/>
        </p:spPr>
      </p:pic>
      <p:sp>
        <p:nvSpPr>
          <p:cNvPr id="8" name="Rectangle 7"/>
          <p:cNvSpPr/>
          <p:nvPr/>
        </p:nvSpPr>
        <p:spPr>
          <a:xfrm>
            <a:off x="6172200" y="4800600"/>
            <a:ext cx="1981200" cy="923330"/>
          </a:xfrm>
          <a:prstGeom prst="rect">
            <a:avLst/>
          </a:prstGeom>
          <a:noFill/>
        </p:spPr>
        <p:txBody>
          <a:bodyPr wrap="square" lIns="91440" tIns="45720" rIns="91440" bIns="4572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flip-flops that used to be thongs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488818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03864"/>
            <a:ext cx="7024744" cy="4687336"/>
          </a:xfrm>
          <a:solidFill>
            <a:schemeClr val="accent5">
              <a:lumMod val="50000"/>
            </a:schemeClr>
          </a:solidFill>
        </p:spPr>
        <p:txBody>
          <a:bodyPr anchor="ctr">
            <a:noAutofit/>
          </a:bodyPr>
          <a:lstStyle/>
          <a:p>
            <a:pPr algn="ctr"/>
            <a:r>
              <a:rPr lang="en-US" sz="6600" dirty="0" smtClean="0"/>
              <a:t>Making is the new crafting.</a:t>
            </a:r>
            <a:endParaRPr lang="en-US" sz="6600" dirty="0"/>
          </a:p>
        </p:txBody>
      </p:sp>
    </p:spTree>
    <p:extLst>
      <p:ext uri="{BB962C8B-B14F-4D97-AF65-F5344CB8AC3E}">
        <p14:creationId xmlns:p14="http://schemas.microsoft.com/office/powerpoint/2010/main" xmlns="" val="488818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72536"/>
          </a:xfrm>
        </p:spPr>
        <p:txBody>
          <a:bodyPr>
            <a:normAutofit/>
          </a:bodyPr>
          <a:lstStyle/>
          <a:p>
            <a:r>
              <a:rPr lang="en-US" sz="2800" dirty="0" smtClean="0"/>
              <a:t>Encouragement from the experts …</a:t>
            </a:r>
            <a:endParaRPr lang="en-US" sz="2800" dirty="0"/>
          </a:p>
        </p:txBody>
      </p:sp>
      <p:sp>
        <p:nvSpPr>
          <p:cNvPr id="4" name="TextBox 3"/>
          <p:cNvSpPr txBox="1"/>
          <p:nvPr/>
        </p:nvSpPr>
        <p:spPr>
          <a:xfrm>
            <a:off x="1066800" y="1676400"/>
            <a:ext cx="7086600" cy="4585871"/>
          </a:xfrm>
          <a:prstGeom prst="rect">
            <a:avLst/>
          </a:prstGeom>
          <a:noFill/>
        </p:spPr>
        <p:txBody>
          <a:bodyPr wrap="square" rtlCol="0">
            <a:spAutoFit/>
          </a:bodyPr>
          <a:lstStyle/>
          <a:p>
            <a:r>
              <a:rPr lang="en-US" sz="1400" dirty="0" smtClean="0">
                <a:solidFill>
                  <a:schemeClr val="accent5">
                    <a:lumMod val="75000"/>
                  </a:schemeClr>
                </a:solidFill>
              </a:rPr>
              <a:t>Our guess is that you are already making - and having fun doing it! Making has been in libraries for a long time in the form of craft programs and other activities. Now we are just taking it to another level. </a:t>
            </a:r>
          </a:p>
          <a:p>
            <a:endParaRPr lang="en-US" sz="1400" dirty="0" smtClean="0">
              <a:solidFill>
                <a:schemeClr val="accent5">
                  <a:lumMod val="75000"/>
                </a:schemeClr>
              </a:solidFill>
            </a:endParaRPr>
          </a:p>
          <a:p>
            <a:r>
              <a:rPr lang="en-US" sz="1400" dirty="0" smtClean="0">
                <a:solidFill>
                  <a:schemeClr val="accent5">
                    <a:lumMod val="75000"/>
                  </a:schemeClr>
                </a:solidFill>
              </a:rPr>
              <a:t>You are making in your library when you work with teen patrons to create birdfeeders out of juice bottles and wooden spoons after reading John Corey Whaley’s “Where Things Come Back” in book club. You’re making when you build the tallest structure possible out of spaghetti and marshmallows because your Teen Advisory Board thinks the atrium looks empty. You’re making when you teach your Anime Club how to sew cat ears, and hopefully, one day, how to program their cat ears to rotate and twitch. You’re making when you design an update of the TARDIS and print it out in neon blue on the 3D printer. You’re making when your weekly 2-hour </a:t>
            </a:r>
            <a:r>
              <a:rPr lang="en-US" sz="1400" dirty="0" err="1" smtClean="0">
                <a:solidFill>
                  <a:schemeClr val="accent5">
                    <a:lumMod val="75000"/>
                  </a:schemeClr>
                </a:solidFill>
              </a:rPr>
              <a:t>Makerspace</a:t>
            </a:r>
            <a:r>
              <a:rPr lang="en-US" sz="1400" dirty="0" smtClean="0">
                <a:solidFill>
                  <a:schemeClr val="accent5">
                    <a:lumMod val="75000"/>
                  </a:schemeClr>
                </a:solidFill>
              </a:rPr>
              <a:t> consists of a plastic tub and a hot glue gun on a cart.</a:t>
            </a:r>
          </a:p>
          <a:p>
            <a:r>
              <a:rPr lang="en-US" sz="1400" dirty="0" smtClean="0">
                <a:solidFill>
                  <a:schemeClr val="accent5">
                    <a:lumMod val="75000"/>
                  </a:schemeClr>
                </a:solidFill>
              </a:rPr>
              <a:t> </a:t>
            </a:r>
          </a:p>
          <a:p>
            <a:r>
              <a:rPr lang="en-US" sz="1400" dirty="0" smtClean="0">
                <a:solidFill>
                  <a:schemeClr val="accent5">
                    <a:lumMod val="75000"/>
                  </a:schemeClr>
                </a:solidFill>
              </a:rPr>
              <a:t>Remember, the best things made in library </a:t>
            </a:r>
            <a:r>
              <a:rPr lang="en-US" sz="1400" dirty="0" err="1" smtClean="0">
                <a:solidFill>
                  <a:schemeClr val="accent5">
                    <a:lumMod val="75000"/>
                  </a:schemeClr>
                </a:solidFill>
              </a:rPr>
              <a:t>makerspaces</a:t>
            </a:r>
            <a:r>
              <a:rPr lang="en-US" sz="1400" dirty="0" smtClean="0">
                <a:solidFill>
                  <a:schemeClr val="accent5">
                    <a:lumMod val="75000"/>
                  </a:schemeClr>
                </a:solidFill>
              </a:rPr>
              <a:t> are not the physical ones. They are the learning, friendships, confidence and sense of accomplishment achieved by the participants.</a:t>
            </a:r>
          </a:p>
          <a:p>
            <a:endParaRPr lang="en-US" sz="1400" dirty="0" smtClean="0">
              <a:solidFill>
                <a:schemeClr val="accent5">
                  <a:lumMod val="75000"/>
                </a:schemeClr>
              </a:solidFill>
            </a:endParaRPr>
          </a:p>
          <a:p>
            <a:r>
              <a:rPr lang="en-US" sz="1400" dirty="0" smtClean="0">
                <a:solidFill>
                  <a:schemeClr val="accent5">
                    <a:lumMod val="75000"/>
                  </a:schemeClr>
                </a:solidFill>
              </a:rPr>
              <a:t>-- From the YALSA Making in the Library Toolkit</a:t>
            </a:r>
          </a:p>
          <a:p>
            <a:endParaRPr lang="en-US" sz="1200" dirty="0"/>
          </a:p>
        </p:txBody>
      </p:sp>
    </p:spTree>
    <p:extLst>
      <p:ext uri="{BB962C8B-B14F-4D97-AF65-F5344CB8AC3E}">
        <p14:creationId xmlns:p14="http://schemas.microsoft.com/office/powerpoint/2010/main" xmlns="" val="488818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1261408"/>
            <a:ext cx="7391400" cy="12531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838200"/>
            <a:ext cx="7024744" cy="381000"/>
          </a:xfrm>
        </p:spPr>
        <p:txBody>
          <a:bodyPr>
            <a:normAutofit fontScale="90000"/>
          </a:bodyPr>
          <a:lstStyle/>
          <a:p>
            <a:r>
              <a:rPr lang="en-US" sz="2400" dirty="0" smtClean="0"/>
              <a:t>Just a few of the great places to get ideas …</a:t>
            </a:r>
            <a:endParaRPr lang="en-US" sz="2400" dirty="0"/>
          </a:p>
        </p:txBody>
      </p:sp>
      <p:sp>
        <p:nvSpPr>
          <p:cNvPr id="4" name="TextBox 3"/>
          <p:cNvSpPr txBox="1"/>
          <p:nvPr/>
        </p:nvSpPr>
        <p:spPr>
          <a:xfrm>
            <a:off x="1066800" y="1346537"/>
            <a:ext cx="7086600" cy="1015663"/>
          </a:xfrm>
          <a:prstGeom prst="rect">
            <a:avLst/>
          </a:prstGeom>
          <a:noFill/>
        </p:spPr>
        <p:txBody>
          <a:bodyPr wrap="square" rtlCol="0">
            <a:spAutoFit/>
          </a:bodyPr>
          <a:lstStyle/>
          <a:p>
            <a:r>
              <a:rPr lang="en-US" sz="1200" b="1" dirty="0" smtClean="0">
                <a:solidFill>
                  <a:schemeClr val="bg1"/>
                </a:solidFill>
              </a:rPr>
              <a:t>YALSA’s Making It in the Library Toolkit</a:t>
            </a:r>
          </a:p>
          <a:p>
            <a:r>
              <a:rPr lang="en-US" sz="1200" dirty="0" smtClean="0">
                <a:hlinkClick r:id="rId2"/>
              </a:rPr>
              <a:t>http://www.ala.org/yalsa/sites/ala.org.yalsa/files/content/MakingintheLibraryToolkit2014.pdf</a:t>
            </a:r>
            <a:endParaRPr lang="en-US" sz="1200" dirty="0" smtClean="0"/>
          </a:p>
          <a:p>
            <a:r>
              <a:rPr lang="en-US" sz="1200" dirty="0" smtClean="0"/>
              <a:t> </a:t>
            </a:r>
          </a:p>
          <a:p>
            <a:r>
              <a:rPr lang="en-US" sz="1200" dirty="0" smtClean="0">
                <a:solidFill>
                  <a:schemeClr val="bg1"/>
                </a:solidFill>
              </a:rPr>
              <a:t>Make It @ Your Library:  </a:t>
            </a:r>
            <a:r>
              <a:rPr lang="en-US" sz="1200" u="sng" dirty="0" smtClean="0">
                <a:hlinkClick r:id="rId3"/>
              </a:rPr>
              <a:t>http://makeitatyourlibrary.org/</a:t>
            </a:r>
            <a:endParaRPr lang="en-US" sz="1200" dirty="0" smtClean="0"/>
          </a:p>
          <a:p>
            <a:r>
              <a:rPr lang="en-US" sz="1200" dirty="0" err="1" smtClean="0">
                <a:solidFill>
                  <a:schemeClr val="bg1"/>
                </a:solidFill>
              </a:rPr>
              <a:t>Sortable</a:t>
            </a:r>
            <a:r>
              <a:rPr lang="en-US" sz="1200" dirty="0" smtClean="0">
                <a:solidFill>
                  <a:schemeClr val="bg1"/>
                </a:solidFill>
              </a:rPr>
              <a:t> by Age Level; Category; Cost; and Time Per Project!</a:t>
            </a:r>
            <a:endParaRPr lang="en-US" sz="1200" dirty="0" smtClean="0"/>
          </a:p>
        </p:txBody>
      </p:sp>
      <p:sp>
        <p:nvSpPr>
          <p:cNvPr id="6" name="Rounded Rectangle 5"/>
          <p:cNvSpPr/>
          <p:nvPr/>
        </p:nvSpPr>
        <p:spPr>
          <a:xfrm>
            <a:off x="838200" y="2667000"/>
            <a:ext cx="7391400" cy="1600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TextBox 6"/>
          <p:cNvSpPr txBox="1"/>
          <p:nvPr/>
        </p:nvSpPr>
        <p:spPr>
          <a:xfrm>
            <a:off x="990600" y="2743200"/>
            <a:ext cx="7086600" cy="1384995"/>
          </a:xfrm>
          <a:prstGeom prst="rect">
            <a:avLst/>
          </a:prstGeom>
          <a:noFill/>
        </p:spPr>
        <p:txBody>
          <a:bodyPr wrap="square" rtlCol="0">
            <a:spAutoFit/>
          </a:bodyPr>
          <a:lstStyle/>
          <a:p>
            <a:r>
              <a:rPr lang="en-US" sz="1200" b="1" i="1" dirty="0" smtClean="0">
                <a:solidFill>
                  <a:schemeClr val="bg1"/>
                </a:solidFill>
              </a:rPr>
              <a:t>The Maker Movement Manifesto: Rules for Innovation in the New World of Crafters, Hackers, and Tinkerers </a:t>
            </a:r>
            <a:r>
              <a:rPr lang="en-US" sz="1200" dirty="0" smtClean="0">
                <a:solidFill>
                  <a:schemeClr val="bg1"/>
                </a:solidFill>
              </a:rPr>
              <a:t>by Mark Hatch</a:t>
            </a:r>
          </a:p>
          <a:p>
            <a:endParaRPr lang="en-US" sz="1200" dirty="0" smtClean="0">
              <a:solidFill>
                <a:schemeClr val="bg1"/>
              </a:solidFill>
            </a:endParaRPr>
          </a:p>
          <a:p>
            <a:r>
              <a:rPr lang="en-US" sz="1200" b="1" i="1" dirty="0" err="1" smtClean="0">
                <a:solidFill>
                  <a:schemeClr val="bg1"/>
                </a:solidFill>
              </a:rPr>
              <a:t>Unbored</a:t>
            </a:r>
            <a:r>
              <a:rPr lang="en-US" sz="1200" b="1" i="1" dirty="0" smtClean="0">
                <a:solidFill>
                  <a:schemeClr val="bg1"/>
                </a:solidFill>
              </a:rPr>
              <a:t>: The Essential field Guide to Serious Fun </a:t>
            </a:r>
            <a:r>
              <a:rPr lang="en-US" sz="1200" dirty="0" smtClean="0">
                <a:solidFill>
                  <a:schemeClr val="bg1"/>
                </a:solidFill>
              </a:rPr>
              <a:t>by Joshua Glenn and Elizabeth Foy Larsen</a:t>
            </a:r>
          </a:p>
          <a:p>
            <a:endParaRPr lang="en-US" sz="1200" dirty="0" smtClean="0">
              <a:solidFill>
                <a:schemeClr val="bg1"/>
              </a:solidFill>
            </a:endParaRPr>
          </a:p>
          <a:p>
            <a:r>
              <a:rPr lang="en-US" sz="1200" b="1" i="1" dirty="0" smtClean="0">
                <a:solidFill>
                  <a:schemeClr val="bg1"/>
                </a:solidFill>
              </a:rPr>
              <a:t>Invent to Learn: Making, Tinkering, and Engineering in the Classroom </a:t>
            </a:r>
            <a:r>
              <a:rPr lang="en-US" sz="1200" dirty="0" smtClean="0">
                <a:solidFill>
                  <a:schemeClr val="bg1"/>
                </a:solidFill>
              </a:rPr>
              <a:t>by Sylvia </a:t>
            </a:r>
            <a:r>
              <a:rPr lang="en-US" sz="1200" dirty="0" err="1" smtClean="0">
                <a:solidFill>
                  <a:schemeClr val="bg1"/>
                </a:solidFill>
              </a:rPr>
              <a:t>Libow</a:t>
            </a:r>
            <a:r>
              <a:rPr lang="en-US" sz="1200" dirty="0" smtClean="0">
                <a:solidFill>
                  <a:schemeClr val="bg1"/>
                </a:solidFill>
              </a:rPr>
              <a:t> Martinez and Gary Stager</a:t>
            </a:r>
          </a:p>
        </p:txBody>
      </p:sp>
      <p:sp>
        <p:nvSpPr>
          <p:cNvPr id="8" name="Rounded Rectangle 7"/>
          <p:cNvSpPr/>
          <p:nvPr/>
        </p:nvSpPr>
        <p:spPr>
          <a:xfrm>
            <a:off x="838200" y="4419600"/>
            <a:ext cx="7391400" cy="193899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1066800" y="4528066"/>
            <a:ext cx="7086600" cy="1754326"/>
          </a:xfrm>
          <a:prstGeom prst="rect">
            <a:avLst/>
          </a:prstGeom>
          <a:noFill/>
        </p:spPr>
        <p:txBody>
          <a:bodyPr wrap="square" rtlCol="0">
            <a:spAutoFit/>
          </a:bodyPr>
          <a:lstStyle/>
          <a:p>
            <a:pPr algn="ctr"/>
            <a:r>
              <a:rPr lang="en-US" sz="1200" b="1" dirty="0" smtClean="0">
                <a:solidFill>
                  <a:schemeClr val="bg1"/>
                </a:solidFill>
              </a:rPr>
              <a:t>PINTEREST! (of course!)</a:t>
            </a:r>
          </a:p>
          <a:p>
            <a:pPr algn="ctr"/>
            <a:endParaRPr lang="en-US" sz="1200" b="1" dirty="0" smtClean="0">
              <a:solidFill>
                <a:schemeClr val="bg1"/>
              </a:solidFill>
            </a:endParaRPr>
          </a:p>
          <a:p>
            <a:r>
              <a:rPr lang="en-US" sz="1200" dirty="0" smtClean="0">
                <a:solidFill>
                  <a:schemeClr val="bg1"/>
                </a:solidFill>
              </a:rPr>
              <a:t>Library </a:t>
            </a:r>
            <a:r>
              <a:rPr lang="en-US" sz="1200" dirty="0" err="1" smtClean="0">
                <a:solidFill>
                  <a:schemeClr val="bg1"/>
                </a:solidFill>
              </a:rPr>
              <a:t>MakerSpaces</a:t>
            </a:r>
            <a:r>
              <a:rPr lang="en-US" sz="1200" dirty="0" smtClean="0">
                <a:solidFill>
                  <a:schemeClr val="bg1"/>
                </a:solidFill>
              </a:rPr>
              <a:t>: Turn your library into a maker space that encourages hands-on learning: </a:t>
            </a:r>
            <a:r>
              <a:rPr lang="en-US" sz="1200" u="sng" dirty="0" smtClean="0">
                <a:hlinkClick r:id="rId4"/>
              </a:rPr>
              <a:t>http://www.pinterest.com/cari_young/library-makerspaces/</a:t>
            </a:r>
            <a:endParaRPr lang="en-US" sz="1200" dirty="0" smtClean="0"/>
          </a:p>
          <a:p>
            <a:r>
              <a:rPr lang="en-US" sz="1200" dirty="0" smtClean="0"/>
              <a:t> </a:t>
            </a:r>
          </a:p>
          <a:p>
            <a:r>
              <a:rPr lang="en-US" sz="1200" dirty="0" smtClean="0">
                <a:solidFill>
                  <a:schemeClr val="bg1"/>
                </a:solidFill>
              </a:rPr>
              <a:t>Maker! Maker!: </a:t>
            </a:r>
            <a:r>
              <a:rPr lang="en-US" sz="1200" u="sng" dirty="0" smtClean="0">
                <a:hlinkClick r:id="rId5"/>
              </a:rPr>
              <a:t>http://www.pinterest.com/auntytech/maker-maker/</a:t>
            </a:r>
            <a:endParaRPr lang="en-US" sz="1200" dirty="0" smtClean="0"/>
          </a:p>
          <a:p>
            <a:r>
              <a:rPr lang="en-US" sz="1200" dirty="0" smtClean="0"/>
              <a:t> </a:t>
            </a:r>
          </a:p>
          <a:p>
            <a:r>
              <a:rPr lang="en-US" sz="1200" dirty="0" smtClean="0">
                <a:solidFill>
                  <a:schemeClr val="bg1"/>
                </a:solidFill>
              </a:rPr>
              <a:t>Maker Space @ UHS: Ideas for creating a maker space at the school library: </a:t>
            </a:r>
          </a:p>
          <a:p>
            <a:r>
              <a:rPr lang="en-US" sz="1200" u="sng" dirty="0" smtClean="0">
                <a:hlinkClick r:id="rId6"/>
              </a:rPr>
              <a:t>http://www.pinterest.com/mlwl/maker-space-uhs/</a:t>
            </a:r>
            <a:endParaRPr lang="en-US" sz="1200" dirty="0" smtClean="0">
              <a:solidFill>
                <a:schemeClr val="bg1"/>
              </a:solidFill>
            </a:endParaRPr>
          </a:p>
        </p:txBody>
      </p:sp>
    </p:spTree>
    <p:extLst>
      <p:ext uri="{BB962C8B-B14F-4D97-AF65-F5344CB8AC3E}">
        <p14:creationId xmlns:p14="http://schemas.microsoft.com/office/powerpoint/2010/main" xmlns="" val="48881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7239000" cy="1231106"/>
          </a:xfrm>
          <a:prstGeom prst="rect">
            <a:avLst/>
          </a:prstGeom>
          <a:noFill/>
        </p:spPr>
        <p:txBody>
          <a:bodyPr wrap="square" rtlCol="0">
            <a:spAutoFit/>
          </a:bodyPr>
          <a:lstStyle/>
          <a:p>
            <a:r>
              <a:rPr lang="en-US" sz="2800" dirty="0" smtClean="0">
                <a:solidFill>
                  <a:schemeClr val="accent5">
                    <a:lumMod val="75000"/>
                  </a:schemeClr>
                </a:solidFill>
              </a:rPr>
              <a:t>Does making always have to involve high-tech tools?</a:t>
            </a:r>
          </a:p>
          <a:p>
            <a:r>
              <a:rPr lang="en-US" dirty="0" smtClean="0">
                <a:solidFill>
                  <a:schemeClr val="accent5">
                    <a:lumMod val="75000"/>
                  </a:schemeClr>
                </a:solidFill>
              </a:rPr>
              <a:t>(In which case … most libraries can’t afford making …)</a:t>
            </a:r>
            <a:endParaRPr lang="en-US" dirty="0">
              <a:solidFill>
                <a:schemeClr val="accent5">
                  <a:lumMod val="75000"/>
                </a:schemeClr>
              </a:solidFill>
            </a:endParaRPr>
          </a:p>
        </p:txBody>
      </p:sp>
      <p:grpSp>
        <p:nvGrpSpPr>
          <p:cNvPr id="5" name="Group 4"/>
          <p:cNvGrpSpPr/>
          <p:nvPr/>
        </p:nvGrpSpPr>
        <p:grpSpPr>
          <a:xfrm>
            <a:off x="3827563" y="2524524"/>
            <a:ext cx="4572000" cy="359774"/>
            <a:chOff x="0" y="4778"/>
            <a:chExt cx="4572000" cy="359774"/>
          </a:xfrm>
        </p:grpSpPr>
        <p:sp>
          <p:nvSpPr>
            <p:cNvPr id="6" name="Rounded Rectangle 5"/>
            <p:cNvSpPr/>
            <p:nvPr/>
          </p:nvSpPr>
          <p:spPr>
            <a:xfrm>
              <a:off x="0" y="4778"/>
              <a:ext cx="4572000" cy="3597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17563" y="22341"/>
              <a:ext cx="4536874" cy="324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t>No. But it CAN!</a:t>
              </a:r>
              <a:endParaRPr lang="en-US" sz="1500" kern="1200" dirty="0"/>
            </a:p>
          </p:txBody>
        </p:sp>
      </p:grpSp>
      <p:pic>
        <p:nvPicPr>
          <p:cNvPr id="1026" name="Picture 2" descr="http://cdn.idigitaltimes.com/data/images/full/2013/05/10/7872-3-d-print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6037" y="3147020"/>
            <a:ext cx="4200763" cy="32412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81430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7239000" cy="954107"/>
          </a:xfrm>
          <a:prstGeom prst="rect">
            <a:avLst/>
          </a:prstGeom>
          <a:noFill/>
        </p:spPr>
        <p:txBody>
          <a:bodyPr wrap="square" rtlCol="0">
            <a:spAutoFit/>
          </a:bodyPr>
          <a:lstStyle/>
          <a:p>
            <a:r>
              <a:rPr lang="en-US" sz="2800" dirty="0" smtClean="0">
                <a:solidFill>
                  <a:schemeClr val="accent5">
                    <a:lumMod val="75000"/>
                  </a:schemeClr>
                </a:solidFill>
              </a:rPr>
              <a:t>Do you always know in advance whether you are crafting or making?</a:t>
            </a:r>
            <a:endParaRPr lang="en-US" dirty="0">
              <a:solidFill>
                <a:schemeClr val="accent5">
                  <a:lumMod val="75000"/>
                </a:schemeClr>
              </a:solidFill>
            </a:endParaRPr>
          </a:p>
        </p:txBody>
      </p:sp>
      <p:pic>
        <p:nvPicPr>
          <p:cNvPr id="2050" name="Picture 2" descr="http://afmarcom.com/blog/wp-content/uploads/2011/11/2011-11-12-confused-custom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2667000"/>
            <a:ext cx="2979596" cy="253582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1" name="Diagram 10"/>
          <p:cNvGraphicFramePr/>
          <p:nvPr>
            <p:extLst>
              <p:ext uri="{D42A27DB-BD31-4B8C-83A1-F6EECF244321}">
                <p14:modId xmlns:p14="http://schemas.microsoft.com/office/powerpoint/2010/main" xmlns="" val="2146417157"/>
              </p:ext>
            </p:extLst>
          </p:nvPr>
        </p:nvGraphicFramePr>
        <p:xfrm>
          <a:off x="4267200" y="2362200"/>
          <a:ext cx="3657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5958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 after thinking about it, here’s what we say:</a:t>
            </a:r>
            <a:endParaRPr lang="en-US" dirty="0"/>
          </a:p>
        </p:txBody>
      </p:sp>
      <p:graphicFrame>
        <p:nvGraphicFramePr>
          <p:cNvPr id="6" name="Diagram 5"/>
          <p:cNvGraphicFramePr/>
          <p:nvPr>
            <p:extLst>
              <p:ext uri="{D42A27DB-BD31-4B8C-83A1-F6EECF244321}">
                <p14:modId xmlns:p14="http://schemas.microsoft.com/office/powerpoint/2010/main" xmlns="" val="3327941974"/>
              </p:ext>
            </p:extLst>
          </p:nvPr>
        </p:nvGraphicFramePr>
        <p:xfrm>
          <a:off x="1143000" y="2362200"/>
          <a:ext cx="7086600" cy="1228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xmlns="" val="2031909919"/>
              </p:ext>
            </p:extLst>
          </p:nvPr>
        </p:nvGraphicFramePr>
        <p:xfrm>
          <a:off x="1143000" y="3886200"/>
          <a:ext cx="7010400" cy="1600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58237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Also … and this is important …</a:t>
            </a:r>
            <a:endParaRPr lang="en-US" dirty="0"/>
          </a:p>
        </p:txBody>
      </p:sp>
      <p:graphicFrame>
        <p:nvGraphicFramePr>
          <p:cNvPr id="5" name="Diagram 4"/>
          <p:cNvGraphicFramePr/>
          <p:nvPr>
            <p:extLst>
              <p:ext uri="{D42A27DB-BD31-4B8C-83A1-F6EECF244321}">
                <p14:modId xmlns:p14="http://schemas.microsoft.com/office/powerpoint/2010/main" xmlns="" val="3484091119"/>
              </p:ext>
            </p:extLst>
          </p:nvPr>
        </p:nvGraphicFramePr>
        <p:xfrm>
          <a:off x="1295400" y="2362200"/>
          <a:ext cx="6629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86457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09600" y="5715000"/>
          <a:ext cx="3352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09600" y="875581"/>
            <a:ext cx="3314700" cy="4419600"/>
          </a:xfrm>
          <a:prstGeom prst="rect">
            <a:avLst/>
          </a:prstGeom>
          <a:ln>
            <a:solidFill>
              <a:schemeClr val="accent5">
                <a:lumMod val="75000"/>
              </a:schemeClr>
            </a:solidFill>
          </a:ln>
        </p:spPr>
      </p:pic>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4615877">
            <a:off x="5033237" y="1531613"/>
            <a:ext cx="3332747" cy="2499560"/>
          </a:xfrm>
          <a:prstGeom prst="rect">
            <a:avLst/>
          </a:prstGeom>
          <a:ln>
            <a:solidFill>
              <a:schemeClr val="accent5">
                <a:lumMod val="75000"/>
              </a:schemeClr>
            </a:solidFill>
          </a:ln>
        </p:spPr>
      </p:pic>
      <p:pic>
        <p:nvPicPr>
          <p:cNvPr id="4" name="Picture 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373176">
            <a:off x="4297248" y="3804102"/>
            <a:ext cx="2819400" cy="2114550"/>
          </a:xfrm>
          <a:prstGeom prst="rect">
            <a:avLst/>
          </a:prstGeom>
          <a:ln>
            <a:solidFill>
              <a:schemeClr val="accent5">
                <a:lumMod val="75000"/>
              </a:schemeClr>
            </a:solidFill>
          </a:ln>
        </p:spPr>
      </p:pic>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Crafting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4207793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4099646546"/>
              </p:ext>
            </p:extLst>
          </p:nvPr>
        </p:nvGraphicFramePr>
        <p:xfrm>
          <a:off x="609600" y="5715000"/>
          <a:ext cx="3352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6" cstate="print">
            <a:extLst>
              <a:ext uri="{28A0092B-C50C-407E-A947-70E740481C1C}">
                <a14:useLocalDpi xmlns:a14="http://schemas.microsoft.com/office/drawing/2010/main" xmlns="" val="0"/>
              </a:ext>
            </a:extLst>
          </a:blip>
          <a:srcRect l="13677" t="17601" r="10224"/>
          <a:stretch/>
        </p:blipFill>
        <p:spPr>
          <a:xfrm rot="199849">
            <a:off x="4338133" y="3332961"/>
            <a:ext cx="3581400" cy="2908444"/>
          </a:xfrm>
          <a:prstGeom prst="rect">
            <a:avLst/>
          </a:prstGeom>
          <a:ln>
            <a:solidFill>
              <a:schemeClr val="accent5">
                <a:lumMod val="75000"/>
              </a:schemeClr>
            </a:solidFill>
          </a:ln>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xmlns="" val="0"/>
              </a:ext>
            </a:extLst>
          </a:blip>
          <a:srcRect t="12231"/>
          <a:stretch/>
        </p:blipFill>
        <p:spPr>
          <a:xfrm rot="21347339">
            <a:off x="634042" y="992038"/>
            <a:ext cx="4280860" cy="2817962"/>
          </a:xfrm>
          <a:prstGeom prst="rect">
            <a:avLst/>
          </a:prstGeom>
          <a:ln>
            <a:solidFill>
              <a:schemeClr val="accent5">
                <a:lumMod val="75000"/>
              </a:schemeClr>
            </a:solidFill>
          </a:ln>
        </p:spPr>
      </p:pic>
      <p:pic>
        <p:nvPicPr>
          <p:cNvPr id="4" name="Picture 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440248" y="984702"/>
            <a:ext cx="2819400" cy="2114550"/>
          </a:xfrm>
          <a:prstGeom prst="rect">
            <a:avLst/>
          </a:prstGeom>
          <a:ln>
            <a:solidFill>
              <a:schemeClr val="accent5">
                <a:lumMod val="75000"/>
              </a:schemeClr>
            </a:solidFill>
          </a:ln>
        </p:spPr>
      </p:pic>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234275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369912141"/>
              </p:ext>
            </p:extLst>
          </p:nvPr>
        </p:nvGraphicFramePr>
        <p:xfrm>
          <a:off x="609600" y="5715000"/>
          <a:ext cx="3352800"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819049" y="-76200"/>
            <a:ext cx="3181951" cy="646331"/>
          </a:xfrm>
          <a:prstGeom prst="rect">
            <a:avLst/>
          </a:prstGeom>
          <a:noFill/>
        </p:spPr>
        <p:txBody>
          <a:bodyPr wrap="square" lIns="91440" tIns="45720" rIns="91440" bIns="4572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Making</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Picture 2" descr="chalk 2013 - 5.JPG"/>
          <p:cNvPicPr>
            <a:picLocks noChangeAspect="1"/>
          </p:cNvPicPr>
          <p:nvPr/>
        </p:nvPicPr>
        <p:blipFill>
          <a:blip r:embed="rId6" cstate="print">
            <a:extLst>
              <a:ext uri="{28A0092B-C50C-407E-A947-70E740481C1C}">
                <a14:useLocalDpi xmlns:a14="http://schemas.microsoft.com/office/drawing/2010/main" xmlns="" val="0"/>
              </a:ext>
            </a:extLst>
          </a:blip>
          <a:srcRect l="11458" t="11111" r="14583" b="18056"/>
          <a:stretch>
            <a:fillRect/>
          </a:stretch>
        </p:blipFill>
        <p:spPr bwMode="auto">
          <a:xfrm>
            <a:off x="4145907" y="3190690"/>
            <a:ext cx="4419600" cy="317464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4" descr="Chalk 2013 - 1.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59723">
            <a:off x="783169" y="682486"/>
            <a:ext cx="2946400" cy="2209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 name="Picture 6" descr="chalk 2013 - 2.JPG"/>
          <p:cNvPicPr>
            <a:picLocks noChangeAspect="1"/>
          </p:cNvPicPr>
          <p:nvPr/>
        </p:nvPicPr>
        <p:blipFill>
          <a:blip r:embed="rId8" cstate="print">
            <a:extLst>
              <a:ext uri="{28A0092B-C50C-407E-A947-70E740481C1C}">
                <a14:useLocalDpi xmlns:a14="http://schemas.microsoft.com/office/drawing/2010/main" xmlns="" val="0"/>
              </a:ext>
            </a:extLst>
          </a:blip>
          <a:srcRect l="1111" t="13333" r="10001" b="5556"/>
          <a:stretch>
            <a:fillRect/>
          </a:stretch>
        </p:blipFill>
        <p:spPr bwMode="auto">
          <a:xfrm rot="21100324">
            <a:off x="1854948" y="2586227"/>
            <a:ext cx="2254014" cy="274172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7" name="Picture 16" descr="chalk 2013 - 3.JPG"/>
          <p:cNvPicPr>
            <a:picLocks noChangeAspect="1"/>
          </p:cNvPicPr>
          <p:nvPr/>
        </p:nvPicPr>
        <p:blipFill>
          <a:blip r:embed="rId9" cstate="print">
            <a:extLst>
              <a:ext uri="{28A0092B-C50C-407E-A947-70E740481C1C}">
                <a14:useLocalDpi xmlns:a14="http://schemas.microsoft.com/office/drawing/2010/main" xmlns="" val="0"/>
              </a:ext>
            </a:extLst>
          </a:blip>
          <a:srcRect l="13333" t="26666" r="20000"/>
          <a:stretch>
            <a:fillRect/>
          </a:stretch>
        </p:blipFill>
        <p:spPr bwMode="auto">
          <a:xfrm rot="268277">
            <a:off x="4817108" y="1030941"/>
            <a:ext cx="3089275" cy="25479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441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310</TotalTime>
  <Words>455</Words>
  <Application>Microsoft Office PowerPoint</Application>
  <PresentationFormat>On-screen Show (4:3)</PresentationFormat>
  <Paragraphs>90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Making vs Crafting</vt:lpstr>
      <vt:lpstr>We started by asking ourselves (and each other) some key questions:</vt:lpstr>
      <vt:lpstr>Slide 3</vt:lpstr>
      <vt:lpstr>Slide 4</vt:lpstr>
      <vt:lpstr>So, after thinking about it, here’s what we say:</vt:lpstr>
      <vt:lpstr>Also … and this is important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Our conclusion, just as …</vt:lpstr>
      <vt:lpstr>Making is the new crafting.</vt:lpstr>
      <vt:lpstr>Encouragement from the experts …</vt:lpstr>
      <vt:lpstr>Just a few of the great places to get ideas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vs Crafting</dc:title>
  <dc:creator>User</dc:creator>
  <cp:lastModifiedBy>ssomerville</cp:lastModifiedBy>
  <cp:revision>23</cp:revision>
  <dcterms:created xsi:type="dcterms:W3CDTF">2014-04-14T19:54:05Z</dcterms:created>
  <dcterms:modified xsi:type="dcterms:W3CDTF">2014-04-19T16:27:21Z</dcterms:modified>
</cp:coreProperties>
</file>