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3"/>
  </p:notesMasterIdLst>
  <p:sldIdLst>
    <p:sldId id="256" r:id="rId2"/>
    <p:sldId id="257" r:id="rId3"/>
    <p:sldId id="261" r:id="rId4"/>
    <p:sldId id="262" r:id="rId5"/>
    <p:sldId id="264" r:id="rId6"/>
    <p:sldId id="258" r:id="rId7"/>
    <p:sldId id="259" r:id="rId8"/>
    <p:sldId id="270" r:id="rId9"/>
    <p:sldId id="267" r:id="rId10"/>
    <p:sldId id="269"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59" autoAdjust="0"/>
  </p:normalViewPr>
  <p:slideViewPr>
    <p:cSldViewPr snapToGrid="0">
      <p:cViewPr varScale="1">
        <p:scale>
          <a:sx n="82" d="100"/>
          <a:sy n="82" d="100"/>
        </p:scale>
        <p:origin x="-112" y="-42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B12FE3-68D5-484A-9D0A-E46DE1E55479}" type="datetimeFigureOut">
              <a:rPr lang="en-US" smtClean="0"/>
              <a:t>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32C097-DB51-4007-8DD7-EC8EB08E8DE7}" type="slidenum">
              <a:rPr lang="en-US" smtClean="0"/>
              <a:t>‹#›</a:t>
            </a:fld>
            <a:endParaRPr lang="en-US"/>
          </a:p>
        </p:txBody>
      </p:sp>
    </p:spTree>
    <p:extLst>
      <p:ext uri="{BB962C8B-B14F-4D97-AF65-F5344CB8AC3E}">
        <p14:creationId xmlns:p14="http://schemas.microsoft.com/office/powerpoint/2010/main" val="4043204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2C097-DB51-4007-8DD7-EC8EB08E8DE7}" type="slidenum">
              <a:rPr lang="en-US" smtClean="0"/>
              <a:t>1</a:t>
            </a:fld>
            <a:endParaRPr lang="en-US"/>
          </a:p>
        </p:txBody>
      </p:sp>
    </p:spTree>
    <p:extLst>
      <p:ext uri="{BB962C8B-B14F-4D97-AF65-F5344CB8AC3E}">
        <p14:creationId xmlns:p14="http://schemas.microsoft.com/office/powerpoint/2010/main" val="628556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ALA WEBSITE: Library support staff</a:t>
            </a:r>
            <a:r>
              <a:rPr lang="en-US" baseline="0" dirty="0" smtClean="0"/>
              <a:t> </a:t>
            </a:r>
            <a:r>
              <a:rPr lang="en-US" dirty="0" smtClean="0"/>
              <a:t>or library paraprofessionals, are involved in all library operations at all levels. They may manage libraries or they</a:t>
            </a:r>
            <a:r>
              <a:rPr lang="en-US" baseline="0" dirty="0" smtClean="0"/>
              <a:t> </a:t>
            </a:r>
            <a:r>
              <a:rPr lang="en-US" dirty="0" smtClean="0"/>
              <a:t>may contribute very specialized expertise in some specific field. They may engage in routine</a:t>
            </a:r>
            <a:r>
              <a:rPr lang="en-US" baseline="0" dirty="0" smtClean="0"/>
              <a:t> activities or supervise and direct other staff. Generalizations about them are difficult to make, and to find an all-encompassing job description, nearly impossible. The range and complexity of their duties varies with each position, the size and type of the library in which they work, and each library’s specific needs, goals, or mission.</a:t>
            </a:r>
          </a:p>
          <a:p>
            <a:r>
              <a:rPr lang="en-US" baseline="0" dirty="0" smtClean="0"/>
              <a:t>The one distinction usually drawn between “support staff” and “librarians” is that those in the latter group typically have a Master’s of Library Science degree (MLS). In practice however, that distinction is not always clear. Staff lacking the MLS may be found in the uppermost levels of library management, and MLS holders may be found in positions that normally do not require the degree.”</a:t>
            </a:r>
            <a:endParaRPr lang="en-US" dirty="0"/>
          </a:p>
        </p:txBody>
      </p:sp>
      <p:sp>
        <p:nvSpPr>
          <p:cNvPr id="4" name="Slide Number Placeholder 3"/>
          <p:cNvSpPr>
            <a:spLocks noGrp="1"/>
          </p:cNvSpPr>
          <p:nvPr>
            <p:ph type="sldNum" sz="quarter" idx="10"/>
          </p:nvPr>
        </p:nvSpPr>
        <p:spPr/>
        <p:txBody>
          <a:bodyPr/>
          <a:lstStyle/>
          <a:p>
            <a:fld id="{FD32C097-DB51-4007-8DD7-EC8EB08E8DE7}" type="slidenum">
              <a:rPr lang="en-US" smtClean="0"/>
              <a:t>5</a:t>
            </a:fld>
            <a:endParaRPr lang="en-US"/>
          </a:p>
        </p:txBody>
      </p:sp>
    </p:spTree>
    <p:extLst>
      <p:ext uri="{BB962C8B-B14F-4D97-AF65-F5344CB8AC3E}">
        <p14:creationId xmlns:p14="http://schemas.microsoft.com/office/powerpoint/2010/main" val="6456901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091149-5489-4AE8-869E-957202C18216}" type="datetimeFigureOut">
              <a:rPr lang="en-US" smtClean="0"/>
              <a:t>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274785D-18B3-4D20-968F-3B2D91CDAF14}" type="slidenum">
              <a:rPr lang="en-US" smtClean="0"/>
              <a:t>‹#›</a:t>
            </a:fld>
            <a:endParaRPr lang="en-US" dirty="0"/>
          </a:p>
        </p:txBody>
      </p:sp>
    </p:spTree>
    <p:extLst>
      <p:ext uri="{BB962C8B-B14F-4D97-AF65-F5344CB8AC3E}">
        <p14:creationId xmlns:p14="http://schemas.microsoft.com/office/powerpoint/2010/main" val="2811211952"/>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091149-5489-4AE8-869E-957202C18216}" type="datetimeFigureOut">
              <a:rPr lang="en-US" smtClean="0"/>
              <a:t>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74785D-18B3-4D20-968F-3B2D91CDAF14}" type="slidenum">
              <a:rPr lang="en-US" smtClean="0"/>
              <a:t>‹#›</a:t>
            </a:fld>
            <a:endParaRPr lang="en-US" dirty="0"/>
          </a:p>
        </p:txBody>
      </p:sp>
    </p:spTree>
    <p:extLst>
      <p:ext uri="{BB962C8B-B14F-4D97-AF65-F5344CB8AC3E}">
        <p14:creationId xmlns:p14="http://schemas.microsoft.com/office/powerpoint/2010/main" val="3922241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091149-5489-4AE8-869E-957202C18216}" type="datetimeFigureOut">
              <a:rPr lang="en-US" smtClean="0"/>
              <a:t>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74785D-18B3-4D20-968F-3B2D91CDAF14}" type="slidenum">
              <a:rPr lang="en-US" smtClean="0"/>
              <a:t>‹#›</a:t>
            </a:fld>
            <a:endParaRPr lang="en-US" dirty="0"/>
          </a:p>
        </p:txBody>
      </p:sp>
    </p:spTree>
    <p:extLst>
      <p:ext uri="{BB962C8B-B14F-4D97-AF65-F5344CB8AC3E}">
        <p14:creationId xmlns:p14="http://schemas.microsoft.com/office/powerpoint/2010/main" val="596238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091149-5489-4AE8-869E-957202C18216}" type="datetimeFigureOut">
              <a:rPr lang="en-US" smtClean="0"/>
              <a:t>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74785D-18B3-4D20-968F-3B2D91CDAF14}" type="slidenum">
              <a:rPr lang="en-US" smtClean="0"/>
              <a:t>‹#›</a:t>
            </a:fld>
            <a:endParaRPr lang="en-US" dirty="0"/>
          </a:p>
        </p:txBody>
      </p:sp>
    </p:spTree>
    <p:extLst>
      <p:ext uri="{BB962C8B-B14F-4D97-AF65-F5344CB8AC3E}">
        <p14:creationId xmlns:p14="http://schemas.microsoft.com/office/powerpoint/2010/main" val="3964733945"/>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51091149-5489-4AE8-869E-957202C18216}" type="datetimeFigureOut">
              <a:rPr lang="en-US" smtClean="0"/>
              <a:t>4/20/16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274785D-18B3-4D20-968F-3B2D91CDAF14}" type="slidenum">
              <a:rPr lang="en-US" smtClean="0"/>
              <a:t>‹#›</a:t>
            </a:fld>
            <a:endParaRPr lang="en-US" dirty="0"/>
          </a:p>
        </p:txBody>
      </p:sp>
    </p:spTree>
    <p:extLst>
      <p:ext uri="{BB962C8B-B14F-4D97-AF65-F5344CB8AC3E}">
        <p14:creationId xmlns:p14="http://schemas.microsoft.com/office/powerpoint/2010/main" val="2231883937"/>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091149-5489-4AE8-869E-957202C18216}" type="datetimeFigureOut">
              <a:rPr lang="en-US" smtClean="0"/>
              <a:t>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74785D-18B3-4D20-968F-3B2D91CDAF14}" type="slidenum">
              <a:rPr lang="en-US" smtClean="0"/>
              <a:t>‹#›</a:t>
            </a:fld>
            <a:endParaRPr lang="en-US" dirty="0"/>
          </a:p>
        </p:txBody>
      </p:sp>
    </p:spTree>
    <p:extLst>
      <p:ext uri="{BB962C8B-B14F-4D97-AF65-F5344CB8AC3E}">
        <p14:creationId xmlns:p14="http://schemas.microsoft.com/office/powerpoint/2010/main" val="2208812630"/>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091149-5489-4AE8-869E-957202C18216}" type="datetimeFigureOut">
              <a:rPr lang="en-US" smtClean="0"/>
              <a:t>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74785D-18B3-4D20-968F-3B2D91CDAF14}" type="slidenum">
              <a:rPr lang="en-US" smtClean="0"/>
              <a:t>‹#›</a:t>
            </a:fld>
            <a:endParaRPr lang="en-US" dirty="0"/>
          </a:p>
        </p:txBody>
      </p:sp>
    </p:spTree>
    <p:extLst>
      <p:ext uri="{BB962C8B-B14F-4D97-AF65-F5344CB8AC3E}">
        <p14:creationId xmlns:p14="http://schemas.microsoft.com/office/powerpoint/2010/main" val="778812899"/>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091149-5489-4AE8-869E-957202C18216}" type="datetimeFigureOut">
              <a:rPr lang="en-US" smtClean="0"/>
              <a:t>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74785D-18B3-4D20-968F-3B2D91CDAF14}" type="slidenum">
              <a:rPr lang="en-US" smtClean="0"/>
              <a:t>‹#›</a:t>
            </a:fld>
            <a:endParaRPr lang="en-US" dirty="0"/>
          </a:p>
        </p:txBody>
      </p:sp>
    </p:spTree>
    <p:extLst>
      <p:ext uri="{BB962C8B-B14F-4D97-AF65-F5344CB8AC3E}">
        <p14:creationId xmlns:p14="http://schemas.microsoft.com/office/powerpoint/2010/main" val="2302918302"/>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91149-5489-4AE8-869E-957202C18216}" type="datetimeFigureOut">
              <a:rPr lang="en-US" smtClean="0"/>
              <a:t>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74785D-18B3-4D20-968F-3B2D91CDAF14}" type="slidenum">
              <a:rPr lang="en-US" smtClean="0"/>
              <a:t>‹#›</a:t>
            </a:fld>
            <a:endParaRPr lang="en-US" dirty="0"/>
          </a:p>
        </p:txBody>
      </p:sp>
    </p:spTree>
    <p:extLst>
      <p:ext uri="{BB962C8B-B14F-4D97-AF65-F5344CB8AC3E}">
        <p14:creationId xmlns:p14="http://schemas.microsoft.com/office/powerpoint/2010/main" val="347146738"/>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91149-5489-4AE8-869E-957202C18216}" type="datetimeFigureOut">
              <a:rPr lang="en-US" smtClean="0"/>
              <a:t>4/20/16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274785D-18B3-4D20-968F-3B2D91CDAF14}" type="slidenum">
              <a:rPr lang="en-US" smtClean="0"/>
              <a:t>‹#›</a:t>
            </a:fld>
            <a:endParaRPr lang="en-US" dirty="0"/>
          </a:p>
        </p:txBody>
      </p:sp>
    </p:spTree>
    <p:extLst>
      <p:ext uri="{BB962C8B-B14F-4D97-AF65-F5344CB8AC3E}">
        <p14:creationId xmlns:p14="http://schemas.microsoft.com/office/powerpoint/2010/main" val="1106763579"/>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91149-5489-4AE8-869E-957202C18216}" type="datetimeFigureOut">
              <a:rPr lang="en-US" smtClean="0"/>
              <a:t>4/20/16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274785D-18B3-4D20-968F-3B2D91CDAF14}" type="slidenum">
              <a:rPr lang="en-US" smtClean="0"/>
              <a:t>‹#›</a:t>
            </a:fld>
            <a:endParaRPr lang="en-US" dirty="0"/>
          </a:p>
        </p:txBody>
      </p:sp>
    </p:spTree>
    <p:extLst>
      <p:ext uri="{BB962C8B-B14F-4D97-AF65-F5344CB8AC3E}">
        <p14:creationId xmlns:p14="http://schemas.microsoft.com/office/powerpoint/2010/main" val="36909988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1091149-5489-4AE8-869E-957202C18216}" type="datetimeFigureOut">
              <a:rPr lang="en-US" smtClean="0"/>
              <a:t>4/20/16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274785D-18B3-4D20-968F-3B2D91CDAF14}" type="slidenum">
              <a:rPr lang="en-US" smtClean="0"/>
              <a:t>‹#›</a:t>
            </a:fld>
            <a:endParaRPr lang="en-US" dirty="0"/>
          </a:p>
        </p:txBody>
      </p:sp>
    </p:spTree>
    <p:extLst>
      <p:ext uri="{BB962C8B-B14F-4D97-AF65-F5344CB8AC3E}">
        <p14:creationId xmlns:p14="http://schemas.microsoft.com/office/powerpoint/2010/main" val="54529319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7.jpg"/><Relationship Id="rId3"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4696" y="511156"/>
            <a:ext cx="10089311" cy="3801980"/>
          </a:xfrm>
        </p:spPr>
        <p:txBody>
          <a:bodyPr/>
          <a:lstStyle/>
          <a:p>
            <a:pPr algn="ctr"/>
            <a:r>
              <a:rPr lang="en-US" sz="8000" dirty="0" smtClean="0"/>
              <a:t/>
            </a:r>
            <a:br>
              <a:rPr lang="en-US" sz="8000" dirty="0" smtClean="0"/>
            </a:br>
            <a:r>
              <a:rPr lang="en-US" dirty="0" smtClean="0"/>
              <a:t>SSD </a:t>
            </a:r>
            <a:r>
              <a:rPr lang="en-US" dirty="0" smtClean="0"/>
              <a:t>Today </a:t>
            </a:r>
            <a:r>
              <a:rPr lang="en-US" dirty="0" smtClean="0"/>
              <a:t>&amp; </a:t>
            </a:r>
            <a:br>
              <a:rPr lang="en-US" dirty="0" smtClean="0"/>
            </a:br>
            <a:r>
              <a:rPr lang="en-US" dirty="0" smtClean="0"/>
              <a:t>in </a:t>
            </a:r>
            <a:r>
              <a:rPr lang="en-US" dirty="0" smtClean="0"/>
              <a:t>the Future</a:t>
            </a:r>
            <a:endParaRPr lang="en-US" dirty="0"/>
          </a:p>
        </p:txBody>
      </p:sp>
      <p:sp>
        <p:nvSpPr>
          <p:cNvPr id="3" name="Subtitle 2"/>
          <p:cNvSpPr>
            <a:spLocks noGrp="1"/>
          </p:cNvSpPr>
          <p:nvPr>
            <p:ph type="subTitle" idx="1"/>
          </p:nvPr>
        </p:nvSpPr>
        <p:spPr/>
        <p:txBody>
          <a:bodyPr/>
          <a:lstStyle/>
          <a:p>
            <a:pPr algn="ctr"/>
            <a:r>
              <a:rPr lang="en-US" dirty="0" smtClean="0"/>
              <a:t>The Support Staff Division of the Oregon Library Association</a:t>
            </a:r>
            <a:endParaRPr lang="en-US" dirty="0"/>
          </a:p>
        </p:txBody>
      </p:sp>
    </p:spTree>
    <p:extLst>
      <p:ext uri="{BB962C8B-B14F-4D97-AF65-F5344CB8AC3E}">
        <p14:creationId xmlns:p14="http://schemas.microsoft.com/office/powerpoint/2010/main" val="11300048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0202" y="0"/>
            <a:ext cx="6858000" cy="6858000"/>
          </a:xfrm>
          <a:prstGeom prst="rect">
            <a:avLst/>
          </a:prstGeom>
        </p:spPr>
      </p:pic>
    </p:spTree>
    <p:extLst>
      <p:ext uri="{BB962C8B-B14F-4D97-AF65-F5344CB8AC3E}">
        <p14:creationId xmlns:p14="http://schemas.microsoft.com/office/powerpoint/2010/main" val="38993692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04216"/>
            <a:ext cx="10058400" cy="1609344"/>
          </a:xfrm>
        </p:spPr>
        <p:txBody>
          <a:bodyPr>
            <a:normAutofit/>
          </a:bodyPr>
          <a:lstStyle/>
          <a:p>
            <a:r>
              <a:rPr lang="en-US" sz="6600" dirty="0" smtClean="0"/>
              <a:t>On to the future…</a:t>
            </a:r>
            <a:endParaRPr lang="en-US" sz="6600"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4160" y="1576857"/>
            <a:ext cx="6278880" cy="5079255"/>
          </a:xfrm>
        </p:spPr>
      </p:pic>
    </p:spTree>
    <p:extLst>
      <p:ext uri="{BB962C8B-B14F-4D97-AF65-F5344CB8AC3E}">
        <p14:creationId xmlns:p14="http://schemas.microsoft.com/office/powerpoint/2010/main" val="37259989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47621" y="0"/>
            <a:ext cx="10244379" cy="1754326"/>
          </a:xfrm>
          <a:prstGeom prst="rect">
            <a:avLst/>
          </a:prstGeom>
          <a:noFill/>
        </p:spPr>
        <p:txBody>
          <a:bodyPr wrap="square" rtlCol="0">
            <a:spAutoFit/>
          </a:bodyPr>
          <a:lstStyle/>
          <a:p>
            <a:r>
              <a:rPr lang="en-US" sz="3600" b="1" dirty="0" smtClean="0">
                <a:solidFill>
                  <a:srgbClr val="C00000"/>
                </a:solidFill>
              </a:rPr>
              <a:t>Who</a:t>
            </a:r>
            <a:r>
              <a:rPr lang="en-US" sz="3600" dirty="0" smtClean="0">
                <a:solidFill>
                  <a:srgbClr val="0070C0"/>
                </a:solidFill>
              </a:rPr>
              <a:t> </a:t>
            </a:r>
            <a:r>
              <a:rPr lang="en-US" sz="3600" dirty="0" smtClean="0"/>
              <a:t>are the Support Staff of the library?</a:t>
            </a:r>
          </a:p>
          <a:p>
            <a:r>
              <a:rPr lang="en-US" sz="3600" b="1" dirty="0" smtClean="0">
                <a:solidFill>
                  <a:srgbClr val="C00000"/>
                </a:solidFill>
              </a:rPr>
              <a:t>What</a:t>
            </a:r>
            <a:r>
              <a:rPr lang="en-US" sz="3600" dirty="0" smtClean="0">
                <a:solidFill>
                  <a:srgbClr val="C00000"/>
                </a:solidFill>
              </a:rPr>
              <a:t> </a:t>
            </a:r>
            <a:r>
              <a:rPr lang="en-US" sz="3600" dirty="0" smtClean="0"/>
              <a:t>do they do?</a:t>
            </a:r>
          </a:p>
          <a:p>
            <a:r>
              <a:rPr lang="en-US" sz="3600" b="1" dirty="0" smtClean="0">
                <a:solidFill>
                  <a:srgbClr val="C00000"/>
                </a:solidFill>
              </a:rPr>
              <a:t>How</a:t>
            </a:r>
            <a:r>
              <a:rPr lang="en-US" sz="3600" b="1" dirty="0" smtClean="0">
                <a:solidFill>
                  <a:srgbClr val="0070C0"/>
                </a:solidFill>
              </a:rPr>
              <a:t> </a:t>
            </a:r>
            <a:r>
              <a:rPr lang="en-US" sz="3600" dirty="0" smtClean="0"/>
              <a:t>are they different from librarians?</a:t>
            </a: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0339" y="1754326"/>
            <a:ext cx="4754428" cy="4754428"/>
          </a:xfrm>
          <a:prstGeom prst="rect">
            <a:avLst/>
          </a:prstGeom>
        </p:spPr>
      </p:pic>
    </p:spTree>
    <p:extLst>
      <p:ext uri="{BB962C8B-B14F-4D97-AF65-F5344CB8AC3E}">
        <p14:creationId xmlns:p14="http://schemas.microsoft.com/office/powerpoint/2010/main" val="33070098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0937" y="542134"/>
            <a:ext cx="3891063" cy="4648834"/>
          </a:xfrm>
        </p:spPr>
        <p:txBody>
          <a:bodyPr>
            <a:normAutofit fontScale="90000"/>
          </a:bodyPr>
          <a:lstStyle/>
          <a:p>
            <a:r>
              <a:rPr lang="en-US" sz="6700" dirty="0" smtClean="0"/>
              <a:t>Library </a:t>
            </a:r>
            <a:r>
              <a:rPr lang="en-US" sz="6700" dirty="0" smtClean="0"/>
              <a:t/>
            </a:r>
            <a:br>
              <a:rPr lang="en-US" sz="6700" dirty="0" smtClean="0"/>
            </a:br>
            <a:r>
              <a:rPr lang="en-US" sz="6700" dirty="0" smtClean="0"/>
              <a:t>Support </a:t>
            </a:r>
            <a:br>
              <a:rPr lang="en-US" sz="6700" dirty="0" smtClean="0"/>
            </a:br>
            <a:r>
              <a:rPr lang="en-US" sz="6700" dirty="0" smtClean="0"/>
              <a:t>Staff</a:t>
            </a:r>
            <a:r>
              <a:rPr lang="en-US" dirty="0" smtClean="0"/>
              <a:t/>
            </a:r>
            <a:br>
              <a:rPr lang="en-US" dirty="0" smtClean="0"/>
            </a:br>
            <a:endParaRPr lang="en-US" dirty="0"/>
          </a:p>
        </p:txBody>
      </p:sp>
      <p:sp>
        <p:nvSpPr>
          <p:cNvPr id="3" name="Content Placeholder 2"/>
          <p:cNvSpPr>
            <a:spLocks noGrp="1"/>
          </p:cNvSpPr>
          <p:nvPr>
            <p:ph idx="1"/>
          </p:nvPr>
        </p:nvSpPr>
        <p:spPr>
          <a:xfrm>
            <a:off x="977685" y="685800"/>
            <a:ext cx="6711696" cy="5286607"/>
          </a:xfrm>
        </p:spPr>
        <p:txBody>
          <a:bodyPr>
            <a:noAutofit/>
          </a:bodyPr>
          <a:lstStyle/>
          <a:p>
            <a:endParaRPr lang="en-US" sz="3200" i="1" dirty="0" smtClean="0"/>
          </a:p>
          <a:p>
            <a:endParaRPr lang="en-US" sz="3200" i="1" dirty="0"/>
          </a:p>
          <a:p>
            <a:pPr marL="0" indent="0">
              <a:lnSpc>
                <a:spcPct val="150000"/>
              </a:lnSpc>
              <a:buNone/>
            </a:pPr>
            <a:r>
              <a:rPr lang="en-US" sz="3200" i="1" dirty="0" smtClean="0"/>
              <a:t> sub-professional 	clerk</a:t>
            </a:r>
          </a:p>
          <a:p>
            <a:pPr marL="0" indent="0">
              <a:lnSpc>
                <a:spcPct val="150000"/>
              </a:lnSpc>
              <a:buNone/>
            </a:pPr>
            <a:r>
              <a:rPr lang="en-US" sz="3200" i="1" dirty="0"/>
              <a:t> paraprofessional </a:t>
            </a:r>
            <a:r>
              <a:rPr lang="en-US" sz="3200" i="1" dirty="0" smtClean="0"/>
              <a:t>	page</a:t>
            </a:r>
          </a:p>
          <a:p>
            <a:pPr marL="0" indent="0">
              <a:lnSpc>
                <a:spcPct val="150000"/>
              </a:lnSpc>
              <a:buNone/>
            </a:pPr>
            <a:r>
              <a:rPr lang="en-US" sz="3200" i="1" dirty="0"/>
              <a:t> aide </a:t>
            </a:r>
            <a:r>
              <a:rPr lang="en-US" sz="3200" i="1" dirty="0" smtClean="0"/>
              <a:t>                          para-librarian</a:t>
            </a:r>
          </a:p>
          <a:p>
            <a:pPr marL="0" indent="0">
              <a:lnSpc>
                <a:spcPct val="150000"/>
              </a:lnSpc>
              <a:buNone/>
            </a:pPr>
            <a:r>
              <a:rPr lang="en-US" sz="3200" i="1" dirty="0"/>
              <a:t> </a:t>
            </a:r>
            <a:r>
              <a:rPr lang="en-US" sz="3200" i="1" dirty="0" smtClean="0"/>
              <a:t>nonprofessional      technician assistant</a:t>
            </a:r>
            <a:endParaRPr lang="en-US" sz="3200" i="1" dirty="0"/>
          </a:p>
        </p:txBody>
      </p:sp>
      <p:sp>
        <p:nvSpPr>
          <p:cNvPr id="5" name="TextBox 4"/>
          <p:cNvSpPr txBox="1"/>
          <p:nvPr/>
        </p:nvSpPr>
        <p:spPr>
          <a:xfrm>
            <a:off x="0" y="433952"/>
            <a:ext cx="9493421" cy="1200329"/>
          </a:xfrm>
          <a:prstGeom prst="rect">
            <a:avLst/>
          </a:prstGeom>
          <a:noFill/>
        </p:spPr>
        <p:txBody>
          <a:bodyPr wrap="square" rtlCol="0">
            <a:spAutoFit/>
          </a:bodyPr>
          <a:lstStyle/>
          <a:p>
            <a:r>
              <a:rPr lang="en-US" sz="7200" dirty="0" smtClean="0">
                <a:solidFill>
                  <a:srgbClr val="C00000"/>
                </a:solidFill>
                <a:latin typeface="+mj-lt"/>
                <a:cs typeface="Narkisim" panose="020E0502050101010101" pitchFamily="34" charset="-79"/>
              </a:rPr>
              <a:t> What’s </a:t>
            </a:r>
            <a:r>
              <a:rPr lang="en-US" sz="7200" dirty="0" smtClean="0">
                <a:solidFill>
                  <a:srgbClr val="C00000"/>
                </a:solidFill>
                <a:latin typeface="+mj-lt"/>
                <a:cs typeface="Narkisim" panose="020E0502050101010101" pitchFamily="34" charset="-79"/>
              </a:rPr>
              <a:t>in a Name?</a:t>
            </a:r>
            <a:endParaRPr lang="en-US" sz="7200" dirty="0">
              <a:solidFill>
                <a:srgbClr val="C00000"/>
              </a:solidFill>
              <a:latin typeface="+mj-lt"/>
              <a:cs typeface="Narkisim" panose="020E0502050101010101" pitchFamily="34" charset="-79"/>
            </a:endParaRPr>
          </a:p>
        </p:txBody>
      </p:sp>
    </p:spTree>
    <p:extLst>
      <p:ext uri="{BB962C8B-B14F-4D97-AF65-F5344CB8AC3E}">
        <p14:creationId xmlns:p14="http://schemas.microsoft.com/office/powerpoint/2010/main" val="14943289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2437" y="511156"/>
            <a:ext cx="4618944" cy="5076701"/>
          </a:xfrm>
        </p:spPr>
        <p:txBody>
          <a:bodyPr>
            <a:normAutofit/>
          </a:bodyPr>
          <a:lstStyle/>
          <a:p>
            <a:r>
              <a:rPr lang="en-US" sz="6700" dirty="0" smtClean="0"/>
              <a:t>   </a:t>
            </a:r>
            <a:r>
              <a:rPr lang="en-US" sz="6000" dirty="0" smtClean="0"/>
              <a:t>Library </a:t>
            </a:r>
            <a:r>
              <a:rPr lang="en-US" sz="6000" dirty="0" smtClean="0"/>
              <a:t/>
            </a:r>
            <a:br>
              <a:rPr lang="en-US" sz="6000" dirty="0" smtClean="0"/>
            </a:br>
            <a:r>
              <a:rPr lang="en-US" sz="6000" dirty="0" smtClean="0"/>
              <a:t>   Support </a:t>
            </a:r>
            <a:r>
              <a:rPr lang="en-US" sz="6000" dirty="0" smtClean="0"/>
              <a:t/>
            </a:r>
            <a:br>
              <a:rPr lang="en-US" sz="6000" dirty="0" smtClean="0"/>
            </a:br>
            <a:r>
              <a:rPr lang="en-US" sz="6000" dirty="0" smtClean="0"/>
              <a:t>   Staff</a:t>
            </a:r>
            <a:r>
              <a:rPr lang="en-US" sz="6000" dirty="0" smtClean="0"/>
              <a:t/>
            </a:r>
            <a:br>
              <a:rPr lang="en-US" sz="6000" dirty="0" smtClean="0"/>
            </a:br>
            <a:endParaRPr lang="en-US" sz="6000" dirty="0"/>
          </a:p>
        </p:txBody>
      </p:sp>
      <p:sp>
        <p:nvSpPr>
          <p:cNvPr id="3" name="Content Placeholder 2"/>
          <p:cNvSpPr>
            <a:spLocks noGrp="1"/>
          </p:cNvSpPr>
          <p:nvPr>
            <p:ph idx="1"/>
          </p:nvPr>
        </p:nvSpPr>
        <p:spPr>
          <a:xfrm>
            <a:off x="838200" y="134600"/>
            <a:ext cx="6711696" cy="5198501"/>
          </a:xfrm>
        </p:spPr>
        <p:txBody>
          <a:bodyPr>
            <a:noAutofit/>
          </a:bodyPr>
          <a:lstStyle/>
          <a:p>
            <a:endParaRPr lang="en-US" sz="3200" i="1" dirty="0" smtClean="0"/>
          </a:p>
          <a:p>
            <a:endParaRPr lang="en-US" sz="3200" i="1" dirty="0"/>
          </a:p>
          <a:p>
            <a:pPr marL="0" indent="0">
              <a:lnSpc>
                <a:spcPct val="150000"/>
              </a:lnSpc>
              <a:buNone/>
            </a:pPr>
            <a:r>
              <a:rPr lang="en-US" sz="3200" i="1" dirty="0" smtClean="0"/>
              <a:t> </a:t>
            </a:r>
            <a:endParaRPr lang="en-US" sz="3200" i="1" dirty="0"/>
          </a:p>
        </p:txBody>
      </p:sp>
      <p:sp>
        <p:nvSpPr>
          <p:cNvPr id="6" name="TextBox 5"/>
          <p:cNvSpPr txBox="1"/>
          <p:nvPr/>
        </p:nvSpPr>
        <p:spPr>
          <a:xfrm>
            <a:off x="838200" y="363186"/>
            <a:ext cx="6431280" cy="7232749"/>
          </a:xfrm>
          <a:prstGeom prst="rect">
            <a:avLst/>
          </a:prstGeom>
          <a:noFill/>
        </p:spPr>
        <p:txBody>
          <a:bodyPr wrap="square" rtlCol="0">
            <a:spAutoFit/>
          </a:bodyPr>
          <a:lstStyle/>
          <a:p>
            <a:pPr algn="ctr"/>
            <a:r>
              <a:rPr lang="en-US" sz="7200" dirty="0" smtClean="0">
                <a:solidFill>
                  <a:srgbClr val="C00000"/>
                </a:solidFill>
                <a:latin typeface="+mj-lt"/>
              </a:rPr>
              <a:t>Roles?</a:t>
            </a:r>
          </a:p>
          <a:p>
            <a:endParaRPr lang="en-US" sz="3200" dirty="0" smtClean="0"/>
          </a:p>
          <a:p>
            <a:endParaRPr lang="en-US" sz="3200" dirty="0" smtClean="0"/>
          </a:p>
          <a:p>
            <a:r>
              <a:rPr lang="en-US" sz="3200" dirty="0" smtClean="0"/>
              <a:t>Circulation		Reference</a:t>
            </a:r>
          </a:p>
          <a:p>
            <a:r>
              <a:rPr lang="en-US" sz="3200" dirty="0" smtClean="0"/>
              <a:t>Teaching			Programming</a:t>
            </a:r>
          </a:p>
          <a:p>
            <a:r>
              <a:rPr lang="en-US" sz="3200" dirty="0" smtClean="0"/>
              <a:t>Volunteers		Managing</a:t>
            </a:r>
          </a:p>
          <a:p>
            <a:r>
              <a:rPr lang="en-US" sz="3200" dirty="0" smtClean="0"/>
              <a:t>Storytime			ILL</a:t>
            </a:r>
          </a:p>
          <a:p>
            <a:r>
              <a:rPr lang="en-US" sz="3200" dirty="0" smtClean="0"/>
              <a:t>Cataloging		Outreach</a:t>
            </a:r>
          </a:p>
          <a:p>
            <a:r>
              <a:rPr lang="en-US" sz="3200" dirty="0" smtClean="0"/>
              <a:t>Weeding			Budget</a:t>
            </a:r>
          </a:p>
          <a:p>
            <a:r>
              <a:rPr lang="en-US" sz="3200" dirty="0" smtClean="0"/>
              <a:t>Collection development</a:t>
            </a:r>
          </a:p>
          <a:p>
            <a:endParaRPr lang="en-US" sz="3200" dirty="0" smtClean="0">
              <a:solidFill>
                <a:srgbClr val="0070C0"/>
              </a:solidFill>
            </a:endParaRPr>
          </a:p>
          <a:p>
            <a:pPr algn="ctr"/>
            <a:endParaRPr lang="en-US" sz="7200" dirty="0">
              <a:solidFill>
                <a:srgbClr val="0070C0"/>
              </a:solidFill>
            </a:endParaRPr>
          </a:p>
        </p:txBody>
      </p:sp>
    </p:spTree>
    <p:extLst>
      <p:ext uri="{BB962C8B-B14F-4D97-AF65-F5344CB8AC3E}">
        <p14:creationId xmlns:p14="http://schemas.microsoft.com/office/powerpoint/2010/main" val="23222048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0936" y="1394060"/>
            <a:ext cx="3891064" cy="3794941"/>
          </a:xfrm>
        </p:spPr>
        <p:txBody>
          <a:bodyPr>
            <a:normAutofit fontScale="90000"/>
          </a:bodyPr>
          <a:lstStyle/>
          <a:p>
            <a:r>
              <a:rPr lang="en-US" sz="6700" dirty="0" smtClean="0"/>
              <a:t>Library </a:t>
            </a:r>
            <a:br>
              <a:rPr lang="en-US" sz="6700" dirty="0" smtClean="0"/>
            </a:br>
            <a:r>
              <a:rPr lang="en-US" sz="6700" dirty="0" smtClean="0"/>
              <a:t>Support </a:t>
            </a:r>
            <a:br>
              <a:rPr lang="en-US" sz="6700" dirty="0" smtClean="0"/>
            </a:br>
            <a:r>
              <a:rPr lang="en-US" sz="6700" dirty="0" smtClean="0"/>
              <a:t>Staff</a:t>
            </a:r>
            <a:r>
              <a:rPr lang="en-US" dirty="0" smtClean="0"/>
              <a:t/>
            </a:r>
            <a:br>
              <a:rPr lang="en-US" dirty="0" smtClean="0"/>
            </a:br>
            <a:endParaRPr lang="en-US" dirty="0"/>
          </a:p>
        </p:txBody>
      </p:sp>
      <p:sp>
        <p:nvSpPr>
          <p:cNvPr id="3" name="Content Placeholder 2"/>
          <p:cNvSpPr>
            <a:spLocks noGrp="1"/>
          </p:cNvSpPr>
          <p:nvPr>
            <p:ph idx="1"/>
          </p:nvPr>
        </p:nvSpPr>
        <p:spPr>
          <a:xfrm>
            <a:off x="838200" y="134600"/>
            <a:ext cx="6711696" cy="5198501"/>
          </a:xfrm>
        </p:spPr>
        <p:txBody>
          <a:bodyPr>
            <a:noAutofit/>
          </a:bodyPr>
          <a:lstStyle/>
          <a:p>
            <a:endParaRPr lang="en-US" sz="3200" i="1" dirty="0" smtClean="0"/>
          </a:p>
          <a:p>
            <a:endParaRPr lang="en-US" sz="3200" i="1" dirty="0"/>
          </a:p>
          <a:p>
            <a:pPr marL="0" indent="0">
              <a:lnSpc>
                <a:spcPct val="150000"/>
              </a:lnSpc>
              <a:buNone/>
            </a:pPr>
            <a:r>
              <a:rPr lang="en-US" sz="3200" i="1" dirty="0" smtClean="0"/>
              <a:t> </a:t>
            </a:r>
            <a:endParaRPr lang="en-US" sz="3200" i="1" dirty="0"/>
          </a:p>
        </p:txBody>
      </p:sp>
      <p:sp>
        <p:nvSpPr>
          <p:cNvPr id="6" name="TextBox 5"/>
          <p:cNvSpPr txBox="1"/>
          <p:nvPr/>
        </p:nvSpPr>
        <p:spPr>
          <a:xfrm>
            <a:off x="638169" y="375075"/>
            <a:ext cx="6911727" cy="10187404"/>
          </a:xfrm>
          <a:prstGeom prst="rect">
            <a:avLst/>
          </a:prstGeom>
          <a:noFill/>
        </p:spPr>
        <p:txBody>
          <a:bodyPr wrap="square" rtlCol="0">
            <a:spAutoFit/>
          </a:bodyPr>
          <a:lstStyle/>
          <a:p>
            <a:pPr algn="ctr"/>
            <a:r>
              <a:rPr lang="en-US" sz="7200" dirty="0" smtClean="0">
                <a:solidFill>
                  <a:srgbClr val="C00000"/>
                </a:solidFill>
                <a:latin typeface="+mj-lt"/>
              </a:rPr>
              <a:t>What’s the difference?</a:t>
            </a:r>
          </a:p>
          <a:p>
            <a:endParaRPr lang="en-US" sz="3200" dirty="0" smtClean="0">
              <a:solidFill>
                <a:srgbClr val="0070C0"/>
              </a:solidFill>
            </a:endParaRPr>
          </a:p>
          <a:p>
            <a:endParaRPr lang="en-US" sz="3200" dirty="0" smtClean="0">
              <a:solidFill>
                <a:srgbClr val="0070C0"/>
              </a:solidFill>
            </a:endParaRPr>
          </a:p>
          <a:p>
            <a:endParaRPr lang="en-US" sz="3200" dirty="0">
              <a:solidFill>
                <a:srgbClr val="0070C0"/>
              </a:solidFill>
            </a:endParaRPr>
          </a:p>
          <a:p>
            <a:endParaRPr lang="en-US" sz="3200" dirty="0" smtClean="0">
              <a:solidFill>
                <a:srgbClr val="0070C0"/>
              </a:solidFill>
            </a:endParaRPr>
          </a:p>
          <a:p>
            <a:r>
              <a:rPr lang="en-US" sz="3200" dirty="0" smtClean="0"/>
              <a:t>		           Support staff are not 			  required to have a 			  MLS degree.</a:t>
            </a:r>
          </a:p>
          <a:p>
            <a:endParaRPr lang="en-US" sz="3200" dirty="0"/>
          </a:p>
          <a:p>
            <a:endParaRPr lang="en-US" sz="3200" dirty="0" smtClean="0"/>
          </a:p>
          <a:p>
            <a:endParaRPr lang="en-US" sz="3200" dirty="0" smtClean="0"/>
          </a:p>
          <a:p>
            <a:endParaRPr lang="en-US" sz="3200" dirty="0" smtClean="0">
              <a:solidFill>
                <a:srgbClr val="0070C0"/>
              </a:solidFill>
            </a:endParaRPr>
          </a:p>
          <a:p>
            <a:endParaRPr lang="en-US" sz="3200" dirty="0" smtClean="0"/>
          </a:p>
          <a:p>
            <a:endParaRPr lang="en-US" sz="3200" dirty="0" smtClean="0"/>
          </a:p>
          <a:p>
            <a:endParaRPr lang="en-US" sz="3200" dirty="0" smtClean="0"/>
          </a:p>
          <a:p>
            <a:endParaRPr lang="en-US" sz="3200" dirty="0" smtClean="0"/>
          </a:p>
          <a:p>
            <a:endParaRPr lang="en-US" sz="3200" dirty="0" smtClean="0">
              <a:solidFill>
                <a:srgbClr val="0070C0"/>
              </a:solidFill>
            </a:endParaRPr>
          </a:p>
          <a:p>
            <a:pPr algn="ctr"/>
            <a:endParaRPr lang="en-US" sz="7200" dirty="0">
              <a:solidFill>
                <a:srgbClr val="0070C0"/>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934313"/>
            <a:ext cx="2267996" cy="2780685"/>
          </a:xfrm>
          <a:prstGeom prst="rect">
            <a:avLst/>
          </a:prstGeom>
        </p:spPr>
      </p:pic>
    </p:spTree>
    <p:extLst>
      <p:ext uri="{BB962C8B-B14F-4D97-AF65-F5344CB8AC3E}">
        <p14:creationId xmlns:p14="http://schemas.microsoft.com/office/powerpoint/2010/main" val="19081154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little Numbers…</a:t>
            </a:r>
            <a:endParaRPr lang="en-US" dirty="0"/>
          </a:p>
        </p:txBody>
      </p:sp>
      <p:sp>
        <p:nvSpPr>
          <p:cNvPr id="4" name="TextBox 3"/>
          <p:cNvSpPr txBox="1"/>
          <p:nvPr/>
        </p:nvSpPr>
        <p:spPr>
          <a:xfrm>
            <a:off x="1069848" y="2093976"/>
            <a:ext cx="10368366" cy="1077218"/>
          </a:xfrm>
          <a:prstGeom prst="rect">
            <a:avLst/>
          </a:prstGeom>
          <a:noFill/>
        </p:spPr>
        <p:txBody>
          <a:bodyPr wrap="square" rtlCol="0">
            <a:spAutoFit/>
          </a:bodyPr>
          <a:lstStyle/>
          <a:p>
            <a:r>
              <a:rPr lang="en-US" sz="3200" dirty="0" smtClean="0"/>
              <a:t>28 States:  </a:t>
            </a:r>
            <a:r>
              <a:rPr lang="en-US" sz="3200" b="1" dirty="0" smtClean="0"/>
              <a:t>Division, Interest Group, or Round Table for Support Staff*</a:t>
            </a:r>
            <a:endParaRPr lang="en-US" sz="3200" b="1" dirty="0"/>
          </a:p>
        </p:txBody>
      </p:sp>
      <p:sp>
        <p:nvSpPr>
          <p:cNvPr id="5" name="TextBox 4"/>
          <p:cNvSpPr txBox="1"/>
          <p:nvPr/>
        </p:nvSpPr>
        <p:spPr>
          <a:xfrm>
            <a:off x="1069848" y="3681863"/>
            <a:ext cx="9933949" cy="1569660"/>
          </a:xfrm>
          <a:prstGeom prst="rect">
            <a:avLst/>
          </a:prstGeom>
          <a:noFill/>
        </p:spPr>
        <p:txBody>
          <a:bodyPr wrap="square" rtlCol="0">
            <a:spAutoFit/>
          </a:bodyPr>
          <a:lstStyle/>
          <a:p>
            <a:r>
              <a:rPr lang="en-US" sz="3200" dirty="0" smtClean="0"/>
              <a:t>Colleges, Universities in 13 States:  </a:t>
            </a:r>
            <a:r>
              <a:rPr lang="en-US" sz="3200" b="1" dirty="0" smtClean="0"/>
              <a:t>Certification, Associates Degree, or Bachelor’s Degree for Support Staff*</a:t>
            </a:r>
            <a:endParaRPr lang="en-US" sz="3200" b="1" dirty="0"/>
          </a:p>
        </p:txBody>
      </p:sp>
      <p:sp>
        <p:nvSpPr>
          <p:cNvPr id="3" name="TextBox 2"/>
          <p:cNvSpPr txBox="1"/>
          <p:nvPr/>
        </p:nvSpPr>
        <p:spPr>
          <a:xfrm>
            <a:off x="1249680" y="5974080"/>
            <a:ext cx="3489960" cy="338554"/>
          </a:xfrm>
          <a:prstGeom prst="rect">
            <a:avLst/>
          </a:prstGeom>
          <a:noFill/>
        </p:spPr>
        <p:txBody>
          <a:bodyPr wrap="square" rtlCol="0">
            <a:spAutoFit/>
          </a:bodyPr>
          <a:lstStyle/>
          <a:p>
            <a:r>
              <a:rPr lang="en-US" sz="1600" dirty="0" smtClean="0"/>
              <a:t>*Statistics from the ALA website</a:t>
            </a:r>
            <a:endParaRPr lang="en-US" sz="1600" dirty="0"/>
          </a:p>
        </p:txBody>
      </p:sp>
    </p:spTree>
    <p:extLst>
      <p:ext uri="{BB962C8B-B14F-4D97-AF65-F5344CB8AC3E}">
        <p14:creationId xmlns:p14="http://schemas.microsoft.com/office/powerpoint/2010/main" val="6753497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1467" y="-478536"/>
            <a:ext cx="3200400" cy="1737360"/>
          </a:xfrm>
        </p:spPr>
        <p:txBody>
          <a:bodyPr>
            <a:normAutofit/>
          </a:bodyPr>
          <a:lstStyle/>
          <a:p>
            <a:r>
              <a:rPr lang="en-US" sz="3600" dirty="0" smtClean="0"/>
              <a:t>Did you know?</a:t>
            </a:r>
            <a:endParaRPr lang="en-US" sz="3600" dirty="0"/>
          </a:p>
        </p:txBody>
      </p:sp>
      <p:sp>
        <p:nvSpPr>
          <p:cNvPr id="4" name="Text Placeholder 3"/>
          <p:cNvSpPr>
            <a:spLocks noGrp="1"/>
          </p:cNvSpPr>
          <p:nvPr>
            <p:ph type="body" sz="half" idx="2"/>
          </p:nvPr>
        </p:nvSpPr>
        <p:spPr>
          <a:xfrm>
            <a:off x="8549639" y="1500598"/>
            <a:ext cx="3384055" cy="4360706"/>
          </a:xfrm>
        </p:spPr>
        <p:txBody>
          <a:bodyPr>
            <a:noAutofit/>
          </a:bodyPr>
          <a:lstStyle/>
          <a:p>
            <a:r>
              <a:rPr lang="en-US" sz="3200" dirty="0" smtClean="0"/>
              <a:t>SSD</a:t>
            </a:r>
            <a:r>
              <a:rPr lang="en-US" sz="3200" dirty="0"/>
              <a:t>, created by and for Support </a:t>
            </a:r>
            <a:r>
              <a:rPr lang="en-US" sz="3200" dirty="0" smtClean="0"/>
              <a:t>Staff, </a:t>
            </a:r>
            <a:r>
              <a:rPr lang="en-US" sz="3200" dirty="0"/>
              <a:t>is </a:t>
            </a:r>
            <a:r>
              <a:rPr lang="en-US" sz="3200" dirty="0" smtClean="0"/>
              <a:t>the only non-librarian group in the Oregon Library Association with full Division status</a:t>
            </a:r>
            <a:r>
              <a:rPr lang="en-US" sz="3200" dirty="0"/>
              <a:t>.</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500" y="838200"/>
            <a:ext cx="5816600" cy="5181600"/>
          </a:xfrm>
          <a:prstGeom prst="rect">
            <a:avLst/>
          </a:prstGeom>
        </p:spPr>
      </p:pic>
      <p:pic>
        <p:nvPicPr>
          <p:cNvPr id="6" name="Picture Placeholder 5"/>
          <p:cNvPicPr>
            <a:picLocks noGrp="1" noChangeAspect="1"/>
          </p:cNvPicPr>
          <p:nvPr>
            <p:ph type="pic" idx="1"/>
          </p:nvPr>
        </p:nvPicPr>
        <p:blipFill>
          <a:blip r:embed="rId3">
            <a:extLst>
              <a:ext uri="{28A0092B-C50C-407E-A947-70E740481C1C}">
                <a14:useLocalDpi xmlns:a14="http://schemas.microsoft.com/office/drawing/2010/main" val="0"/>
              </a:ext>
            </a:extLst>
          </a:blip>
          <a:srcRect l="5807" r="5807"/>
          <a:stretch>
            <a:fillRect/>
          </a:stretch>
        </p:blipFill>
        <p:spPr/>
      </p:pic>
    </p:spTree>
    <p:extLst>
      <p:ext uri="{BB962C8B-B14F-4D97-AF65-F5344CB8AC3E}">
        <p14:creationId xmlns:p14="http://schemas.microsoft.com/office/powerpoint/2010/main" val="330226120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7568" y="536448"/>
            <a:ext cx="7851648" cy="923330"/>
          </a:xfrm>
          <a:prstGeom prst="rect">
            <a:avLst/>
          </a:prstGeom>
          <a:noFill/>
        </p:spPr>
        <p:txBody>
          <a:bodyPr wrap="square" rtlCol="0">
            <a:spAutoFit/>
          </a:bodyPr>
          <a:lstStyle/>
          <a:p>
            <a:pPr algn="ctr"/>
            <a:r>
              <a:rPr lang="en-US" sz="5400" b="1" dirty="0" smtClean="0">
                <a:solidFill>
                  <a:srgbClr val="C00000"/>
                </a:solidFill>
                <a:latin typeface="+mj-lt"/>
              </a:rPr>
              <a:t>GIVE AND TAKE</a:t>
            </a:r>
            <a:endParaRPr lang="en-US" sz="5400" b="1" dirty="0">
              <a:solidFill>
                <a:srgbClr val="C00000"/>
              </a:solidFill>
              <a:latin typeface="+mj-l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6425" y="2564312"/>
            <a:ext cx="4073934" cy="1901169"/>
          </a:xfrm>
          <a:prstGeom prst="rect">
            <a:avLst/>
          </a:prstGeom>
        </p:spPr>
      </p:pic>
      <p:sp>
        <p:nvSpPr>
          <p:cNvPr id="4" name="TextBox 3"/>
          <p:cNvSpPr txBox="1"/>
          <p:nvPr/>
        </p:nvSpPr>
        <p:spPr>
          <a:xfrm>
            <a:off x="697424" y="2898183"/>
            <a:ext cx="2836190" cy="1233428"/>
          </a:xfrm>
          <a:prstGeom prst="rect">
            <a:avLst/>
          </a:prstGeom>
          <a:noFill/>
        </p:spPr>
        <p:txBody>
          <a:bodyPr wrap="square" rtlCol="0">
            <a:spAutoFit/>
          </a:bodyPr>
          <a:lstStyle/>
          <a:p>
            <a:endParaRPr lang="en-US" dirty="0"/>
          </a:p>
        </p:txBody>
      </p:sp>
      <p:sp>
        <p:nvSpPr>
          <p:cNvPr id="6" name="TextBox 5"/>
          <p:cNvSpPr txBox="1"/>
          <p:nvPr/>
        </p:nvSpPr>
        <p:spPr>
          <a:xfrm>
            <a:off x="296740" y="2678643"/>
            <a:ext cx="3236874" cy="1446550"/>
          </a:xfrm>
          <a:prstGeom prst="rect">
            <a:avLst/>
          </a:prstGeom>
          <a:noFill/>
        </p:spPr>
        <p:txBody>
          <a:bodyPr wrap="square" rtlCol="0">
            <a:spAutoFit/>
          </a:bodyPr>
          <a:lstStyle/>
          <a:p>
            <a:pPr algn="ctr"/>
            <a:r>
              <a:rPr lang="en-US" sz="8800" b="1" dirty="0" smtClean="0">
                <a:solidFill>
                  <a:srgbClr val="C00000"/>
                </a:solidFill>
                <a:effectLst>
                  <a:outerShdw blurRad="38100" dist="38100" dir="2700000" algn="tl">
                    <a:srgbClr val="000000">
                      <a:alpha val="43137"/>
                    </a:srgbClr>
                  </a:outerShdw>
                </a:effectLst>
              </a:rPr>
              <a:t>SSD</a:t>
            </a:r>
            <a:endParaRPr lang="en-US" sz="8800" b="1" dirty="0">
              <a:solidFill>
                <a:srgbClr val="C00000"/>
              </a:solidFill>
              <a:effectLst>
                <a:outerShdw blurRad="38100" dist="38100" dir="2700000" algn="tl">
                  <a:srgbClr val="000000">
                    <a:alpha val="43137"/>
                  </a:srgbClr>
                </a:outerShdw>
              </a:effectLst>
            </a:endParaRPr>
          </a:p>
        </p:txBody>
      </p:sp>
      <p:sp>
        <p:nvSpPr>
          <p:cNvPr id="7" name="TextBox 6"/>
          <p:cNvSpPr txBox="1"/>
          <p:nvPr/>
        </p:nvSpPr>
        <p:spPr>
          <a:xfrm>
            <a:off x="8073170" y="2678643"/>
            <a:ext cx="3236874" cy="1446550"/>
          </a:xfrm>
          <a:prstGeom prst="rect">
            <a:avLst/>
          </a:prstGeom>
          <a:noFill/>
        </p:spPr>
        <p:txBody>
          <a:bodyPr wrap="square" rtlCol="0">
            <a:spAutoFit/>
          </a:bodyPr>
          <a:lstStyle/>
          <a:p>
            <a:pPr algn="ctr"/>
            <a:r>
              <a:rPr lang="en-US" sz="8800" b="1" dirty="0" smtClean="0">
                <a:solidFill>
                  <a:srgbClr val="C00000"/>
                </a:solidFill>
                <a:effectLst>
                  <a:outerShdw blurRad="38100" dist="38100" dir="2700000" algn="tl">
                    <a:srgbClr val="000000">
                      <a:alpha val="43137"/>
                    </a:srgbClr>
                  </a:outerShdw>
                </a:effectLst>
              </a:rPr>
              <a:t>YOU</a:t>
            </a:r>
            <a:endParaRPr lang="en-US" sz="8800" b="1" dirty="0">
              <a:solidFill>
                <a:srgbClr val="C00000"/>
              </a:solidFill>
              <a:effectLst>
                <a:outerShdw blurRad="38100" dist="38100" dir="2700000" algn="tl">
                  <a:srgbClr val="000000">
                    <a:alpha val="43137"/>
                  </a:srgbClr>
                </a:outerShdw>
              </a:effectLst>
            </a:endParaRPr>
          </a:p>
        </p:txBody>
      </p:sp>
      <p:sp>
        <p:nvSpPr>
          <p:cNvPr id="8" name="TextBox 7"/>
          <p:cNvSpPr txBox="1"/>
          <p:nvPr/>
        </p:nvSpPr>
        <p:spPr>
          <a:xfrm>
            <a:off x="813493" y="1459778"/>
            <a:ext cx="2604052" cy="523220"/>
          </a:xfrm>
          <a:prstGeom prst="rect">
            <a:avLst/>
          </a:prstGeom>
          <a:noFill/>
        </p:spPr>
        <p:txBody>
          <a:bodyPr wrap="square" rtlCol="0">
            <a:spAutoFit/>
          </a:bodyPr>
          <a:lstStyle/>
          <a:p>
            <a:r>
              <a:rPr lang="en-US" sz="2800" b="1" dirty="0" smtClean="0"/>
              <a:t>Scholarships</a:t>
            </a:r>
            <a:endParaRPr lang="en-US" sz="2800" b="1" dirty="0"/>
          </a:p>
        </p:txBody>
      </p:sp>
      <p:sp>
        <p:nvSpPr>
          <p:cNvPr id="9" name="TextBox 8"/>
          <p:cNvSpPr txBox="1"/>
          <p:nvPr/>
        </p:nvSpPr>
        <p:spPr>
          <a:xfrm>
            <a:off x="8073170" y="4460239"/>
            <a:ext cx="2259550" cy="523220"/>
          </a:xfrm>
          <a:prstGeom prst="rect">
            <a:avLst/>
          </a:prstGeom>
          <a:noFill/>
        </p:spPr>
        <p:txBody>
          <a:bodyPr wrap="square" rtlCol="0">
            <a:spAutoFit/>
          </a:bodyPr>
          <a:lstStyle/>
          <a:p>
            <a:r>
              <a:rPr lang="en-US" sz="2800" b="1" dirty="0" smtClean="0"/>
              <a:t>Enthusiasm</a:t>
            </a:r>
            <a:endParaRPr lang="en-US" sz="2800" b="1" dirty="0"/>
          </a:p>
        </p:txBody>
      </p:sp>
      <p:sp>
        <p:nvSpPr>
          <p:cNvPr id="10" name="TextBox 9"/>
          <p:cNvSpPr txBox="1"/>
          <p:nvPr/>
        </p:nvSpPr>
        <p:spPr>
          <a:xfrm>
            <a:off x="7683593" y="2216978"/>
            <a:ext cx="1952787" cy="523220"/>
          </a:xfrm>
          <a:prstGeom prst="rect">
            <a:avLst/>
          </a:prstGeom>
          <a:noFill/>
        </p:spPr>
        <p:txBody>
          <a:bodyPr wrap="square" rtlCol="0">
            <a:spAutoFit/>
          </a:bodyPr>
          <a:lstStyle/>
          <a:p>
            <a:r>
              <a:rPr lang="en-US" sz="2800" b="1" dirty="0" smtClean="0"/>
              <a:t>Expertise</a:t>
            </a:r>
            <a:endParaRPr lang="en-US" sz="2800" b="1" dirty="0"/>
          </a:p>
        </p:txBody>
      </p:sp>
      <p:sp>
        <p:nvSpPr>
          <p:cNvPr id="11" name="TextBox 10"/>
          <p:cNvSpPr txBox="1"/>
          <p:nvPr/>
        </p:nvSpPr>
        <p:spPr>
          <a:xfrm>
            <a:off x="1722120" y="4275573"/>
            <a:ext cx="2423159" cy="523220"/>
          </a:xfrm>
          <a:prstGeom prst="rect">
            <a:avLst/>
          </a:prstGeom>
          <a:noFill/>
        </p:spPr>
        <p:txBody>
          <a:bodyPr wrap="square" rtlCol="0">
            <a:spAutoFit/>
          </a:bodyPr>
          <a:lstStyle/>
          <a:p>
            <a:r>
              <a:rPr lang="en-US" sz="2800" b="1" dirty="0" smtClean="0"/>
              <a:t>Networking</a:t>
            </a:r>
            <a:endParaRPr lang="en-US" sz="2800" b="1" dirty="0"/>
          </a:p>
        </p:txBody>
      </p:sp>
      <p:sp>
        <p:nvSpPr>
          <p:cNvPr id="12" name="TextBox 11"/>
          <p:cNvSpPr txBox="1"/>
          <p:nvPr/>
        </p:nvSpPr>
        <p:spPr>
          <a:xfrm>
            <a:off x="1425843" y="5160585"/>
            <a:ext cx="2577015" cy="954107"/>
          </a:xfrm>
          <a:prstGeom prst="rect">
            <a:avLst/>
          </a:prstGeom>
          <a:noFill/>
        </p:spPr>
        <p:txBody>
          <a:bodyPr wrap="square" rtlCol="0">
            <a:spAutoFit/>
          </a:bodyPr>
          <a:lstStyle/>
          <a:p>
            <a:r>
              <a:rPr lang="en-US" sz="2800" b="1" dirty="0" smtClean="0"/>
              <a:t>Leadership opportunities</a:t>
            </a:r>
            <a:endParaRPr lang="en-US" sz="2800" b="1" dirty="0"/>
          </a:p>
        </p:txBody>
      </p:sp>
      <p:sp>
        <p:nvSpPr>
          <p:cNvPr id="13" name="TextBox 12"/>
          <p:cNvSpPr txBox="1"/>
          <p:nvPr/>
        </p:nvSpPr>
        <p:spPr>
          <a:xfrm>
            <a:off x="8659986" y="5256950"/>
            <a:ext cx="1952787" cy="523220"/>
          </a:xfrm>
          <a:prstGeom prst="rect">
            <a:avLst/>
          </a:prstGeom>
          <a:noFill/>
        </p:spPr>
        <p:txBody>
          <a:bodyPr wrap="square" rtlCol="0">
            <a:spAutoFit/>
          </a:bodyPr>
          <a:lstStyle/>
          <a:p>
            <a:r>
              <a:rPr lang="en-US" sz="2800" b="1" dirty="0" smtClean="0"/>
              <a:t>Time</a:t>
            </a:r>
            <a:endParaRPr lang="en-US" sz="2800" b="1" dirty="0"/>
          </a:p>
        </p:txBody>
      </p:sp>
      <p:sp>
        <p:nvSpPr>
          <p:cNvPr id="14" name="TextBox 13"/>
          <p:cNvSpPr txBox="1"/>
          <p:nvPr/>
        </p:nvSpPr>
        <p:spPr>
          <a:xfrm>
            <a:off x="8524222" y="1459778"/>
            <a:ext cx="1952787" cy="523220"/>
          </a:xfrm>
          <a:prstGeom prst="rect">
            <a:avLst/>
          </a:prstGeom>
          <a:noFill/>
        </p:spPr>
        <p:txBody>
          <a:bodyPr wrap="square" rtlCol="0">
            <a:spAutoFit/>
          </a:bodyPr>
          <a:lstStyle/>
          <a:p>
            <a:r>
              <a:rPr lang="en-US" sz="2800" b="1" dirty="0" smtClean="0"/>
              <a:t>Energy</a:t>
            </a:r>
            <a:endParaRPr lang="en-US" sz="2800" b="1" dirty="0"/>
          </a:p>
        </p:txBody>
      </p:sp>
      <p:sp>
        <p:nvSpPr>
          <p:cNvPr id="15" name="TextBox 14"/>
          <p:cNvSpPr txBox="1"/>
          <p:nvPr/>
        </p:nvSpPr>
        <p:spPr>
          <a:xfrm>
            <a:off x="1611824" y="2236137"/>
            <a:ext cx="2391034" cy="523220"/>
          </a:xfrm>
          <a:prstGeom prst="rect">
            <a:avLst/>
          </a:prstGeom>
          <a:noFill/>
        </p:spPr>
        <p:txBody>
          <a:bodyPr wrap="square" rtlCol="0">
            <a:spAutoFit/>
          </a:bodyPr>
          <a:lstStyle/>
          <a:p>
            <a:r>
              <a:rPr lang="en-US" sz="2800" b="1" dirty="0" smtClean="0"/>
              <a:t>Conferences</a:t>
            </a:r>
            <a:endParaRPr lang="en-US" sz="2800" b="1" dirty="0"/>
          </a:p>
        </p:txBody>
      </p:sp>
    </p:spTree>
    <p:extLst>
      <p:ext uri="{BB962C8B-B14F-4D97-AF65-F5344CB8AC3E}">
        <p14:creationId xmlns:p14="http://schemas.microsoft.com/office/powerpoint/2010/main" val="24507447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7353" y="23027"/>
            <a:ext cx="5002244" cy="6834973"/>
          </a:xfrm>
          <a:prstGeom prst="rect">
            <a:avLst/>
          </a:prstGeom>
        </p:spPr>
      </p:pic>
      <p:sp>
        <p:nvSpPr>
          <p:cNvPr id="3" name="Rectangle 2"/>
          <p:cNvSpPr/>
          <p:nvPr/>
        </p:nvSpPr>
        <p:spPr>
          <a:xfrm>
            <a:off x="6704844" y="1271530"/>
            <a:ext cx="5235495" cy="646331"/>
          </a:xfrm>
          <a:prstGeom prst="rect">
            <a:avLst/>
          </a:prstGeom>
        </p:spPr>
        <p:txBody>
          <a:bodyPr wrap="square">
            <a:spAutoFit/>
          </a:bodyPr>
          <a:lstStyle/>
          <a:p>
            <a:pPr algn="ctr"/>
            <a:r>
              <a:rPr lang="en-US" sz="3600" b="1" dirty="0" smtClean="0">
                <a:latin typeface="+mj-lt"/>
              </a:rPr>
              <a:t>WHAT’S HAPPENING?</a:t>
            </a:r>
            <a:endParaRPr lang="en-US" sz="3600" b="1" dirty="0">
              <a:latin typeface="+mj-lt"/>
            </a:endParaRPr>
          </a:p>
        </p:txBody>
      </p:sp>
      <p:sp>
        <p:nvSpPr>
          <p:cNvPr id="4" name="Text Placeholder 3"/>
          <p:cNvSpPr txBox="1">
            <a:spLocks/>
          </p:cNvSpPr>
          <p:nvPr/>
        </p:nvSpPr>
        <p:spPr>
          <a:xfrm>
            <a:off x="7115410" y="2458042"/>
            <a:ext cx="4282889" cy="3273092"/>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gn="ctr">
              <a:buNone/>
            </a:pPr>
            <a:r>
              <a:rPr lang="en-US" sz="3200" dirty="0" smtClean="0"/>
              <a:t>Hello, out there.  </a:t>
            </a:r>
            <a:endParaRPr lang="en-US" sz="3200" dirty="0" smtClean="0"/>
          </a:p>
          <a:p>
            <a:pPr marL="0" indent="0">
              <a:buNone/>
            </a:pPr>
            <a:endParaRPr lang="en-US" sz="3200" dirty="0"/>
          </a:p>
          <a:p>
            <a:pPr marL="0" indent="0" algn="ctr">
              <a:buNone/>
            </a:pPr>
            <a:r>
              <a:rPr lang="en-US" sz="3200" dirty="0" smtClean="0"/>
              <a:t>Can </a:t>
            </a:r>
            <a:r>
              <a:rPr lang="en-US" sz="3200" dirty="0" smtClean="0"/>
              <a:t>you hear me?</a:t>
            </a:r>
            <a:endParaRPr lang="en-US" sz="3200" dirty="0"/>
          </a:p>
        </p:txBody>
      </p:sp>
    </p:spTree>
    <p:extLst>
      <p:ext uri="{BB962C8B-B14F-4D97-AF65-F5344CB8AC3E}">
        <p14:creationId xmlns:p14="http://schemas.microsoft.com/office/powerpoint/2010/main" val="335686098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701</TotalTime>
  <Words>344</Words>
  <Application>Microsoft Macintosh PowerPoint</Application>
  <PresentationFormat>Custom</PresentationFormat>
  <Paragraphs>71</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Wood Type</vt:lpstr>
      <vt:lpstr> SSD Today &amp;  in the Future</vt:lpstr>
      <vt:lpstr>PowerPoint Presentation</vt:lpstr>
      <vt:lpstr>Library  Support  Staff </vt:lpstr>
      <vt:lpstr>   Library     Support     Staff </vt:lpstr>
      <vt:lpstr>Library  Support  Staff </vt:lpstr>
      <vt:lpstr>A Few little Numbers…</vt:lpstr>
      <vt:lpstr>Did you know?</vt:lpstr>
      <vt:lpstr>PowerPoint Presentation</vt:lpstr>
      <vt:lpstr>PowerPoint Presentation</vt:lpstr>
      <vt:lpstr>PowerPoint Presentation</vt:lpstr>
      <vt:lpstr>On to the future…</vt:lpstr>
    </vt:vector>
  </TitlesOfParts>
  <Company>City of Eugene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HARMON-MYERS Margaret</dc:creator>
  <cp:lastModifiedBy>Deanna Kohn</cp:lastModifiedBy>
  <cp:revision>56</cp:revision>
  <dcterms:created xsi:type="dcterms:W3CDTF">2016-04-15T16:41:52Z</dcterms:created>
  <dcterms:modified xsi:type="dcterms:W3CDTF">2016-04-21T04:48:19Z</dcterms:modified>
</cp:coreProperties>
</file>