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7" r:id="rId3"/>
    <p:sldId id="296" r:id="rId4"/>
    <p:sldId id="301" r:id="rId5"/>
    <p:sldId id="300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71" autoAdjust="0"/>
  </p:normalViewPr>
  <p:slideViewPr>
    <p:cSldViewPr>
      <p:cViewPr>
        <p:scale>
          <a:sx n="81" d="100"/>
          <a:sy n="81" d="100"/>
        </p:scale>
        <p:origin x="-226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9E82D-EFEB-4D6C-862B-8A4264E3808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B6D3-68AE-4F2F-8D42-7C1E18CE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Changes to library services generally involve changes to unit creativity or efficiency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Contingency Analysis Tool (CAT) provides managers with: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dirty="0" smtClean="0"/>
              <a:t>Customized roadmap for optimally fitting a unit’s structures to a change in service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dirty="0" smtClean="0"/>
              <a:t>A checklist for ensuring that key structures are not overlooked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0" dirty="0" smtClean="0"/>
              <a:t>A rule of thumb for helping managers make the structural changes necessary to deliver a new or changed service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advantages of adopting a CAT approach to change includes: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 controlled vocabulary</a:t>
            </a:r>
            <a:r>
              <a:rPr lang="en-US" baseline="0" dirty="0" smtClean="0"/>
              <a:t> for describing both (a) the change, and (b) the unit structures for facilitating change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Improves planning, communicating, and sustaining change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The advantages of applying theory: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Insight into the causes, effects, and optimization of facilitating change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r>
              <a:rPr lang="en-US" baseline="0" dirty="0" smtClean="0"/>
              <a:t> that we have measured the contingency of Task Technology in terms of its degree of uncertainty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unit structures managers apply to support use of technology in accomplishment of unit tasks are often lumped under the concept of </a:t>
            </a:r>
            <a:r>
              <a:rPr lang="en-US" i="1" baseline="0" dirty="0" smtClean="0"/>
              <a:t>bureaucracy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organizational theorists, bureaucracy at a unit level consists of formalization, centralization, Span of Control, and Communications</a:t>
            </a:r>
          </a:p>
          <a:p>
            <a:pPr marL="0" lvl="1" defTabSz="90004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marL="0" lvl="1" defTabSz="90004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how management supports the tasks of the unit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0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amount of rules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17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level, is often referred to as Division</a:t>
            </a:r>
            <a:r>
              <a:rPr lang="en-US" baseline="0" dirty="0" smtClean="0"/>
              <a:t> of Labor</a:t>
            </a:r>
          </a:p>
          <a:p>
            <a:pPr marL="168758" indent="-168758">
              <a:buFont typeface="Arial"/>
              <a:buChar char="•"/>
            </a:pPr>
            <a:r>
              <a:rPr lang="en-US" baseline="0" dirty="0" smtClean="0"/>
              <a:t>The more that labor is divided into specialized tasks the lower the skill level required to complete the entire task</a:t>
            </a:r>
          </a:p>
          <a:p>
            <a:pPr marL="618780" lvl="1" indent="-168758">
              <a:buFont typeface="Arial"/>
              <a:buChar char="•"/>
            </a:pPr>
            <a:r>
              <a:rPr lang="en-US" baseline="0" dirty="0" smtClean="0"/>
              <a:t>Assembly line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7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77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Ditto re the</a:t>
            </a:r>
            <a:r>
              <a:rPr lang="en-US" baseline="0" dirty="0" smtClean="0"/>
              <a:t> grain elevator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1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Contingency</a:t>
            </a:r>
            <a:r>
              <a:rPr lang="en-US" baseline="0" dirty="0" smtClean="0"/>
              <a:t> Theory (</a:t>
            </a:r>
            <a:r>
              <a:rPr lang="en-US" i="1" baseline="0" dirty="0" smtClean="0"/>
              <a:t>Structural</a:t>
            </a:r>
            <a:r>
              <a:rPr lang="en-US" baseline="0" dirty="0" smtClean="0"/>
              <a:t>):  </a:t>
            </a:r>
            <a:r>
              <a:rPr lang="en-US" dirty="0" smtClean="0"/>
              <a:t>There is</a:t>
            </a:r>
            <a:r>
              <a:rPr lang="en-US" baseline="0" dirty="0" smtClean="0"/>
              <a:t> no one optimal structure for facilitate a service, but some structures are better than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types of change: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Improve efficiency of an existing unit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Develop a new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4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types of structures:</a:t>
            </a:r>
          </a:p>
          <a:p>
            <a:endParaRPr lang="en-US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Mechanistic structures –  “</a:t>
            </a:r>
            <a:r>
              <a:rPr lang="en-US" i="1" baseline="0" dirty="0" smtClean="0"/>
              <a:t>Do it </a:t>
            </a:r>
            <a:r>
              <a:rPr lang="en-US" i="0" baseline="0" dirty="0" smtClean="0"/>
              <a:t>! </a:t>
            </a:r>
            <a:r>
              <a:rPr lang="en-US" i="1" baseline="0" dirty="0" smtClean="0"/>
              <a:t>“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i="0" baseline="0" dirty="0" smtClean="0"/>
              <a:t>Organic structures – “</a:t>
            </a:r>
            <a:r>
              <a:rPr lang="en-US" i="1" baseline="0" dirty="0" smtClean="0"/>
              <a:t>What do you think </a:t>
            </a:r>
            <a:r>
              <a:rPr lang="en-US" i="0" baseline="0" dirty="0" smtClean="0"/>
              <a:t>?”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r>
              <a:rPr lang="en-US" baseline="0" dirty="0" smtClean="0"/>
              <a:t> Contingency Theory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assumptions of Optimization:</a:t>
            </a:r>
          </a:p>
          <a:p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Creative Services = Organic Structures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Efficiency Services = Mechanistic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</a:t>
            </a:r>
            <a:r>
              <a:rPr lang="en-US" baseline="0" dirty="0" smtClean="0"/>
              <a:t>e circulation vs.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B6D3-68AE-4F2F-8D42-7C1E18CED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into groups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2199-5A7D-4633-98E6-93DD644437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04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04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230C-3F2D-4CDD-8273-7D84BB385C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00" y="0"/>
            <a:ext cx="1524000" cy="6858000"/>
          </a:xfrm>
          <a:prstGeom prst="rect">
            <a:avLst/>
          </a:prstGeom>
          <a:gradFill flip="none" rotWithShape="1">
            <a:gsLst>
              <a:gs pos="100000">
                <a:srgbClr val="CEC3B5">
                  <a:lumMod val="61000"/>
                </a:srgbClr>
              </a:gs>
              <a:gs pos="39000">
                <a:srgbClr val="C2B5A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150th_2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057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431A4-CD90-4E51-89D1-684CC424436E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65973-FC37-417C-A066-302BDF1F7D6F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84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FCA29-1D55-4526-9761-44608CC8EBDB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05137-A232-4B3E-85BC-29262C262EC6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620000" y="0"/>
            <a:ext cx="1524000" cy="6858000"/>
          </a:xfrm>
          <a:prstGeom prst="rect">
            <a:avLst/>
          </a:prstGeom>
          <a:gradFill flip="none" rotWithShape="1">
            <a:gsLst>
              <a:gs pos="100000">
                <a:srgbClr val="CEC3B5">
                  <a:lumMod val="61000"/>
                </a:srgbClr>
              </a:gs>
              <a:gs pos="39000">
                <a:srgbClr val="C2B5A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 descr="150th_2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057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5D097-8262-4CF7-AEC7-0C198C224985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E6E74-2FFB-460B-B73C-0458FE8B4A5B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1596E-7207-44EB-B3A7-6C21D24B4CAA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31E39-C42F-458D-9DDE-8044A2532E86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63A96-2BC7-4FE8-9AE6-2C5D82889B08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150th_2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9925"/>
            <a:ext cx="685800" cy="12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B3F0D-E55D-427C-97D7-B1B6E00272D3}" type="datetime1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150th_2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9925"/>
            <a:ext cx="685800" cy="12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B5A8">
                <a:alpha val="55000"/>
              </a:srgbClr>
            </a:gs>
            <a:gs pos="100000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1C350-B56A-443E-882F-93414A55950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839200" cy="1470025"/>
          </a:xfrm>
        </p:spPr>
        <p:txBody>
          <a:bodyPr/>
          <a:lstStyle/>
          <a:p>
            <a:r>
              <a:rPr lang="en-US" dirty="0" smtClean="0"/>
              <a:t>Is Your Library Ready for Change?</a:t>
            </a:r>
            <a:br>
              <a:rPr lang="en-US" dirty="0" smtClean="0"/>
            </a:br>
            <a:r>
              <a:rPr lang="en-US" sz="4000" i="1" dirty="0" smtClean="0"/>
              <a:t>Facilitating Change Using the CAT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369" y="3429000"/>
            <a:ext cx="6400800" cy="1752600"/>
          </a:xfrm>
        </p:spPr>
        <p:txBody>
          <a:bodyPr/>
          <a:lstStyle/>
          <a:p>
            <a:r>
              <a:rPr lang="en-US" dirty="0" smtClean="0"/>
              <a:t>Oregon Library Association</a:t>
            </a:r>
          </a:p>
          <a:p>
            <a:r>
              <a:rPr lang="en-US" i="1" dirty="0" smtClean="0"/>
              <a:t>The Inside Out Library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5486403"/>
            <a:ext cx="2895600" cy="1258164"/>
            <a:chOff x="282097" y="5848649"/>
            <a:chExt cx="2648672" cy="998057"/>
          </a:xfrm>
        </p:grpSpPr>
        <p:pic>
          <p:nvPicPr>
            <p:cNvPr id="1026" name="Picture 2" descr="http://www.olaweb.org/templates/mc01-jt/images/ola-log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40690">
                          <a14:foregroundMark x1="8966" y1="72381" x2="8966" y2="72381"/>
                          <a14:foregroundMark x1="17241" y1="78095" x2="17241" y2="78095"/>
                          <a14:foregroundMark x1="26897" y1="73333" x2="26897" y2="73333"/>
                          <a14:foregroundMark x1="11034" y1="20952" x2="11034" y2="20952"/>
                          <a14:foregroundMark x1="15172" y1="23810" x2="15172" y2="23810"/>
                          <a14:foregroundMark x1="18276" y1="29524" x2="18276" y2="29524"/>
                          <a14:foregroundMark x1="21379" y1="27619" x2="21379" y2="27619"/>
                          <a14:foregroundMark x1="24828" y1="22857" x2="24828" y2="22857"/>
                          <a14:foregroundMark x1="29310" y1="17143" x2="29310" y2="17143"/>
                          <a14:foregroundMark x1="35517" y1="26667" x2="35517" y2="26667"/>
                          <a14:backgroundMark x1="9655" y1="52381" x2="32414" y2="48571"/>
                          <a14:backgroundMark x1="11034" y1="85714" x2="11034" y2="85714"/>
                          <a14:backgroundMark x1="27586" y1="95238" x2="27586" y2="95238"/>
                          <a14:backgroundMark x1="28621" y1="84762" x2="28621" y2="84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2"/>
            <a:stretch/>
          </p:blipFill>
          <p:spPr bwMode="auto">
            <a:xfrm>
              <a:off x="282097" y="5848649"/>
              <a:ext cx="972272" cy="86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54369" y="5969543"/>
              <a:ext cx="16764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pc="300" dirty="0" smtClean="0">
                  <a:latin typeface="Times New Roman" pitchFamily="18" charset="0"/>
                  <a:cs typeface="Times New Roman" pitchFamily="18" charset="0"/>
                </a:rPr>
                <a:t>OREGON</a:t>
              </a:r>
            </a:p>
            <a:p>
              <a:pPr algn="just"/>
              <a:r>
                <a:rPr lang="en-US" sz="2000" b="1" spc="300" dirty="0" smtClean="0">
                  <a:latin typeface="Times New Roman" pitchFamily="18" charset="0"/>
                  <a:cs typeface="Times New Roman" pitchFamily="18" charset="0"/>
                </a:rPr>
                <a:t>LIBRARY</a:t>
              </a:r>
            </a:p>
            <a:p>
              <a:pPr algn="just"/>
              <a:r>
                <a:rPr lang="en-US" sz="1100" b="1" spc="300" dirty="0" smtClean="0">
                  <a:latin typeface="Times New Roman" pitchFamily="18" charset="0"/>
                  <a:cs typeface="Times New Roman" pitchFamily="18" charset="0"/>
                </a:rPr>
                <a:t>ASSOCATION</a:t>
              </a:r>
              <a:endParaRPr lang="en-US" sz="1100" b="1" spc="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2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784">
        <p:fade/>
      </p:transition>
    </mc:Choice>
    <mc:Fallback xmlns="">
      <p:transition advTm="327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Facilitating </a:t>
            </a:r>
            <a:r>
              <a:rPr lang="en-US" dirty="0" smtClean="0"/>
              <a:t>Services:  </a:t>
            </a:r>
            <a:r>
              <a:rPr lang="en-US" i="1" dirty="0" smtClean="0"/>
              <a:t>Unit </a:t>
            </a:r>
            <a:r>
              <a:rPr lang="en-US" i="1" dirty="0" smtClean="0"/>
              <a:t>Structures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8610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structures that facilitates tasks :</a:t>
            </a:r>
            <a:endParaRPr lang="en-US" sz="3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3200" i="1" dirty="0">
                <a:solidFill>
                  <a:prstClr val="black"/>
                </a:solidFill>
              </a:rPr>
              <a:t>Formalization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3200" i="1" dirty="0">
                <a:solidFill>
                  <a:prstClr val="black"/>
                </a:solidFill>
              </a:rPr>
              <a:t>Centralization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3200" i="1" dirty="0">
                <a:solidFill>
                  <a:prstClr val="black"/>
                </a:solidFill>
              </a:rPr>
              <a:t>Skill Level (division of labor)</a:t>
            </a:r>
            <a:endParaRPr lang="en-US" sz="3200" b="1" i="1" dirty="0">
              <a:solidFill>
                <a:prstClr val="black"/>
              </a:solidFill>
            </a:endParaRP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3200" i="1" dirty="0">
                <a:solidFill>
                  <a:prstClr val="black"/>
                </a:solidFill>
              </a:rPr>
              <a:t>Span of </a:t>
            </a:r>
            <a:r>
              <a:rPr lang="en-US" sz="3200" i="1" dirty="0" smtClean="0">
                <a:solidFill>
                  <a:prstClr val="black"/>
                </a:solidFill>
              </a:rPr>
              <a:t>Control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3200" i="1" dirty="0" smtClean="0">
                <a:solidFill>
                  <a:prstClr val="black"/>
                </a:solidFill>
              </a:rPr>
              <a:t>Communication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Structures</a:t>
            </a:r>
            <a:r>
              <a:rPr lang="en-US" dirty="0" smtClean="0"/>
              <a:t>:  </a:t>
            </a:r>
            <a:r>
              <a:rPr lang="en-US" i="1" dirty="0" smtClean="0"/>
              <a:t>Formalization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Roles </a:t>
            </a:r>
            <a:r>
              <a:rPr lang="en-US" dirty="0" smtClean="0"/>
              <a:t>&amp; relationships independent of personal desire</a:t>
            </a:r>
          </a:p>
          <a:p>
            <a:pPr marL="685800" indent="-571500"/>
            <a:r>
              <a:rPr lang="en-US" sz="2800" i="1" dirty="0"/>
              <a:t>Rules</a:t>
            </a:r>
          </a:p>
          <a:p>
            <a:pPr marL="685800" indent="-571500"/>
            <a:r>
              <a:rPr lang="en-US" sz="2800" i="1" dirty="0"/>
              <a:t>Job Descriptions</a:t>
            </a:r>
          </a:p>
          <a:p>
            <a:pPr marL="685800" indent="-571500"/>
            <a:r>
              <a:rPr lang="en-US" sz="2800" i="1" dirty="0" smtClean="0"/>
              <a:t>Policies </a:t>
            </a:r>
            <a:r>
              <a:rPr lang="en-US" sz="2800" i="1" dirty="0"/>
              <a:t>&amp; Procedures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4" name="Picture 4" descr="http://www.catchpenny.org/images/pb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03109" cy="2877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17039"/>
              </p:ext>
            </p:extLst>
          </p:nvPr>
        </p:nvGraphicFramePr>
        <p:xfrm>
          <a:off x="1143000" y="5334000"/>
          <a:ext cx="7809038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024"/>
                <a:gridCol w="706776"/>
                <a:gridCol w="1274841"/>
                <a:gridCol w="895397"/>
              </a:tblGrid>
              <a:tr h="454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Somewhat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046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Are there a lot of written rules and procedures? (Formalization)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Unit Structures</a:t>
            </a:r>
            <a:r>
              <a:rPr lang="en-US" sz="4000" dirty="0">
                <a:solidFill>
                  <a:prstClr val="black"/>
                </a:solidFill>
              </a:rPr>
              <a:t>:  </a:t>
            </a:r>
            <a:r>
              <a:rPr lang="en-US" sz="4000" i="1" dirty="0" smtClean="0">
                <a:solidFill>
                  <a:prstClr val="black"/>
                </a:solidFill>
              </a:rPr>
              <a:t>Centralization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103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esources are </a:t>
            </a:r>
            <a:r>
              <a:rPr lang="en-US" dirty="0" smtClean="0"/>
              <a:t>controlled by management:</a:t>
            </a:r>
          </a:p>
          <a:p>
            <a:pPr lvl="1"/>
            <a:r>
              <a:rPr lang="en-US" i="1" dirty="0" smtClean="0"/>
              <a:t>Prioritization of Time </a:t>
            </a:r>
            <a:endParaRPr lang="en-US" i="1" dirty="0" smtClean="0"/>
          </a:p>
          <a:p>
            <a:pPr lvl="1"/>
            <a:r>
              <a:rPr lang="en-US" i="1" dirty="0" smtClean="0"/>
              <a:t>$ $ $</a:t>
            </a:r>
            <a:endParaRPr lang="en-US" i="1" dirty="0" smtClean="0"/>
          </a:p>
          <a:p>
            <a:pPr lvl="1"/>
            <a:r>
              <a:rPr lang="en-US" i="1" dirty="0" smtClean="0"/>
              <a:t>Resolution of issues or exceptions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 descr="http://0.tqn.com/d/np/kids-mummies-pharaohs-pyramids-puzzles-activities/9781598697971_0065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90800" cy="3043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70799"/>
              </p:ext>
            </p:extLst>
          </p:nvPr>
        </p:nvGraphicFramePr>
        <p:xfrm>
          <a:off x="1143000" y="5410200"/>
          <a:ext cx="7809038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024"/>
                <a:gridCol w="706776"/>
                <a:gridCol w="1274841"/>
                <a:gridCol w="895397"/>
              </a:tblGrid>
              <a:tr h="454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Somewhat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0466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Does the manager control most decisions regarding job tasks?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Structures</a:t>
            </a:r>
            <a:r>
              <a:rPr lang="en-US" dirty="0"/>
              <a:t>:  </a:t>
            </a:r>
            <a:r>
              <a:rPr lang="en-US" i="1" dirty="0" smtClean="0"/>
              <a:t>Division of Labor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Degree of Expertise Required to Perform Tasks </a:t>
            </a:r>
          </a:p>
          <a:p>
            <a:pPr lvl="1"/>
            <a:r>
              <a:rPr lang="en-US" i="1" dirty="0" smtClean="0"/>
              <a:t>Education</a:t>
            </a:r>
          </a:p>
          <a:p>
            <a:pPr lvl="1"/>
            <a:r>
              <a:rPr lang="en-US" i="1" dirty="0" smtClean="0"/>
              <a:t>Training</a:t>
            </a:r>
          </a:p>
          <a:p>
            <a:pPr lvl="1"/>
            <a:r>
              <a:rPr lang="en-US" i="1" dirty="0" smtClean="0"/>
              <a:t>Experience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2934"/>
          <a:stretch/>
        </p:blipFill>
        <p:spPr>
          <a:xfrm>
            <a:off x="3352799" y="2819400"/>
            <a:ext cx="5593307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97265"/>
              </p:ext>
            </p:extLst>
          </p:nvPr>
        </p:nvGraphicFramePr>
        <p:xfrm>
          <a:off x="1143000" y="5181600"/>
          <a:ext cx="7809038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024"/>
                <a:gridCol w="706776"/>
                <a:gridCol w="1274841"/>
                <a:gridCol w="895397"/>
              </a:tblGrid>
              <a:tr h="454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Somewhat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0466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unit’s tasks require little training or minimal experience to accomplish?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Structures</a:t>
            </a:r>
            <a:r>
              <a:rPr lang="en-US" dirty="0"/>
              <a:t>:  </a:t>
            </a:r>
            <a:r>
              <a:rPr lang="en-US" i="1" dirty="0" smtClean="0"/>
              <a:t>Span of Control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Number of Employees Reporting to Manager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Narrow Span of Control</a:t>
            </a:r>
          </a:p>
          <a:p>
            <a:pPr lvl="2"/>
            <a:r>
              <a:rPr lang="en-US" sz="2800" i="1" dirty="0" smtClean="0"/>
              <a:t>2-8 reports</a:t>
            </a:r>
          </a:p>
          <a:p>
            <a:pPr lvl="2"/>
            <a:endParaRPr lang="en-US" sz="800" i="1" dirty="0" smtClean="0"/>
          </a:p>
          <a:p>
            <a:pPr lvl="1"/>
            <a:r>
              <a:rPr lang="en-US" dirty="0" smtClean="0"/>
              <a:t>Wide Span of Control</a:t>
            </a:r>
          </a:p>
          <a:p>
            <a:pPr lvl="2"/>
            <a:r>
              <a:rPr lang="en-US" sz="2800" i="1" dirty="0" smtClean="0"/>
              <a:t>&gt; 10 reports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Egyptian Socie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292"/>
          <a:stretch/>
        </p:blipFill>
        <p:spPr bwMode="auto">
          <a:xfrm>
            <a:off x="2971800" y="1717431"/>
            <a:ext cx="7270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7441"/>
              </p:ext>
            </p:extLst>
          </p:nvPr>
        </p:nvGraphicFramePr>
        <p:xfrm>
          <a:off x="1143000" y="5411337"/>
          <a:ext cx="7809038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024"/>
                <a:gridCol w="706776"/>
                <a:gridCol w="1274841"/>
                <a:gridCol w="895397"/>
              </a:tblGrid>
              <a:tr h="454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Somewhat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0466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4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Does the manager have a large number of employees who report to them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Structures</a:t>
            </a:r>
            <a:r>
              <a:rPr lang="en-US" dirty="0"/>
              <a:t>:  </a:t>
            </a:r>
            <a:r>
              <a:rPr lang="en-US" i="1" dirty="0" smtClean="0"/>
              <a:t>Communication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5" y="1459647"/>
            <a:ext cx="8229600" cy="4190999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Direction and Type of Communication</a:t>
            </a:r>
          </a:p>
          <a:p>
            <a:pPr marL="971550" lvl="1" indent="-457200"/>
            <a:r>
              <a:rPr lang="en-US" dirty="0" smtClean="0"/>
              <a:t>Direction</a:t>
            </a:r>
          </a:p>
          <a:p>
            <a:pPr marL="1371600" lvl="2" indent="-457200"/>
            <a:r>
              <a:rPr lang="en-US" i="1" dirty="0" smtClean="0"/>
              <a:t>Vertical </a:t>
            </a:r>
            <a:r>
              <a:rPr lang="en-US" dirty="0" smtClean="0"/>
              <a:t>(Staff         Manager)</a:t>
            </a:r>
            <a:endParaRPr lang="en-US" i="1" dirty="0"/>
          </a:p>
          <a:p>
            <a:pPr marL="1371600" lvl="2" indent="-457200"/>
            <a:r>
              <a:rPr lang="en-US" i="1" dirty="0" smtClean="0"/>
              <a:t>Horizontal </a:t>
            </a:r>
            <a:r>
              <a:rPr lang="en-US" dirty="0" smtClean="0"/>
              <a:t>(Staff        Staff)</a:t>
            </a:r>
          </a:p>
          <a:p>
            <a:pPr marL="685800" lvl="1" indent="-171450"/>
            <a:endParaRPr lang="en-US" sz="600" dirty="0" smtClean="0"/>
          </a:p>
          <a:p>
            <a:pPr marL="971550" lvl="1" indent="-457200"/>
            <a:r>
              <a:rPr lang="en-US" dirty="0" smtClean="0"/>
              <a:t>Type</a:t>
            </a:r>
          </a:p>
          <a:p>
            <a:pPr marL="1371600" lvl="2" indent="-457200"/>
            <a:r>
              <a:rPr lang="en-US" i="1" dirty="0" smtClean="0"/>
              <a:t>Written </a:t>
            </a:r>
            <a:r>
              <a:rPr lang="en-US" dirty="0" smtClean="0"/>
              <a:t>(formal)</a:t>
            </a:r>
          </a:p>
          <a:p>
            <a:pPr marL="1371600" lvl="2" indent="-457200"/>
            <a:r>
              <a:rPr lang="en-US" i="1" dirty="0" smtClean="0"/>
              <a:t>Verbal </a:t>
            </a:r>
            <a:r>
              <a:rPr lang="en-US" dirty="0" smtClean="0"/>
              <a:t>(informal)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 descr="http://www.historyonthenet.com/Egyptians/images/pyramidbuild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0" t="19777" r="37627" b="4950"/>
          <a:stretch/>
        </p:blipFill>
        <p:spPr bwMode="auto">
          <a:xfrm rot="206054">
            <a:off x="6096000" y="2133600"/>
            <a:ext cx="2170508" cy="284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81400" y="2756851"/>
            <a:ext cx="381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94993" y="3228136"/>
            <a:ext cx="38100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09253"/>
              </p:ext>
            </p:extLst>
          </p:nvPr>
        </p:nvGraphicFramePr>
        <p:xfrm>
          <a:off x="1143000" y="5257800"/>
          <a:ext cx="7809038" cy="1369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024"/>
                <a:gridCol w="706776"/>
                <a:gridCol w="1274841"/>
                <a:gridCol w="895397"/>
              </a:tblGrid>
              <a:tr h="454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Somewhat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0466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5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Does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communication largely involve written and direct communication with manager?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10298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Organizational Structures:  </a:t>
            </a:r>
            <a:r>
              <a:rPr lang="en-US" sz="4000" i="1" dirty="0" smtClean="0"/>
              <a:t>Organic &amp; Mechanistic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08185" y="3886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Avg. Unit Structures </a:t>
            </a:r>
            <a:r>
              <a:rPr lang="en-US" sz="3200" i="1" dirty="0" smtClean="0"/>
              <a:t>= </a:t>
            </a:r>
            <a:r>
              <a:rPr lang="en-US" sz="3200" dirty="0" smtClean="0"/>
              <a:t>( </a:t>
            </a:r>
            <a:r>
              <a:rPr lang="en-US" sz="3200" i="1" dirty="0" smtClean="0"/>
              <a:t>a + b + c + d + e</a:t>
            </a:r>
            <a:r>
              <a:rPr lang="en-US" sz="3200" dirty="0" smtClean="0"/>
              <a:t>) </a:t>
            </a:r>
            <a:r>
              <a:rPr lang="en-US" sz="3200" dirty="0"/>
              <a:t>/ </a:t>
            </a:r>
            <a:r>
              <a:rPr lang="en-US" sz="3200" dirty="0" smtClean="0"/>
              <a:t>5</a:t>
            </a:r>
            <a:endParaRPr lang="en-US" sz="32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020" y="16002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</a:rPr>
              <a:t>Formalization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</a:rPr>
              <a:t>Centralization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</a:rPr>
              <a:t>Skill Level (division of labor)</a:t>
            </a:r>
            <a:endParaRPr lang="en-US" sz="2400" b="1" i="1" dirty="0">
              <a:solidFill>
                <a:prstClr val="black"/>
              </a:solidFill>
            </a:endParaRP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</a:rPr>
              <a:t>Span of </a:t>
            </a:r>
            <a:r>
              <a:rPr lang="en-US" sz="2400" i="1" dirty="0" smtClean="0">
                <a:solidFill>
                  <a:prstClr val="black"/>
                </a:solidFill>
              </a:rPr>
              <a:t>Control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i="1" dirty="0" smtClean="0">
                <a:solidFill>
                  <a:prstClr val="black"/>
                </a:solidFill>
              </a:rPr>
              <a:t>Communication</a:t>
            </a:r>
            <a:endParaRPr lang="en-US" sz="2400" i="1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3626" y="4639693"/>
            <a:ext cx="8549625" cy="1772700"/>
            <a:chOff x="331211" y="4799783"/>
            <a:chExt cx="8549625" cy="1772700"/>
          </a:xfrm>
        </p:grpSpPr>
        <p:grpSp>
          <p:nvGrpSpPr>
            <p:cNvPr id="7" name="Group 6"/>
            <p:cNvGrpSpPr/>
            <p:nvPr/>
          </p:nvGrpSpPr>
          <p:grpSpPr>
            <a:xfrm>
              <a:off x="1324895" y="5483124"/>
              <a:ext cx="7049042" cy="1089359"/>
              <a:chOff x="12990" y="3859143"/>
              <a:chExt cx="9769611" cy="142055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79141" y="3859143"/>
                <a:ext cx="7969559" cy="845865"/>
                <a:chOff x="663421" y="3352800"/>
                <a:chExt cx="7969559" cy="845865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914400" y="3352800"/>
                  <a:ext cx="74676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663421" y="3408767"/>
                  <a:ext cx="501958" cy="762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1</a:t>
                  </a:r>
                  <a:endParaRPr lang="en-US" sz="32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380161" y="3408767"/>
                  <a:ext cx="501958" cy="762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2</a:t>
                  </a:r>
                  <a:endParaRPr lang="en-US" sz="32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131022" y="3436104"/>
                  <a:ext cx="501958" cy="762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3</a:t>
                  </a:r>
                  <a:endParaRPr lang="en-US" sz="32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2990" y="4619513"/>
                <a:ext cx="2068757" cy="60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/>
                  <a:t>Organic</a:t>
                </a:r>
                <a:endParaRPr lang="en-US" sz="2400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99857" y="4677672"/>
                <a:ext cx="2882744" cy="60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/>
                  <a:t>Mechanistic</a:t>
                </a:r>
                <a:endParaRPr lang="en-US" sz="2400" i="1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1" t="8825" r="29059" b="66304"/>
            <a:stretch/>
          </p:blipFill>
          <p:spPr bwMode="auto">
            <a:xfrm>
              <a:off x="7526488" y="4863727"/>
              <a:ext cx="1354348" cy="1169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Niagara Falls librarians, 195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5" t="5721" r="39570" b="66427"/>
            <a:stretch/>
          </p:blipFill>
          <p:spPr bwMode="auto">
            <a:xfrm>
              <a:off x="331211" y="4799783"/>
              <a:ext cx="1450884" cy="1267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4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0"/>
    </mc:Choice>
    <mc:Fallback xmlns="">
      <p:transition spd="slow" advTm="915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3207891" y="1997739"/>
            <a:ext cx="3106761" cy="30738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CAT:  </a:t>
            </a:r>
            <a:r>
              <a:rPr lang="en-US" i="1" dirty="0" smtClean="0"/>
              <a:t>Fitting Structures to Service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74929" y="5005755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53559" y="5071588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10253" y="5071587"/>
            <a:ext cx="4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0311" y="4544090"/>
            <a:ext cx="149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Organic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9485" y="2000113"/>
            <a:ext cx="167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Mechanistic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02202" y="1821233"/>
            <a:ext cx="3608419" cy="3246077"/>
            <a:chOff x="3056151" y="2221848"/>
            <a:chExt cx="3608419" cy="324607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061839" y="5467922"/>
              <a:ext cx="36027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056151" y="2221848"/>
              <a:ext cx="5689" cy="324607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723341" y="3327726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711424" y="1506565"/>
            <a:ext cx="4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 rot="18920868">
            <a:off x="4038883" y="2367756"/>
            <a:ext cx="198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Fit Line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349760" y="5656362"/>
            <a:ext cx="147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Creativity</a:t>
            </a:r>
            <a:endParaRPr lang="en-US" sz="2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26375" y="5656361"/>
            <a:ext cx="146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Efficiency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 rot="18779335">
            <a:off x="4434728" y="3154213"/>
            <a:ext cx="198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Optimized</a:t>
            </a:r>
            <a:endParaRPr lang="en-US" sz="32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8825" r="29059" b="66304"/>
          <a:stretch/>
        </p:blipFill>
        <p:spPr bwMode="auto">
          <a:xfrm>
            <a:off x="5919050" y="1356320"/>
            <a:ext cx="1280388" cy="1105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Niagara Falls librarians, 195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5721" r="39570" b="66427"/>
          <a:stretch/>
        </p:blipFill>
        <p:spPr bwMode="auto">
          <a:xfrm>
            <a:off x="3085517" y="4060606"/>
            <a:ext cx="1286190" cy="112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893312" y="2471605"/>
            <a:ext cx="553998" cy="1945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4572982" y="5354955"/>
            <a:ext cx="923330" cy="1945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Task Uncertainty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0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Tool:  </a:t>
            </a:r>
            <a:r>
              <a:rPr lang="en-US" i="1" dirty="0"/>
              <a:t>CAT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8904"/>
          <a:stretch/>
        </p:blipFill>
        <p:spPr bwMode="auto">
          <a:xfrm>
            <a:off x="457200" y="3047999"/>
            <a:ext cx="5029200" cy="355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304799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Unit Structures Facilitate the Delivery of Services</a:t>
            </a:r>
            <a:endParaRPr lang="en-US" sz="3600" dirty="0"/>
          </a:p>
        </p:txBody>
      </p:sp>
      <p:sp>
        <p:nvSpPr>
          <p:cNvPr id="7" name="Cloud Callout 6"/>
          <p:cNvSpPr/>
          <p:nvPr/>
        </p:nvSpPr>
        <p:spPr>
          <a:xfrm>
            <a:off x="457200" y="1524000"/>
            <a:ext cx="2743200" cy="1600200"/>
          </a:xfrm>
          <a:prstGeom prst="cloudCallout">
            <a:avLst>
              <a:gd name="adj1" fmla="val -23397"/>
              <a:gd name="adj2" fmla="val 5613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… or don’t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885988" y="1523999"/>
            <a:ext cx="2600412" cy="1523999"/>
          </a:xfrm>
          <a:prstGeom prst="wedgeEllipseCallout">
            <a:avLst>
              <a:gd name="adj1" fmla="val -72143"/>
              <a:gd name="adj2" fmla="val 9344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Do !</a:t>
            </a:r>
          </a:p>
        </p:txBody>
      </p:sp>
    </p:spTree>
    <p:extLst>
      <p:ext uri="{BB962C8B-B14F-4D97-AF65-F5344CB8AC3E}">
        <p14:creationId xmlns:p14="http://schemas.microsoft.com/office/powerpoint/2010/main" val="38525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</a:t>
            </a:r>
            <a:r>
              <a:rPr lang="en-US" dirty="0"/>
              <a:t>:  </a:t>
            </a:r>
            <a:r>
              <a:rPr lang="en-US" i="1" dirty="0" smtClean="0"/>
              <a:t>The</a:t>
            </a:r>
            <a:r>
              <a:rPr lang="en-US" dirty="0" smtClean="0"/>
              <a:t> 2 </a:t>
            </a:r>
            <a:r>
              <a:rPr lang="en-US" i="1" dirty="0" smtClean="0"/>
              <a:t>Contingencies of Service</a:t>
            </a:r>
            <a:endParaRPr lang="en-US" dirty="0"/>
          </a:p>
        </p:txBody>
      </p:sp>
      <p:pic>
        <p:nvPicPr>
          <p:cNvPr id="2052" name="Picture 4" descr="Niagara Falls librarians, 1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6" y="1524000"/>
            <a:ext cx="3288224" cy="265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2" y="3913151"/>
            <a:ext cx="2366167" cy="294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3706"/>
            <a:ext cx="2514600" cy="38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" y="2044212"/>
            <a:ext cx="3124200" cy="1905000"/>
          </a:xfrm>
          <a:prstGeom prst="cloudCallout">
            <a:avLst>
              <a:gd name="adj1" fmla="val -530"/>
              <a:gd name="adj2" fmla="val 8342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itannic Bold" pitchFamily="34" charset="0"/>
              </a:rPr>
              <a:t>Creativity ?</a:t>
            </a:r>
            <a:endParaRPr lang="en-US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429000" y="4433075"/>
            <a:ext cx="3429000" cy="1905000"/>
          </a:xfrm>
          <a:prstGeom prst="cloudCallout">
            <a:avLst>
              <a:gd name="adj1" fmla="val -95615"/>
              <a:gd name="adj2" fmla="val -2919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" pitchFamily="49" charset="0"/>
              </a:rPr>
              <a:t>Efficiency</a:t>
            </a:r>
            <a:r>
              <a:rPr lang="en-US" sz="2400" b="1" dirty="0" smtClean="0">
                <a:solidFill>
                  <a:schemeClr val="tx1"/>
                </a:solidFill>
                <a:latin typeface="Courier" pitchFamily="49" charset="0"/>
              </a:rPr>
              <a:t>?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CAT:  </a:t>
            </a:r>
            <a:r>
              <a:rPr lang="en-US" i="1" dirty="0"/>
              <a:t>The 2 Types </a:t>
            </a:r>
            <a:r>
              <a:rPr lang="en-US" i="1" dirty="0" smtClean="0"/>
              <a:t>Facilitating Structure</a:t>
            </a:r>
            <a:endParaRPr lang="en-US" dirty="0"/>
          </a:p>
        </p:txBody>
      </p:sp>
      <p:pic>
        <p:nvPicPr>
          <p:cNvPr id="2052" name="Picture 4" descr="Niagara Falls librarians, 1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6" y="1524000"/>
            <a:ext cx="3288224" cy="265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2" y="3913151"/>
            <a:ext cx="2366167" cy="294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3706"/>
            <a:ext cx="2514600" cy="38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" y="1986903"/>
            <a:ext cx="3124200" cy="1905000"/>
          </a:xfrm>
          <a:prstGeom prst="cloudCallout">
            <a:avLst>
              <a:gd name="adj1" fmla="val -530"/>
              <a:gd name="adj2" fmla="val 8342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ritannic Bold" pitchFamily="34" charset="0"/>
              </a:rPr>
              <a:t>Organic</a:t>
            </a:r>
            <a:endParaRPr lang="en-US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429000" y="4433075"/>
            <a:ext cx="3429000" cy="1905000"/>
          </a:xfrm>
          <a:prstGeom prst="cloudCallout">
            <a:avLst>
              <a:gd name="adj1" fmla="val -95615"/>
              <a:gd name="adj2" fmla="val -2919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urier" pitchFamily="49" charset="0"/>
              </a:rPr>
              <a:t>Mechanistic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3207891" y="1997739"/>
            <a:ext cx="3106761" cy="30738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CAT:  </a:t>
            </a:r>
            <a:r>
              <a:rPr lang="en-US" i="1" dirty="0" smtClean="0"/>
              <a:t>Fitting Structures to Service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74929" y="5005755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53559" y="5071588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10253" y="5071587"/>
            <a:ext cx="4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0311" y="4544090"/>
            <a:ext cx="149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Organic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9485" y="2000113"/>
            <a:ext cx="167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Mechanistic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02202" y="1821233"/>
            <a:ext cx="3608419" cy="3246077"/>
            <a:chOff x="3056151" y="2221848"/>
            <a:chExt cx="3608419" cy="324607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061839" y="5467922"/>
              <a:ext cx="36027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056151" y="2221848"/>
              <a:ext cx="5689" cy="324607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723341" y="3327726"/>
            <a:ext cx="3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711424" y="1506565"/>
            <a:ext cx="4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 rot="18920868">
            <a:off x="4038883" y="2367756"/>
            <a:ext cx="198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Fit Line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349760" y="5656362"/>
            <a:ext cx="147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Creativity</a:t>
            </a:r>
            <a:endParaRPr lang="en-US" sz="2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26375" y="5656361"/>
            <a:ext cx="146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Efficiency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 rot="18779335">
            <a:off x="4434728" y="3154213"/>
            <a:ext cx="198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Optimized</a:t>
            </a:r>
            <a:endParaRPr lang="en-US" sz="32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8825" r="29059" b="66304"/>
          <a:stretch/>
        </p:blipFill>
        <p:spPr bwMode="auto">
          <a:xfrm>
            <a:off x="5919050" y="1356320"/>
            <a:ext cx="1280388" cy="1105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Niagara Falls librarians, 195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5721" r="39570" b="66427"/>
          <a:stretch/>
        </p:blipFill>
        <p:spPr bwMode="auto">
          <a:xfrm>
            <a:off x="3085517" y="4060606"/>
            <a:ext cx="1286190" cy="112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893312" y="2471605"/>
            <a:ext cx="553998" cy="1945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4572982" y="5354955"/>
            <a:ext cx="923330" cy="1945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Task Uncertainty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</a:t>
            </a:r>
            <a:r>
              <a:rPr lang="en-US" dirty="0" smtClean="0"/>
              <a:t>:  </a:t>
            </a:r>
            <a:r>
              <a:rPr lang="en-US" i="1" dirty="0" smtClean="0"/>
              <a:t>Service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351"/>
          </a:xfrm>
        </p:spPr>
        <p:txBody>
          <a:bodyPr>
            <a:noAutofit/>
          </a:bodyPr>
          <a:lstStyle/>
          <a:p>
            <a:r>
              <a:rPr lang="en-US" sz="3500" dirty="0" smtClean="0"/>
              <a:t>Variety: </a:t>
            </a:r>
            <a:r>
              <a:rPr lang="en-US" sz="3500" dirty="0" smtClean="0"/>
              <a:t>    =</a:t>
            </a:r>
            <a:r>
              <a:rPr lang="en-US" sz="3500" i="1" dirty="0" smtClean="0"/>
              <a:t>     </a:t>
            </a:r>
            <a:r>
              <a:rPr lang="en-US" sz="3500" b="1" i="1" u="sng" dirty="0" smtClean="0"/>
              <a:t>un</a:t>
            </a:r>
            <a:r>
              <a:rPr lang="en-US" sz="3500" i="1" dirty="0" smtClean="0"/>
              <a:t>certainty</a:t>
            </a:r>
            <a:endParaRPr lang="en-US" sz="3500" dirty="0"/>
          </a:p>
          <a:p>
            <a:pPr lvl="1"/>
            <a:r>
              <a:rPr lang="en-US" i="1" dirty="0" smtClean="0"/>
              <a:t>Exceptions or frequency of unexpected issues</a:t>
            </a:r>
          </a:p>
          <a:p>
            <a:pPr lvl="1"/>
            <a:r>
              <a:rPr lang="en-US" i="1" dirty="0" smtClean="0"/>
              <a:t>Work activities are largely repetitive</a:t>
            </a:r>
          </a:p>
          <a:p>
            <a:pPr lvl="1"/>
            <a:endParaRPr lang="en-US" sz="1000" i="1" dirty="0" smtClean="0"/>
          </a:p>
          <a:p>
            <a:pPr marL="514350" indent="-457200"/>
            <a:r>
              <a:rPr lang="en-US" sz="3500" dirty="0" smtClean="0"/>
              <a:t>Analyzability:    =     </a:t>
            </a:r>
            <a:r>
              <a:rPr lang="en-US" sz="3500" i="1" dirty="0" smtClean="0"/>
              <a:t>certainty</a:t>
            </a:r>
            <a:endParaRPr lang="en-US" sz="3500" dirty="0" smtClean="0"/>
          </a:p>
          <a:p>
            <a:pPr marL="914400" lvl="1" indent="-457200"/>
            <a:r>
              <a:rPr lang="en-US" i="1" dirty="0" smtClean="0"/>
              <a:t>Issue resolution through standard procedures</a:t>
            </a:r>
            <a:endParaRPr lang="en-US" i="1" dirty="0"/>
          </a:p>
          <a:p>
            <a:pPr marL="914400" lvl="1" indent="-457200"/>
            <a:r>
              <a:rPr lang="en-US" i="1" dirty="0" smtClean="0"/>
              <a:t>Tasks </a:t>
            </a:r>
            <a:r>
              <a:rPr lang="en-US" i="1" dirty="0" smtClean="0"/>
              <a:t>can be reduced to mechanical </a:t>
            </a:r>
            <a:r>
              <a:rPr lang="en-US" i="1" dirty="0" smtClean="0"/>
              <a:t>steps</a:t>
            </a:r>
            <a:endParaRPr lang="en-US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32541" y="1693984"/>
            <a:ext cx="914399" cy="457200"/>
            <a:chOff x="2324101" y="1705707"/>
            <a:chExt cx="914399" cy="457200"/>
          </a:xfrm>
        </p:grpSpPr>
        <p:sp>
          <p:nvSpPr>
            <p:cNvPr id="4" name="Up Arrow 3"/>
            <p:cNvSpPr/>
            <p:nvPr/>
          </p:nvSpPr>
          <p:spPr>
            <a:xfrm>
              <a:off x="2324101" y="1705707"/>
              <a:ext cx="228600" cy="457200"/>
            </a:xfrm>
            <a:prstGeom prst="up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3009900" y="1705707"/>
              <a:ext cx="228600" cy="457200"/>
            </a:xfrm>
            <a:prstGeom prst="up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34508" y="3546231"/>
            <a:ext cx="914399" cy="457200"/>
            <a:chOff x="2324101" y="1705707"/>
            <a:chExt cx="914399" cy="457200"/>
          </a:xfrm>
        </p:grpSpPr>
        <p:sp>
          <p:nvSpPr>
            <p:cNvPr id="9" name="Up Arrow 8"/>
            <p:cNvSpPr/>
            <p:nvPr/>
          </p:nvSpPr>
          <p:spPr>
            <a:xfrm>
              <a:off x="2324101" y="1705707"/>
              <a:ext cx="228600" cy="457200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3009900" y="1705707"/>
              <a:ext cx="228600" cy="457200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03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Uncertainty</a:t>
            </a:r>
            <a:r>
              <a:rPr lang="en-US" i="1" dirty="0" smtClean="0"/>
              <a:t>:  Variety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825262"/>
              </p:ext>
            </p:extLst>
          </p:nvPr>
        </p:nvGraphicFramePr>
        <p:xfrm>
          <a:off x="893929" y="1676400"/>
          <a:ext cx="7772399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4908884"/>
                <a:gridCol w="729916"/>
                <a:gridCol w="1371600"/>
                <a:gridCol w="761999"/>
              </a:tblGrid>
              <a:tr h="639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Somewhat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39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Are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unit tasks largely routine?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2761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Does almost everyone in the unit do about the same job in the same way most of the time?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12761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Are unit members performing repetitive activities in doing their jobs?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7800" y="5620434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Average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Variety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a+b+c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____*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0" y="6356699"/>
            <a:ext cx="594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Higher values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= Lower Uncertainty or Higher Certainty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"/>
    </mc:Choice>
    <mc:Fallback xmlns="">
      <p:transition spd="slow" advTm="48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Service Uncertainty</a:t>
            </a:r>
            <a:r>
              <a:rPr lang="en-US" i="1" dirty="0">
                <a:solidFill>
                  <a:prstClr val="black"/>
                </a:solidFill>
              </a:rPr>
              <a:t>:  </a:t>
            </a:r>
            <a:r>
              <a:rPr lang="en-US" i="1" dirty="0" smtClean="0">
                <a:solidFill>
                  <a:prstClr val="black"/>
                </a:solidFill>
              </a:rPr>
              <a:t>Analyzability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65464"/>
              </p:ext>
            </p:extLst>
          </p:nvPr>
        </p:nvGraphicFramePr>
        <p:xfrm>
          <a:off x="990600" y="1752600"/>
          <a:ext cx="7315200" cy="3255632"/>
        </p:xfrm>
        <a:graphic>
          <a:graphicData uri="http://schemas.openxmlformats.org/drawingml/2006/table">
            <a:tbl>
              <a:tblPr firstRow="1" firstCol="1" bandRow="1"/>
              <a:tblGrid>
                <a:gridCol w="4620126"/>
                <a:gridCol w="713874"/>
                <a:gridCol w="1371600"/>
                <a:gridCol w="609600"/>
              </a:tblGrid>
              <a:tr h="4940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Somewhat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16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Are there clearly known way to do the major types of unit tasks?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9168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2"/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Are there understandable sequences of steps that employees can follow in doing major units tasks?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988043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 startAt="3"/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unit tasks be accomplished using established procedures and practices?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59523" y="5193323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Average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Analyzability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a+b+c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____*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32138" y="6356699"/>
            <a:ext cx="594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Higher values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= Lower Uncertainty or Higher Certainty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Uncertainty</a:t>
            </a:r>
            <a:r>
              <a:rPr lang="en-US" dirty="0" smtClean="0"/>
              <a:t>:  </a:t>
            </a:r>
            <a:r>
              <a:rPr lang="en-US" i="1" dirty="0" smtClean="0"/>
              <a:t>Contingency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98691" y="19050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Average Service</a:t>
            </a:r>
            <a:r>
              <a:rPr lang="en-US" sz="2800" dirty="0" smtClean="0"/>
              <a:t> Uncertainty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800" i="1" dirty="0" smtClean="0"/>
              <a:t>(Average Variety</a:t>
            </a:r>
            <a:r>
              <a:rPr lang="en-US" sz="2800" dirty="0" smtClean="0"/>
              <a:t> </a:t>
            </a:r>
            <a:r>
              <a:rPr lang="en-US" sz="2800" dirty="0" smtClean="0"/>
              <a:t>___ </a:t>
            </a:r>
            <a:r>
              <a:rPr lang="en-US" sz="2800" dirty="0"/>
              <a:t>+ </a:t>
            </a:r>
            <a:r>
              <a:rPr lang="en-US" sz="2800" i="1" dirty="0" smtClean="0"/>
              <a:t>Average Analyzability</a:t>
            </a:r>
            <a:r>
              <a:rPr lang="en-US" sz="2800" dirty="0" smtClean="0"/>
              <a:t> </a:t>
            </a:r>
            <a:r>
              <a:rPr lang="en-US" sz="2800" dirty="0" smtClean="0"/>
              <a:t>___ ) </a:t>
            </a:r>
            <a:r>
              <a:rPr lang="en-US" sz="2800" dirty="0"/>
              <a:t>/ </a:t>
            </a:r>
            <a:r>
              <a:rPr lang="en-US" sz="2800" dirty="0"/>
              <a:t>2</a:t>
            </a:r>
            <a:endParaRPr lang="en-US" sz="2800" dirty="0"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609" y="3262874"/>
            <a:ext cx="8748832" cy="1808363"/>
            <a:chOff x="225516" y="3051191"/>
            <a:chExt cx="8748832" cy="1808363"/>
          </a:xfrm>
        </p:grpSpPr>
        <p:grpSp>
          <p:nvGrpSpPr>
            <p:cNvPr id="25" name="Group 24"/>
            <p:cNvGrpSpPr/>
            <p:nvPr/>
          </p:nvGrpSpPr>
          <p:grpSpPr>
            <a:xfrm>
              <a:off x="1260736" y="3629615"/>
              <a:ext cx="6110391" cy="1229939"/>
              <a:chOff x="-585642" y="3859143"/>
              <a:chExt cx="9234340" cy="122993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79141" y="3859143"/>
                <a:ext cx="7969557" cy="763853"/>
                <a:chOff x="663421" y="3352800"/>
                <a:chExt cx="7969557" cy="763853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914400" y="3352800"/>
                  <a:ext cx="74676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663421" y="3408767"/>
                  <a:ext cx="5019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1</a:t>
                  </a:r>
                  <a:endParaRPr lang="en-US" sz="4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380161" y="3408767"/>
                  <a:ext cx="5019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2</a:t>
                  </a:r>
                  <a:endParaRPr lang="en-US" sz="4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131020" y="3408767"/>
                  <a:ext cx="5019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3</a:t>
                  </a:r>
                  <a:endParaRPr lang="en-US" sz="40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-585642" y="4627417"/>
                <a:ext cx="3031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Uncertainty</a:t>
                </a:r>
                <a:endParaRPr lang="en-US" sz="2400" i="1" dirty="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1" t="8825" r="29059" b="66304"/>
            <a:stretch/>
          </p:blipFill>
          <p:spPr bwMode="auto">
            <a:xfrm>
              <a:off x="7620000" y="3075272"/>
              <a:ext cx="1354348" cy="1169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 descr="Niagara Falls librarians, 195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5" t="5721" r="39570" b="66427"/>
            <a:stretch/>
          </p:blipFill>
          <p:spPr bwMode="auto">
            <a:xfrm>
              <a:off x="225516" y="3051191"/>
              <a:ext cx="1450884" cy="1267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530686" y="4397889"/>
              <a:ext cx="168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Certainty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50th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900</Words>
  <Application>Microsoft Office PowerPoint</Application>
  <PresentationFormat>On-screen Show (4:3)</PresentationFormat>
  <Paragraphs>249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150th-PowerPoint-Template</vt:lpstr>
      <vt:lpstr>Is Your Library Ready for Change? Facilitating Change Using the CAT</vt:lpstr>
      <vt:lpstr>Contingency Analysis Tool:  CAT</vt:lpstr>
      <vt:lpstr>CAT:  The 2 Contingencies of Service</vt:lpstr>
      <vt:lpstr>CAT:  The 2 Types Facilitating Structure</vt:lpstr>
      <vt:lpstr>CAT:  Fitting Structures to Service</vt:lpstr>
      <vt:lpstr>Contingency:  Service Uncertainty</vt:lpstr>
      <vt:lpstr>Service Uncertainty:  Variety</vt:lpstr>
      <vt:lpstr>Service Uncertainty:  Analyzability</vt:lpstr>
      <vt:lpstr>Service Uncertainty:  Contingency</vt:lpstr>
      <vt:lpstr>Facilitating Services:  Unit Structures</vt:lpstr>
      <vt:lpstr>Unit Structures:  Formalization</vt:lpstr>
      <vt:lpstr>Unit Structures:  Centralization</vt:lpstr>
      <vt:lpstr>Unit Structures:  Division of Labor</vt:lpstr>
      <vt:lpstr>Unit Structures:  Span of Control</vt:lpstr>
      <vt:lpstr>Unit Structures:  Communication</vt:lpstr>
      <vt:lpstr>Organizational Structures:  Organic &amp; Mechanistic</vt:lpstr>
      <vt:lpstr>CAT:  Fitting Structures to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Organizational Approach to Library Management</dc:title>
  <dc:creator>Cameron Tuai</dc:creator>
  <cp:lastModifiedBy>Cameron Tuai</cp:lastModifiedBy>
  <cp:revision>59</cp:revision>
  <dcterms:created xsi:type="dcterms:W3CDTF">2013-09-11T01:22:36Z</dcterms:created>
  <dcterms:modified xsi:type="dcterms:W3CDTF">2014-04-15T23:19:41Z</dcterms:modified>
</cp:coreProperties>
</file>