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79" r:id="rId2"/>
    <p:sldId id="299" r:id="rId3"/>
    <p:sldId id="316" r:id="rId4"/>
    <p:sldId id="317" r:id="rId5"/>
    <p:sldId id="277" r:id="rId6"/>
    <p:sldId id="314" r:id="rId7"/>
    <p:sldId id="315" r:id="rId8"/>
    <p:sldId id="280" r:id="rId9"/>
    <p:sldId id="281" r:id="rId10"/>
    <p:sldId id="282" r:id="rId11"/>
    <p:sldId id="306" r:id="rId12"/>
    <p:sldId id="311" r:id="rId13"/>
    <p:sldId id="312" r:id="rId14"/>
    <p:sldId id="313" r:id="rId15"/>
    <p:sldId id="307" r:id="rId16"/>
    <p:sldId id="318" r:id="rId17"/>
    <p:sldId id="319" r:id="rId18"/>
    <p:sldId id="258" r:id="rId19"/>
    <p:sldId id="308" r:id="rId20"/>
    <p:sldId id="309" r:id="rId21"/>
    <p:sldId id="310" r:id="rId22"/>
    <p:sldId id="259" r:id="rId23"/>
    <p:sldId id="260" r:id="rId24"/>
    <p:sldId id="262" r:id="rId25"/>
    <p:sldId id="263" r:id="rId26"/>
    <p:sldId id="275" r:id="rId27"/>
    <p:sldId id="257" r:id="rId28"/>
    <p:sldId id="276" r:id="rId29"/>
    <p:sldId id="261" r:id="rId30"/>
    <p:sldId id="267" r:id="rId31"/>
    <p:sldId id="266"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11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Constantia" pitchFamily="18"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onstantia" pitchFamily="-108" charset="0"/>
              </a:defRPr>
            </a:lvl1pPr>
          </a:lstStyle>
          <a:p>
            <a:pPr>
              <a:defRPr/>
            </a:pPr>
            <a:fld id="{24572A2C-8169-4EB9-A07B-A64B5A26A364}" type="datetime1">
              <a:rPr lang="en-US" altLang="en-US"/>
              <a:pPr>
                <a:defRPr/>
              </a:pPr>
              <a:t>4/15/2014</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Constantia" pitchFamily="18"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onstantia" pitchFamily="-108" charset="0"/>
              </a:defRPr>
            </a:lvl1pPr>
          </a:lstStyle>
          <a:p>
            <a:pPr>
              <a:defRPr/>
            </a:pPr>
            <a:fld id="{E61FE80E-2A2C-46E1-A508-F68561637070}" type="slidenum">
              <a:rPr lang="en-US" altLang="en-US"/>
              <a:pPr>
                <a:defRPr/>
              </a:pPr>
              <a:t>‹#›</a:t>
            </a:fld>
            <a:endParaRPr lang="en-US" altLang="en-US"/>
          </a:p>
        </p:txBody>
      </p:sp>
    </p:spTree>
    <p:extLst>
      <p:ext uri="{BB962C8B-B14F-4D97-AF65-F5344CB8AC3E}">
        <p14:creationId xmlns:p14="http://schemas.microsoft.com/office/powerpoint/2010/main" val="2549923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onstantia" pitchFamily="18" charset="0"/>
                <a:ea typeface="+mn-ea"/>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onstantia" pitchFamily="-108" charset="0"/>
              </a:defRPr>
            </a:lvl1pPr>
          </a:lstStyle>
          <a:p>
            <a:pPr>
              <a:defRPr/>
            </a:pPr>
            <a:fld id="{94E1D98F-CF0C-4194-9E5E-19A2ECB0B728}" type="datetime1">
              <a:rPr lang="en-US" altLang="en-US"/>
              <a:pPr>
                <a:defRPr/>
              </a:pPr>
              <a:t>4/15/2014</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onstantia" pitchFamily="18"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onstantia" pitchFamily="-108" charset="0"/>
              </a:defRPr>
            </a:lvl1pPr>
          </a:lstStyle>
          <a:p>
            <a:pPr>
              <a:defRPr/>
            </a:pPr>
            <a:fld id="{13CB131B-2855-4AD2-966E-4A3FF554A207}" type="slidenum">
              <a:rPr lang="en-US" altLang="en-US"/>
              <a:pPr>
                <a:defRPr/>
              </a:pPr>
              <a:t>‹#›</a:t>
            </a:fld>
            <a:endParaRPr lang="en-US" altLang="en-US"/>
          </a:p>
        </p:txBody>
      </p:sp>
    </p:spTree>
    <p:extLst>
      <p:ext uri="{BB962C8B-B14F-4D97-AF65-F5344CB8AC3E}">
        <p14:creationId xmlns:p14="http://schemas.microsoft.com/office/powerpoint/2010/main" val="3442333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itchFamily="34" charset="-128"/>
              </a:rPr>
              <a:t>Tillamook County Library system has the main library, five branches and one bookmobile. MZ and PC are flagship branches, the others are tiny hometown libraries, but deeply loved by their communities. I manage all the branches and the bookmobile and Sara is the director.</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8957B86-1924-419B-A549-E5970C479FF6}" type="slidenum">
              <a:rPr lang="en-US" altLang="en-US" smtClean="0">
                <a:latin typeface="Constantia" pitchFamily="18" charset="0"/>
              </a:rPr>
              <a:pPr eaLnBrk="1" hangingPunct="1">
                <a:spcBef>
                  <a:spcPct val="0"/>
                </a:spcBef>
              </a:pPr>
              <a:t>18</a:t>
            </a:fld>
            <a:endParaRPr lang="en-US" altLang="en-US" smtClean="0">
              <a:latin typeface="Constantia"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itchFamily="34" charset="-128"/>
              </a:rPr>
              <a:t>Describe…</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5D9CEFD-A923-4CC9-810E-D2F42FF80B82}" type="slidenum">
              <a:rPr lang="en-US" altLang="en-US" smtClean="0">
                <a:latin typeface="Constantia" pitchFamily="18" charset="0"/>
              </a:rPr>
              <a:pPr eaLnBrk="1" hangingPunct="1">
                <a:spcBef>
                  <a:spcPct val="0"/>
                </a:spcBef>
              </a:pPr>
              <a:t>29</a:t>
            </a:fld>
            <a:endParaRPr lang="en-US" altLang="en-US" smtClean="0">
              <a:latin typeface="Constantia"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0F74927-E15C-46BC-B71E-2D0DB3FD81FC}" type="slidenum">
              <a:rPr lang="en-US" altLang="en-US" smtClean="0">
                <a:latin typeface="Constantia" pitchFamily="18" charset="0"/>
              </a:rPr>
              <a:pPr eaLnBrk="1" hangingPunct="1">
                <a:spcBef>
                  <a:spcPct val="0"/>
                </a:spcBef>
              </a:pPr>
              <a:t>30</a:t>
            </a:fld>
            <a:endParaRPr lang="en-US" altLang="en-US" smtClean="0">
              <a:latin typeface="Constantia"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FBDE74F-B1C9-482F-B46E-78E16915FF4F}" type="slidenum">
              <a:rPr lang="en-US" altLang="en-US" smtClean="0">
                <a:latin typeface="Constantia" pitchFamily="18" charset="0"/>
              </a:rPr>
              <a:pPr eaLnBrk="1" hangingPunct="1">
                <a:spcBef>
                  <a:spcPct val="0"/>
                </a:spcBef>
              </a:pPr>
              <a:t>31</a:t>
            </a:fld>
            <a:endParaRPr lang="en-US" altLang="en-US" smtClean="0">
              <a:latin typeface="Constantia"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AE739E2-D146-455C-B497-FDB9B073CAAD}" type="slidenum">
              <a:rPr lang="en-US" altLang="en-US" smtClean="0">
                <a:latin typeface="Constantia" pitchFamily="18" charset="0"/>
              </a:rPr>
              <a:pPr eaLnBrk="1" hangingPunct="1">
                <a:spcBef>
                  <a:spcPct val="0"/>
                </a:spcBef>
              </a:pPr>
              <a:t>32</a:t>
            </a:fld>
            <a:endParaRPr lang="en-US" altLang="en-US" smtClean="0">
              <a:latin typeface="Constantia"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E0DA8D6-C65B-4713-BCA2-3815AE1000DB}" type="slidenum">
              <a:rPr lang="en-US" altLang="en-US" smtClean="0">
                <a:latin typeface="Constantia" pitchFamily="18" charset="0"/>
              </a:rPr>
              <a:pPr eaLnBrk="1" hangingPunct="1">
                <a:spcBef>
                  <a:spcPct val="0"/>
                </a:spcBef>
              </a:pPr>
              <a:t>33</a:t>
            </a:fld>
            <a:endParaRPr lang="en-US" altLang="en-US" smtClean="0">
              <a:latin typeface="Constantia"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3D175DA-38A5-4F72-8FB5-5AED4EF89474}" type="slidenum">
              <a:rPr lang="en-US" altLang="en-US" smtClean="0">
                <a:latin typeface="Constantia" pitchFamily="18" charset="0"/>
              </a:rPr>
              <a:pPr eaLnBrk="1" hangingPunct="1">
                <a:spcBef>
                  <a:spcPct val="0"/>
                </a:spcBef>
              </a:pPr>
              <a:t>34</a:t>
            </a:fld>
            <a:endParaRPr lang="en-US" altLang="en-US" smtClean="0">
              <a:latin typeface="Constantia"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D0E8063-44C4-434D-A125-25C96030A244}" type="slidenum">
              <a:rPr lang="en-US" altLang="en-US" smtClean="0">
                <a:latin typeface="Constantia" pitchFamily="18" charset="0"/>
              </a:rPr>
              <a:pPr eaLnBrk="1" hangingPunct="1">
                <a:spcBef>
                  <a:spcPct val="0"/>
                </a:spcBef>
              </a:pPr>
              <a:t>35</a:t>
            </a:fld>
            <a:endParaRPr lang="en-US" altLang="en-US" smtClean="0">
              <a:latin typeface="Constantia"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FA75CEC-C5CB-4893-9807-59224CDDC593}" type="slidenum">
              <a:rPr lang="en-US" altLang="en-US" smtClean="0">
                <a:latin typeface="Constantia" pitchFamily="18" charset="0"/>
              </a:rPr>
              <a:pPr eaLnBrk="1" hangingPunct="1">
                <a:spcBef>
                  <a:spcPct val="0"/>
                </a:spcBef>
              </a:pPr>
              <a:t>36</a:t>
            </a:fld>
            <a:endParaRPr lang="en-US" altLang="en-US" smtClean="0">
              <a:latin typeface="Constantia"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Lynne convinced me that we needed to weed ruthlessly to make sure we have anywhere from ½ to 2/3 of each shelf available for pooling</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5A142A1-2BD8-43A9-A6DB-44ADC12954CB}" type="slidenum">
              <a:rPr lang="en-US" altLang="en-US" smtClean="0">
                <a:latin typeface="Constantia" pitchFamily="18" charset="0"/>
              </a:rPr>
              <a:pPr eaLnBrk="1" hangingPunct="1">
                <a:spcBef>
                  <a:spcPct val="0"/>
                </a:spcBef>
              </a:pPr>
              <a:t>37</a:t>
            </a:fld>
            <a:endParaRPr lang="en-US" altLang="en-US" smtClean="0">
              <a:latin typeface="Constantia"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Last Manager of Branches only lasted six months</a:t>
            </a:r>
          </a:p>
          <a:p>
            <a:pPr eaLnBrk="1" hangingPunct="1">
              <a:spcBef>
                <a:spcPct val="0"/>
              </a:spcBef>
            </a:pPr>
            <a:r>
              <a:rPr lang="en-US" altLang="en-US" smtClean="0">
                <a:ea typeface="ＭＳ Ｐゴシック" pitchFamily="34" charset="-128"/>
              </a:rPr>
              <a:t>Basically all branch employees and many of the main library employees had lots of busy work as a result of the dots system</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69F711E-9F7A-48FF-A212-D8CFCCC80886}" type="slidenum">
              <a:rPr lang="en-US" altLang="en-US" smtClean="0">
                <a:latin typeface="Constantia" pitchFamily="18" charset="0"/>
              </a:rPr>
              <a:pPr eaLnBrk="1" hangingPunct="1">
                <a:spcBef>
                  <a:spcPct val="0"/>
                </a:spcBef>
              </a:pPr>
              <a:t>38</a:t>
            </a:fld>
            <a:endParaRPr lang="en-US" altLang="en-US" smtClean="0">
              <a:latin typeface="Constantia"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1445CD1-1F05-4470-B78A-A31652FE0BC6}" type="slidenum">
              <a:rPr lang="en-US" altLang="en-US" smtClean="0">
                <a:latin typeface="Constantia" pitchFamily="18" charset="0"/>
              </a:rPr>
              <a:pPr eaLnBrk="1" hangingPunct="1">
                <a:spcBef>
                  <a:spcPct val="0"/>
                </a:spcBef>
              </a:pPr>
              <a:t>19</a:t>
            </a:fld>
            <a:endParaRPr lang="en-US" altLang="en-US" smtClean="0">
              <a:latin typeface="Constantia"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Lack of branch staff buy in surprised me because I did not feel any of them had a good selection of brand new books. On average, our lease program for branches only allowed about 9 new books each month for each branch. Main would try to supplement this, but it still was meager. Their dot section was supposed to be their new books and some of them were more than two years old.</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946673B-1DAB-4744-9606-1DD486576C42}" type="slidenum">
              <a:rPr lang="en-US" altLang="en-US" smtClean="0">
                <a:latin typeface="Constantia" pitchFamily="18" charset="0"/>
              </a:rPr>
              <a:pPr eaLnBrk="1" hangingPunct="1">
                <a:spcBef>
                  <a:spcPct val="0"/>
                </a:spcBef>
              </a:pPr>
              <a:t>39</a:t>
            </a:fld>
            <a:endParaRPr lang="en-US" altLang="en-US" smtClean="0">
              <a:latin typeface="Constantia"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itchFamily="34" charset="-128"/>
              </a:rPr>
              <a:t>Why almost? Because you just can’t make everyone happy no matter what you do. “It’s not like the old days…”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E23E26F-8968-469C-939A-0F6537744238}" type="slidenum">
              <a:rPr lang="en-US" altLang="en-US" smtClean="0">
                <a:latin typeface="Constantia" pitchFamily="18" charset="0"/>
              </a:rPr>
              <a:pPr eaLnBrk="1" hangingPunct="1">
                <a:spcBef>
                  <a:spcPct val="0"/>
                </a:spcBef>
              </a:pPr>
              <a:t>40</a:t>
            </a:fld>
            <a:endParaRPr lang="en-US" altLang="en-US" smtClean="0">
              <a:latin typeface="Constantia"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3B21CC2-CCEF-4D52-B605-78E4239D8B09}" type="slidenum">
              <a:rPr lang="en-US" altLang="en-US" smtClean="0">
                <a:latin typeface="Constantia" pitchFamily="18" charset="0"/>
              </a:rPr>
              <a:pPr eaLnBrk="1" hangingPunct="1">
                <a:spcBef>
                  <a:spcPct val="0"/>
                </a:spcBef>
              </a:pPr>
              <a:t>41</a:t>
            </a:fld>
            <a:endParaRPr lang="en-US" altLang="en-US" smtClean="0">
              <a:latin typeface="Constantia"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If you’ve seen FROZEN you will know what I mean when I say I am “ a HAPPY SNOWMAN!” since we’ve started floating. We worried about this more than anything else. How would we handle all of the improbable worst case scenarios we could think of…like if someone checked out all the poetry books and dropped them in one place. Or what if all the Harry Potters landed in one library?  None of this happened! But we were prepared, just in case. I drew up plans that had me taking weekly trips up and down the coast to even out the collections. We were going to create an online needs and wants boards so staff could say “I need some Harry Potters” or I have too many gardening books, who needs them?” But none of this happened. Just minor moves are needed to keep the collections balanced. BUT WE PREPARED by doing the weeding first so there was room.</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347DD68-FEAC-4B86-B5FE-8566FC1F0BE4}" type="slidenum">
              <a:rPr lang="en-US" altLang="en-US" smtClean="0">
                <a:latin typeface="Constantia" pitchFamily="18" charset="0"/>
              </a:rPr>
              <a:pPr eaLnBrk="1" hangingPunct="1">
                <a:spcBef>
                  <a:spcPct val="0"/>
                </a:spcBef>
              </a:pPr>
              <a:t>42</a:t>
            </a:fld>
            <a:endParaRPr lang="en-US" altLang="en-US" smtClean="0">
              <a:latin typeface="Constantia"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F9E5820-BA31-4E26-ADB4-7F9000A05D43}" type="slidenum">
              <a:rPr lang="en-US" altLang="en-US" smtClean="0">
                <a:latin typeface="Constantia" pitchFamily="18" charset="0"/>
              </a:rPr>
              <a:pPr eaLnBrk="1" hangingPunct="1">
                <a:spcBef>
                  <a:spcPct val="0"/>
                </a:spcBef>
              </a:pPr>
              <a:t>43</a:t>
            </a:fld>
            <a:endParaRPr lang="en-US" altLang="en-US" smtClean="0">
              <a:latin typeface="Constantia"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AAC54A2-25C1-47D0-A83E-603359BDF9E0}" type="slidenum">
              <a:rPr lang="en-US" altLang="en-US" smtClean="0">
                <a:latin typeface="Constantia" pitchFamily="18" charset="0"/>
              </a:rPr>
              <a:pPr eaLnBrk="1" hangingPunct="1">
                <a:spcBef>
                  <a:spcPct val="0"/>
                </a:spcBef>
              </a:pPr>
              <a:t>44</a:t>
            </a:fld>
            <a:endParaRPr lang="en-US" altLang="en-US" smtClean="0">
              <a:latin typeface="Constantia"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5C9CEA6-2F16-4CCB-A89C-447231310577}" type="slidenum">
              <a:rPr lang="en-US" altLang="en-US" smtClean="0">
                <a:latin typeface="Constantia" pitchFamily="18" charset="0"/>
              </a:rPr>
              <a:pPr eaLnBrk="1" hangingPunct="1">
                <a:spcBef>
                  <a:spcPct val="0"/>
                </a:spcBef>
              </a:pPr>
              <a:t>45</a:t>
            </a:fld>
            <a:endParaRPr lang="en-US" altLang="en-US" smtClean="0">
              <a:latin typeface="Constantia"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6565139-40EE-47C5-B86B-DA4801D90F1C}" type="slidenum">
              <a:rPr lang="en-US" altLang="en-US" smtClean="0">
                <a:latin typeface="Constantia" pitchFamily="18" charset="0"/>
              </a:rPr>
              <a:pPr eaLnBrk="1" hangingPunct="1">
                <a:spcBef>
                  <a:spcPct val="0"/>
                </a:spcBef>
              </a:pPr>
              <a:t>46</a:t>
            </a:fld>
            <a:endParaRPr lang="en-US" altLang="en-US" smtClean="0">
              <a:latin typeface="Constantia"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B400CB9-C9C6-4AC1-8D6F-5572B72277F3}" type="slidenum">
              <a:rPr lang="en-US" altLang="en-US" smtClean="0">
                <a:latin typeface="Constantia" pitchFamily="18" charset="0"/>
              </a:rPr>
              <a:pPr eaLnBrk="1" hangingPunct="1">
                <a:spcBef>
                  <a:spcPct val="0"/>
                </a:spcBef>
              </a:pPr>
              <a:t>47</a:t>
            </a:fld>
            <a:endParaRPr lang="en-US" altLang="en-US" smtClean="0">
              <a:latin typeface="Constantia"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itchFamily="34" charset="-128"/>
              </a:rPr>
              <a:t>Library are a second career for me, so even though I am “old” I am fresh in the business. Got my MLS in 2011 despite having 10 years experience running a library in Flagstaff, AZ prior to my degree.</a:t>
            </a:r>
          </a:p>
          <a:p>
            <a:pPr eaLnBrk="1" hangingPunct="1"/>
            <a:r>
              <a:rPr lang="en-US" altLang="en-US" smtClean="0">
                <a:ea typeface="ＭＳ Ｐゴシック" pitchFamily="34" charset="-128"/>
              </a:rPr>
              <a:t>But I went from this scene in Flagstaff…</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651A23F-2530-4637-87B1-CD5C38A75EC8}" type="slidenum">
              <a:rPr lang="en-US" altLang="en-US" smtClean="0">
                <a:latin typeface="Constantia" pitchFamily="18" charset="0"/>
              </a:rPr>
              <a:pPr eaLnBrk="1" hangingPunct="1">
                <a:spcBef>
                  <a:spcPct val="0"/>
                </a:spcBef>
              </a:pPr>
              <a:t>22</a:t>
            </a:fld>
            <a:endParaRPr lang="en-US" altLang="en-US" smtClean="0">
              <a:latin typeface="Constantia"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itchFamily="34" charset="-128"/>
              </a:rPr>
              <a:t>…to this in Oregon. I figure it can rain all it wants as long as I don’t have to shovel it. And checking on my branches on roads like these is not a bad gig!</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216EFB2-A613-40CB-883B-5C3F4A6AD1B4}" type="slidenum">
              <a:rPr lang="en-US" altLang="en-US" smtClean="0">
                <a:latin typeface="Constantia" pitchFamily="18" charset="0"/>
              </a:rPr>
              <a:pPr eaLnBrk="1" hangingPunct="1">
                <a:spcBef>
                  <a:spcPct val="0"/>
                </a:spcBef>
              </a:pPr>
              <a:t>23</a:t>
            </a:fld>
            <a:endParaRPr lang="en-US" altLang="en-US" smtClean="0">
              <a:latin typeface="Constantia"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itchFamily="34" charset="-128"/>
              </a:rPr>
              <a:t>FYI, here are the two flagship branches in MZ and PC. All buildings and utilities are provided by Friends of the Library groups, and the county library system supplies the books and the staff</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003AC74-6DA8-43A0-B59D-521286116E73}" type="slidenum">
              <a:rPr lang="en-US" altLang="en-US" smtClean="0">
                <a:latin typeface="Constantia" pitchFamily="18" charset="0"/>
              </a:rPr>
              <a:pPr eaLnBrk="1" hangingPunct="1">
                <a:spcBef>
                  <a:spcPct val="0"/>
                </a:spcBef>
              </a:pPr>
              <a:t>24</a:t>
            </a:fld>
            <a:endParaRPr lang="en-US" altLang="en-US" smtClean="0">
              <a:latin typeface="Constantia"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itchFamily="34" charset="-128"/>
              </a:rPr>
              <a:t>The bookmobile is a big part of our business, visiting schools, nursing homes, shut-ins, town stops and the like. Poor us, we have to park the bus in Oceanside every week and look at this.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0C5FEB5-A3DB-40F3-AEE3-0E5E2453BF70}" type="slidenum">
              <a:rPr lang="en-US" altLang="en-US" smtClean="0">
                <a:latin typeface="Constantia" pitchFamily="18" charset="0"/>
              </a:rPr>
              <a:pPr eaLnBrk="1" hangingPunct="1">
                <a:spcBef>
                  <a:spcPct val="0"/>
                </a:spcBef>
              </a:pPr>
              <a:t>25</a:t>
            </a:fld>
            <a:endParaRPr lang="en-US" altLang="en-US" smtClean="0">
              <a:latin typeface="Constantia"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DF5E0E7-E3A4-42A9-AE53-D72B0D10DBFB}" type="slidenum">
              <a:rPr lang="en-US" altLang="en-US" smtClean="0">
                <a:latin typeface="Constantia" pitchFamily="18" charset="0"/>
              </a:rPr>
              <a:pPr eaLnBrk="1" hangingPunct="1">
                <a:spcBef>
                  <a:spcPct val="0"/>
                </a:spcBef>
              </a:pPr>
              <a:t>26</a:t>
            </a:fld>
            <a:endParaRPr lang="en-US" altLang="en-US" smtClean="0">
              <a:latin typeface="Constantia"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itchFamily="34" charset="-128"/>
              </a:rPr>
              <a:t>We are small…like I said, we could find very little info on success rates for anyone our size working on a floating model.</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32EEEB3-D6A0-490A-BC0C-E37F3BA9F046}" type="slidenum">
              <a:rPr lang="en-US" altLang="en-US" smtClean="0">
                <a:latin typeface="Constantia" pitchFamily="18" charset="0"/>
              </a:rPr>
              <a:pPr eaLnBrk="1" hangingPunct="1">
                <a:spcBef>
                  <a:spcPct val="0"/>
                </a:spcBef>
              </a:pPr>
              <a:t>27</a:t>
            </a:fld>
            <a:endParaRPr lang="en-US" altLang="en-US" smtClean="0">
              <a:latin typeface="Constantia"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F97A087-049C-4DD5-B298-ABE43B1AB15B}" type="slidenum">
              <a:rPr lang="en-US" altLang="en-US" smtClean="0">
                <a:latin typeface="Constantia" pitchFamily="18" charset="0"/>
              </a:rPr>
              <a:pPr eaLnBrk="1" hangingPunct="1">
                <a:spcBef>
                  <a:spcPct val="0"/>
                </a:spcBef>
              </a:pPr>
              <a:t>28</a:t>
            </a:fld>
            <a:endParaRPr lang="en-US" altLang="en-US" smtClean="0">
              <a:latin typeface="Constantia"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32E73693-2A48-4F5F-9F48-4DBF1675942B}" type="datetime1">
              <a:rPr lang="en-US" altLang="en-US"/>
              <a:pPr>
                <a:defRPr/>
              </a:pPr>
              <a:t>4/15/2014</a:t>
            </a:fld>
            <a:endParaRPr lang="en-US" alt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34B6E39F-2F0F-4C8E-B28F-CEEB678AADDA}" type="slidenum">
              <a:rPr lang="en-US" altLang="en-US"/>
              <a:pPr>
                <a:defRPr/>
              </a:pPr>
              <a:t>‹#›</a:t>
            </a:fld>
            <a:endParaRPr lang="en-US" altLang="en-US"/>
          </a:p>
        </p:txBody>
      </p:sp>
    </p:spTree>
    <p:extLst>
      <p:ext uri="{BB962C8B-B14F-4D97-AF65-F5344CB8AC3E}">
        <p14:creationId xmlns:p14="http://schemas.microsoft.com/office/powerpoint/2010/main" val="6142286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F603F06-073A-4763-A633-D69E6B573926}" type="datetime1">
              <a:rPr lang="en-US" altLang="en-US"/>
              <a:pPr>
                <a:defRPr/>
              </a:pPr>
              <a:t>4/15/2014</a:t>
            </a:fld>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22B6E6-FB44-4F11-A9EC-D4599E01E25E}" type="slidenum">
              <a:rPr lang="en-US" altLang="en-US"/>
              <a:pPr>
                <a:defRPr/>
              </a:pPr>
              <a:t>‹#›</a:t>
            </a:fld>
            <a:endParaRPr lang="en-US" altLang="en-US"/>
          </a:p>
        </p:txBody>
      </p:sp>
    </p:spTree>
    <p:extLst>
      <p:ext uri="{BB962C8B-B14F-4D97-AF65-F5344CB8AC3E}">
        <p14:creationId xmlns:p14="http://schemas.microsoft.com/office/powerpoint/2010/main" val="100965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F9C2872-A59F-4891-9B6D-48BE129BCBC2}" type="datetime1">
              <a:rPr lang="en-US" altLang="en-US"/>
              <a:pPr>
                <a:defRPr/>
              </a:pPr>
              <a:t>4/15/2014</a:t>
            </a:fld>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B6194DE-7E07-424C-999F-5F30F6E3FDE8}" type="slidenum">
              <a:rPr lang="en-US" altLang="en-US"/>
              <a:pPr>
                <a:defRPr/>
              </a:pPr>
              <a:t>‹#›</a:t>
            </a:fld>
            <a:endParaRPr lang="en-US" altLang="en-US"/>
          </a:p>
        </p:txBody>
      </p:sp>
    </p:spTree>
    <p:extLst>
      <p:ext uri="{BB962C8B-B14F-4D97-AF65-F5344CB8AC3E}">
        <p14:creationId xmlns:p14="http://schemas.microsoft.com/office/powerpoint/2010/main" val="69974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AF8DA90-A317-4231-822A-B77E733B2D6D}" type="datetime1">
              <a:rPr lang="en-US" altLang="en-US"/>
              <a:pPr>
                <a:defRPr/>
              </a:pPr>
              <a:t>4/15/2014</a:t>
            </a:fld>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82F8785-4334-42BD-B05C-5362B7E3F2E7}" type="slidenum">
              <a:rPr lang="en-US" altLang="en-US"/>
              <a:pPr>
                <a:defRPr/>
              </a:pPr>
              <a:t>‹#›</a:t>
            </a:fld>
            <a:endParaRPr lang="en-US" altLang="en-US"/>
          </a:p>
        </p:txBody>
      </p:sp>
    </p:spTree>
    <p:extLst>
      <p:ext uri="{BB962C8B-B14F-4D97-AF65-F5344CB8AC3E}">
        <p14:creationId xmlns:p14="http://schemas.microsoft.com/office/powerpoint/2010/main" val="137447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fld id="{BABDFBFC-EDED-4FA3-9DCA-9CFEEA7F91B6}" type="datetime1">
              <a:rPr lang="en-US" altLang="en-US"/>
              <a:pPr>
                <a:defRPr/>
              </a:pPr>
              <a:t>4/15/2014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FD42334B-54FA-47E1-B66F-2E3707DE4181}" type="slidenum">
              <a:rPr lang="en-US" altLang="en-US"/>
              <a:pPr>
                <a:defRPr/>
              </a:pPr>
              <a:t>‹#›</a:t>
            </a:fld>
            <a:endParaRPr lang="en-US" altLang="en-US"/>
          </a:p>
        </p:txBody>
      </p:sp>
    </p:spTree>
    <p:extLst>
      <p:ext uri="{BB962C8B-B14F-4D97-AF65-F5344CB8AC3E}">
        <p14:creationId xmlns:p14="http://schemas.microsoft.com/office/powerpoint/2010/main" val="18411766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DB344C4-1AD7-48C3-99C8-1CE382E7C803}" type="datetime1">
              <a:rPr lang="en-US" altLang="en-US"/>
              <a:pPr>
                <a:defRPr/>
              </a:pPr>
              <a:t>4/15/2014</a:t>
            </a:fld>
            <a:endParaRPr lang="en-US" alt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403624E-73C8-40D6-B933-82DCFA6EA794}" type="slidenum">
              <a:rPr lang="en-US" altLang="en-US"/>
              <a:pPr>
                <a:defRPr/>
              </a:pPr>
              <a:t>‹#›</a:t>
            </a:fld>
            <a:endParaRPr lang="en-US" altLang="en-US"/>
          </a:p>
        </p:txBody>
      </p:sp>
    </p:spTree>
    <p:extLst>
      <p:ext uri="{BB962C8B-B14F-4D97-AF65-F5344CB8AC3E}">
        <p14:creationId xmlns:p14="http://schemas.microsoft.com/office/powerpoint/2010/main" val="248066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DF33F77-73D1-4EA7-B8DC-15FEADCD26B5}" type="datetime1">
              <a:rPr lang="en-US" altLang="en-US"/>
              <a:pPr>
                <a:defRPr/>
              </a:pPr>
              <a:t>4/15/2014</a:t>
            </a:fld>
            <a:endParaRPr lang="en-US" alt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1B25BB3-CE8F-4E4E-91D6-00798C349094}" type="slidenum">
              <a:rPr lang="en-US" altLang="en-US"/>
              <a:pPr>
                <a:defRPr/>
              </a:pPr>
              <a:t>‹#›</a:t>
            </a:fld>
            <a:endParaRPr lang="en-US" altLang="en-US"/>
          </a:p>
        </p:txBody>
      </p:sp>
    </p:spTree>
    <p:extLst>
      <p:ext uri="{BB962C8B-B14F-4D97-AF65-F5344CB8AC3E}">
        <p14:creationId xmlns:p14="http://schemas.microsoft.com/office/powerpoint/2010/main" val="168098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AA0A161-4A45-4571-9F6B-A1B5753E2A52}" type="datetime1">
              <a:rPr lang="en-US" altLang="en-US"/>
              <a:pPr>
                <a:defRPr/>
              </a:pPr>
              <a:t>4/15/2014</a:t>
            </a:fld>
            <a:endParaRPr lang="en-US" alt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791E0F9-3681-4BEF-A14C-BBE76CEC21D9}" type="slidenum">
              <a:rPr lang="en-US" altLang="en-US"/>
              <a:pPr>
                <a:defRPr/>
              </a:pPr>
              <a:t>‹#›</a:t>
            </a:fld>
            <a:endParaRPr lang="en-US" altLang="en-US"/>
          </a:p>
        </p:txBody>
      </p:sp>
    </p:spTree>
    <p:extLst>
      <p:ext uri="{BB962C8B-B14F-4D97-AF65-F5344CB8AC3E}">
        <p14:creationId xmlns:p14="http://schemas.microsoft.com/office/powerpoint/2010/main" val="37384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604A0D3-0836-4905-BDE1-4CC3A016DAC6}" type="datetime1">
              <a:rPr lang="en-US" altLang="en-US"/>
              <a:pPr>
                <a:defRPr/>
              </a:pPr>
              <a:t>4/15/2014</a:t>
            </a:fld>
            <a:endParaRPr lang="en-US" alt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F011272-B04C-488E-9AC6-33C3ED9F2AA9}" type="slidenum">
              <a:rPr lang="en-US" altLang="en-US"/>
              <a:pPr>
                <a:defRPr/>
              </a:pPr>
              <a:t>‹#›</a:t>
            </a:fld>
            <a:endParaRPr lang="en-US" altLang="en-US"/>
          </a:p>
        </p:txBody>
      </p:sp>
    </p:spTree>
    <p:extLst>
      <p:ext uri="{BB962C8B-B14F-4D97-AF65-F5344CB8AC3E}">
        <p14:creationId xmlns:p14="http://schemas.microsoft.com/office/powerpoint/2010/main" val="1889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3E7C009-5688-4FA0-9AFC-D09993423588}" type="datetime1">
              <a:rPr lang="en-US" altLang="en-US"/>
              <a:pPr>
                <a:defRPr/>
              </a:pPr>
              <a:t>4/15/2014</a:t>
            </a:fld>
            <a:endParaRPr lang="en-US" alt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94E74E3-01EC-485E-B096-A794A5BC1F27}" type="slidenum">
              <a:rPr lang="en-US" altLang="en-US"/>
              <a:pPr>
                <a:defRPr/>
              </a:pPr>
              <a:t>‹#›</a:t>
            </a:fld>
            <a:endParaRPr lang="en-US" altLang="en-US"/>
          </a:p>
        </p:txBody>
      </p:sp>
    </p:spTree>
    <p:extLst>
      <p:ext uri="{BB962C8B-B14F-4D97-AF65-F5344CB8AC3E}">
        <p14:creationId xmlns:p14="http://schemas.microsoft.com/office/powerpoint/2010/main" val="390238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a:latin typeface="Constantia" pitchFamily="-108" charset="0"/>
              <a:ea typeface="Arial" pitchFamily="-108" charset="0"/>
              <a:cs typeface="Arial" pitchFamily="-108"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ED7C508-1B60-4452-9390-EB3F283814B0}" type="datetime1">
              <a:rPr lang="en-US" altLang="en-US"/>
              <a:pPr>
                <a:defRPr/>
              </a:pPr>
              <a:t>4/15/2014</a:t>
            </a:fld>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081C197-7442-4D74-BB84-01E3273FD026}" type="slidenum">
              <a:rPr lang="en-US" altLang="en-US"/>
              <a:pPr>
                <a:defRPr/>
              </a:pPr>
              <a:t>‹#›</a:t>
            </a:fld>
            <a:endParaRPr lang="en-US" altLang="en-US"/>
          </a:p>
        </p:txBody>
      </p:sp>
    </p:spTree>
    <p:extLst>
      <p:ext uri="{BB962C8B-B14F-4D97-AF65-F5344CB8AC3E}">
        <p14:creationId xmlns:p14="http://schemas.microsoft.com/office/powerpoint/2010/main" val="123826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08" charset="0"/>
              </a:defRPr>
            </a:lvl1pPr>
          </a:lstStyle>
          <a:p>
            <a:pPr>
              <a:defRPr/>
            </a:pPr>
            <a:fld id="{4EC49818-55B6-4BFD-AD44-9D9220CE807C}" type="datetime1">
              <a:rPr lang="en-US" altLang="en-US"/>
              <a:pPr>
                <a:defRPr/>
              </a:pPr>
              <a:t>4/15/2014</a:t>
            </a:fld>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08" charset="0"/>
              </a:defRPr>
            </a:lvl1pPr>
          </a:lstStyle>
          <a:p>
            <a:pPr>
              <a:defRPr/>
            </a:pPr>
            <a:fld id="{1B200BF6-AE05-43BC-A62E-52F4086D9712}" type="slidenum">
              <a:rPr lang="en-US" altLang="en-US"/>
              <a:pPr>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79" r:id="rId1"/>
    <p:sldLayoutId id="2147483871" r:id="rId2"/>
    <p:sldLayoutId id="2147483880" r:id="rId3"/>
    <p:sldLayoutId id="2147483872" r:id="rId4"/>
    <p:sldLayoutId id="2147483873" r:id="rId5"/>
    <p:sldLayoutId id="2147483874" r:id="rId6"/>
    <p:sldLayoutId id="2147483875" r:id="rId7"/>
    <p:sldLayoutId id="2147483876" r:id="rId8"/>
    <p:sldLayoutId id="2147483881" r:id="rId9"/>
    <p:sldLayoutId id="2147483877" r:id="rId10"/>
    <p:sldLayoutId id="2147483878" r:id="rId11"/>
  </p:sldLayoutIdLst>
  <p:txStyles>
    <p:titleStyle>
      <a:lvl1pPr algn="l" rtl="0" eaLnBrk="0" fontAlgn="base" hangingPunct="0">
        <a:spcBef>
          <a:spcPct val="0"/>
        </a:spcBef>
        <a:spcAft>
          <a:spcPct val="0"/>
        </a:spcAft>
        <a:defRPr sz="5000" kern="1200">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5000">
          <a:solidFill>
            <a:schemeClr val="tx2"/>
          </a:solidFill>
          <a:latin typeface="Calibri" pitchFamily="34" charset="0"/>
          <a:ea typeface="ＭＳ Ｐゴシック" pitchFamily="-108" charset="-128"/>
          <a:cs typeface="ＭＳ Ｐゴシック" pitchFamily="-108" charset="-128"/>
        </a:defRPr>
      </a:lvl2pPr>
      <a:lvl3pPr algn="l" rtl="0" eaLnBrk="0" fontAlgn="base" hangingPunct="0">
        <a:spcBef>
          <a:spcPct val="0"/>
        </a:spcBef>
        <a:spcAft>
          <a:spcPct val="0"/>
        </a:spcAft>
        <a:defRPr sz="5000">
          <a:solidFill>
            <a:schemeClr val="tx2"/>
          </a:solidFill>
          <a:latin typeface="Calibri" pitchFamily="34" charset="0"/>
          <a:ea typeface="ＭＳ Ｐゴシック" pitchFamily="-108" charset="-128"/>
          <a:cs typeface="ＭＳ Ｐゴシック" pitchFamily="-108" charset="-128"/>
        </a:defRPr>
      </a:lvl3pPr>
      <a:lvl4pPr algn="l" rtl="0" eaLnBrk="0" fontAlgn="base" hangingPunct="0">
        <a:spcBef>
          <a:spcPct val="0"/>
        </a:spcBef>
        <a:spcAft>
          <a:spcPct val="0"/>
        </a:spcAft>
        <a:defRPr sz="5000">
          <a:solidFill>
            <a:schemeClr val="tx2"/>
          </a:solidFill>
          <a:latin typeface="Calibri" pitchFamily="34" charset="0"/>
          <a:ea typeface="ＭＳ Ｐゴシック" pitchFamily="-108" charset="-128"/>
          <a:cs typeface="ＭＳ Ｐゴシック" pitchFamily="-108" charset="-128"/>
        </a:defRPr>
      </a:lvl4pPr>
      <a:lvl5pPr algn="l" rtl="0" eaLnBrk="0" fontAlgn="base" hangingPunct="0">
        <a:spcBef>
          <a:spcPct val="0"/>
        </a:spcBef>
        <a:spcAft>
          <a:spcPct val="0"/>
        </a:spcAft>
        <a:defRPr sz="5000">
          <a:solidFill>
            <a:schemeClr val="tx2"/>
          </a:solidFill>
          <a:latin typeface="Calibri" pitchFamily="34" charset="0"/>
          <a:ea typeface="ＭＳ Ｐゴシック" pitchFamily="-108" charset="-128"/>
          <a:cs typeface="ＭＳ Ｐゴシック" pitchFamily="-108"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ＭＳ Ｐゴシック" pitchFamily="-108" charset="-128"/>
          <a:cs typeface="ＭＳ Ｐゴシック" pitchFamily="-108" charset="-128"/>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ＭＳ Ｐゴシック" pitchFamily="-108"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ＭＳ Ｐゴシック" pitchFamily="-108" charset="-128"/>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ＭＳ Ｐゴシック" pitchFamily="-108" charset="-128"/>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ＭＳ Ｐゴシック" pitchFamily="-108"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hyperlink" Target="http://www.google.com/url?sa=i&amp;rct=j&amp;q=&amp;esrc=s&amp;frm=1&amp;source=images&amp;cd=&amp;cad=rja&amp;uact=8&amp;docid=NPybfElnFtPxNM&amp;tbnid=U2hGFAfM4mvx2M:&amp;ved=0CAUQjRw&amp;url=http%3A%2F%2Fwww.popperandmimi.com%2F2014%2F01%2Ffarm-friends-upcycled-board-book-mini.html&amp;ei=ZXREU4O9K8WTyQGes4CQAw&amp;psig=AFQjCNE7Aw1vUa_tXe7ndRTwhoZAhSNaZw&amp;ust=1397081477282495"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990600"/>
            <a:ext cx="8229600" cy="2381250"/>
          </a:xfrm>
        </p:spPr>
        <p:txBody>
          <a:bodyPr/>
          <a:lstStyle/>
          <a:p>
            <a:pPr algn="r"/>
            <a:r>
              <a:rPr lang="en-US" altLang="en-US" b="1" smtClean="0">
                <a:ea typeface="ＭＳ Ｐゴシック" pitchFamily="34" charset="-128"/>
              </a:rPr>
              <a:t>Library Life Jackets?</a:t>
            </a:r>
            <a:br>
              <a:rPr lang="en-US" altLang="en-US" b="1" smtClean="0">
                <a:ea typeface="ＭＳ Ｐゴシック" pitchFamily="34" charset="-128"/>
              </a:rPr>
            </a:br>
            <a:r>
              <a:rPr lang="en-US" altLang="en-US" smtClean="0">
                <a:ea typeface="ＭＳ Ｐゴシック" pitchFamily="34" charset="-128"/>
              </a:rPr>
              <a:t>Floating Collections for </a:t>
            </a:r>
            <a:br>
              <a:rPr lang="en-US" altLang="en-US" smtClean="0">
                <a:ea typeface="ＭＳ Ｐゴシック" pitchFamily="34" charset="-128"/>
              </a:rPr>
            </a:br>
            <a:r>
              <a:rPr lang="en-US" altLang="en-US" smtClean="0">
                <a:ea typeface="ＭＳ Ｐゴシック" pitchFamily="34" charset="-128"/>
              </a:rPr>
              <a:t>One and All</a:t>
            </a:r>
          </a:p>
        </p:txBody>
      </p:sp>
      <p:sp>
        <p:nvSpPr>
          <p:cNvPr id="5123" name="Content Placeholder 2"/>
          <p:cNvSpPr>
            <a:spLocks noGrp="1"/>
          </p:cNvSpPr>
          <p:nvPr>
            <p:ph idx="1"/>
          </p:nvPr>
        </p:nvSpPr>
        <p:spPr>
          <a:xfrm>
            <a:off x="5029200" y="3505200"/>
            <a:ext cx="3733800" cy="2455863"/>
          </a:xfrm>
        </p:spPr>
        <p:txBody>
          <a:bodyPr anchor="ctr"/>
          <a:lstStyle/>
          <a:p>
            <a:pPr marL="0" indent="0">
              <a:buFont typeface="Wingdings 2" pitchFamily="18" charset="2"/>
              <a:buNone/>
            </a:pPr>
            <a:endParaRPr lang="en-US" altLang="en-US" smtClean="0">
              <a:ea typeface="ＭＳ Ｐゴシック" pitchFamily="34" charset="-128"/>
            </a:endParaRPr>
          </a:p>
          <a:p>
            <a:pPr lvl="2" algn="r">
              <a:buFont typeface="Wingdings 2" pitchFamily="18" charset="2"/>
              <a:buNone/>
            </a:pPr>
            <a:endParaRPr lang="en-US" altLang="en-US" sz="2800" smtClean="0">
              <a:ea typeface="ＭＳ Ｐゴシック" pitchFamily="34" charset="-128"/>
            </a:endParaRPr>
          </a:p>
          <a:p>
            <a:pPr lvl="2" algn="r">
              <a:buFont typeface="Wingdings 2" pitchFamily="18" charset="2"/>
              <a:buNone/>
            </a:pPr>
            <a:r>
              <a:rPr lang="en-US" altLang="en-US" sz="2800" smtClean="0">
                <a:ea typeface="ＭＳ Ｐゴシック" pitchFamily="34" charset="-128"/>
              </a:rPr>
              <a:t>OLA Conference</a:t>
            </a:r>
          </a:p>
          <a:p>
            <a:pPr lvl="2" algn="r">
              <a:buFont typeface="Wingdings 2" pitchFamily="18" charset="2"/>
              <a:buNone/>
            </a:pPr>
            <a:r>
              <a:rPr lang="en-US" altLang="en-US" sz="2800" smtClean="0">
                <a:ea typeface="ＭＳ Ｐゴシック" pitchFamily="34" charset="-128"/>
              </a:rPr>
              <a:t>April 18, 2014</a:t>
            </a:r>
          </a:p>
        </p:txBody>
      </p:sp>
      <p:pic>
        <p:nvPicPr>
          <p:cNvPr id="5124" name="Picture 6" descr="http://www.heartsandmindsbooks.com/reading%20in%20the%20water%20with%20umbr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32138"/>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533400"/>
            <a:ext cx="8229600" cy="1143000"/>
          </a:xfrm>
        </p:spPr>
        <p:txBody>
          <a:bodyPr/>
          <a:lstStyle/>
          <a:p>
            <a:pPr algn="ctr"/>
            <a:r>
              <a:rPr lang="en-US" altLang="en-US" smtClean="0">
                <a:ea typeface="ＭＳ Ｐゴシック" pitchFamily="34" charset="-128"/>
              </a:rPr>
              <a:t>Multnomah County Library</a:t>
            </a:r>
          </a:p>
        </p:txBody>
      </p:sp>
      <p:sp>
        <p:nvSpPr>
          <p:cNvPr id="14339" name="Content Placeholder 2"/>
          <p:cNvSpPr>
            <a:spLocks noGrp="1"/>
          </p:cNvSpPr>
          <p:nvPr>
            <p:ph idx="1"/>
          </p:nvPr>
        </p:nvSpPr>
        <p:spPr>
          <a:xfrm>
            <a:off x="457200" y="1828800"/>
            <a:ext cx="8229600" cy="4389438"/>
          </a:xfrm>
        </p:spPr>
        <p:txBody>
          <a:bodyPr/>
          <a:lstStyle/>
          <a:p>
            <a:pPr>
              <a:buFont typeface="Wingdings 2" pitchFamily="18" charset="2"/>
              <a:buNone/>
            </a:pPr>
            <a:r>
              <a:rPr lang="en-US" altLang="en-US" sz="3200" b="1" smtClean="0">
                <a:ea typeface="ＭＳ Ｐゴシック" pitchFamily="34" charset="-128"/>
              </a:rPr>
              <a:t>Lessons learned:</a:t>
            </a:r>
            <a:br>
              <a:rPr lang="en-US" altLang="en-US" sz="3200" b="1" smtClean="0">
                <a:ea typeface="ＭＳ Ｐゴシック" pitchFamily="34" charset="-128"/>
              </a:rPr>
            </a:br>
            <a:endParaRPr lang="en-US" altLang="en-US" sz="2800" b="1" smtClean="0">
              <a:ea typeface="ＭＳ Ｐゴシック" pitchFamily="34" charset="-128"/>
            </a:endParaRPr>
          </a:p>
          <a:p>
            <a:r>
              <a:rPr lang="en-US" altLang="en-US" sz="2800" smtClean="0">
                <a:ea typeface="ＭＳ Ｐゴシック" pitchFamily="34" charset="-128"/>
              </a:rPr>
              <a:t>Staff buy-in is critical; clearly define the benefits to patrons and staff.</a:t>
            </a:r>
          </a:p>
          <a:p>
            <a:r>
              <a:rPr lang="en-US" altLang="en-US" sz="2800" smtClean="0">
                <a:ea typeface="ＭＳ Ｐゴシック" pitchFamily="34" charset="-128"/>
              </a:rPr>
              <a:t>There will be net lenders and net borrowers; have a plan in place.</a:t>
            </a:r>
          </a:p>
          <a:p>
            <a:r>
              <a:rPr lang="en-US" altLang="en-US" sz="2800" smtClean="0">
                <a:ea typeface="ＭＳ Ｐゴシック" pitchFamily="34" charset="-128"/>
              </a:rPr>
              <a:t>Collection maintenance; define responsibilities up front and constantly talk about it.</a:t>
            </a:r>
          </a:p>
          <a:p>
            <a:pPr>
              <a:buFont typeface="Wingdings 2" pitchFamily="18" charset="2"/>
              <a:buNone/>
            </a:pPr>
            <a:endParaRPr lang="en-US" altLang="en-US" b="1"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04800"/>
            <a:ext cx="8229600" cy="1143000"/>
          </a:xfrm>
        </p:spPr>
        <p:txBody>
          <a:bodyPr/>
          <a:lstStyle/>
          <a:p>
            <a:pPr algn="ctr"/>
            <a:r>
              <a:rPr lang="en-US" altLang="en-US" smtClean="0">
                <a:ea typeface="ＭＳ Ｐゴシック" pitchFamily="34" charset="-128"/>
              </a:rPr>
              <a:t>Snapshot of DPL</a:t>
            </a:r>
          </a:p>
        </p:txBody>
      </p:sp>
      <p:sp>
        <p:nvSpPr>
          <p:cNvPr id="15363" name="Content Placeholder 2"/>
          <p:cNvSpPr>
            <a:spLocks noGrp="1"/>
          </p:cNvSpPr>
          <p:nvPr>
            <p:ph idx="1"/>
          </p:nvPr>
        </p:nvSpPr>
        <p:spPr>
          <a:xfrm>
            <a:off x="228600" y="1066800"/>
            <a:ext cx="8756650" cy="3886200"/>
          </a:xfrm>
        </p:spPr>
        <p:txBody>
          <a:bodyPr anchor="ctr"/>
          <a:lstStyle/>
          <a:p>
            <a:pPr marL="365125" indent="-282575" eaLnBrk="1" hangingPunct="1">
              <a:buClr>
                <a:srgbClr val="083763"/>
              </a:buClr>
              <a:buFont typeface="Arial" charset="0"/>
              <a:buChar char="•"/>
            </a:pPr>
            <a:r>
              <a:rPr lang="en-US" altLang="en-US" sz="2400" smtClean="0">
                <a:ea typeface="ＭＳ Ｐゴシック" pitchFamily="34" charset="-128"/>
              </a:rPr>
              <a:t>1 main library and 5 branches</a:t>
            </a:r>
          </a:p>
          <a:p>
            <a:pPr marL="365125" indent="-282575" eaLnBrk="1" hangingPunct="1">
              <a:buClr>
                <a:srgbClr val="083763"/>
              </a:buClr>
              <a:buFont typeface="Arial" charset="0"/>
              <a:buChar char="•"/>
            </a:pPr>
            <a:r>
              <a:rPr lang="en-US" altLang="en-US" sz="2400" smtClean="0">
                <a:ea typeface="ＭＳ Ｐゴシック" pitchFamily="34" charset="-128"/>
              </a:rPr>
              <a:t>Shared catalog with nearby public libraries (Crook &amp; Jefferson)</a:t>
            </a:r>
          </a:p>
          <a:p>
            <a:pPr marL="365125" indent="-282575" eaLnBrk="1" hangingPunct="1">
              <a:buClr>
                <a:srgbClr val="083763"/>
              </a:buClr>
              <a:buFont typeface="Arial" charset="0"/>
              <a:buChar char="•"/>
            </a:pPr>
            <a:r>
              <a:rPr lang="en-US" altLang="en-US" sz="2400" smtClean="0">
                <a:ea typeface="ＭＳ Ｐゴシック" pitchFamily="34" charset="-128"/>
              </a:rPr>
              <a:t>Delivery program with 2 local school districts </a:t>
            </a:r>
          </a:p>
          <a:p>
            <a:pPr marL="365125" indent="-282575" eaLnBrk="1" hangingPunct="1">
              <a:buClr>
                <a:srgbClr val="083763"/>
              </a:buClr>
              <a:buFont typeface="Arial" charset="0"/>
              <a:buChar char="•"/>
            </a:pPr>
            <a:r>
              <a:rPr lang="en-US" altLang="en-US" sz="2400" smtClean="0">
                <a:ea typeface="ＭＳ Ｐゴシック" pitchFamily="34" charset="-128"/>
              </a:rPr>
              <a:t>Population served: 170,705</a:t>
            </a:r>
          </a:p>
          <a:p>
            <a:pPr marL="365125" indent="-282575" eaLnBrk="1" hangingPunct="1">
              <a:buClr>
                <a:srgbClr val="083763"/>
              </a:buClr>
              <a:buFont typeface="Arial" charset="0"/>
              <a:buChar char="•"/>
            </a:pPr>
            <a:r>
              <a:rPr lang="en-US" altLang="en-US" sz="2400" smtClean="0">
                <a:ea typeface="ＭＳ Ｐゴシック" pitchFamily="34" charset="-128"/>
              </a:rPr>
              <a:t>2.3 million physical materials circulation; 389,000 holdings</a:t>
            </a:r>
          </a:p>
          <a:p>
            <a:pPr marL="365125" indent="-282575" eaLnBrk="1" hangingPunct="1">
              <a:buClr>
                <a:srgbClr val="083763"/>
              </a:buClr>
              <a:buFont typeface="Arial" charset="0"/>
              <a:buChar char="•"/>
            </a:pPr>
            <a:r>
              <a:rPr lang="en-US" altLang="en-US" sz="2400" smtClean="0">
                <a:ea typeface="ＭＳ Ｐゴシック" pitchFamily="34" charset="-128"/>
              </a:rPr>
              <a:t>9,000+ average holds </a:t>
            </a:r>
            <a:br>
              <a:rPr lang="en-US" altLang="en-US" sz="2400" smtClean="0">
                <a:ea typeface="ＭＳ Ｐゴシック" pitchFamily="34" charset="-128"/>
              </a:rPr>
            </a:br>
            <a:r>
              <a:rPr lang="en-US" altLang="en-US" sz="2400" smtClean="0">
                <a:ea typeface="ＭＳ Ｐゴシック" pitchFamily="34" charset="-128"/>
              </a:rPr>
              <a:t>filled per week</a:t>
            </a:r>
          </a:p>
        </p:txBody>
      </p:sp>
      <p:pic>
        <p:nvPicPr>
          <p:cNvPr id="153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14800"/>
            <a:ext cx="631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dpls\users\lynnem\My Pictures\What-s-Your-Plan--24125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850" y="1600200"/>
            <a:ext cx="37036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1143000" y="228600"/>
            <a:ext cx="6477000" cy="1219200"/>
          </a:xfrm>
        </p:spPr>
        <p:txBody>
          <a:bodyPr/>
          <a:lstStyle/>
          <a:p>
            <a:pPr algn="ctr"/>
            <a:r>
              <a:rPr lang="en-US" altLang="en-US" smtClean="0">
                <a:ea typeface="ＭＳ Ｐゴシック" pitchFamily="34" charset="-128"/>
              </a:rPr>
              <a:t>Game Plan</a:t>
            </a:r>
          </a:p>
        </p:txBody>
      </p:sp>
      <p:sp>
        <p:nvSpPr>
          <p:cNvPr id="12291" name="Content Placeholder 2"/>
          <p:cNvSpPr>
            <a:spLocks noGrp="1"/>
          </p:cNvSpPr>
          <p:nvPr>
            <p:ph idx="1"/>
          </p:nvPr>
        </p:nvSpPr>
        <p:spPr>
          <a:xfrm>
            <a:off x="304800" y="2057400"/>
            <a:ext cx="6248400" cy="3886200"/>
          </a:xfrm>
        </p:spPr>
        <p:txBody>
          <a:bodyPr anchor="ctr"/>
          <a:lstStyle/>
          <a:p>
            <a:pPr eaLnBrk="1" hangingPunct="1">
              <a:buClr>
                <a:srgbClr val="083763"/>
              </a:buClr>
              <a:buSzPct val="100000"/>
              <a:buFont typeface="Arial" charset="0"/>
              <a:buChar char="•"/>
              <a:defRPr/>
            </a:pPr>
            <a:r>
              <a:rPr lang="en-US" altLang="en-US" sz="3400" dirty="0" smtClean="0">
                <a:latin typeface="Calibri" pitchFamily="-108" charset="0"/>
              </a:rPr>
              <a:t> Collection Development</a:t>
            </a:r>
          </a:p>
          <a:p>
            <a:pPr eaLnBrk="1" hangingPunct="1">
              <a:buClr>
                <a:srgbClr val="083763"/>
              </a:buClr>
              <a:buSzPct val="100000"/>
              <a:buFont typeface="Arial" charset="0"/>
              <a:buChar char="•"/>
              <a:defRPr/>
            </a:pPr>
            <a:r>
              <a:rPr lang="en-US" altLang="en-US" sz="3400" dirty="0" smtClean="0">
                <a:latin typeface="Calibri" pitchFamily="-108" charset="0"/>
              </a:rPr>
              <a:t> Weeding &amp; Space</a:t>
            </a:r>
          </a:p>
          <a:p>
            <a:pPr eaLnBrk="1" hangingPunct="1">
              <a:buClr>
                <a:srgbClr val="083763"/>
              </a:buClr>
              <a:buSzPct val="100000"/>
              <a:buFont typeface="Arial" charset="0"/>
              <a:buChar char="•"/>
              <a:defRPr/>
            </a:pPr>
            <a:r>
              <a:rPr lang="en-US" altLang="en-US" sz="3400" dirty="0" smtClean="0">
                <a:latin typeface="Calibri" pitchFamily="-108" charset="0"/>
              </a:rPr>
              <a:t> ILS prep</a:t>
            </a:r>
          </a:p>
          <a:p>
            <a:pPr eaLnBrk="1" hangingPunct="1">
              <a:buClr>
                <a:srgbClr val="083763"/>
              </a:buClr>
              <a:buSzPct val="100000"/>
              <a:buFont typeface="Arial" charset="0"/>
              <a:buChar char="•"/>
              <a:defRPr/>
            </a:pPr>
            <a:r>
              <a:rPr lang="en-US" altLang="en-US" sz="3400" dirty="0" smtClean="0">
                <a:latin typeface="Calibri" pitchFamily="-108" charset="0"/>
              </a:rPr>
              <a:t> Checks &amp; Balances</a:t>
            </a:r>
          </a:p>
          <a:p>
            <a:pPr eaLnBrk="1" hangingPunct="1">
              <a:buClr>
                <a:srgbClr val="083763"/>
              </a:buClr>
              <a:buSzPct val="100000"/>
              <a:buFont typeface="Arial" charset="0"/>
              <a:buChar char="•"/>
              <a:defRPr/>
            </a:pPr>
            <a:r>
              <a:rPr lang="en-US" altLang="en-US" sz="3400" dirty="0" smtClean="0">
                <a:latin typeface="Calibri" pitchFamily="-108" charset="0"/>
              </a:rPr>
              <a:t> Project Plan &amp; Communication</a:t>
            </a:r>
          </a:p>
          <a:p>
            <a:pPr marL="82550" indent="0" eaLnBrk="1" hangingPunct="1">
              <a:buClr>
                <a:srgbClr val="083763"/>
              </a:buClr>
              <a:buFont typeface="Wingdings 2" pitchFamily="-108" charset="2"/>
              <a:buNone/>
              <a:defRPr/>
            </a:pPr>
            <a:endParaRPr lang="en-US" alt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43000" y="381000"/>
            <a:ext cx="6477000" cy="1600200"/>
          </a:xfrm>
        </p:spPr>
        <p:txBody>
          <a:bodyPr/>
          <a:lstStyle/>
          <a:p>
            <a:pPr algn="ctr"/>
            <a:r>
              <a:rPr lang="en-US" altLang="en-US" smtClean="0">
                <a:ea typeface="ＭＳ Ｐゴシック" pitchFamily="34" charset="-128"/>
              </a:rPr>
              <a:t>Collection Development &amp; Community Space</a:t>
            </a:r>
          </a:p>
        </p:txBody>
      </p:sp>
      <p:sp>
        <p:nvSpPr>
          <p:cNvPr id="12291" name="Content Placeholder 2"/>
          <p:cNvSpPr>
            <a:spLocks noGrp="1"/>
          </p:cNvSpPr>
          <p:nvPr>
            <p:ph idx="1"/>
          </p:nvPr>
        </p:nvSpPr>
        <p:spPr>
          <a:xfrm>
            <a:off x="914400" y="2514600"/>
            <a:ext cx="7315200" cy="3886200"/>
          </a:xfrm>
        </p:spPr>
        <p:txBody>
          <a:bodyPr anchor="ctr"/>
          <a:lstStyle/>
          <a:p>
            <a:pPr eaLnBrk="1" hangingPunct="1">
              <a:buClr>
                <a:srgbClr val="083763"/>
              </a:buClr>
              <a:buSzPct val="100000"/>
              <a:buFont typeface="Arial" charset="0"/>
              <a:buChar char="•"/>
              <a:defRPr/>
            </a:pPr>
            <a:r>
              <a:rPr lang="en-US" altLang="en-US" sz="3400" dirty="0" smtClean="0">
                <a:latin typeface="Calibri" pitchFamily="-108" charset="0"/>
              </a:rPr>
              <a:t>One District, One Collection</a:t>
            </a:r>
          </a:p>
          <a:p>
            <a:pPr eaLnBrk="1" hangingPunct="1">
              <a:buClr>
                <a:srgbClr val="083763"/>
              </a:buClr>
              <a:buSzPct val="100000"/>
              <a:buFont typeface="Arial" charset="0"/>
              <a:buChar char="•"/>
              <a:defRPr/>
            </a:pPr>
            <a:r>
              <a:rPr lang="en-US" altLang="en-US" sz="3400" dirty="0" smtClean="0">
                <a:latin typeface="Calibri" pitchFamily="-108" charset="0"/>
              </a:rPr>
              <a:t>Centralized selection, acquisitions, cataloging and processing</a:t>
            </a:r>
          </a:p>
          <a:p>
            <a:pPr eaLnBrk="1" hangingPunct="1">
              <a:buClr>
                <a:srgbClr val="083763"/>
              </a:buClr>
              <a:buSzPct val="100000"/>
              <a:buFont typeface="Arial" charset="0"/>
              <a:buChar char="•"/>
              <a:defRPr/>
            </a:pPr>
            <a:r>
              <a:rPr lang="en-US" altLang="en-US" sz="3400" dirty="0" smtClean="0">
                <a:latin typeface="Calibri" pitchFamily="-108" charset="0"/>
              </a:rPr>
              <a:t>Simplified fund structure </a:t>
            </a:r>
          </a:p>
          <a:p>
            <a:pPr eaLnBrk="1" hangingPunct="1">
              <a:buClr>
                <a:srgbClr val="083763"/>
              </a:buClr>
              <a:buSzPct val="100000"/>
              <a:buFont typeface="Arial" charset="0"/>
              <a:buChar char="•"/>
              <a:defRPr/>
            </a:pPr>
            <a:r>
              <a:rPr lang="en-US" altLang="en-US" sz="3400" dirty="0" smtClean="0">
                <a:latin typeface="Calibri" pitchFamily="-108" charset="0"/>
              </a:rPr>
              <a:t>Which collection should float </a:t>
            </a:r>
          </a:p>
          <a:p>
            <a:pPr eaLnBrk="1" hangingPunct="1">
              <a:buClr>
                <a:srgbClr val="083763"/>
              </a:buClr>
              <a:buSzPct val="100000"/>
              <a:buFont typeface="Arial" charset="0"/>
              <a:buChar char="•"/>
              <a:defRPr/>
            </a:pPr>
            <a:r>
              <a:rPr lang="en-US" altLang="en-US" sz="3400" dirty="0" smtClean="0">
                <a:latin typeface="Calibri" pitchFamily="-108" charset="0"/>
              </a:rPr>
              <a:t>Remove those collections that don’t “earn their spot” on the shelf</a:t>
            </a:r>
          </a:p>
          <a:p>
            <a:pPr marL="82550" indent="0" eaLnBrk="1" hangingPunct="1">
              <a:buClr>
                <a:srgbClr val="083763"/>
              </a:buClr>
              <a:buFont typeface="Wingdings 2" pitchFamily="-108" charset="2"/>
              <a:buNone/>
              <a:defRPr/>
            </a:pPr>
            <a:endParaRPr lang="en-US" alt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19200" y="152400"/>
            <a:ext cx="6477000" cy="1219200"/>
          </a:xfrm>
        </p:spPr>
        <p:txBody>
          <a:bodyPr/>
          <a:lstStyle/>
          <a:p>
            <a:pPr algn="ctr"/>
            <a:r>
              <a:rPr lang="en-US" altLang="en-US" smtClean="0">
                <a:ea typeface="ＭＳ Ｐゴシック" pitchFamily="34" charset="-128"/>
              </a:rPr>
              <a:t>Weeding &amp; Space</a:t>
            </a:r>
          </a:p>
        </p:txBody>
      </p:sp>
      <p:sp>
        <p:nvSpPr>
          <p:cNvPr id="12291" name="Content Placeholder 2"/>
          <p:cNvSpPr>
            <a:spLocks noGrp="1"/>
          </p:cNvSpPr>
          <p:nvPr>
            <p:ph idx="1"/>
          </p:nvPr>
        </p:nvSpPr>
        <p:spPr>
          <a:xfrm>
            <a:off x="533400" y="1524000"/>
            <a:ext cx="8382000" cy="2743200"/>
          </a:xfrm>
        </p:spPr>
        <p:txBody>
          <a:bodyPr anchor="ctr"/>
          <a:lstStyle/>
          <a:p>
            <a:pPr eaLnBrk="1" hangingPunct="1">
              <a:buClr>
                <a:srgbClr val="083763"/>
              </a:buClr>
              <a:buSzPct val="100000"/>
              <a:buFont typeface="Arial" charset="0"/>
              <a:buChar char="•"/>
              <a:defRPr/>
            </a:pPr>
            <a:r>
              <a:rPr lang="en-US" altLang="en-US" sz="2800" dirty="0" smtClean="0">
                <a:latin typeface="Calibri" pitchFamily="-108" charset="0"/>
              </a:rPr>
              <a:t>Weed, weed and weed some more</a:t>
            </a:r>
          </a:p>
          <a:p>
            <a:pPr eaLnBrk="1" hangingPunct="1">
              <a:buClr>
                <a:srgbClr val="083763"/>
              </a:buClr>
              <a:buSzPct val="100000"/>
              <a:buFont typeface="Arial" charset="0"/>
              <a:buChar char="•"/>
              <a:defRPr/>
            </a:pPr>
            <a:r>
              <a:rPr lang="en-US" altLang="en-US" sz="2800" dirty="0" smtClean="0">
                <a:latin typeface="Calibri" pitchFamily="-108" charset="0"/>
              </a:rPr>
              <a:t>Include or communicate with all interested parties</a:t>
            </a:r>
          </a:p>
          <a:p>
            <a:pPr eaLnBrk="1" hangingPunct="1">
              <a:buClr>
                <a:srgbClr val="083763"/>
              </a:buClr>
              <a:buSzPct val="100000"/>
              <a:buFont typeface="Arial" charset="0"/>
              <a:buChar char="•"/>
              <a:defRPr/>
            </a:pPr>
            <a:r>
              <a:rPr lang="en-US" altLang="en-US" sz="2800" dirty="0" smtClean="0">
                <a:latin typeface="Calibri" pitchFamily="-108" charset="0"/>
              </a:rPr>
              <a:t>Commit to the</a:t>
            </a:r>
            <a:r>
              <a:rPr lang="en-US" altLang="en-US" sz="2800" dirty="0">
                <a:latin typeface="Calibri" pitchFamily="-108" charset="0"/>
              </a:rPr>
              <a:t> </a:t>
            </a:r>
            <a:r>
              <a:rPr lang="en-US" altLang="en-US" sz="2800" dirty="0" smtClean="0">
                <a:latin typeface="Calibri" pitchFamily="-108" charset="0"/>
              </a:rPr>
              <a:t>prep work</a:t>
            </a:r>
          </a:p>
          <a:p>
            <a:pPr eaLnBrk="1" hangingPunct="1">
              <a:buClr>
                <a:srgbClr val="083763"/>
              </a:buClr>
              <a:buSzPct val="100000"/>
              <a:buFont typeface="Arial" charset="0"/>
              <a:buChar char="•"/>
              <a:defRPr/>
            </a:pPr>
            <a:r>
              <a:rPr lang="en-US" altLang="en-US" sz="2800" dirty="0" smtClean="0">
                <a:latin typeface="Calibri" pitchFamily="-108" charset="0"/>
              </a:rPr>
              <a:t>Identify current or future projects,</a:t>
            </a:r>
            <a:r>
              <a:rPr lang="en-US" altLang="en-US" sz="2800" dirty="0">
                <a:latin typeface="Calibri" pitchFamily="-108" charset="0"/>
              </a:rPr>
              <a:t> </a:t>
            </a:r>
            <a:r>
              <a:rPr lang="en-US" altLang="en-US" sz="2800" dirty="0" smtClean="0">
                <a:latin typeface="Calibri" pitchFamily="-108" charset="0"/>
              </a:rPr>
              <a:t>space/collection problem areas</a:t>
            </a:r>
          </a:p>
          <a:p>
            <a:pPr marL="0" indent="0" eaLnBrk="1" hangingPunct="1">
              <a:buClr>
                <a:srgbClr val="083763"/>
              </a:buClr>
              <a:buSzPct val="100000"/>
              <a:buFont typeface="Wingdings 2" pitchFamily="-108" charset="2"/>
              <a:buNone/>
              <a:defRPr/>
            </a:pPr>
            <a:endParaRPr lang="en-US" altLang="en-US" sz="2400" dirty="0" smtClean="0"/>
          </a:p>
        </p:txBody>
      </p:sp>
      <p:pic>
        <p:nvPicPr>
          <p:cNvPr id="18436" name="Picture 7" descr="http://newgradlibrarian.files.wordpress.com/2010/11/unshelved-weed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3962400"/>
            <a:ext cx="7483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200"/>
            <a:ext cx="8229600" cy="1143000"/>
          </a:xfrm>
        </p:spPr>
        <p:txBody>
          <a:bodyPr/>
          <a:lstStyle/>
          <a:p>
            <a:pPr algn="ctr"/>
            <a:r>
              <a:rPr lang="en-US" altLang="en-US" smtClean="0">
                <a:ea typeface="ＭＳ Ｐゴシック" pitchFamily="34" charset="-128"/>
              </a:rPr>
              <a:t>ILS Prep</a:t>
            </a:r>
          </a:p>
        </p:txBody>
      </p:sp>
      <p:sp>
        <p:nvSpPr>
          <p:cNvPr id="19459" name="Content Placeholder 2"/>
          <p:cNvSpPr>
            <a:spLocks noGrp="1"/>
          </p:cNvSpPr>
          <p:nvPr>
            <p:ph idx="1"/>
          </p:nvPr>
        </p:nvSpPr>
        <p:spPr>
          <a:xfrm>
            <a:off x="838200" y="1600200"/>
            <a:ext cx="6934200" cy="4572000"/>
          </a:xfrm>
        </p:spPr>
        <p:txBody>
          <a:bodyPr lIns="0"/>
          <a:lstStyle/>
          <a:p>
            <a:pPr eaLnBrk="1" hangingPunct="1">
              <a:buClr>
                <a:srgbClr val="083763"/>
              </a:buClr>
            </a:pPr>
            <a:endParaRPr lang="en-US" altLang="en-US" smtClean="0">
              <a:ea typeface="ＭＳ Ｐゴシック" pitchFamily="34" charset="-128"/>
            </a:endParaRPr>
          </a:p>
          <a:p>
            <a:pPr lvl="2"/>
            <a:r>
              <a:rPr lang="en-US" altLang="en-US" sz="3200" smtClean="0">
                <a:ea typeface="ＭＳ Ｐゴシック" pitchFamily="34" charset="-128"/>
              </a:rPr>
              <a:t>Does current ILS have the ability to manage floating collections?</a:t>
            </a:r>
          </a:p>
          <a:p>
            <a:pPr lvl="2"/>
            <a:r>
              <a:rPr lang="en-US" altLang="en-US" sz="3200" smtClean="0">
                <a:ea typeface="ＭＳ Ｐゴシック" pitchFamily="34" charset="-128"/>
              </a:rPr>
              <a:t>Is there in-house expertise?</a:t>
            </a:r>
          </a:p>
          <a:p>
            <a:pPr lvl="2"/>
            <a:r>
              <a:rPr lang="en-US" altLang="en-US" sz="3200" smtClean="0">
                <a:ea typeface="ＭＳ Ｐゴシック" pitchFamily="34" charset="-128"/>
              </a:rPr>
              <a:t>Can net lending and net borrowing be tracked using ILS?</a:t>
            </a:r>
          </a:p>
          <a:p>
            <a:pPr lvl="2"/>
            <a:endParaRPr lang="en-US" altLang="en-US" sz="3200" smtClean="0">
              <a:ea typeface="ＭＳ Ｐゴシック" pitchFamily="34" charset="-128"/>
            </a:endParaRPr>
          </a:p>
          <a:p>
            <a:pPr lvl="2"/>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229600" cy="1143000"/>
          </a:xfrm>
        </p:spPr>
        <p:txBody>
          <a:bodyPr/>
          <a:lstStyle/>
          <a:p>
            <a:pPr algn="ctr"/>
            <a:r>
              <a:rPr lang="en-US" altLang="en-US" smtClean="0">
                <a:ea typeface="ＭＳ Ｐゴシック" pitchFamily="34" charset="-128"/>
              </a:rPr>
              <a:t>Checks &amp; Balances</a:t>
            </a:r>
          </a:p>
        </p:txBody>
      </p:sp>
      <p:sp>
        <p:nvSpPr>
          <p:cNvPr id="9219" name="Content Placeholder 2"/>
          <p:cNvSpPr>
            <a:spLocks noGrp="1"/>
          </p:cNvSpPr>
          <p:nvPr>
            <p:ph idx="1"/>
          </p:nvPr>
        </p:nvSpPr>
        <p:spPr>
          <a:xfrm>
            <a:off x="457200" y="1447800"/>
            <a:ext cx="7086600" cy="4953000"/>
          </a:xfrm>
        </p:spPr>
        <p:txBody>
          <a:bodyPr anchor="ctr"/>
          <a:lstStyle/>
          <a:p>
            <a:pPr eaLnBrk="1" hangingPunct="1">
              <a:buClr>
                <a:srgbClr val="083763"/>
              </a:buClr>
              <a:buFont typeface="Arial" charset="0"/>
              <a:buChar char="•"/>
              <a:defRPr/>
            </a:pPr>
            <a:r>
              <a:rPr lang="en-US" altLang="en-US" sz="3200" dirty="0" smtClean="0">
                <a:latin typeface="Calibri" pitchFamily="-108" charset="0"/>
              </a:rPr>
              <a:t> Items return to “home” library</a:t>
            </a:r>
          </a:p>
          <a:p>
            <a:pPr lvl="1" eaLnBrk="1" hangingPunct="1">
              <a:buClr>
                <a:srgbClr val="083763"/>
              </a:buClr>
              <a:buFont typeface="Wingdings" pitchFamily="2" charset="2"/>
              <a:buChar char="ü"/>
              <a:defRPr/>
            </a:pPr>
            <a:r>
              <a:rPr lang="en-US" altLang="en-US" sz="2800" dirty="0" smtClean="0">
                <a:latin typeface="Calibri" pitchFamily="-108" charset="0"/>
              </a:rPr>
              <a:t> Checkin from school library district </a:t>
            </a:r>
          </a:p>
          <a:p>
            <a:pPr lvl="1" eaLnBrk="1" hangingPunct="1">
              <a:buClr>
                <a:srgbClr val="083763"/>
              </a:buClr>
              <a:buFont typeface="Wingdings" pitchFamily="2" charset="2"/>
              <a:buChar char="ü"/>
              <a:defRPr/>
            </a:pPr>
            <a:r>
              <a:rPr lang="en-US" altLang="en-US" sz="2800" dirty="0" smtClean="0">
                <a:latin typeface="Calibri" pitchFamily="-108" charset="0"/>
              </a:rPr>
              <a:t> Checkin from delivery service</a:t>
            </a:r>
          </a:p>
          <a:p>
            <a:pPr lvl="1" eaLnBrk="1" hangingPunct="1">
              <a:buClr>
                <a:srgbClr val="083763"/>
              </a:buClr>
              <a:buFont typeface="Wingdings" pitchFamily="2" charset="2"/>
              <a:buChar char="ü"/>
              <a:defRPr/>
            </a:pPr>
            <a:r>
              <a:rPr lang="en-US" altLang="en-US" sz="2800" dirty="0" smtClean="0">
                <a:latin typeface="Calibri" pitchFamily="-108" charset="0"/>
              </a:rPr>
              <a:t> Checkin from selected branches</a:t>
            </a:r>
          </a:p>
          <a:p>
            <a:pPr lvl="1" eaLnBrk="1" hangingPunct="1">
              <a:buClr>
                <a:srgbClr val="083763"/>
              </a:buClr>
              <a:buFont typeface="Wingdings" pitchFamily="2" charset="2"/>
              <a:buChar char="ü"/>
              <a:defRPr/>
            </a:pPr>
            <a:r>
              <a:rPr lang="en-US" altLang="en-US" sz="2800" dirty="0" smtClean="0">
                <a:latin typeface="Calibri" pitchFamily="-108" charset="0"/>
              </a:rPr>
              <a:t> Dispatch from Technical Services</a:t>
            </a:r>
          </a:p>
          <a:p>
            <a:pPr eaLnBrk="1" hangingPunct="1">
              <a:buClr>
                <a:srgbClr val="083763"/>
              </a:buClr>
              <a:buFont typeface="Arial" charset="0"/>
              <a:buChar char="•"/>
              <a:defRPr/>
            </a:pPr>
            <a:r>
              <a:rPr lang="en-US" altLang="en-US" sz="3000" dirty="0" smtClean="0">
                <a:latin typeface="Calibri" pitchFamily="-108" charset="0"/>
              </a:rPr>
              <a:t> </a:t>
            </a:r>
            <a:r>
              <a:rPr lang="en-US" altLang="en-US" sz="3200" dirty="0" smtClean="0">
                <a:latin typeface="Calibri" pitchFamily="-108" charset="0"/>
              </a:rPr>
              <a:t>Market collections – make displays</a:t>
            </a:r>
          </a:p>
          <a:p>
            <a:pPr eaLnBrk="1" hangingPunct="1">
              <a:buClr>
                <a:srgbClr val="083763"/>
              </a:buClr>
              <a:buFont typeface="Arial" charset="0"/>
              <a:buChar char="•"/>
              <a:defRPr/>
            </a:pPr>
            <a:r>
              <a:rPr lang="en-US" altLang="en-US" sz="3200" dirty="0" smtClean="0">
                <a:latin typeface="Calibri" pitchFamily="-108" charset="0"/>
              </a:rPr>
              <a:t> Communicate with selectors</a:t>
            </a:r>
          </a:p>
          <a:p>
            <a:pPr eaLnBrk="1" hangingPunct="1">
              <a:buClr>
                <a:srgbClr val="083763"/>
              </a:buClr>
              <a:buFont typeface="Arial" charset="0"/>
              <a:buChar char="•"/>
              <a:defRPr/>
            </a:pPr>
            <a:r>
              <a:rPr lang="en-US" altLang="en-US" sz="3200" dirty="0" smtClean="0">
                <a:latin typeface="Calibri" pitchFamily="-108" charset="0"/>
              </a:rPr>
              <a:t> Empower branch staff</a:t>
            </a:r>
          </a:p>
          <a:p>
            <a:pPr marL="0" indent="0">
              <a:buFont typeface="Wingdings 2" pitchFamily="-108" charset="2"/>
              <a:buNone/>
              <a:defRPr/>
            </a:pPr>
            <a:endParaRPr lang="en-US" altLang="en-US" dirty="0" smtClean="0"/>
          </a:p>
          <a:p>
            <a:pPr lvl="2">
              <a:buFont typeface="Wingdings 2" pitchFamily="-108" charset="2"/>
              <a:buNone/>
              <a:defRPr/>
            </a:pPr>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04800"/>
            <a:ext cx="8229600" cy="1143000"/>
          </a:xfrm>
        </p:spPr>
        <p:txBody>
          <a:bodyPr/>
          <a:lstStyle/>
          <a:p>
            <a:pPr algn="ctr"/>
            <a:r>
              <a:rPr lang="en-US" altLang="en-US" smtClean="0">
                <a:ea typeface="ＭＳ Ｐゴシック" pitchFamily="34" charset="-128"/>
              </a:rPr>
              <a:t>Project Plan &amp; Communication</a:t>
            </a:r>
          </a:p>
        </p:txBody>
      </p:sp>
      <p:sp>
        <p:nvSpPr>
          <p:cNvPr id="21507" name="Content Placeholder 2"/>
          <p:cNvSpPr>
            <a:spLocks noGrp="1"/>
          </p:cNvSpPr>
          <p:nvPr>
            <p:ph idx="1"/>
          </p:nvPr>
        </p:nvSpPr>
        <p:spPr>
          <a:xfrm>
            <a:off x="-304800" y="1600200"/>
            <a:ext cx="5334000" cy="4953000"/>
          </a:xfrm>
        </p:spPr>
        <p:txBody>
          <a:bodyPr lIns="0"/>
          <a:lstStyle/>
          <a:p>
            <a:pPr eaLnBrk="1" hangingPunct="1">
              <a:buClr>
                <a:srgbClr val="083763"/>
              </a:buClr>
            </a:pPr>
            <a:endParaRPr lang="en-US" altLang="en-US" smtClean="0">
              <a:ea typeface="ＭＳ Ｐゴシック" pitchFamily="34" charset="-128"/>
            </a:endParaRPr>
          </a:p>
          <a:p>
            <a:pPr lvl="2"/>
            <a:r>
              <a:rPr lang="en-US" altLang="en-US" sz="3200" smtClean="0">
                <a:ea typeface="ＭＳ Ｐゴシック" pitchFamily="34" charset="-128"/>
              </a:rPr>
              <a:t>Pick a team that works!</a:t>
            </a:r>
          </a:p>
          <a:p>
            <a:pPr lvl="2"/>
            <a:r>
              <a:rPr lang="en-US" altLang="en-US" sz="3200" smtClean="0">
                <a:ea typeface="ＭＳ Ｐゴシック" pitchFamily="34" charset="-128"/>
              </a:rPr>
              <a:t>Identify what success will look like</a:t>
            </a:r>
          </a:p>
          <a:p>
            <a:pPr lvl="2"/>
            <a:r>
              <a:rPr lang="en-US" altLang="en-US" sz="3200" smtClean="0">
                <a:ea typeface="ＭＳ Ｐゴシック" pitchFamily="34" charset="-128"/>
              </a:rPr>
              <a:t>Determine how success will be measured</a:t>
            </a:r>
          </a:p>
          <a:p>
            <a:pPr lvl="2"/>
            <a:r>
              <a:rPr lang="en-US" altLang="en-US" sz="3200" smtClean="0">
                <a:ea typeface="ＭＳ Ｐゴシック" pitchFamily="34" charset="-128"/>
              </a:rPr>
              <a:t>Have an elevator speech</a:t>
            </a:r>
          </a:p>
          <a:p>
            <a:pPr lvl="2"/>
            <a:endParaRPr lang="en-US" altLang="en-US" sz="3200" smtClean="0">
              <a:ea typeface="ＭＳ Ｐゴシック" pitchFamily="34" charset="-128"/>
            </a:endParaRPr>
          </a:p>
          <a:p>
            <a:pPr lvl="2"/>
            <a:endParaRPr lang="en-US" altLang="en-US" smtClean="0">
              <a:ea typeface="ＭＳ Ｐゴシック" pitchFamily="34" charset="-128"/>
            </a:endParaRPr>
          </a:p>
        </p:txBody>
      </p:sp>
      <p:pic>
        <p:nvPicPr>
          <p:cNvPr id="21508" name="Picture 2" descr="http://www.10to1pr.com/blog/wp-content/uploads/2013/07/elevator-spee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1828800"/>
            <a:ext cx="35242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1143000"/>
          </a:xfrm>
        </p:spPr>
        <p:txBody>
          <a:bodyPr/>
          <a:lstStyle/>
          <a:p>
            <a:pPr algn="ctr" eaLnBrk="1" hangingPunct="1"/>
            <a:r>
              <a:rPr lang="en-US" altLang="en-US" smtClean="0">
                <a:ea typeface="ＭＳ Ｐゴシック" pitchFamily="34" charset="-128"/>
              </a:rPr>
              <a:t>Tillamook County Library</a:t>
            </a:r>
          </a:p>
        </p:txBody>
      </p:sp>
      <p:pic>
        <p:nvPicPr>
          <p:cNvPr id="2253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524000"/>
            <a:ext cx="6477000" cy="46275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229600" cy="1143000"/>
          </a:xfrm>
        </p:spPr>
        <p:txBody>
          <a:bodyPr/>
          <a:lstStyle/>
          <a:p>
            <a:pPr algn="ctr" eaLnBrk="1" hangingPunct="1"/>
            <a:r>
              <a:rPr lang="en-US" altLang="en-US" smtClean="0">
                <a:ea typeface="ＭＳ Ｐゴシック" pitchFamily="34" charset="-128"/>
              </a:rPr>
              <a:t>Tillamook County Library</a:t>
            </a:r>
          </a:p>
        </p:txBody>
      </p:sp>
      <p:sp>
        <p:nvSpPr>
          <p:cNvPr id="6147" name="Content Placeholder 2"/>
          <p:cNvSpPr>
            <a:spLocks noGrp="1"/>
          </p:cNvSpPr>
          <p:nvPr>
            <p:ph idx="1"/>
          </p:nvPr>
        </p:nvSpPr>
        <p:spPr/>
        <p:txBody>
          <a:bodyPr/>
          <a:lstStyle/>
          <a:p>
            <a:pPr eaLnBrk="1" hangingPunct="1"/>
            <a:r>
              <a:rPr lang="en-US" altLang="en-US" sz="2800" smtClean="0">
                <a:ea typeface="ＭＳ Ｐゴシック" pitchFamily="34" charset="-128"/>
              </a:rPr>
              <a:t>Sara Charlton, Library Director</a:t>
            </a:r>
          </a:p>
          <a:p>
            <a:pPr eaLnBrk="1" hangingPunct="1"/>
            <a:r>
              <a:rPr lang="en-US" altLang="en-US" sz="2800" smtClean="0">
                <a:ea typeface="ＭＳ Ｐゴシック" pitchFamily="34" charset="-128"/>
              </a:rPr>
              <a:t>Drift back to 20 years ago, the Library had a problem</a:t>
            </a:r>
          </a:p>
          <a:p>
            <a:pPr eaLnBrk="1" hangingPunct="1"/>
            <a:r>
              <a:rPr lang="en-US" altLang="en-US" sz="2800" smtClean="0">
                <a:ea typeface="ＭＳ Ｐゴシック" pitchFamily="34" charset="-128"/>
              </a:rPr>
              <a:t>Patrons at the 6 Branches were complaining that they were not receiving enough new materials in their branches</a:t>
            </a:r>
          </a:p>
          <a:p>
            <a:pPr eaLnBrk="1" hangingPunct="1"/>
            <a:r>
              <a:rPr lang="en-US" altLang="en-US" sz="2800" smtClean="0">
                <a:ea typeface="ＭＳ Ｐゴシック" pitchFamily="34" charset="-128"/>
              </a:rPr>
              <a:t>The Staff researched and changed to the Dot System that was used by Jackson County Library.</a:t>
            </a:r>
          </a:p>
          <a:p>
            <a:pPr eaLnBrk="1" hangingPunct="1"/>
            <a:r>
              <a:rPr lang="en-US" altLang="en-US" sz="2800" smtClean="0">
                <a:ea typeface="ＭＳ Ｐゴシック" pitchFamily="34" charset="-128"/>
              </a:rPr>
              <a:t>Great Success!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33400"/>
            <a:ext cx="8229600" cy="1143000"/>
          </a:xfrm>
        </p:spPr>
        <p:txBody>
          <a:bodyPr/>
          <a:lstStyle/>
          <a:p>
            <a:pPr algn="ctr"/>
            <a:r>
              <a:rPr lang="en-US" altLang="en-US" smtClean="0">
                <a:ea typeface="ＭＳ Ｐゴシック" pitchFamily="34" charset="-128"/>
              </a:rPr>
              <a:t>What are Floating Collections?</a:t>
            </a:r>
          </a:p>
        </p:txBody>
      </p:sp>
      <p:sp>
        <p:nvSpPr>
          <p:cNvPr id="6147" name="Content Placeholder 2"/>
          <p:cNvSpPr>
            <a:spLocks noGrp="1"/>
          </p:cNvSpPr>
          <p:nvPr>
            <p:ph idx="1"/>
          </p:nvPr>
        </p:nvSpPr>
        <p:spPr>
          <a:xfrm>
            <a:off x="457200" y="2286000"/>
            <a:ext cx="4572000" cy="3124200"/>
          </a:xfrm>
        </p:spPr>
        <p:txBody>
          <a:bodyPr/>
          <a:lstStyle/>
          <a:p>
            <a:r>
              <a:rPr lang="en-US" altLang="en-US" sz="2800" smtClean="0">
                <a:ea typeface="ＭＳ Ｐゴシック" pitchFamily="34" charset="-128"/>
              </a:rPr>
              <a:t>One library system, one collection.</a:t>
            </a:r>
          </a:p>
          <a:p>
            <a:r>
              <a:rPr lang="en-US" altLang="en-US" sz="2800" smtClean="0">
                <a:ea typeface="ＭＳ Ｐゴシック" pitchFamily="34" charset="-128"/>
              </a:rPr>
              <a:t>Materials are shelved where they are checked in.</a:t>
            </a:r>
          </a:p>
          <a:p>
            <a:r>
              <a:rPr lang="en-US" altLang="en-US" sz="2800" smtClean="0">
                <a:ea typeface="ＭＳ Ｐゴシック" pitchFamily="34" charset="-128"/>
              </a:rPr>
              <a:t>Materials move freely among library locations.</a:t>
            </a:r>
          </a:p>
          <a:p>
            <a:pPr>
              <a:buFont typeface="Wingdings 2" pitchFamily="18" charset="2"/>
              <a:buNone/>
            </a:pPr>
            <a:endParaRPr lang="en-US" altLang="en-US" smtClean="0">
              <a:ea typeface="ＭＳ Ｐゴシック" pitchFamily="34" charset="-128"/>
            </a:endParaRPr>
          </a:p>
          <a:p>
            <a:pPr lvl="2">
              <a:buFont typeface="Wingdings 2" pitchFamily="18" charset="2"/>
              <a:buNone/>
            </a:pPr>
            <a:endParaRPr lang="en-US" altLang="en-US" smtClean="0">
              <a:ea typeface="ＭＳ Ｐゴシック" pitchFamily="34" charset="-128"/>
            </a:endParaRPr>
          </a:p>
        </p:txBody>
      </p:sp>
      <p:pic>
        <p:nvPicPr>
          <p:cNvPr id="6148" name="Picture 5" descr="http://www.google.com/url?sa=i&amp;source=images&amp;cd=&amp;docid=Cx1C8b4SkH9mgM&amp;tbnid=2_PxZlF35YmfaM&amp;ved=0CAUQjBw&amp;url=http%3A%2F%2Fwww.uproc.lib.mi.us%2Fnewpldl%2Fwp-content%2Fuploads%2F2010%2F10%2FFlying-Books.jpg&amp;ei=U3ZEU8KrI6L4yQHx4oHABA&amp;psig=AFQjCNGG8qXKkSJzHX69F9VdsSrJ9T8nXQ&amp;ust=1397082067670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54200"/>
            <a:ext cx="33337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4800"/>
            <a:ext cx="8229600" cy="1143000"/>
          </a:xfrm>
        </p:spPr>
        <p:txBody>
          <a:bodyPr/>
          <a:lstStyle/>
          <a:p>
            <a:pPr algn="ctr"/>
            <a:r>
              <a:rPr lang="en-US" altLang="en-US" smtClean="0">
                <a:ea typeface="ＭＳ Ｐゴシック" pitchFamily="34" charset="-128"/>
              </a:rPr>
              <a:t>Tillamook County Library</a:t>
            </a:r>
          </a:p>
        </p:txBody>
      </p:sp>
      <p:sp>
        <p:nvSpPr>
          <p:cNvPr id="3" name="Content Placeholder 2"/>
          <p:cNvSpPr>
            <a:spLocks noGrp="1"/>
          </p:cNvSpPr>
          <p:nvPr>
            <p:ph idx="1"/>
          </p:nvPr>
        </p:nvSpPr>
        <p:spPr>
          <a:xfrm>
            <a:off x="457200" y="1828800"/>
            <a:ext cx="8229600" cy="4389438"/>
          </a:xfrm>
        </p:spPr>
        <p:txBody>
          <a:bodyPr/>
          <a:lstStyle/>
          <a:p>
            <a:pPr eaLnBrk="1" hangingPunct="1">
              <a:defRPr/>
            </a:pPr>
            <a:r>
              <a:rPr lang="en-US" altLang="en-US" sz="2800" dirty="0" smtClean="0"/>
              <a:t>2011- An idea was discussed by Staff to move to floating collections.</a:t>
            </a:r>
          </a:p>
          <a:p>
            <a:pPr eaLnBrk="1" hangingPunct="1">
              <a:defRPr/>
            </a:pPr>
            <a:r>
              <a:rPr lang="en-US" altLang="en-US" sz="2800" dirty="0" smtClean="0"/>
              <a:t>Problem was our Network did not purchased the Floating Module</a:t>
            </a:r>
          </a:p>
          <a:p>
            <a:pPr eaLnBrk="1" hangingPunct="1">
              <a:defRPr/>
            </a:pPr>
            <a:r>
              <a:rPr lang="en-US" altLang="en-US" sz="2800" dirty="0" smtClean="0"/>
              <a:t>I asked the Library Staff to do research on Floating</a:t>
            </a:r>
            <a:r>
              <a:rPr lang="en-US" altLang="en-US" sz="2800" smtClean="0"/>
              <a:t>, visit </a:t>
            </a:r>
            <a:r>
              <a:rPr lang="en-US" altLang="en-US" sz="2800" dirty="0" smtClean="0"/>
              <a:t>libraries that used Floating and report </a:t>
            </a:r>
            <a:r>
              <a:rPr lang="en-US" altLang="en-US" sz="2800" smtClean="0"/>
              <a:t>the findings.  </a:t>
            </a:r>
          </a:p>
          <a:p>
            <a:pPr eaLnBrk="1" hangingPunct="1">
              <a:defRPr/>
            </a:pPr>
            <a:r>
              <a:rPr lang="en-US" altLang="en-US" sz="2800" smtClean="0"/>
              <a:t>I </a:t>
            </a:r>
            <a:r>
              <a:rPr lang="en-US" altLang="en-US" sz="2800" dirty="0" smtClean="0"/>
              <a:t>was the one everyone had to convince it would work.</a:t>
            </a:r>
          </a:p>
          <a:p>
            <a:pPr marL="0" indent="0">
              <a:buFont typeface="Wingdings 2" pitchFamily="18"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04800"/>
            <a:ext cx="8229600" cy="1143000"/>
          </a:xfrm>
        </p:spPr>
        <p:txBody>
          <a:bodyPr/>
          <a:lstStyle/>
          <a:p>
            <a:pPr algn="ctr"/>
            <a:r>
              <a:rPr lang="en-US" altLang="en-US" smtClean="0">
                <a:ea typeface="ＭＳ Ｐゴシック" pitchFamily="34" charset="-128"/>
              </a:rPr>
              <a:t>Tillamook County Library</a:t>
            </a:r>
          </a:p>
        </p:txBody>
      </p:sp>
      <p:sp>
        <p:nvSpPr>
          <p:cNvPr id="3" name="Content Placeholder 2"/>
          <p:cNvSpPr>
            <a:spLocks noGrp="1"/>
          </p:cNvSpPr>
          <p:nvPr>
            <p:ph idx="1"/>
          </p:nvPr>
        </p:nvSpPr>
        <p:spPr>
          <a:xfrm>
            <a:off x="457200" y="1905000"/>
            <a:ext cx="8229600" cy="3429000"/>
          </a:xfrm>
        </p:spPr>
        <p:txBody>
          <a:bodyPr/>
          <a:lstStyle/>
          <a:p>
            <a:pPr eaLnBrk="1" hangingPunct="1"/>
            <a:r>
              <a:rPr lang="en-US" altLang="en-US" sz="2800" smtClean="0">
                <a:ea typeface="ＭＳ Ｐゴシック" pitchFamily="34" charset="-128"/>
              </a:rPr>
              <a:t>Normally I am the one wanting to change something but this time I had concerns what could happen if it did not work! </a:t>
            </a:r>
          </a:p>
          <a:p>
            <a:pPr eaLnBrk="1" hangingPunct="1"/>
            <a:r>
              <a:rPr lang="en-US" altLang="en-US" sz="2800" smtClean="0">
                <a:ea typeface="ＭＳ Ｐゴシック" pitchFamily="34" charset="-128"/>
              </a:rPr>
              <a:t>2012- Tillamook County migrated to Innovative with the Floating Module</a:t>
            </a:r>
          </a:p>
          <a:p>
            <a:pPr eaLnBrk="1" hangingPunct="1"/>
            <a:r>
              <a:rPr lang="en-US" altLang="en-US" sz="2800" smtClean="0">
                <a:ea typeface="ＭＳ Ｐゴシック" pitchFamily="34" charset="-128"/>
              </a:rPr>
              <a:t>After drowning in discussion for months, it was time to Commit or Forget!</a:t>
            </a:r>
            <a:endParaRPr lang="en-US" alt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ea typeface="ＭＳ Ｐゴシック" pitchFamily="34" charset="-128"/>
              </a:rPr>
              <a:t>I went from this…</a:t>
            </a:r>
          </a:p>
        </p:txBody>
      </p:sp>
      <p:pic>
        <p:nvPicPr>
          <p:cNvPr id="2662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071688"/>
            <a:ext cx="5486400" cy="4114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ea typeface="ＭＳ Ｐゴシック" pitchFamily="34" charset="-128"/>
              </a:rPr>
              <a:t>…to this!</a:t>
            </a:r>
          </a:p>
        </p:txBody>
      </p:sp>
      <p:pic>
        <p:nvPicPr>
          <p:cNvPr id="27651" name="Content Placeholder 4" descr="road.jpg"/>
          <p:cNvPicPr>
            <a:picLocks noGrp="1" noChangeAspect="1"/>
          </p:cNvPicPr>
          <p:nvPr>
            <p:ph idx="1"/>
          </p:nvPr>
        </p:nvPicPr>
        <p:blipFill>
          <a:blip r:embed="rId3">
            <a:extLst>
              <a:ext uri="{28A0092B-C50C-407E-A947-70E740481C1C}">
                <a14:useLocalDpi xmlns:a14="http://schemas.microsoft.com/office/drawing/2010/main" val="0"/>
              </a:ext>
            </a:extLst>
          </a:blip>
          <a:srcRect l="-20306" r="-20306"/>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2286000"/>
            <a:ext cx="4165600" cy="3124200"/>
          </a:xfrm>
        </p:spPr>
      </p:pic>
      <p:pic>
        <p:nvPicPr>
          <p:cNvPr id="2867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4550" y="914400"/>
            <a:ext cx="4229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ea typeface="ＭＳ Ｐゴシック" pitchFamily="34" charset="-128"/>
              </a:rPr>
              <a:t>The Bookmobile</a:t>
            </a:r>
          </a:p>
        </p:txBody>
      </p:sp>
      <p:pic>
        <p:nvPicPr>
          <p:cNvPr id="29699" name="Picture 4" descr="Oceanside roc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548957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343400" y="1752600"/>
            <a:ext cx="4572000" cy="34321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ea typeface="ＭＳ Ｐゴシック" pitchFamily="34" charset="-128"/>
              </a:rPr>
              <a:t>Tillamook County Library</a:t>
            </a:r>
          </a:p>
        </p:txBody>
      </p:sp>
      <p:sp>
        <p:nvSpPr>
          <p:cNvPr id="3" name="Content Placeholder 2"/>
          <p:cNvSpPr>
            <a:spLocks noGrp="1"/>
          </p:cNvSpPr>
          <p:nvPr>
            <p:ph idx="1"/>
          </p:nvPr>
        </p:nvSpPr>
        <p:spPr>
          <a:xfrm>
            <a:off x="457200" y="1935163"/>
            <a:ext cx="8229600" cy="2332037"/>
          </a:xfrm>
        </p:spPr>
        <p:txBody>
          <a:bodyPr/>
          <a:lstStyle/>
          <a:p>
            <a:pPr eaLnBrk="1" hangingPunct="1"/>
            <a:r>
              <a:rPr lang="en-US" altLang="en-US" smtClean="0">
                <a:ea typeface="ＭＳ Ｐゴシック" pitchFamily="34" charset="-128"/>
              </a:rPr>
              <a:t>Migrated from Sirsi to Innovative in May 2012</a:t>
            </a:r>
          </a:p>
          <a:p>
            <a:pPr eaLnBrk="1" hangingPunct="1"/>
            <a:r>
              <a:rPr lang="en-US" altLang="en-US" smtClean="0">
                <a:ea typeface="ＭＳ Ｐゴシック" pitchFamily="34" charset="-128"/>
              </a:rPr>
              <a:t>In September 2012, we began floating everything </a:t>
            </a:r>
            <a:r>
              <a:rPr lang="en-US" altLang="en-US" i="1" smtClean="0">
                <a:ea typeface="ＭＳ Ｐゴシック" pitchFamily="34" charset="-128"/>
              </a:rPr>
              <a:t>except magazines and reference materials</a:t>
            </a:r>
          </a:p>
          <a:p>
            <a:pPr eaLnBrk="1" hangingPunct="1"/>
            <a:r>
              <a:rPr lang="en-US" altLang="en-US" smtClean="0">
                <a:ea typeface="ＭＳ Ｐゴシック" pitchFamily="34" charset="-128"/>
              </a:rPr>
              <a:t>One year trial basis</a:t>
            </a:r>
          </a:p>
          <a:p>
            <a:pPr lvl="1" eaLnBrk="1" hangingPunct="1"/>
            <a:endParaRPr lang="en-US" altLang="en-US" smtClean="0">
              <a:ea typeface="ＭＳ Ｐゴシック" pitchFamily="34" charset="-128"/>
            </a:endParaRPr>
          </a:p>
        </p:txBody>
      </p:sp>
      <p:pic>
        <p:nvPicPr>
          <p:cNvPr id="307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0000"/>
            <a:ext cx="35052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ea typeface="ＭＳ Ｐゴシック" pitchFamily="34" charset="-128"/>
              </a:rPr>
              <a:t>Tillamook County Library</a:t>
            </a:r>
          </a:p>
        </p:txBody>
      </p:sp>
      <p:sp>
        <p:nvSpPr>
          <p:cNvPr id="3" name="Content Placeholder 2"/>
          <p:cNvSpPr>
            <a:spLocks noGrp="1"/>
          </p:cNvSpPr>
          <p:nvPr>
            <p:ph idx="1"/>
          </p:nvPr>
        </p:nvSpPr>
        <p:spPr>
          <a:xfrm>
            <a:off x="457200" y="1935163"/>
            <a:ext cx="8077200" cy="4389437"/>
          </a:xfrm>
        </p:spPr>
        <p:txBody>
          <a:bodyPr/>
          <a:lstStyle/>
          <a:p>
            <a:pPr eaLnBrk="1" hangingPunct="1"/>
            <a:r>
              <a:rPr lang="en-US" altLang="en-US" smtClean="0">
                <a:ea typeface="ＭＳ Ｐゴシック" pitchFamily="34" charset="-128"/>
              </a:rPr>
              <a:t>Main Library in Tillamook – about 115,000 items</a:t>
            </a:r>
          </a:p>
          <a:p>
            <a:pPr eaLnBrk="1" hangingPunct="1"/>
            <a:r>
              <a:rPr lang="en-US" altLang="en-US" smtClean="0">
                <a:ea typeface="ＭＳ Ｐゴシック" pitchFamily="34" charset="-128"/>
              </a:rPr>
              <a:t>Manzanita Library – about 12,500 items</a:t>
            </a:r>
          </a:p>
          <a:p>
            <a:pPr eaLnBrk="1" hangingPunct="1"/>
            <a:r>
              <a:rPr lang="en-US" altLang="en-US" smtClean="0">
                <a:ea typeface="ＭＳ Ｐゴシック" pitchFamily="34" charset="-128"/>
              </a:rPr>
              <a:t>Rockaway Beach Library – about 8,000 items</a:t>
            </a:r>
          </a:p>
          <a:p>
            <a:pPr eaLnBrk="1" hangingPunct="1"/>
            <a:r>
              <a:rPr lang="en-US" altLang="en-US" smtClean="0">
                <a:ea typeface="ＭＳ Ｐゴシック" pitchFamily="34" charset="-128"/>
              </a:rPr>
              <a:t>Garibaldi Library – about 7,500 items</a:t>
            </a:r>
          </a:p>
          <a:p>
            <a:pPr eaLnBrk="1" hangingPunct="1"/>
            <a:r>
              <a:rPr lang="en-US" altLang="en-US" smtClean="0">
                <a:ea typeface="ＭＳ Ｐゴシック" pitchFamily="34" charset="-128"/>
              </a:rPr>
              <a:t>Bay City Library – about 8,500 items</a:t>
            </a:r>
          </a:p>
          <a:p>
            <a:pPr eaLnBrk="1" hangingPunct="1"/>
            <a:r>
              <a:rPr lang="en-US" altLang="en-US" smtClean="0">
                <a:ea typeface="ＭＳ Ｐゴシック" pitchFamily="34" charset="-128"/>
              </a:rPr>
              <a:t>Pacific City Library – about 14,000 items</a:t>
            </a:r>
          </a:p>
          <a:p>
            <a:pPr eaLnBrk="1" hangingPunct="1"/>
            <a:r>
              <a:rPr lang="en-US" altLang="en-US" smtClean="0">
                <a:ea typeface="ＭＳ Ｐゴシック" pitchFamily="34" charset="-128"/>
              </a:rPr>
              <a:t>One Bookmobile – about 6,800 items</a:t>
            </a:r>
          </a:p>
          <a:p>
            <a:pPr eaLnBrk="1" hangingPunct="1"/>
            <a:endParaRPr lang="en-US" alt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457200"/>
            <a:ext cx="8229600" cy="1143000"/>
          </a:xfrm>
        </p:spPr>
        <p:txBody>
          <a:bodyPr/>
          <a:lstStyle/>
          <a:p>
            <a:pPr algn="ctr" eaLnBrk="1" hangingPunct="1"/>
            <a:r>
              <a:rPr lang="en-US" altLang="en-US" smtClean="0">
                <a:ea typeface="ＭＳ Ｐゴシック" pitchFamily="34" charset="-128"/>
              </a:rPr>
              <a:t>Goals for Floating Collections:</a:t>
            </a:r>
          </a:p>
        </p:txBody>
      </p:sp>
      <p:sp>
        <p:nvSpPr>
          <p:cNvPr id="13315" name="Content Placeholder 2"/>
          <p:cNvSpPr>
            <a:spLocks noGrp="1"/>
          </p:cNvSpPr>
          <p:nvPr>
            <p:ph idx="1"/>
          </p:nvPr>
        </p:nvSpPr>
        <p:spPr>
          <a:xfrm>
            <a:off x="457200" y="1935163"/>
            <a:ext cx="8229600" cy="4770437"/>
          </a:xfrm>
        </p:spPr>
        <p:txBody>
          <a:bodyPr/>
          <a:lstStyle/>
          <a:p>
            <a:pPr eaLnBrk="1" hangingPunct="1"/>
            <a:r>
              <a:rPr lang="en-US" altLang="en-US" smtClean="0">
                <a:ea typeface="ＭＳ Ｐゴシック" pitchFamily="34" charset="-128"/>
              </a:rPr>
              <a:t>Eliminate complicate “DOT” rotation system</a:t>
            </a:r>
          </a:p>
          <a:p>
            <a:pPr eaLnBrk="1" hangingPunct="1"/>
            <a:r>
              <a:rPr lang="en-US" altLang="en-US" smtClean="0">
                <a:ea typeface="ＭＳ Ｐゴシック" pitchFamily="34" charset="-128"/>
              </a:rPr>
              <a:t>Reduce excessive, busy workload for manager of branches, courier driver and all branch employees</a:t>
            </a:r>
          </a:p>
          <a:p>
            <a:pPr eaLnBrk="1" hangingPunct="1"/>
            <a:r>
              <a:rPr lang="en-US" altLang="en-US" smtClean="0">
                <a:ea typeface="ＭＳ Ｐゴシック" pitchFamily="34" charset="-128"/>
              </a:rPr>
              <a:t>Get more new books into the branch libraries</a:t>
            </a:r>
          </a:p>
          <a:p>
            <a:pPr eaLnBrk="1" hangingPunct="1"/>
            <a:r>
              <a:rPr lang="en-US" altLang="en-US" smtClean="0">
                <a:ea typeface="ＭＳ Ｐゴシック" pitchFamily="34" charset="-128"/>
              </a:rPr>
              <a:t>Less net borrowing from Oceanbooks consortium</a:t>
            </a:r>
          </a:p>
          <a:p>
            <a:pPr eaLnBrk="1" hangingPunct="1"/>
            <a:r>
              <a:rPr lang="en-US" altLang="en-US" smtClean="0">
                <a:ea typeface="ＭＳ Ｐゴシック" pitchFamily="34" charset="-128"/>
              </a:rPr>
              <a:t>Not transiting items back to their original library should eliminate transit time and reduce wear and tear on books, courier van and driver.</a:t>
            </a:r>
          </a:p>
          <a:p>
            <a:pPr eaLnBrk="1" hangingPunct="1"/>
            <a:r>
              <a:rPr lang="en-US" altLang="en-US" smtClean="0">
                <a:ea typeface="ＭＳ Ｐゴシック" pitchFamily="34" charset="-128"/>
              </a:rPr>
              <a:t>Satisfy patrons needs</a:t>
            </a:r>
          </a:p>
          <a:p>
            <a:pPr eaLnBrk="1" hangingPunct="1"/>
            <a:r>
              <a:rPr lang="en-US" altLang="en-US" smtClean="0">
                <a:ea typeface="ＭＳ Ｐゴシック" pitchFamily="34" charset="-128"/>
              </a:rPr>
              <a:t>Maximize collections funds while raising circulation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ea typeface="ＭＳ Ｐゴシック" pitchFamily="34" charset="-128"/>
              </a:rPr>
              <a:t>Tillamook County Library	</a:t>
            </a:r>
          </a:p>
        </p:txBody>
      </p:sp>
      <p:sp>
        <p:nvSpPr>
          <p:cNvPr id="33795" name="Content Placeholder 2"/>
          <p:cNvSpPr>
            <a:spLocks noGrp="1"/>
          </p:cNvSpPr>
          <p:nvPr>
            <p:ph idx="1"/>
          </p:nvPr>
        </p:nvSpPr>
        <p:spPr/>
        <p:txBody>
          <a:bodyPr/>
          <a:lstStyle/>
          <a:p>
            <a:pPr eaLnBrk="1" hangingPunct="1"/>
            <a:r>
              <a:rPr lang="en-US" altLang="en-US" smtClean="0">
                <a:ea typeface="ＭＳ Ｐゴシック" pitchFamily="34" charset="-128"/>
              </a:rPr>
              <a:t>The Dot System</a:t>
            </a:r>
          </a:p>
          <a:p>
            <a:pPr eaLnBrk="1" hangingPunct="1"/>
            <a:endParaRPr lang="en-US" altLang="en-US" smtClean="0">
              <a:ea typeface="ＭＳ Ｐゴシック" pitchFamily="34" charset="-128"/>
            </a:endParaRPr>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6400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1143000"/>
          </a:xfrm>
        </p:spPr>
        <p:txBody>
          <a:bodyPr/>
          <a:lstStyle/>
          <a:p>
            <a:pPr algn="ctr"/>
            <a:r>
              <a:rPr lang="en-US" altLang="en-US" smtClean="0">
                <a:ea typeface="ＭＳ Ｐゴシック" pitchFamily="34" charset="-128"/>
              </a:rPr>
              <a:t>Why?</a:t>
            </a:r>
          </a:p>
        </p:txBody>
      </p:sp>
      <p:sp>
        <p:nvSpPr>
          <p:cNvPr id="7171" name="Content Placeholder 2"/>
          <p:cNvSpPr>
            <a:spLocks noGrp="1"/>
          </p:cNvSpPr>
          <p:nvPr>
            <p:ph idx="1"/>
          </p:nvPr>
        </p:nvSpPr>
        <p:spPr>
          <a:xfrm>
            <a:off x="1143000" y="1752600"/>
            <a:ext cx="7086600" cy="4343400"/>
          </a:xfrm>
        </p:spPr>
        <p:txBody>
          <a:bodyPr/>
          <a:lstStyle/>
          <a:p>
            <a:r>
              <a:rPr lang="en-US" altLang="en-US" sz="2800" smtClean="0">
                <a:ea typeface="ＭＳ Ｐゴシック" pitchFamily="34" charset="-128"/>
              </a:rPr>
              <a:t>Organic flow of materials…customers decide. </a:t>
            </a:r>
          </a:p>
          <a:p>
            <a:r>
              <a:rPr lang="en-US" altLang="en-US" sz="2800" smtClean="0">
                <a:ea typeface="ＭＳ Ｐゴシック" pitchFamily="34" charset="-128"/>
              </a:rPr>
              <a:t>Less “traveling time” means improved availability.</a:t>
            </a:r>
          </a:p>
          <a:p>
            <a:r>
              <a:rPr lang="en-US" altLang="en-US" sz="2800" smtClean="0">
                <a:ea typeface="ＭＳ Ｐゴシック" pitchFamily="34" charset="-128"/>
              </a:rPr>
              <a:t>Materials move freely among library locations.</a:t>
            </a:r>
          </a:p>
          <a:p>
            <a:r>
              <a:rPr lang="en-US" altLang="en-US" sz="2800" smtClean="0">
                <a:ea typeface="ＭＳ Ｐゴシック" pitchFamily="34" charset="-128"/>
              </a:rPr>
              <a:t>Increased variety of available titles</a:t>
            </a:r>
          </a:p>
          <a:p>
            <a:r>
              <a:rPr lang="en-US" altLang="en-US" sz="2800" smtClean="0">
                <a:ea typeface="ＭＳ Ｐゴシック" pitchFamily="34" charset="-128"/>
              </a:rPr>
              <a:t>Stretch collection development dollars</a:t>
            </a:r>
          </a:p>
          <a:p>
            <a:pPr>
              <a:buFont typeface="Wingdings 2" pitchFamily="18" charset="2"/>
              <a:buNone/>
            </a:pPr>
            <a:endParaRPr lang="en-US" altLang="en-US" smtClean="0">
              <a:ea typeface="ＭＳ Ｐゴシック" pitchFamily="34" charset="-128"/>
            </a:endParaRPr>
          </a:p>
          <a:p>
            <a:pPr lvl="2">
              <a:buFont typeface="Wingdings 2" pitchFamily="18" charset="2"/>
              <a:buNone/>
            </a:pPr>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85788" y="381000"/>
            <a:ext cx="8229600" cy="1143000"/>
          </a:xfrm>
        </p:spPr>
        <p:txBody>
          <a:bodyPr/>
          <a:lstStyle/>
          <a:p>
            <a:pPr eaLnBrk="1" hangingPunct="1"/>
            <a:r>
              <a:rPr lang="en-US" altLang="en-US" smtClean="0">
                <a:ea typeface="ＭＳ Ｐゴシック" pitchFamily="34" charset="-128"/>
              </a:rPr>
              <a:t>Two weeks of prep for rotation</a:t>
            </a:r>
          </a:p>
        </p:txBody>
      </p:sp>
      <p:pic>
        <p:nvPicPr>
          <p:cNvPr id="3481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905000"/>
            <a:ext cx="4389438" cy="4389438"/>
          </a:xfrm>
        </p:spPr>
      </p:pic>
      <p:sp>
        <p:nvSpPr>
          <p:cNvPr id="5" name="TextBox 4"/>
          <p:cNvSpPr txBox="1">
            <a:spLocks noChangeArrowheads="1"/>
          </p:cNvSpPr>
          <p:nvPr/>
        </p:nvSpPr>
        <p:spPr bwMode="auto">
          <a:xfrm>
            <a:off x="5486400" y="2057400"/>
            <a:ext cx="3352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37931725" indent="-37474525"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eaLnBrk="1" hangingPunct="1">
              <a:spcBef>
                <a:spcPct val="0"/>
              </a:spcBef>
              <a:buClrTx/>
              <a:buSzTx/>
              <a:buFont typeface="Arial" charset="0"/>
              <a:buChar char="•"/>
            </a:pPr>
            <a:r>
              <a:rPr lang="en-US" altLang="en-US" sz="1800"/>
              <a:t>I would take all of the new books from Main that were over six months old, dot them with appropriate color, date them, change their catalog location, and bin them up for the branches.</a:t>
            </a:r>
          </a:p>
          <a:p>
            <a:pPr eaLnBrk="1" hangingPunct="1">
              <a:spcBef>
                <a:spcPct val="0"/>
              </a:spcBef>
              <a:buClrTx/>
              <a:buSzTx/>
              <a:buFont typeface="Arial" charset="0"/>
              <a:buChar char="•"/>
            </a:pPr>
            <a:r>
              <a:rPr lang="en-US" altLang="en-US" sz="1800"/>
              <a:t>Every book to be transferred (new and old) had to be opened and written in so we knew which library it had been at and where it was going.</a:t>
            </a:r>
          </a:p>
          <a:p>
            <a:pPr eaLnBrk="1" hangingPunct="1">
              <a:spcBef>
                <a:spcPct val="0"/>
              </a:spcBef>
              <a:buClrTx/>
              <a:buSzTx/>
              <a:buFont typeface="Arial" charset="0"/>
              <a:buChar char="•"/>
            </a:pPr>
            <a:r>
              <a:rPr lang="en-US" altLang="en-US" sz="1800"/>
              <a:t>Books that were over two years old were still being called “new” books.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04850"/>
            <a:ext cx="8229600" cy="666750"/>
          </a:xfrm>
        </p:spPr>
        <p:txBody>
          <a:bodyPr/>
          <a:lstStyle/>
          <a:p>
            <a:pPr eaLnBrk="1" hangingPunct="1"/>
            <a:r>
              <a:rPr lang="en-US" altLang="en-US" sz="3200" smtClean="0">
                <a:ea typeface="ＭＳ Ｐゴシック" pitchFamily="34" charset="-128"/>
              </a:rPr>
              <a:t>Bin them up in crates like these…</a:t>
            </a:r>
          </a:p>
        </p:txBody>
      </p:sp>
      <p:pic>
        <p:nvPicPr>
          <p:cNvPr id="35843" name="Content Placeholder 4" descr="one bin.JPG"/>
          <p:cNvPicPr>
            <a:picLocks noGrp="1" noChangeAspect="1"/>
          </p:cNvPicPr>
          <p:nvPr>
            <p:ph idx="1"/>
          </p:nvPr>
        </p:nvPicPr>
        <p:blipFill>
          <a:blip r:embed="rId3">
            <a:extLst>
              <a:ext uri="{28A0092B-C50C-407E-A947-70E740481C1C}">
                <a14:useLocalDpi xmlns:a14="http://schemas.microsoft.com/office/drawing/2010/main" val="0"/>
              </a:ext>
            </a:extLst>
          </a:blip>
          <a:srcRect l="-20306" r="-20306"/>
          <a:stretch>
            <a:fillRect/>
          </a:stretch>
        </p:blip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819150"/>
          </a:xfrm>
        </p:spPr>
        <p:txBody>
          <a:bodyPr/>
          <a:lstStyle/>
          <a:p>
            <a:pPr eaLnBrk="1" hangingPunct="1"/>
            <a:r>
              <a:rPr lang="en-US" altLang="en-US" smtClean="0">
                <a:ea typeface="ＭＳ Ｐゴシック" pitchFamily="34" charset="-128"/>
              </a:rPr>
              <a:t>14 – 20 bins to each library</a:t>
            </a:r>
          </a:p>
        </p:txBody>
      </p:sp>
      <p:pic>
        <p:nvPicPr>
          <p:cNvPr id="3686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00188" y="1935163"/>
            <a:ext cx="6143625" cy="4389437"/>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381000"/>
            <a:ext cx="8229600" cy="1143000"/>
          </a:xfrm>
        </p:spPr>
        <p:txBody>
          <a:bodyPr/>
          <a:lstStyle/>
          <a:p>
            <a:pPr eaLnBrk="1" hangingPunct="1"/>
            <a:r>
              <a:rPr lang="en-US" altLang="en-US" smtClean="0">
                <a:ea typeface="ＭＳ Ｐゴシック" pitchFamily="34" charset="-128"/>
              </a:rPr>
              <a:t>More steps…</a:t>
            </a:r>
          </a:p>
        </p:txBody>
      </p:sp>
      <p:sp>
        <p:nvSpPr>
          <p:cNvPr id="14339" name="Content Placeholder 2"/>
          <p:cNvSpPr>
            <a:spLocks noGrp="1"/>
          </p:cNvSpPr>
          <p:nvPr>
            <p:ph idx="1"/>
          </p:nvPr>
        </p:nvSpPr>
        <p:spPr>
          <a:xfrm>
            <a:off x="457200" y="1935163"/>
            <a:ext cx="8229600" cy="4313237"/>
          </a:xfrm>
        </p:spPr>
        <p:txBody>
          <a:bodyPr/>
          <a:lstStyle/>
          <a:p>
            <a:pPr eaLnBrk="1" hangingPunct="1"/>
            <a:r>
              <a:rPr lang="en-US" altLang="en-US" smtClean="0">
                <a:ea typeface="ＭＳ Ｐゴシック" pitchFamily="34" charset="-128"/>
              </a:rPr>
              <a:t>Change the location of the item in the system</a:t>
            </a:r>
          </a:p>
          <a:p>
            <a:pPr eaLnBrk="1" hangingPunct="1"/>
            <a:r>
              <a:rPr lang="en-US" altLang="en-US" smtClean="0">
                <a:ea typeface="ＭＳ Ｐゴシック" pitchFamily="34" charset="-128"/>
              </a:rPr>
              <a:t>Courier van transits to next location</a:t>
            </a:r>
          </a:p>
          <a:p>
            <a:pPr eaLnBrk="1" hangingPunct="1"/>
            <a:r>
              <a:rPr lang="en-US" altLang="en-US" smtClean="0">
                <a:ea typeface="ＭＳ Ｐゴシック" pitchFamily="34" charset="-128"/>
              </a:rPr>
              <a:t>Unpacked bins at new location</a:t>
            </a:r>
          </a:p>
          <a:p>
            <a:pPr eaLnBrk="1" hangingPunct="1"/>
            <a:r>
              <a:rPr lang="en-US" altLang="en-US" smtClean="0">
                <a:ea typeface="ＭＳ Ｐゴシック" pitchFamily="34" charset="-128"/>
              </a:rPr>
              <a:t>Check in at new location</a:t>
            </a:r>
          </a:p>
          <a:p>
            <a:pPr eaLnBrk="1" hangingPunct="1"/>
            <a:r>
              <a:rPr lang="en-US" altLang="en-US" smtClean="0">
                <a:ea typeface="ＭＳ Ｐゴシック" pitchFamily="34" charset="-128"/>
              </a:rPr>
              <a:t>Shelve at new location</a:t>
            </a:r>
          </a:p>
          <a:p>
            <a:pPr eaLnBrk="1" hangingPunct="1"/>
            <a:r>
              <a:rPr lang="en-US" altLang="en-US" smtClean="0">
                <a:ea typeface="ＭＳ Ｐゴシック" pitchFamily="34" charset="-128"/>
              </a:rPr>
              <a:t>All the while, these items were unavailable to patrons</a:t>
            </a:r>
          </a:p>
          <a:p>
            <a:pPr eaLnBrk="1" hangingPunct="1"/>
            <a:r>
              <a:rPr lang="en-US" altLang="en-US" smtClean="0">
                <a:ea typeface="ＭＳ Ｐゴシック" pitchFamily="34" charset="-128"/>
              </a:rPr>
              <a:t>Much wear and tear on books from being handled and stacked in bins</a:t>
            </a:r>
          </a:p>
          <a:p>
            <a:pPr eaLnBrk="1" hangingPunct="1"/>
            <a:r>
              <a:rPr lang="en-US" altLang="en-US" smtClean="0">
                <a:ea typeface="ＭＳ Ｐゴシック" pitchFamily="34" charset="-128"/>
              </a:rPr>
              <a:t>Usually a two week preparation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ea typeface="ＭＳ Ｐゴシック" pitchFamily="34" charset="-128"/>
              </a:rPr>
              <a:t>At end of all branch rotation…</a:t>
            </a:r>
          </a:p>
        </p:txBody>
      </p:sp>
      <p:pic>
        <p:nvPicPr>
          <p:cNvPr id="3891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828800"/>
            <a:ext cx="3135313" cy="4389438"/>
          </a:xfrm>
        </p:spPr>
      </p:pic>
      <p:sp>
        <p:nvSpPr>
          <p:cNvPr id="5" name="TextBox 4"/>
          <p:cNvSpPr txBox="1">
            <a:spLocks noChangeArrowheads="1"/>
          </p:cNvSpPr>
          <p:nvPr/>
        </p:nvSpPr>
        <p:spPr bwMode="auto">
          <a:xfrm>
            <a:off x="4267200" y="205740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37931725" indent="-37474525"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eaLnBrk="1" hangingPunct="1">
              <a:spcBef>
                <a:spcPct val="0"/>
              </a:spcBef>
              <a:buClrTx/>
              <a:buSzTx/>
              <a:buFont typeface="Arial" charset="0"/>
              <a:buChar char="•"/>
            </a:pPr>
            <a:r>
              <a:rPr lang="en-US" altLang="en-US" sz="1800"/>
              <a:t>Determine which were leased books and separate those for return</a:t>
            </a:r>
          </a:p>
          <a:p>
            <a:pPr eaLnBrk="1" hangingPunct="1">
              <a:spcBef>
                <a:spcPct val="0"/>
              </a:spcBef>
              <a:buClrTx/>
              <a:buSzTx/>
              <a:buFont typeface="Arial" charset="0"/>
              <a:buChar char="•"/>
            </a:pPr>
            <a:r>
              <a:rPr lang="en-US" altLang="en-US" sz="1800"/>
              <a:t>Remove all the dots!</a:t>
            </a:r>
          </a:p>
          <a:p>
            <a:pPr eaLnBrk="1" hangingPunct="1">
              <a:spcBef>
                <a:spcPct val="0"/>
              </a:spcBef>
              <a:buClrTx/>
              <a:buSzTx/>
              <a:buFont typeface="Arial" charset="0"/>
              <a:buChar char="•"/>
            </a:pPr>
            <a:r>
              <a:rPr lang="en-US" altLang="en-US" sz="1800"/>
              <a:t>Usually requires many of these…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657600"/>
            <a:ext cx="2176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ea typeface="ＭＳ Ｐゴシック" pitchFamily="34" charset="-128"/>
              </a:rPr>
              <a:t>Advantages of Dots</a:t>
            </a:r>
          </a:p>
        </p:txBody>
      </p:sp>
      <p:sp>
        <p:nvSpPr>
          <p:cNvPr id="3" name="Content Placeholder 2"/>
          <p:cNvSpPr>
            <a:spLocks noGrp="1"/>
          </p:cNvSpPr>
          <p:nvPr>
            <p:ph idx="1"/>
          </p:nvPr>
        </p:nvSpPr>
        <p:spPr>
          <a:xfrm>
            <a:off x="457200" y="1935163"/>
            <a:ext cx="8229600" cy="655637"/>
          </a:xfrm>
        </p:spPr>
        <p:txBody>
          <a:bodyPr/>
          <a:lstStyle/>
          <a:p>
            <a:pPr eaLnBrk="1" hangingPunct="1"/>
            <a:r>
              <a:rPr lang="en-US" altLang="en-US" smtClean="0">
                <a:ea typeface="ＭＳ Ｐゴシック" pitchFamily="34" charset="-128"/>
              </a:rPr>
              <a:t>Lots of “fresh” materials coming in each month</a:t>
            </a:r>
          </a:p>
        </p:txBody>
      </p:sp>
      <p:sp>
        <p:nvSpPr>
          <p:cNvPr id="4" name="TextBox 3"/>
          <p:cNvSpPr txBox="1">
            <a:spLocks noChangeArrowheads="1"/>
          </p:cNvSpPr>
          <p:nvPr/>
        </p:nvSpPr>
        <p:spPr bwMode="auto">
          <a:xfrm>
            <a:off x="5181600" y="5791200"/>
            <a:ext cx="3429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ＭＳ Ｐゴシック" pitchFamily="34" charset="-128"/>
              </a:defRPr>
            </a:lvl1pPr>
            <a:lvl2pPr marL="37931725" indent="-37474525"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ＭＳ Ｐゴシック" pitchFamily="34" charset="-128"/>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ＭＳ Ｐゴシック" pitchFamily="34" charset="-128"/>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ＭＳ Ｐゴシック" pitchFamily="34" charset="-128"/>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en-US" altLang="en-US" sz="2800"/>
              <a:t>And that’s it!</a:t>
            </a:r>
          </a:p>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457200"/>
            <a:ext cx="8229600" cy="1676400"/>
          </a:xfrm>
        </p:spPr>
        <p:txBody>
          <a:bodyPr/>
          <a:lstStyle/>
          <a:p>
            <a:pPr eaLnBrk="1" hangingPunct="1"/>
            <a:r>
              <a:rPr lang="en-US" altLang="en-US" smtClean="0">
                <a:ea typeface="ＭＳ Ｐゴシック" pitchFamily="34" charset="-128"/>
              </a:rPr>
              <a:t>Something HAD to change</a:t>
            </a:r>
            <a:br>
              <a:rPr lang="en-US" altLang="en-US" smtClean="0">
                <a:ea typeface="ＭＳ Ｐゴシック" pitchFamily="34" charset="-128"/>
              </a:rPr>
            </a:br>
            <a:r>
              <a:rPr lang="en-US" altLang="en-US" smtClean="0">
                <a:ea typeface="ＭＳ Ｐゴシック" pitchFamily="34" charset="-128"/>
              </a:rPr>
              <a:t>	* Much research ensued…</a:t>
            </a:r>
          </a:p>
        </p:txBody>
      </p:sp>
      <p:sp>
        <p:nvSpPr>
          <p:cNvPr id="3" name="Content Placeholder 2"/>
          <p:cNvSpPr>
            <a:spLocks noGrp="1"/>
          </p:cNvSpPr>
          <p:nvPr>
            <p:ph idx="1"/>
          </p:nvPr>
        </p:nvSpPr>
        <p:spPr>
          <a:xfrm>
            <a:off x="457200" y="2286000"/>
            <a:ext cx="8229600" cy="4343400"/>
          </a:xfrm>
        </p:spPr>
        <p:txBody>
          <a:bodyPr/>
          <a:lstStyle/>
          <a:p>
            <a:pPr eaLnBrk="1" hangingPunct="1"/>
            <a:r>
              <a:rPr lang="en-US" altLang="en-US" smtClean="0">
                <a:ea typeface="ＭＳ Ｐゴシック" pitchFamily="34" charset="-128"/>
              </a:rPr>
              <a:t>Read everything I could find on floating collections.</a:t>
            </a:r>
          </a:p>
          <a:p>
            <a:pPr eaLnBrk="1" hangingPunct="1"/>
            <a:r>
              <a:rPr lang="en-US" altLang="en-US" smtClean="0">
                <a:ea typeface="ＭＳ Ｐゴシック" pitchFamily="34" charset="-128"/>
              </a:rPr>
              <a:t>Not much info found applicable to smaller systems</a:t>
            </a:r>
          </a:p>
          <a:p>
            <a:pPr eaLnBrk="1" hangingPunct="1"/>
            <a:r>
              <a:rPr lang="en-US" altLang="en-US" smtClean="0">
                <a:ea typeface="ＭＳ Ｐゴシック" pitchFamily="34" charset="-128"/>
              </a:rPr>
              <a:t>Called and talked to Lynne at Deschutes Public Library</a:t>
            </a:r>
          </a:p>
          <a:p>
            <a:pPr eaLnBrk="1" hangingPunct="1"/>
            <a:r>
              <a:rPr lang="en-US" altLang="en-US" smtClean="0">
                <a:ea typeface="ＭＳ Ｐゴシック" pitchFamily="34" charset="-128"/>
              </a:rPr>
              <a:t>Dropped in at large and small libraries in the Multnomah County Library System</a:t>
            </a:r>
          </a:p>
          <a:p>
            <a:pPr eaLnBrk="1" hangingPunct="1"/>
            <a:r>
              <a:rPr lang="en-US" altLang="en-US" smtClean="0">
                <a:ea typeface="ＭＳ Ｐゴシック" pitchFamily="34" charset="-128"/>
              </a:rPr>
              <a:t>Got the blessing of my Director to try it for one year</a:t>
            </a:r>
          </a:p>
          <a:p>
            <a:pPr eaLnBrk="1" hangingPunct="1"/>
            <a:r>
              <a:rPr lang="en-US" altLang="en-US" smtClean="0">
                <a:ea typeface="ＭＳ Ｐゴシック" pitchFamily="34" charset="-128"/>
              </a:rPr>
              <a:t>Made huge pros and cons lists…</a:t>
            </a:r>
          </a:p>
          <a:p>
            <a:pPr eaLnBrk="1" hangingPunct="1"/>
            <a:r>
              <a:rPr lang="en-US" altLang="en-US" smtClean="0">
                <a:ea typeface="ＭＳ Ｐゴシック" pitchFamily="34" charset="-128"/>
              </a:rPr>
              <a:t>Move to floating accelerated by our migration from Sirsi to III Millennium and their floating module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533400"/>
            <a:ext cx="8229600" cy="971550"/>
          </a:xfrm>
        </p:spPr>
        <p:txBody>
          <a:bodyPr/>
          <a:lstStyle/>
          <a:p>
            <a:pPr eaLnBrk="1" hangingPunct="1"/>
            <a:r>
              <a:rPr lang="en-US" altLang="en-US" smtClean="0">
                <a:ea typeface="ＭＳ Ｐゴシック" pitchFamily="34" charset="-128"/>
              </a:rPr>
              <a:t>The Cons…</a:t>
            </a:r>
          </a:p>
        </p:txBody>
      </p:sp>
      <p:sp>
        <p:nvSpPr>
          <p:cNvPr id="3" name="Content Placeholder 2"/>
          <p:cNvSpPr>
            <a:spLocks noGrp="1"/>
          </p:cNvSpPr>
          <p:nvPr>
            <p:ph idx="1"/>
          </p:nvPr>
        </p:nvSpPr>
        <p:spPr>
          <a:xfrm>
            <a:off x="457200" y="1676400"/>
            <a:ext cx="8229600" cy="4648200"/>
          </a:xfrm>
        </p:spPr>
        <p:txBody>
          <a:bodyPr/>
          <a:lstStyle/>
          <a:p>
            <a:pPr eaLnBrk="1" hangingPunct="1"/>
            <a:r>
              <a:rPr lang="en-US" altLang="en-US" smtClean="0">
                <a:ea typeface="ＭＳ Ｐゴシック" pitchFamily="34" charset="-128"/>
              </a:rPr>
              <a:t>Branch employees were skeptical</a:t>
            </a:r>
          </a:p>
          <a:p>
            <a:pPr eaLnBrk="1" hangingPunct="1"/>
            <a:r>
              <a:rPr lang="en-US" altLang="en-US" smtClean="0">
                <a:ea typeface="ＭＳ Ｐゴシック" pitchFamily="34" charset="-128"/>
              </a:rPr>
              <a:t>They liked their monthly influx of material</a:t>
            </a:r>
          </a:p>
          <a:p>
            <a:pPr eaLnBrk="1" hangingPunct="1"/>
            <a:r>
              <a:rPr lang="en-US" altLang="en-US" smtClean="0">
                <a:ea typeface="ＭＳ Ｐゴシック" pitchFamily="34" charset="-128"/>
              </a:rPr>
              <a:t>How would we know if it would work?</a:t>
            </a:r>
          </a:p>
          <a:p>
            <a:pPr eaLnBrk="1" hangingPunct="1"/>
            <a:r>
              <a:rPr lang="en-US" altLang="en-US" smtClean="0">
                <a:ea typeface="ＭＳ Ｐゴシック" pitchFamily="34" charset="-128"/>
              </a:rPr>
              <a:t>Patrons might not like it as many like to browse instead of place holds </a:t>
            </a:r>
          </a:p>
          <a:p>
            <a:pPr eaLnBrk="1" hangingPunct="1"/>
            <a:r>
              <a:rPr lang="en-US" altLang="en-US" smtClean="0">
                <a:ea typeface="ＭＳ Ｐゴシック" pitchFamily="34" charset="-128"/>
              </a:rPr>
              <a:t>We would have to remove ALL those dots!</a:t>
            </a:r>
          </a:p>
          <a:p>
            <a:pPr eaLnBrk="1" hangingPunct="1"/>
            <a:r>
              <a:rPr lang="en-US" altLang="en-US" smtClean="0">
                <a:ea typeface="ＭＳ Ｐゴシック" pitchFamily="34" charset="-128"/>
              </a:rPr>
              <a:t>We would have to weed and prep the branches and main library for shelves so they are “float-ready”</a:t>
            </a:r>
          </a:p>
          <a:p>
            <a:pPr eaLnBrk="1" hangingPunct="1"/>
            <a:r>
              <a:rPr lang="en-US" altLang="en-US" smtClean="0">
                <a:ea typeface="ＭＳ Ｐゴシック" pitchFamily="34" charset="-128"/>
              </a:rPr>
              <a:t>Would it work on the Bookmobile? </a:t>
            </a:r>
          </a:p>
          <a:p>
            <a:pPr eaLnBrk="1" hangingPunct="1"/>
            <a:r>
              <a:rPr lang="en-US" altLang="en-US" smtClean="0">
                <a:ea typeface="ＭＳ Ｐゴシック" pitchFamily="34" charset="-128"/>
              </a:rPr>
              <a:t>Fear of the unknown                                  Etc, etc, etc…</a:t>
            </a:r>
          </a:p>
          <a:p>
            <a:pPr eaLnBrk="1" hangingPunct="1"/>
            <a:endParaRPr lang="en-US" alt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04850"/>
            <a:ext cx="8229600" cy="742950"/>
          </a:xfrm>
        </p:spPr>
        <p:txBody>
          <a:bodyPr/>
          <a:lstStyle/>
          <a:p>
            <a:pPr eaLnBrk="1" hangingPunct="1"/>
            <a:r>
              <a:rPr lang="en-US" altLang="en-US" smtClean="0">
                <a:ea typeface="ＭＳ Ｐゴシック" pitchFamily="34" charset="-128"/>
              </a:rPr>
              <a:t>The Pros</a:t>
            </a:r>
          </a:p>
        </p:txBody>
      </p:sp>
      <p:sp>
        <p:nvSpPr>
          <p:cNvPr id="3" name="Content Placeholder 2"/>
          <p:cNvSpPr>
            <a:spLocks noGrp="1"/>
          </p:cNvSpPr>
          <p:nvPr>
            <p:ph idx="1"/>
          </p:nvPr>
        </p:nvSpPr>
        <p:spPr>
          <a:xfrm>
            <a:off x="457200" y="1447800"/>
            <a:ext cx="8229600" cy="4876800"/>
          </a:xfrm>
        </p:spPr>
        <p:txBody>
          <a:bodyPr/>
          <a:lstStyle/>
          <a:p>
            <a:pPr eaLnBrk="1" hangingPunct="1"/>
            <a:r>
              <a:rPr lang="en-US" altLang="en-US" smtClean="0">
                <a:ea typeface="ＭＳ Ｐゴシック" pitchFamily="34" charset="-128"/>
              </a:rPr>
              <a:t>Bill wouldn’t have to look for a new job!</a:t>
            </a:r>
          </a:p>
          <a:p>
            <a:pPr eaLnBrk="1" hangingPunct="1"/>
            <a:r>
              <a:rPr lang="en-US" altLang="en-US" smtClean="0">
                <a:ea typeface="ＭＳ Ｐゴシック" pitchFamily="34" charset="-128"/>
              </a:rPr>
              <a:t>The Manager of Branches could do managerial-type tasks instead of just flipping dots</a:t>
            </a:r>
          </a:p>
          <a:p>
            <a:pPr eaLnBrk="1" hangingPunct="1"/>
            <a:r>
              <a:rPr lang="en-US" altLang="en-US" smtClean="0">
                <a:ea typeface="ＭＳ Ｐゴシック" pitchFamily="34" charset="-128"/>
              </a:rPr>
              <a:t>Saved time for all employees involved in rotation</a:t>
            </a:r>
          </a:p>
          <a:p>
            <a:pPr eaLnBrk="1" hangingPunct="1"/>
            <a:r>
              <a:rPr lang="en-US" altLang="en-US" smtClean="0">
                <a:ea typeface="ＭＳ Ｐゴシック" pitchFamily="34" charset="-128"/>
              </a:rPr>
              <a:t>Much less wear and tear on books and the courier van/driver</a:t>
            </a:r>
          </a:p>
          <a:p>
            <a:pPr eaLnBrk="1" hangingPunct="1"/>
            <a:r>
              <a:rPr lang="en-US" altLang="en-US" smtClean="0">
                <a:ea typeface="ＭＳ Ｐゴシック" pitchFamily="34" charset="-128"/>
              </a:rPr>
              <a:t>Less transit time = more material available on shelves</a:t>
            </a:r>
          </a:p>
          <a:p>
            <a:pPr eaLnBrk="1" hangingPunct="1"/>
            <a:r>
              <a:rPr lang="en-US" altLang="en-US" smtClean="0">
                <a:ea typeface="ＭＳ Ｐゴシック" pitchFamily="34" charset="-128"/>
              </a:rPr>
              <a:t>Create a more cohesive collection by switching to centralized collections</a:t>
            </a:r>
          </a:p>
          <a:p>
            <a:pPr eaLnBrk="1" hangingPunct="1"/>
            <a:r>
              <a:rPr lang="en-US" altLang="en-US" smtClean="0">
                <a:ea typeface="ＭＳ Ｐゴシック" pitchFamily="34" charset="-128"/>
              </a:rPr>
              <a:t>Materials could live where they are dropped off instead of spending days in the courier van</a:t>
            </a:r>
          </a:p>
          <a:p>
            <a:pPr eaLnBrk="1" hangingPunct="1"/>
            <a:endParaRPr lang="en-US" alt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04850"/>
            <a:ext cx="8229600" cy="742950"/>
          </a:xfrm>
        </p:spPr>
        <p:txBody>
          <a:bodyPr/>
          <a:lstStyle/>
          <a:p>
            <a:pPr eaLnBrk="1" hangingPunct="1"/>
            <a:r>
              <a:rPr lang="en-US" altLang="en-US" smtClean="0">
                <a:ea typeface="ＭＳ Ｐゴシック" pitchFamily="34" charset="-128"/>
              </a:rPr>
              <a:t>Staff buy in was crucial</a:t>
            </a:r>
          </a:p>
        </p:txBody>
      </p:sp>
      <p:sp>
        <p:nvSpPr>
          <p:cNvPr id="3" name="Content Placeholder 2"/>
          <p:cNvSpPr>
            <a:spLocks noGrp="1"/>
          </p:cNvSpPr>
          <p:nvPr>
            <p:ph idx="1"/>
          </p:nvPr>
        </p:nvSpPr>
        <p:spPr>
          <a:xfrm>
            <a:off x="457200" y="1524000"/>
            <a:ext cx="8229600" cy="4800600"/>
          </a:xfrm>
        </p:spPr>
        <p:txBody>
          <a:bodyPr/>
          <a:lstStyle/>
          <a:p>
            <a:pPr eaLnBrk="1" hangingPunct="1"/>
            <a:r>
              <a:rPr lang="en-US" altLang="en-US" smtClean="0">
                <a:ea typeface="ＭＳ Ｐゴシック" pitchFamily="34" charset="-128"/>
              </a:rPr>
              <a:t>The main library staff was already sold, but branch staff remained skeptical</a:t>
            </a:r>
          </a:p>
          <a:p>
            <a:pPr eaLnBrk="1" hangingPunct="1"/>
            <a:r>
              <a:rPr lang="en-US" altLang="en-US" smtClean="0">
                <a:ea typeface="ＭＳ Ｐゴシック" pitchFamily="34" charset="-128"/>
              </a:rPr>
              <a:t>I provided branch employees with copies of peer reviewed articles about floating</a:t>
            </a:r>
          </a:p>
          <a:p>
            <a:pPr eaLnBrk="1" hangingPunct="1"/>
            <a:r>
              <a:rPr lang="en-US" altLang="en-US" smtClean="0">
                <a:ea typeface="ＭＳ Ｐゴシック" pitchFamily="34" charset="-128"/>
              </a:rPr>
              <a:t>I created a “Guide to Floating” which basically provided an answer and step-by-step directions to all of their “what if” questions</a:t>
            </a:r>
          </a:p>
          <a:p>
            <a:pPr eaLnBrk="1" hangingPunct="1"/>
            <a:r>
              <a:rPr lang="en-US" altLang="en-US" smtClean="0">
                <a:ea typeface="ＭＳ Ｐゴシック" pitchFamily="34" charset="-128"/>
              </a:rPr>
              <a:t>I made sure I was at my phone as much as possible for the first few weeks</a:t>
            </a:r>
          </a:p>
          <a:p>
            <a:pPr eaLnBrk="1" hangingPunct="1"/>
            <a:r>
              <a:rPr lang="en-US" altLang="en-US" smtClean="0">
                <a:ea typeface="ＭＳ Ｐゴシック" pitchFamily="34" charset="-128"/>
              </a:rPr>
              <a:t>We made the promise that if we decided it was not working after a one year trial, we would revert back.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04800"/>
            <a:ext cx="8229600" cy="1143000"/>
          </a:xfrm>
        </p:spPr>
        <p:txBody>
          <a:bodyPr/>
          <a:lstStyle/>
          <a:p>
            <a:pPr algn="ctr"/>
            <a:r>
              <a:rPr lang="en-US" altLang="en-US" smtClean="0">
                <a:ea typeface="ＭＳ Ｐゴシック" pitchFamily="34" charset="-128"/>
              </a:rPr>
              <a:t>Panel Speakers</a:t>
            </a:r>
          </a:p>
        </p:txBody>
      </p:sp>
      <p:sp>
        <p:nvSpPr>
          <p:cNvPr id="8195" name="Content Placeholder 2"/>
          <p:cNvSpPr>
            <a:spLocks noGrp="1"/>
          </p:cNvSpPr>
          <p:nvPr>
            <p:ph idx="1"/>
          </p:nvPr>
        </p:nvSpPr>
        <p:spPr/>
        <p:txBody>
          <a:bodyPr/>
          <a:lstStyle/>
          <a:p>
            <a:pPr marL="0" indent="0">
              <a:buFont typeface="Wingdings 2" pitchFamily="18" charset="2"/>
              <a:buNone/>
            </a:pPr>
            <a:r>
              <a:rPr lang="en-US" altLang="en-US" smtClean="0">
                <a:ea typeface="ＭＳ Ｐゴシック" pitchFamily="34" charset="-128"/>
              </a:rPr>
              <a:t>Ty Thompson, Collection Manager, </a:t>
            </a:r>
          </a:p>
          <a:p>
            <a:pPr marL="0" indent="0">
              <a:buFont typeface="Wingdings 2" pitchFamily="18" charset="2"/>
              <a:buNone/>
            </a:pPr>
            <a:r>
              <a:rPr lang="en-US" altLang="en-US" smtClean="0">
                <a:ea typeface="ＭＳ Ｐゴシック" pitchFamily="34" charset="-128"/>
              </a:rPr>
              <a:t>			Multnomah Public Library</a:t>
            </a:r>
          </a:p>
          <a:p>
            <a:pPr marL="0" indent="0">
              <a:buFont typeface="Wingdings 2" pitchFamily="18" charset="2"/>
              <a:buNone/>
            </a:pPr>
            <a:endParaRPr lang="en-US" altLang="en-US" smtClean="0">
              <a:ea typeface="ＭＳ Ｐゴシック" pitchFamily="34" charset="-128"/>
            </a:endParaRPr>
          </a:p>
          <a:p>
            <a:pPr marL="0" indent="0">
              <a:buFont typeface="Wingdings 2" pitchFamily="18" charset="2"/>
              <a:buNone/>
            </a:pPr>
            <a:r>
              <a:rPr lang="en-US" altLang="en-US" smtClean="0">
                <a:ea typeface="ＭＳ Ｐゴシック" pitchFamily="34" charset="-128"/>
              </a:rPr>
              <a:t>Lynne Mildenstein, Assistant Director of Operations,</a:t>
            </a:r>
          </a:p>
          <a:p>
            <a:pPr marL="0" indent="0">
              <a:buFont typeface="Wingdings 2" pitchFamily="18" charset="2"/>
              <a:buNone/>
            </a:pPr>
            <a:r>
              <a:rPr lang="en-US" altLang="en-US" smtClean="0">
                <a:ea typeface="ＭＳ Ｐゴシック" pitchFamily="34" charset="-128"/>
              </a:rPr>
              <a:t>			Deschutes Public Library</a:t>
            </a:r>
          </a:p>
          <a:p>
            <a:pPr marL="0" indent="0">
              <a:buFont typeface="Wingdings 2" pitchFamily="18" charset="2"/>
              <a:buNone/>
            </a:pPr>
            <a:endParaRPr lang="en-US" altLang="en-US" smtClean="0">
              <a:ea typeface="ＭＳ Ｐゴシック" pitchFamily="34" charset="-128"/>
            </a:endParaRPr>
          </a:p>
          <a:p>
            <a:pPr marL="0" indent="0">
              <a:buFont typeface="Wingdings 2" pitchFamily="18" charset="2"/>
              <a:buNone/>
            </a:pPr>
            <a:r>
              <a:rPr lang="en-US" altLang="en-US" smtClean="0">
                <a:ea typeface="ＭＳ Ｐゴシック" pitchFamily="34" charset="-128"/>
              </a:rPr>
              <a:t>Sara Charlton, Director &amp; Bill Landau, Branch Manager,</a:t>
            </a:r>
          </a:p>
          <a:p>
            <a:pPr marL="0" indent="0">
              <a:buFont typeface="Wingdings 2" pitchFamily="18" charset="2"/>
              <a:buNone/>
            </a:pPr>
            <a:r>
              <a:rPr lang="en-US" altLang="en-US" smtClean="0">
                <a:ea typeface="ＭＳ Ｐゴシック" pitchFamily="34" charset="-128"/>
              </a:rPr>
              <a:t>			Tillamook County Library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ea typeface="ＭＳ Ｐゴシック" pitchFamily="34" charset="-128"/>
              </a:rPr>
              <a:t>Almost two years in…</a:t>
            </a:r>
          </a:p>
        </p:txBody>
      </p:sp>
      <p:sp>
        <p:nvSpPr>
          <p:cNvPr id="45059" name="Content Placeholder 2"/>
          <p:cNvSpPr>
            <a:spLocks noGrp="1"/>
          </p:cNvSpPr>
          <p:nvPr>
            <p:ph idx="1"/>
          </p:nvPr>
        </p:nvSpPr>
        <p:spPr>
          <a:xfrm>
            <a:off x="457200" y="1935163"/>
            <a:ext cx="8229600" cy="1951037"/>
          </a:xfrm>
        </p:spPr>
        <p:txBody>
          <a:bodyPr/>
          <a:lstStyle/>
          <a:p>
            <a:pPr eaLnBrk="1" hangingPunct="1"/>
            <a:r>
              <a:rPr lang="en-US" altLang="en-US" smtClean="0">
                <a:ea typeface="ＭＳ Ｐゴシック" pitchFamily="34" charset="-128"/>
              </a:rPr>
              <a:t>Big success! </a:t>
            </a:r>
            <a:r>
              <a:rPr lang="en-US" altLang="en-US" i="1" smtClean="0">
                <a:ea typeface="ＭＳ Ｐゴシック" pitchFamily="34" charset="-128"/>
              </a:rPr>
              <a:t>Almost perfect…</a:t>
            </a:r>
          </a:p>
          <a:p>
            <a:pPr eaLnBrk="1" hangingPunct="1"/>
            <a:r>
              <a:rPr lang="en-US" altLang="en-US" smtClean="0">
                <a:ea typeface="ＭＳ Ｐゴシック" pitchFamily="34" charset="-128"/>
              </a:rPr>
              <a:t>Almost 100% staff buy in because they now have a new section with NEW books</a:t>
            </a:r>
          </a:p>
          <a:p>
            <a:pPr eaLnBrk="1" hangingPunct="1"/>
            <a:r>
              <a:rPr lang="en-US" altLang="en-US" smtClean="0">
                <a:ea typeface="ＭＳ Ｐゴシック" pitchFamily="34" charset="-128"/>
              </a:rPr>
              <a:t>Almost 100% customer buy in</a:t>
            </a:r>
          </a:p>
          <a:p>
            <a:pPr eaLnBrk="1" hangingPunct="1">
              <a:buFont typeface="Wingdings 2" pitchFamily="18" charset="2"/>
              <a:buNone/>
            </a:pPr>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ea typeface="ＭＳ Ｐゴシック" pitchFamily="34" charset="-128"/>
              </a:rPr>
              <a:t>Statistics</a:t>
            </a:r>
          </a:p>
        </p:txBody>
      </p:sp>
      <p:sp>
        <p:nvSpPr>
          <p:cNvPr id="46083" name="Content Placeholder 2"/>
          <p:cNvSpPr>
            <a:spLocks noGrp="1"/>
          </p:cNvSpPr>
          <p:nvPr>
            <p:ph idx="1"/>
          </p:nvPr>
        </p:nvSpPr>
        <p:spPr>
          <a:xfrm>
            <a:off x="457200" y="1935163"/>
            <a:ext cx="3962400" cy="2560637"/>
          </a:xfrm>
        </p:spPr>
        <p:txBody>
          <a:bodyPr/>
          <a:lstStyle/>
          <a:p>
            <a:r>
              <a:rPr lang="en-US" altLang="en-US" smtClean="0">
                <a:ea typeface="ＭＳ Ｐゴシック" pitchFamily="34" charset="-128"/>
              </a:rPr>
              <a:t>Circulation up 12% from pre-floating</a:t>
            </a:r>
          </a:p>
          <a:p>
            <a:r>
              <a:rPr lang="en-US" altLang="en-US" smtClean="0">
                <a:ea typeface="ＭＳ Ｐゴシック" pitchFamily="34" charset="-128"/>
              </a:rPr>
              <a:t>Branches now circulating more items</a:t>
            </a:r>
          </a:p>
          <a:p>
            <a:r>
              <a:rPr lang="en-US" altLang="en-US" smtClean="0">
                <a:ea typeface="ＭＳ Ｐゴシック" pitchFamily="34" charset="-128"/>
              </a:rPr>
              <a:t>Our net lending from Lincoln County</a:t>
            </a:r>
          </a:p>
          <a:p>
            <a:pPr lvl="1"/>
            <a:r>
              <a:rPr lang="en-US" altLang="en-US" smtClean="0">
                <a:ea typeface="ＭＳ Ｐゴシック" pitchFamily="34" charset="-128"/>
              </a:rPr>
              <a:t>Before floating – 15,000 items per year</a:t>
            </a:r>
          </a:p>
          <a:p>
            <a:pPr lvl="1"/>
            <a:r>
              <a:rPr lang="en-US" altLang="en-US" smtClean="0">
                <a:ea typeface="ＭＳ Ｐゴシック" pitchFamily="34" charset="-128"/>
              </a:rPr>
              <a:t>After floating – 4,500 items per year</a:t>
            </a:r>
          </a:p>
        </p:txBody>
      </p:sp>
      <p:pic>
        <p:nvPicPr>
          <p:cNvPr id="460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4216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ea typeface="ＭＳ Ｐゴシック" pitchFamily="34" charset="-128"/>
              </a:rPr>
              <a:t>What about pooling?</a:t>
            </a:r>
          </a:p>
        </p:txBody>
      </p:sp>
      <p:pic>
        <p:nvPicPr>
          <p:cNvPr id="471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295525"/>
            <a:ext cx="8229600" cy="3668713"/>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ea typeface="ＭＳ Ｐゴシック" pitchFamily="34" charset="-128"/>
              </a:rPr>
              <a:t>Float Management </a:t>
            </a:r>
          </a:p>
        </p:txBody>
      </p:sp>
      <p:sp>
        <p:nvSpPr>
          <p:cNvPr id="3" name="Content Placeholder 2"/>
          <p:cNvSpPr>
            <a:spLocks noGrp="1"/>
          </p:cNvSpPr>
          <p:nvPr>
            <p:ph idx="1"/>
          </p:nvPr>
        </p:nvSpPr>
        <p:spPr/>
        <p:txBody>
          <a:bodyPr/>
          <a:lstStyle/>
          <a:p>
            <a:r>
              <a:rPr lang="en-US" altLang="en-US" smtClean="0">
                <a:ea typeface="ＭＳ Ｐゴシック" pitchFamily="34" charset="-128"/>
              </a:rPr>
              <a:t>Once every 5 or 6 weeks, I start in Manzanita and work my way down the coast to rotate 400 adult and juvenile DVDs to each library so they have a fresh supply.</a:t>
            </a:r>
          </a:p>
          <a:p>
            <a:r>
              <a:rPr lang="en-US" altLang="en-US" smtClean="0">
                <a:ea typeface="ＭＳ Ｐゴシック" pitchFamily="34" charset="-128"/>
              </a:rPr>
              <a:t>During these rotations, I throw in a crate or two of some other stale collection.</a:t>
            </a:r>
          </a:p>
          <a:p>
            <a:r>
              <a:rPr lang="en-US" altLang="en-US" smtClean="0">
                <a:ea typeface="ＭＳ Ｐゴシック" pitchFamily="34" charset="-128"/>
              </a:rPr>
              <a:t>One month we will rotate graphic novels, another month mysteries, etc.</a:t>
            </a:r>
          </a:p>
          <a:p>
            <a:r>
              <a:rPr lang="en-US" altLang="en-US" smtClean="0">
                <a:ea typeface="ＭＳ Ｐゴシック" pitchFamily="34" charset="-128"/>
              </a:rPr>
              <a:t>Occasional email to branches calling for a “rotate 50”</a:t>
            </a:r>
          </a:p>
          <a:p>
            <a:r>
              <a:rPr lang="en-US" altLang="en-US" smtClean="0">
                <a:ea typeface="ＭＳ Ｐゴシック" pitchFamily="34" charset="-128"/>
              </a:rPr>
              <a:t>“You don’t want it, send it to Main.”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33388" y="762000"/>
            <a:ext cx="8382000" cy="838200"/>
          </a:xfrm>
        </p:spPr>
        <p:txBody>
          <a:bodyPr/>
          <a:lstStyle/>
          <a:p>
            <a:pPr algn="ctr"/>
            <a:r>
              <a:rPr lang="en-US" altLang="en-US" sz="4400" smtClean="0">
                <a:ea typeface="ＭＳ Ｐゴシック" pitchFamily="34" charset="-128"/>
              </a:rPr>
              <a:t>Centralized Collection Development</a:t>
            </a:r>
          </a:p>
        </p:txBody>
      </p:sp>
      <p:sp>
        <p:nvSpPr>
          <p:cNvPr id="49155" name="Content Placeholder 2"/>
          <p:cNvSpPr>
            <a:spLocks noGrp="1"/>
          </p:cNvSpPr>
          <p:nvPr>
            <p:ph idx="1"/>
          </p:nvPr>
        </p:nvSpPr>
        <p:spPr>
          <a:xfrm>
            <a:off x="585788" y="1814513"/>
            <a:ext cx="8229600" cy="2408237"/>
          </a:xfrm>
        </p:spPr>
        <p:txBody>
          <a:bodyPr/>
          <a:lstStyle/>
          <a:p>
            <a:r>
              <a:rPr lang="en-US" altLang="en-US" smtClean="0">
                <a:ea typeface="ＭＳ Ｐゴシック" pitchFamily="34" charset="-128"/>
              </a:rPr>
              <a:t>Much better than before</a:t>
            </a:r>
          </a:p>
          <a:p>
            <a:r>
              <a:rPr lang="en-US" altLang="en-US" smtClean="0">
                <a:ea typeface="ＭＳ Ｐゴシック" pitchFamily="34" charset="-128"/>
              </a:rPr>
              <a:t>Collection is more cohesive </a:t>
            </a:r>
          </a:p>
          <a:p>
            <a:r>
              <a:rPr lang="en-US" altLang="en-US" smtClean="0">
                <a:ea typeface="ＭＳ Ｐゴシック" pitchFamily="34" charset="-128"/>
              </a:rPr>
              <a:t>Less unwanted duplication than when branches and main were ordering separately.  </a:t>
            </a:r>
          </a:p>
          <a:p>
            <a:r>
              <a:rPr lang="en-US" altLang="en-US" smtClean="0">
                <a:ea typeface="ＭＳ Ｐゴシック" pitchFamily="34" charset="-128"/>
              </a:rPr>
              <a:t>Only Librarians doing the ordering now</a:t>
            </a:r>
          </a:p>
        </p:txBody>
      </p:sp>
      <p:pic>
        <p:nvPicPr>
          <p:cNvPr id="491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91000"/>
            <a:ext cx="2414588"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ea typeface="ＭＳ Ｐゴシック" pitchFamily="34" charset="-128"/>
              </a:rPr>
              <a:t>What are staff saying?</a:t>
            </a:r>
          </a:p>
        </p:txBody>
      </p:sp>
      <p:sp>
        <p:nvSpPr>
          <p:cNvPr id="3" name="Content Placeholder 2"/>
          <p:cNvSpPr>
            <a:spLocks noGrp="1"/>
          </p:cNvSpPr>
          <p:nvPr>
            <p:ph idx="1"/>
          </p:nvPr>
        </p:nvSpPr>
        <p:spPr/>
        <p:txBody>
          <a:bodyPr/>
          <a:lstStyle/>
          <a:p>
            <a:r>
              <a:rPr lang="en-US" altLang="en-US" smtClean="0">
                <a:ea typeface="ＭＳ Ｐゴシック" pitchFamily="34" charset="-128"/>
              </a:rPr>
              <a:t>It’s so great to be able to have a new book section that is full of NEW books</a:t>
            </a:r>
          </a:p>
          <a:p>
            <a:r>
              <a:rPr lang="en-US" altLang="en-US" smtClean="0">
                <a:ea typeface="ＭＳ Ｐゴシック" pitchFamily="34" charset="-128"/>
              </a:rPr>
              <a:t>If I don’t want it, I just send it back to Main</a:t>
            </a:r>
          </a:p>
          <a:p>
            <a:r>
              <a:rPr lang="en-US" altLang="en-US" smtClean="0">
                <a:ea typeface="ＭＳ Ｐゴシック" pitchFamily="34" charset="-128"/>
              </a:rPr>
              <a:t>I have a customer who wants everything we have on horses. It is easy for me to place holds on items in the system and have them brought in to my branch</a:t>
            </a:r>
          </a:p>
          <a:p>
            <a:r>
              <a:rPr lang="en-US" altLang="en-US" smtClean="0">
                <a:ea typeface="ＭＳ Ｐゴシック" pitchFamily="34" charset="-128"/>
              </a:rPr>
              <a:t>I didn’t think it would work, but I’m convinced now</a:t>
            </a:r>
          </a:p>
          <a:p>
            <a:r>
              <a:rPr lang="en-US" altLang="en-US" smtClean="0">
                <a:ea typeface="ＭＳ Ｐゴシック" pitchFamily="34" charset="-128"/>
              </a:rPr>
              <a:t>Thanks, Bill. You are the best boss ever and Sara should give you a big, fat raise!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ea typeface="ＭＳ Ｐゴシック" pitchFamily="34" charset="-128"/>
              </a:rPr>
              <a:t>What are the customers saying</a:t>
            </a:r>
          </a:p>
        </p:txBody>
      </p:sp>
      <p:sp>
        <p:nvSpPr>
          <p:cNvPr id="3" name="Content Placeholder 2"/>
          <p:cNvSpPr>
            <a:spLocks noGrp="1"/>
          </p:cNvSpPr>
          <p:nvPr>
            <p:ph idx="1"/>
          </p:nvPr>
        </p:nvSpPr>
        <p:spPr/>
        <p:txBody>
          <a:bodyPr/>
          <a:lstStyle/>
          <a:p>
            <a:r>
              <a:rPr lang="en-US" altLang="en-US" smtClean="0">
                <a:ea typeface="ＭＳ Ｐゴシック" pitchFamily="34" charset="-128"/>
              </a:rPr>
              <a:t>The selection of new books and DVDs are amazing </a:t>
            </a:r>
          </a:p>
          <a:p>
            <a:r>
              <a:rPr lang="en-US" altLang="en-US" smtClean="0">
                <a:ea typeface="ＭＳ Ｐゴシック" pitchFamily="34" charset="-128"/>
              </a:rPr>
              <a:t>We never used to see this much new material before</a:t>
            </a:r>
          </a:p>
          <a:p>
            <a:r>
              <a:rPr lang="en-US" altLang="en-US" smtClean="0">
                <a:ea typeface="ＭＳ Ｐゴシック" pitchFamily="34" charset="-128"/>
              </a:rPr>
              <a:t>I’ve had to learn how to place holds to get my new books, but that is a good thing</a:t>
            </a:r>
          </a:p>
          <a:p>
            <a:r>
              <a:rPr lang="en-US" altLang="en-US" smtClean="0">
                <a:ea typeface="ＭＳ Ｐゴシック" pitchFamily="34" charset="-128"/>
              </a:rPr>
              <a:t>I am getting my requested books much faster than before</a:t>
            </a:r>
          </a:p>
          <a:p>
            <a:r>
              <a:rPr lang="en-US" altLang="en-US" smtClean="0">
                <a:ea typeface="ＭＳ Ｐゴシック" pitchFamily="34" charset="-128"/>
              </a:rPr>
              <a:t>Bill, you are amazing. Your boss should give you a big, fat raise! </a:t>
            </a:r>
          </a:p>
          <a:p>
            <a:endParaRPr lang="en-US" altLang="en-US" smtClean="0">
              <a:ea typeface="ＭＳ Ｐゴシック" pitchFamily="34" charset="-128"/>
            </a:endParaRPr>
          </a:p>
          <a:p>
            <a:endParaRPr lang="en-US" alt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14400" y="381000"/>
            <a:ext cx="8229600" cy="1143000"/>
          </a:xfrm>
        </p:spPr>
        <p:txBody>
          <a:bodyPr/>
          <a:lstStyle/>
          <a:p>
            <a:r>
              <a:rPr lang="en-US" altLang="en-US" smtClean="0">
                <a:ea typeface="ＭＳ Ｐゴシック" pitchFamily="34" charset="-128"/>
              </a:rPr>
              <a:t>Lessons Learned</a:t>
            </a:r>
          </a:p>
        </p:txBody>
      </p:sp>
      <p:sp>
        <p:nvSpPr>
          <p:cNvPr id="3" name="Content Placeholder 2"/>
          <p:cNvSpPr>
            <a:spLocks noGrp="1"/>
          </p:cNvSpPr>
          <p:nvPr>
            <p:ph idx="1"/>
          </p:nvPr>
        </p:nvSpPr>
        <p:spPr>
          <a:xfrm>
            <a:off x="457200" y="1524000"/>
            <a:ext cx="8229600" cy="1951038"/>
          </a:xfrm>
        </p:spPr>
        <p:txBody>
          <a:bodyPr/>
          <a:lstStyle/>
          <a:p>
            <a:r>
              <a:rPr lang="en-US" altLang="en-US" smtClean="0">
                <a:ea typeface="ＭＳ Ｐゴシック" pitchFamily="34" charset="-128"/>
              </a:rPr>
              <a:t>Don’t </a:t>
            </a:r>
            <a:r>
              <a:rPr lang="en-US" altLang="en-US" i="1" smtClean="0">
                <a:ea typeface="ＭＳ Ｐゴシック" pitchFamily="34" charset="-128"/>
              </a:rPr>
              <a:t>overthink</a:t>
            </a:r>
            <a:r>
              <a:rPr lang="en-US" altLang="en-US" smtClean="0">
                <a:ea typeface="ＭＳ Ｐゴシック" pitchFamily="34" charset="-128"/>
              </a:rPr>
              <a:t> it!  It’s not rocket surgery  </a:t>
            </a:r>
            <a:r>
              <a:rPr lang="en-US" altLang="en-US" smtClean="0">
                <a:ea typeface="ＭＳ Ｐゴシック" pitchFamily="34" charset="-128"/>
                <a:sym typeface="Wingdings" pitchFamily="2" charset="2"/>
              </a:rPr>
              <a:t></a:t>
            </a:r>
            <a:endParaRPr lang="en-US" altLang="en-US" smtClean="0">
              <a:ea typeface="ＭＳ Ｐゴシック" pitchFamily="34" charset="-128"/>
            </a:endParaRPr>
          </a:p>
          <a:p>
            <a:r>
              <a:rPr lang="en-US" altLang="en-US" smtClean="0">
                <a:ea typeface="ＭＳ Ｐゴシック" pitchFamily="34" charset="-128"/>
              </a:rPr>
              <a:t>There probably is no other library system just like yours to compare it to</a:t>
            </a:r>
          </a:p>
          <a:p>
            <a:r>
              <a:rPr lang="en-US" altLang="en-US" smtClean="0">
                <a:ea typeface="ＭＳ Ｐゴシック" pitchFamily="34" charset="-128"/>
              </a:rPr>
              <a:t>You’re not going to know until you try.</a:t>
            </a:r>
          </a:p>
        </p:txBody>
      </p:sp>
      <p:pic>
        <p:nvPicPr>
          <p:cNvPr id="522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05200"/>
            <a:ext cx="4419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smtClean="0">
                <a:ea typeface="ＭＳ Ｐゴシック" pitchFamily="34" charset="-128"/>
              </a:rPr>
              <a:t>Multnomah County Library</a:t>
            </a:r>
          </a:p>
        </p:txBody>
      </p:sp>
      <p:sp>
        <p:nvSpPr>
          <p:cNvPr id="9219" name="Content Placeholder 2"/>
          <p:cNvSpPr>
            <a:spLocks noGrp="1"/>
          </p:cNvSpPr>
          <p:nvPr>
            <p:ph idx="1"/>
          </p:nvPr>
        </p:nvSpPr>
        <p:spPr/>
        <p:txBody>
          <a:bodyPr/>
          <a:lstStyle/>
          <a:p>
            <a:r>
              <a:rPr lang="en-US" altLang="en-US" sz="2400" smtClean="0">
                <a:ea typeface="ＭＳ Ｐゴシック" pitchFamily="34" charset="-128"/>
              </a:rPr>
              <a:t> 1 Central Library with capacity of ab0ut 800,000 items</a:t>
            </a:r>
          </a:p>
          <a:p>
            <a:r>
              <a:rPr lang="en-US" altLang="en-US" sz="2400" smtClean="0">
                <a:ea typeface="ＭＳ Ｐゴシック" pitchFamily="34" charset="-128"/>
              </a:rPr>
              <a:t>4 Neighborhood Libraries with capacity of 75,000 items</a:t>
            </a:r>
          </a:p>
          <a:p>
            <a:r>
              <a:rPr lang="en-US" altLang="en-US" sz="2400" smtClean="0">
                <a:ea typeface="ＭＳ Ｐゴシック" pitchFamily="34" charset="-128"/>
              </a:rPr>
              <a:t>2 Neighborhood Libraries with capacity of 30,000 items</a:t>
            </a:r>
          </a:p>
          <a:p>
            <a:r>
              <a:rPr lang="en-US" altLang="en-US" sz="2400" smtClean="0">
                <a:ea typeface="ＭＳ Ｐゴシック" pitchFamily="34" charset="-128"/>
              </a:rPr>
              <a:t>12 Neighborhood Libraries with capacity of 20,000 items</a:t>
            </a:r>
          </a:p>
          <a:p>
            <a:r>
              <a:rPr lang="en-US" altLang="en-US" sz="2400" smtClean="0">
                <a:ea typeface="ＭＳ Ｐゴシック" pitchFamily="34" charset="-128"/>
              </a:rPr>
              <a:t>Outreach Services</a:t>
            </a:r>
          </a:p>
        </p:txBody>
      </p:sp>
      <p:pic>
        <p:nvPicPr>
          <p:cNvPr id="9220" name="Picture 3" descr="Kenton_1_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419600"/>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c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19600"/>
            <a:ext cx="21812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Midland_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19600"/>
            <a:ext cx="2381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1143000"/>
          </a:xfrm>
        </p:spPr>
        <p:txBody>
          <a:bodyPr/>
          <a:lstStyle/>
          <a:p>
            <a:pPr algn="ctr"/>
            <a:r>
              <a:rPr lang="en-US" altLang="en-US" smtClean="0">
                <a:ea typeface="ＭＳ Ｐゴシック" pitchFamily="34" charset="-128"/>
              </a:rPr>
              <a:t>Multnomah County Library</a:t>
            </a:r>
          </a:p>
        </p:txBody>
      </p:sp>
      <p:sp>
        <p:nvSpPr>
          <p:cNvPr id="10243" name="Content Placeholder 2"/>
          <p:cNvSpPr>
            <a:spLocks noGrp="1"/>
          </p:cNvSpPr>
          <p:nvPr>
            <p:ph idx="1"/>
          </p:nvPr>
        </p:nvSpPr>
        <p:spPr>
          <a:xfrm>
            <a:off x="457200" y="1752600"/>
            <a:ext cx="8534400" cy="4389438"/>
          </a:xfrm>
        </p:spPr>
        <p:txBody>
          <a:bodyPr/>
          <a:lstStyle/>
          <a:p>
            <a:pPr>
              <a:buFont typeface="Wingdings 2" pitchFamily="18" charset="2"/>
              <a:buNone/>
            </a:pPr>
            <a:r>
              <a:rPr lang="en-US" altLang="en-US" smtClean="0">
                <a:ea typeface="ＭＳ Ｐゴシック" pitchFamily="34" charset="-128"/>
              </a:rPr>
              <a:t>Materials Budget current fiscal year $6.8 Million</a:t>
            </a:r>
          </a:p>
          <a:p>
            <a:pPr>
              <a:buFont typeface="Wingdings 2" pitchFamily="18" charset="2"/>
              <a:buNone/>
            </a:pPr>
            <a:endParaRPr lang="en-US" altLang="en-US" sz="1000" smtClean="0">
              <a:ea typeface="ＭＳ Ｐゴシック" pitchFamily="34" charset="-128"/>
            </a:endParaRPr>
          </a:p>
          <a:p>
            <a:pPr>
              <a:buFont typeface="Wingdings 2" pitchFamily="18" charset="2"/>
              <a:buNone/>
            </a:pPr>
            <a:r>
              <a:rPr lang="en-US" altLang="en-US" smtClean="0">
                <a:ea typeface="ＭＳ Ｐゴシック" pitchFamily="34" charset="-128"/>
              </a:rPr>
              <a:t>Centralized Selection and Collection Development</a:t>
            </a:r>
          </a:p>
          <a:p>
            <a:pPr>
              <a:buFont typeface="Wingdings 2" pitchFamily="18" charset="2"/>
              <a:buNone/>
            </a:pPr>
            <a:endParaRPr lang="en-US" altLang="en-US" sz="1200" smtClean="0">
              <a:ea typeface="ＭＳ Ｐゴシック" pitchFamily="34" charset="-128"/>
            </a:endParaRPr>
          </a:p>
          <a:p>
            <a:pPr>
              <a:buFont typeface="Wingdings 2" pitchFamily="18" charset="2"/>
              <a:buNone/>
            </a:pPr>
            <a:r>
              <a:rPr lang="en-US" altLang="en-US" smtClean="0">
                <a:ea typeface="ＭＳ Ｐゴシック" pitchFamily="34" charset="-128"/>
              </a:rPr>
              <a:t>5 Full time Selectors</a:t>
            </a:r>
          </a:p>
          <a:p>
            <a:pPr lvl="1">
              <a:buFont typeface="Wingdings" pitchFamily="2" charset="2"/>
              <a:buChar char="Ø"/>
            </a:pPr>
            <a:r>
              <a:rPr lang="en-US" altLang="en-US" smtClean="0">
                <a:ea typeface="ＭＳ Ｐゴシック" pitchFamily="34" charset="-128"/>
              </a:rPr>
              <a:t>Adult Fiction, Adult Music CDs, Adult Spoken, Large Print</a:t>
            </a:r>
          </a:p>
          <a:p>
            <a:pPr lvl="1">
              <a:buFont typeface="Wingdings" pitchFamily="2" charset="2"/>
              <a:buChar char="Ø"/>
            </a:pPr>
            <a:r>
              <a:rPr lang="en-US" altLang="en-US" smtClean="0">
                <a:ea typeface="ＭＳ Ｐゴシック" pitchFamily="34" charset="-128"/>
              </a:rPr>
              <a:t>Adult Non-Fiction, Adult DVD/Blu-Ray, Periodicals, Newspapers</a:t>
            </a:r>
          </a:p>
          <a:p>
            <a:pPr lvl="1">
              <a:buFont typeface="Wingdings" pitchFamily="2" charset="2"/>
              <a:buChar char="Ø"/>
            </a:pPr>
            <a:r>
              <a:rPr lang="en-US" altLang="en-US" smtClean="0">
                <a:ea typeface="ＭＳ Ｐゴシック" pitchFamily="34" charset="-128"/>
              </a:rPr>
              <a:t>Juvenile and Teen, all formats</a:t>
            </a:r>
          </a:p>
          <a:p>
            <a:pPr lvl="1">
              <a:buFont typeface="Wingdings" pitchFamily="2" charset="2"/>
              <a:buChar char="Ø"/>
            </a:pPr>
            <a:r>
              <a:rPr lang="en-US" altLang="en-US" smtClean="0">
                <a:ea typeface="ＭＳ Ｐゴシック" pitchFamily="34" charset="-128"/>
              </a:rPr>
              <a:t>Databases</a:t>
            </a:r>
          </a:p>
          <a:p>
            <a:pPr lvl="1">
              <a:buFont typeface="Wingdings" pitchFamily="2" charset="2"/>
              <a:buChar char="Ø"/>
            </a:pPr>
            <a:r>
              <a:rPr lang="en-US" altLang="en-US" smtClean="0">
                <a:ea typeface="ＭＳ Ｐゴシック" pitchFamily="34" charset="-128"/>
              </a:rPr>
              <a:t>E-Content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altLang="en-US" smtClean="0">
                <a:ea typeface="ＭＳ Ｐゴシック" pitchFamily="34" charset="-128"/>
              </a:rPr>
              <a:t>Multnomah County Library	</a:t>
            </a:r>
          </a:p>
        </p:txBody>
      </p:sp>
      <p:sp>
        <p:nvSpPr>
          <p:cNvPr id="11267" name="Content Placeholder 2"/>
          <p:cNvSpPr>
            <a:spLocks noGrp="1"/>
          </p:cNvSpPr>
          <p:nvPr>
            <p:ph idx="1"/>
          </p:nvPr>
        </p:nvSpPr>
        <p:spPr>
          <a:xfrm>
            <a:off x="990600" y="1981200"/>
            <a:ext cx="6858000" cy="1951038"/>
          </a:xfrm>
        </p:spPr>
        <p:txBody>
          <a:bodyPr anchor="ctr"/>
          <a:lstStyle/>
          <a:p>
            <a:pPr algn="ctr">
              <a:buFont typeface="Wingdings 2" pitchFamily="18" charset="2"/>
              <a:buNone/>
            </a:pPr>
            <a:r>
              <a:rPr lang="en-US" altLang="en-US" sz="3200" b="1" smtClean="0">
                <a:ea typeface="ＭＳ Ｐゴシック" pitchFamily="34" charset="-128"/>
              </a:rPr>
              <a:t/>
            </a:r>
            <a:br>
              <a:rPr lang="en-US" altLang="en-US" sz="3200" b="1" smtClean="0">
                <a:ea typeface="ＭＳ Ｐゴシック" pitchFamily="34" charset="-128"/>
              </a:rPr>
            </a:br>
            <a:r>
              <a:rPr lang="en-US" altLang="en-US" sz="3200" b="1" smtClean="0">
                <a:ea typeface="ＭＳ Ｐゴシック" pitchFamily="34" charset="-128"/>
              </a:rPr>
              <a:t>Goal</a:t>
            </a:r>
            <a:r>
              <a:rPr lang="en-US" altLang="en-US" sz="3200" smtClean="0">
                <a:ea typeface="ＭＳ Ｐゴシック" pitchFamily="34" charset="-128"/>
              </a:rPr>
              <a:t> </a:t>
            </a:r>
            <a:r>
              <a:rPr lang="en-US" altLang="en-US" smtClean="0">
                <a:ea typeface="ＭＳ Ｐゴシック" pitchFamily="34" charset="-128"/>
              </a:rPr>
              <a:t> </a:t>
            </a:r>
          </a:p>
          <a:p>
            <a:pPr algn="ctr">
              <a:buFont typeface="Wingdings 2" pitchFamily="18" charset="2"/>
              <a:buNone/>
            </a:pPr>
            <a:r>
              <a:rPr lang="en-US" altLang="en-US" smtClean="0">
                <a:ea typeface="ＭＳ Ｐゴシック" pitchFamily="34" charset="-128"/>
              </a:rPr>
              <a:t>To reduce staff workload in all locations,</a:t>
            </a:r>
          </a:p>
          <a:p>
            <a:pPr algn="ctr">
              <a:buFont typeface="Wingdings 2" pitchFamily="18" charset="2"/>
              <a:buNone/>
            </a:pPr>
            <a:r>
              <a:rPr lang="en-US" altLang="en-US" smtClean="0">
                <a:ea typeface="ＭＳ Ｐゴシック" pitchFamily="34" charset="-128"/>
              </a:rPr>
              <a:t>including Sort Center and delivery.</a:t>
            </a:r>
          </a:p>
          <a:p>
            <a:endParaRPr lang="en-US" altLang="en-US" smtClean="0">
              <a:ea typeface="ＭＳ Ｐゴシック" pitchFamily="34" charset="-128"/>
            </a:endParaRPr>
          </a:p>
          <a:p>
            <a:pPr lvl="2">
              <a:buFont typeface="Wingdings 2" pitchFamily="18" charset="2"/>
              <a:buNone/>
            </a:pPr>
            <a:endParaRPr lang="en-US" altLang="en-US" smtClean="0">
              <a:ea typeface="ＭＳ Ｐゴシック" pitchFamily="34" charset="-128"/>
            </a:endParaRP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43434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http://1.bp.blogspot.com/-i1ITT1CnJkM/UpPvMxuy3dI/AAAAAAAAFNs/MrjE1MwI5lc/s1600/upcycled+board+books+Amanda+Colem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114550"/>
            <a:ext cx="20732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522288" y="457200"/>
            <a:ext cx="8229600" cy="1143000"/>
          </a:xfrm>
        </p:spPr>
        <p:txBody>
          <a:bodyPr/>
          <a:lstStyle/>
          <a:p>
            <a:pPr algn="ctr"/>
            <a:r>
              <a:rPr lang="en-US" altLang="en-US" smtClean="0">
                <a:ea typeface="ＭＳ Ｐゴシック" pitchFamily="34" charset="-128"/>
              </a:rPr>
              <a:t>Multnomah County Library</a:t>
            </a:r>
          </a:p>
        </p:txBody>
      </p:sp>
      <p:sp>
        <p:nvSpPr>
          <p:cNvPr id="12292" name="Content Placeholder 2"/>
          <p:cNvSpPr>
            <a:spLocks noGrp="1"/>
          </p:cNvSpPr>
          <p:nvPr>
            <p:ph idx="1"/>
          </p:nvPr>
        </p:nvSpPr>
        <p:spPr>
          <a:xfrm>
            <a:off x="914400" y="1868488"/>
            <a:ext cx="7467600" cy="4389437"/>
          </a:xfrm>
        </p:spPr>
        <p:txBody>
          <a:bodyPr/>
          <a:lstStyle/>
          <a:p>
            <a:pPr>
              <a:buFont typeface="Wingdings 2" pitchFamily="18" charset="2"/>
              <a:buNone/>
            </a:pPr>
            <a:r>
              <a:rPr lang="en-US" altLang="en-US" smtClean="0">
                <a:ea typeface="ＭＳ Ｐゴシック" pitchFamily="34" charset="-128"/>
              </a:rPr>
              <a:t>What we float:</a:t>
            </a:r>
          </a:p>
          <a:p>
            <a:pPr lvl="1"/>
            <a:r>
              <a:rPr lang="en-US" altLang="en-US" smtClean="0">
                <a:ea typeface="ＭＳ Ｐゴシック" pitchFamily="34" charset="-128"/>
              </a:rPr>
              <a:t>Large Print </a:t>
            </a:r>
          </a:p>
          <a:p>
            <a:pPr lvl="1"/>
            <a:r>
              <a:rPr lang="en-US" altLang="en-US" smtClean="0">
                <a:ea typeface="ＭＳ Ｐゴシック" pitchFamily="34" charset="-128"/>
              </a:rPr>
              <a:t>Board Books</a:t>
            </a:r>
          </a:p>
          <a:p>
            <a:pPr lvl="1"/>
            <a:r>
              <a:rPr lang="en-US" altLang="en-US" smtClean="0">
                <a:ea typeface="ＭＳ Ｐゴシック" pitchFamily="34" charset="-128"/>
              </a:rPr>
              <a:t>Music CDs</a:t>
            </a:r>
          </a:p>
          <a:p>
            <a:pPr lvl="1"/>
            <a:r>
              <a:rPr lang="en-US" altLang="en-US" smtClean="0">
                <a:ea typeface="ＭＳ Ｐゴシック" pitchFamily="34" charset="-128"/>
              </a:rPr>
              <a:t>DVDs</a:t>
            </a:r>
          </a:p>
          <a:p>
            <a:pPr lvl="1"/>
            <a:r>
              <a:rPr lang="en-US" altLang="en-US" smtClean="0">
                <a:ea typeface="ＭＳ Ｐゴシック" pitchFamily="34" charset="-128"/>
              </a:rPr>
              <a:t>Blu-Ray</a:t>
            </a:r>
          </a:p>
          <a:p>
            <a:pPr lvl="1"/>
            <a:r>
              <a:rPr lang="en-US" altLang="en-US" smtClean="0">
                <a:ea typeface="ＭＳ Ｐゴシック" pitchFamily="34" charset="-128"/>
              </a:rPr>
              <a:t>CD-ROMS</a:t>
            </a:r>
          </a:p>
          <a:p>
            <a:pPr lvl="1"/>
            <a:r>
              <a:rPr lang="en-US" altLang="en-US" smtClean="0">
                <a:ea typeface="ＭＳ Ｐゴシック" pitchFamily="34" charset="-128"/>
              </a:rPr>
              <a:t>Spoken Book</a:t>
            </a:r>
          </a:p>
          <a:p>
            <a:pPr lvl="1"/>
            <a:r>
              <a:rPr lang="en-US" altLang="en-US" smtClean="0">
                <a:ea typeface="ＭＳ Ｐゴシック" pitchFamily="34" charset="-128"/>
              </a:rPr>
              <a:t>Lucky Day Browsing Collection</a:t>
            </a:r>
          </a:p>
          <a:p>
            <a:endParaRPr lang="en-US" altLang="en-US" smtClean="0">
              <a:ea typeface="ＭＳ Ｐゴシック" pitchFamily="34" charset="-128"/>
            </a:endParaRPr>
          </a:p>
        </p:txBody>
      </p:sp>
      <p:pic>
        <p:nvPicPr>
          <p:cNvPr id="12293" name="Picture 5" descr="Cover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1788" y="2114550"/>
            <a:ext cx="12747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24288"/>
            <a:ext cx="22367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descr="http://www.ccisolutions.com/StoreFront/jsp/images/products/MED-LIBRY-26B_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4292600"/>
            <a:ext cx="19653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63913" y="2555875"/>
            <a:ext cx="20478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04800"/>
            <a:ext cx="8229600" cy="1143000"/>
          </a:xfrm>
        </p:spPr>
        <p:txBody>
          <a:bodyPr/>
          <a:lstStyle/>
          <a:p>
            <a:pPr algn="ctr"/>
            <a:r>
              <a:rPr lang="en-US" altLang="en-US" smtClean="0">
                <a:ea typeface="ＭＳ Ｐゴシック" pitchFamily="34" charset="-128"/>
              </a:rPr>
              <a:t>Multnomah County Library	</a:t>
            </a:r>
          </a:p>
        </p:txBody>
      </p:sp>
      <p:sp>
        <p:nvSpPr>
          <p:cNvPr id="13315" name="Content Placeholder 2"/>
          <p:cNvSpPr>
            <a:spLocks noGrp="1"/>
          </p:cNvSpPr>
          <p:nvPr>
            <p:ph idx="1"/>
          </p:nvPr>
        </p:nvSpPr>
        <p:spPr>
          <a:xfrm>
            <a:off x="457200" y="1524000"/>
            <a:ext cx="8229600" cy="5029200"/>
          </a:xfrm>
        </p:spPr>
        <p:txBody>
          <a:bodyPr/>
          <a:lstStyle/>
          <a:p>
            <a:pPr algn="ctr">
              <a:buFont typeface="Wingdings 2" pitchFamily="18" charset="2"/>
              <a:buNone/>
            </a:pPr>
            <a:r>
              <a:rPr lang="en-US" altLang="en-US" sz="1800" b="1" smtClean="0">
                <a:ea typeface="ＭＳ Ｐゴシック" pitchFamily="34" charset="-128"/>
              </a:rPr>
              <a:t>Timeline</a:t>
            </a:r>
          </a:p>
          <a:p>
            <a:pPr>
              <a:buFont typeface="Wingdings 2" pitchFamily="18" charset="2"/>
              <a:buNone/>
            </a:pPr>
            <a:r>
              <a:rPr lang="en-US" altLang="en-US" sz="1600" smtClean="0">
                <a:ea typeface="ＭＳ Ｐゴシック" pitchFamily="34" charset="-128"/>
              </a:rPr>
              <a:t>October 2002 – Began a four month trial, sharing VHS between (3) Neighborhood Libraries</a:t>
            </a:r>
          </a:p>
          <a:p>
            <a:pPr lvl="3"/>
            <a:r>
              <a:rPr lang="en-US" altLang="en-US" sz="1600" smtClean="0">
                <a:ea typeface="ＭＳ Ｐゴシック" pitchFamily="34" charset="-128"/>
              </a:rPr>
              <a:t>VHS were shelved &amp; available to be checked out more quickly</a:t>
            </a:r>
          </a:p>
          <a:p>
            <a:pPr lvl="3"/>
            <a:r>
              <a:rPr lang="en-US" altLang="en-US" sz="1600" smtClean="0">
                <a:ea typeface="ＭＳ Ｐゴシック" pitchFamily="34" charset="-128"/>
              </a:rPr>
              <a:t>Patrons reported finding more variety in the 3 locations</a:t>
            </a:r>
          </a:p>
          <a:p>
            <a:pPr lvl="3"/>
            <a:r>
              <a:rPr lang="en-US" altLang="en-US" sz="1600" smtClean="0">
                <a:ea typeface="ＭＳ Ｐゴシック" pitchFamily="34" charset="-128"/>
              </a:rPr>
              <a:t>Staff reported a reduction in materials handling</a:t>
            </a:r>
          </a:p>
          <a:p>
            <a:pPr lvl="3">
              <a:buFont typeface="Wingdings 2" pitchFamily="18" charset="2"/>
              <a:buNone/>
            </a:pPr>
            <a:endParaRPr lang="en-US" altLang="en-US" sz="1600" smtClean="0">
              <a:ea typeface="ＭＳ Ｐゴシック" pitchFamily="34" charset="-128"/>
            </a:endParaRPr>
          </a:p>
          <a:p>
            <a:pPr>
              <a:buFont typeface="Wingdings 2" pitchFamily="18" charset="2"/>
              <a:buNone/>
            </a:pPr>
            <a:r>
              <a:rPr lang="en-US" altLang="en-US" sz="1600" smtClean="0">
                <a:ea typeface="ＭＳ Ｐゴシック" pitchFamily="34" charset="-128"/>
              </a:rPr>
              <a:t>February 2003 – Began sharing VHS among all locations	</a:t>
            </a:r>
          </a:p>
          <a:p>
            <a:pPr lvl="3"/>
            <a:r>
              <a:rPr lang="en-US" altLang="en-US" sz="1600" smtClean="0">
                <a:ea typeface="ＭＳ Ｐゴシック" pitchFamily="34" charset="-128"/>
              </a:rPr>
              <a:t>VHS circulation increased during evaluation period</a:t>
            </a:r>
          </a:p>
          <a:p>
            <a:pPr lvl="3"/>
            <a:r>
              <a:rPr lang="en-US" altLang="en-US" sz="1600" smtClean="0">
                <a:ea typeface="ＭＳ Ｐゴシック" pitchFamily="34" charset="-128"/>
              </a:rPr>
              <a:t>Number of items added to or ceded from each location’s VHS collection was acceptable</a:t>
            </a:r>
          </a:p>
          <a:p>
            <a:pPr lvl="3"/>
            <a:r>
              <a:rPr lang="en-US" altLang="en-US" sz="1600" smtClean="0">
                <a:ea typeface="ＭＳ Ｐゴシック" pitchFamily="34" charset="-128"/>
              </a:rPr>
              <a:t>There were no insurmountable problems</a:t>
            </a:r>
          </a:p>
          <a:p>
            <a:pPr lvl="3"/>
            <a:r>
              <a:rPr lang="en-US" altLang="en-US" sz="1600" smtClean="0">
                <a:ea typeface="ＭＳ Ｐゴシック" pitchFamily="34" charset="-128"/>
              </a:rPr>
              <a:t>All locations caught up with book drop and crate checkin</a:t>
            </a:r>
          </a:p>
          <a:p>
            <a:pPr lvl="3"/>
            <a:r>
              <a:rPr lang="en-US" altLang="en-US" sz="1600" smtClean="0">
                <a:ea typeface="ＭＳ Ｐゴシック" pitchFamily="34" charset="-128"/>
              </a:rPr>
              <a:t>Fewer materials moving between locations</a:t>
            </a:r>
          </a:p>
          <a:p>
            <a:pPr lvl="3">
              <a:buFont typeface="Wingdings 2" pitchFamily="18" charset="2"/>
              <a:buNone/>
            </a:pPr>
            <a:endParaRPr lang="en-US" altLang="en-US" sz="1600" smtClean="0">
              <a:ea typeface="ＭＳ Ｐゴシック" pitchFamily="34" charset="-128"/>
            </a:endParaRPr>
          </a:p>
          <a:p>
            <a:pPr>
              <a:buFont typeface="Wingdings 2" pitchFamily="18" charset="2"/>
              <a:buNone/>
            </a:pPr>
            <a:r>
              <a:rPr lang="en-US" altLang="en-US" sz="1600" smtClean="0">
                <a:ea typeface="ＭＳ Ｐゴシック" pitchFamily="34" charset="-128"/>
              </a:rPr>
              <a:t>August 2003 – Added DVDs, CD-ROMs, Spoken Word CDs and Audio-Cassettes, Board Books, Large Print Books.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1071</TotalTime>
  <Words>2386</Words>
  <Application>Microsoft Office PowerPoint</Application>
  <PresentationFormat>On-screen Show (4:3)</PresentationFormat>
  <Paragraphs>293</Paragraphs>
  <Slides>47</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Constantia</vt:lpstr>
      <vt:lpstr>Arial</vt:lpstr>
      <vt:lpstr>Calibri</vt:lpstr>
      <vt:lpstr>ＭＳ Ｐゴシック</vt:lpstr>
      <vt:lpstr>Wingdings 2</vt:lpstr>
      <vt:lpstr>Wingdings</vt:lpstr>
      <vt:lpstr>Flow</vt:lpstr>
      <vt:lpstr>Library Life Jackets? Floating Collections for  One and All</vt:lpstr>
      <vt:lpstr>What are Floating Collections?</vt:lpstr>
      <vt:lpstr>Why?</vt:lpstr>
      <vt:lpstr>Panel Speakers</vt:lpstr>
      <vt:lpstr>Multnomah County Library</vt:lpstr>
      <vt:lpstr>Multnomah County Library</vt:lpstr>
      <vt:lpstr>Multnomah County Library </vt:lpstr>
      <vt:lpstr>Multnomah County Library</vt:lpstr>
      <vt:lpstr>Multnomah County Library </vt:lpstr>
      <vt:lpstr>Multnomah County Library</vt:lpstr>
      <vt:lpstr>Snapshot of DPL</vt:lpstr>
      <vt:lpstr>Game Plan</vt:lpstr>
      <vt:lpstr>Collection Development &amp; Community Space</vt:lpstr>
      <vt:lpstr>Weeding &amp; Space</vt:lpstr>
      <vt:lpstr>ILS Prep</vt:lpstr>
      <vt:lpstr>Checks &amp; Balances</vt:lpstr>
      <vt:lpstr>Project Plan &amp; Communication</vt:lpstr>
      <vt:lpstr>Tillamook County Library</vt:lpstr>
      <vt:lpstr>Tillamook County Library</vt:lpstr>
      <vt:lpstr>Tillamook County Library</vt:lpstr>
      <vt:lpstr>Tillamook County Library</vt:lpstr>
      <vt:lpstr>I went from this…</vt:lpstr>
      <vt:lpstr>…to this!</vt:lpstr>
      <vt:lpstr>PowerPoint Presentation</vt:lpstr>
      <vt:lpstr>The Bookmobile</vt:lpstr>
      <vt:lpstr>Tillamook County Library</vt:lpstr>
      <vt:lpstr>Tillamook County Library</vt:lpstr>
      <vt:lpstr>Goals for Floating Collections:</vt:lpstr>
      <vt:lpstr>Tillamook County Library </vt:lpstr>
      <vt:lpstr>Two weeks of prep for rotation</vt:lpstr>
      <vt:lpstr>Bin them up in crates like these…</vt:lpstr>
      <vt:lpstr>14 – 20 bins to each library</vt:lpstr>
      <vt:lpstr>More steps…</vt:lpstr>
      <vt:lpstr>At end of all branch rotation…</vt:lpstr>
      <vt:lpstr>Advantages of Dots</vt:lpstr>
      <vt:lpstr>Something HAD to change  * Much research ensued…</vt:lpstr>
      <vt:lpstr>The Cons…</vt:lpstr>
      <vt:lpstr>The Pros</vt:lpstr>
      <vt:lpstr>Staff buy in was crucial</vt:lpstr>
      <vt:lpstr>Almost two years in…</vt:lpstr>
      <vt:lpstr>Statistics</vt:lpstr>
      <vt:lpstr>What about pooling?</vt:lpstr>
      <vt:lpstr>Float Management </vt:lpstr>
      <vt:lpstr>Centralized Collection Development</vt:lpstr>
      <vt:lpstr>What are staff saying?</vt:lpstr>
      <vt:lpstr>What are the customers saying</vt:lpstr>
      <vt:lpstr>Lessons Learned</vt:lpstr>
    </vt:vector>
  </TitlesOfParts>
  <Company>Deschutes Public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Smooth Sailing with Floating Collections</dc:title>
  <dc:creator>master</dc:creator>
  <cp:lastModifiedBy>lynne mildenstein</cp:lastModifiedBy>
  <cp:revision>80</cp:revision>
  <cp:lastPrinted>2014-03-29T17:22:47Z</cp:lastPrinted>
  <dcterms:created xsi:type="dcterms:W3CDTF">2014-03-31T02:56:18Z</dcterms:created>
  <dcterms:modified xsi:type="dcterms:W3CDTF">2014-04-15T23:37:03Z</dcterms:modified>
</cp:coreProperties>
</file>