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 id="2147483666" r:id="rId2"/>
  </p:sldMasterIdLst>
  <p:notesMasterIdLst>
    <p:notesMasterId r:id="rId4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09117605-8458-474F-9705-3B3BCA752C90}">
  <a:tblStyle styleId="{09117605-8458-474F-9705-3B3BCA752C90}"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01" y="-47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345016734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oregonstate.edu/admin/aa/ir/sites/default/files/enroll-fall-2013.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siet.org/documents/CSIETStatsReport2012-13-FINAL.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imcnet.ning.com/photo/osu26-1"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oregonstate.edu/admin/aa/ir/sites/default/files/enroll-fall-2003.pdf" TargetMode="External"/><Relationship Id="rId4" Type="http://schemas.openxmlformats.org/officeDocument/2006/relationships/hyperlink" Target="http://oregonstate.edu/admin/aa/ir/sites/default/files/enroll-fall-2013.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A significant factor in that enrollment growth has been OSU’s partnership with INTO OSU. OSU’s public-private partnership was the first of now 6 US partnerships (U South Florida, Colorado State, Marshall U, George Mason, Drew U) with the UK-based company. INTO University Partnerships Limited has higher ed academic partners also in the UK and Asia; INTO works with its higher ed partners to provides international students with intensive language training and routes or pathways to entry to the university at which the student is studying. As of Fall 2013, nearly 1300 INTO students were enrolled at OSU. </a:t>
            </a:r>
          </a:p>
          <a:p>
            <a:endParaRPr lang="en"/>
          </a:p>
          <a:p>
            <a:pPr>
              <a:buNone/>
            </a:pPr>
            <a:r>
              <a:rPr lang="en" u="sng">
                <a:solidFill>
                  <a:schemeClr val="hlink"/>
                </a:solidFill>
                <a:hlinkClick r:id="rId3"/>
              </a:rPr>
              <a:t>http://oregonstate.edu/admin/aa/ir/sites/default/files/enroll-fall-2013.pdf</a:t>
            </a:r>
            <a:r>
              <a:rPr lang="en"/>
              <a:t> (pg. 19)</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84" name="Shape 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Both PSU and OSU support international students in a variety of ways. One of those ways in through instruction and the next segment of the presentation will focus on that. But to start off on this, I would like us to think more broadly than classroom instruction. And the reason why is that </a:t>
            </a:r>
            <a:r>
              <a:rPr lang="en">
                <a:solidFill>
                  <a:schemeClr val="dk1"/>
                </a:solidFill>
              </a:rPr>
              <a:t>I think we commonly understand that many different interactions with students or library patrons are opportunities for teaching. At the Reference Desk, for example, we are not just giving out answers, we are teaching students or other members of the academic or local community to be effective information seekers.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To help us understand </a:t>
            </a:r>
            <a:r>
              <a:rPr lang="en">
                <a:solidFill>
                  <a:schemeClr val="dk1"/>
                </a:solidFill>
              </a:rPr>
              <a:t>the wide range of international students who may show up at our service point or in the classroom we need to know a little about the language training that some international students might be undertaking. </a:t>
            </a:r>
            <a:r>
              <a:rPr lang="en"/>
              <a:t>At both PSU and OSU, there are intensive general english language programs, </a:t>
            </a:r>
            <a:r>
              <a:rPr lang="en">
                <a:solidFill>
                  <a:schemeClr val="dk1"/>
                </a:solidFill>
              </a:rPr>
              <a:t>in addition to the regular academic programs,</a:t>
            </a:r>
            <a:r>
              <a:rPr lang="en"/>
              <a:t> that attract international students. Students are placed into the appropriate level based on their language proficiency. INTO OSU uses the continuum represented here to do so and evaluates writing samples as a placement tool.  So I got permission to share a handful of writing samples so that you can get a feel for the proficiency range of international students at OSU. </a:t>
            </a:r>
          </a:p>
          <a:p>
            <a:endParaRPr lang="en"/>
          </a:p>
          <a:p>
            <a:pPr lvl="0" rtl="0">
              <a:buNone/>
            </a:pPr>
            <a:r>
              <a:rPr lang="en"/>
              <a:t>We’ll have you work in small groups to do a short exercise involving the writing samples. To do the exercise, break up into groups of 6. Each group member take one of the writing samples from the packet and read through it.</a:t>
            </a:r>
          </a:p>
          <a:p>
            <a:endParaRPr lang="en"/>
          </a:p>
          <a:p>
            <a:endParaRPr lang="e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solidFill>
                  <a:schemeClr val="dk1"/>
                </a:solidFill>
              </a:rPr>
              <a:t>Then as a group, rank your writing samples from lowest to highest proficiency according to rubric on screen.</a:t>
            </a:r>
          </a:p>
          <a:p>
            <a:endParaRPr lang="en">
              <a:solidFill>
                <a:schemeClr val="dk1"/>
              </a:solidFill>
            </a:endParaRPr>
          </a:p>
          <a:p>
            <a:pPr lvl="0" rtl="0">
              <a:buNone/>
            </a:pPr>
            <a:r>
              <a:rPr lang="en"/>
              <a:t>A quick note about the rubric: it is much simplified from what is used by the INTO OSU staff for language level placement. Other criteria that are assessed include Content that is more abstract in nature, Organization and Structure &amp; Grammar and Punctuation. Students are writing to address a prompting question and how well they address that question in building a thesis is assessed in Level 4 and 5. </a:t>
            </a:r>
          </a:p>
          <a:p>
            <a:endParaRPr lang="en"/>
          </a:p>
          <a:p>
            <a:pPr lvl="0" rtl="0">
              <a:buNone/>
            </a:pPr>
            <a:r>
              <a:rPr lang="en"/>
              <a:t>Follow up discussion:  how many of you have experience with english language learners on your campus?  Do any of these language levels seem familiar among your patron base?</a:t>
            </a:r>
          </a:p>
          <a:p>
            <a:endParaRPr lang="en"/>
          </a:p>
          <a:p>
            <a:endParaRPr lang="e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600"/>
              </a:spcBef>
              <a:buNone/>
            </a:pPr>
            <a:r>
              <a:rPr lang="en" sz="1200">
                <a:solidFill>
                  <a:schemeClr val="dk1"/>
                </a:solidFill>
              </a:rPr>
              <a:t>Even though I no longer staff a reference desk, I’ve been there on several occasions when students on the lower end of that continuum have requested assistance finding items in in the library. But what Laurie and I and Kimberly are most often dealing with are students at the higher end of the continuum. And for those students, we, as librarians, support them in various ways through course-based instruction. At OSU, we’ve taken a multi-pronged approach to instruction and several of these efforts are specifically aimed at INTO students. These include:</a:t>
            </a:r>
          </a:p>
          <a:p>
            <a:pPr marL="457200" lvl="0" indent="-304800" rtl="0">
              <a:spcBef>
                <a:spcPts val="600"/>
              </a:spcBef>
              <a:buClr>
                <a:schemeClr val="dk1"/>
              </a:buClr>
              <a:buSzPct val="166666"/>
              <a:buFont typeface="Arial"/>
              <a:buChar char="•"/>
            </a:pPr>
            <a:r>
              <a:rPr lang="en" sz="1200">
                <a:solidFill>
                  <a:schemeClr val="dk1"/>
                </a:solidFill>
              </a:rPr>
              <a:t>WR 121</a:t>
            </a:r>
          </a:p>
          <a:p>
            <a:pPr marL="457200" lvl="0" indent="-304800" rtl="0">
              <a:spcBef>
                <a:spcPts val="600"/>
              </a:spcBef>
              <a:buClr>
                <a:schemeClr val="dk1"/>
              </a:buClr>
              <a:buSzPct val="166666"/>
              <a:buFont typeface="Arial"/>
              <a:buChar char="•"/>
            </a:pPr>
            <a:r>
              <a:rPr lang="en" sz="1200">
                <a:solidFill>
                  <a:schemeClr val="dk1"/>
                </a:solidFill>
              </a:rPr>
              <a:t>LibGuides</a:t>
            </a:r>
          </a:p>
          <a:p>
            <a:pPr marL="457200" lvl="0" indent="-304800" rtl="0">
              <a:spcBef>
                <a:spcPts val="600"/>
              </a:spcBef>
              <a:buClr>
                <a:schemeClr val="dk1"/>
              </a:buClr>
              <a:buSzPct val="166666"/>
              <a:buFont typeface="Arial"/>
              <a:buChar char="•"/>
            </a:pPr>
            <a:r>
              <a:rPr lang="en" sz="1200">
                <a:solidFill>
                  <a:schemeClr val="dk1"/>
                </a:solidFill>
              </a:rPr>
              <a:t>Censorship lesson</a:t>
            </a:r>
          </a:p>
          <a:p>
            <a:endParaRPr lang="en" sz="120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As of 2013, UofO had the most international students followed by OSU, PSU, Portland Community College, and Lane Community College. According to Open Doors report for Oregon 2013. Note: I thought public librarians might be interested in knowing about study abroad high school students in the US. This information isn’t easy to find, but organizations that coordinate the programs volunteer to include their numbers in the </a:t>
            </a:r>
            <a:r>
              <a:rPr lang="en" u="sng">
                <a:solidFill>
                  <a:schemeClr val="hlink"/>
                </a:solidFill>
                <a:hlinkClick r:id="rId3"/>
              </a:rPr>
              <a:t>https://www.csiet.org/documents/CSIETStatsReport2012-13-FINAL.pdf</a:t>
            </a:r>
            <a:r>
              <a:rPr lang="en"/>
              <a:t> report. According to this report, in the US, Germany was #1 for 2012-13, China #2, Brazil #3, South Korea #4, and Italy #5. Saudi Arabia not on the list of top 50.</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Shape 2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As word started getting out about our support for INTO students, we started getting calls from Academic English instructors to do instruction for their students, too. After responding to a few of these we got smart. The assignments are not research heavy but are similar enough to WR 121 assignments that we realized we were in trouble. There are a lot more of these courses than WR 121 (Spring 2014: Academic English Levels 5 &amp; 6 - 11 sections; ALS INTO-specific sections for levels 5 &amp; 6 - 19 sections). Also we didn’t want to duplicating WR 121 library session content as these students will likely come to OSU via the Pathway program. So we met with directors of instruction for the upper levels of Academic English came away with a plan to create libguides for Levels 5 &amp; 6. These guides support both the instructors and the students doing the research-lite assignments. The instructor response was very positive and Laurie and I are happy to be able to scale instruction in a way that doesn’t make us crazy.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I visit the class twice, first when the book is assigned. I visit the class and tell the students why I am here and what a librarian does. I review the IFLA and ALA statements about freedom of information. I then discuss the book and controversy. For Part-Time Indian I brought a newspaper clipping about the possible banning of the book in Sweet Home Oregon.</a:t>
            </a:r>
          </a:p>
          <a:p>
            <a:pPr>
              <a:buNone/>
            </a:pPr>
            <a:r>
              <a:rPr lang="en"/>
              <a:t>For Part Two I come after the students have finished reading the book. I go into more detail about the Constitution, First Amendment. Have more information about the book, including a video or radio broadcast of the author speaking about the book. For Part-Time Indian we discussed the possible book banning in Sweet Home. We reviewed the district’s online procedure for banning a book and had a “mock” debate about banning the book.</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8" name="Shape 2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66" name="Shape 2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73" name="Shape 2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a:p>
        </p:txBody>
      </p:sp>
      <p:sp>
        <p:nvSpPr>
          <p:cNvPr id="274" name="Shape 2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
              <a: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80" name="Shape 2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88" name="Shape 2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
              <a:t> </a:t>
            </a:r>
          </a:p>
        </p:txBody>
      </p:sp>
      <p:sp>
        <p:nvSpPr>
          <p:cNvPr id="296" name="Shape 296"/>
          <p:cNvSpPr txBox="1"/>
          <p:nvPr/>
        </p:nvSpPr>
        <p:spPr>
          <a:xfrm>
            <a:off x="3882473" y="8688050"/>
            <a:ext cx="2948999" cy="429299"/>
          </a:xfrm>
          <a:prstGeom prst="rect">
            <a:avLst/>
          </a:prstGeom>
          <a:noFill/>
          <a:ln>
            <a:noFill/>
          </a:ln>
        </p:spPr>
        <p:txBody>
          <a:bodyPr lIns="0" tIns="0" rIns="0" bIns="0" anchor="b" anchorCtr="0">
            <a:noAutofit/>
          </a:bodyPr>
          <a:lstStyle/>
          <a:p>
            <a:pPr marL="0" marR="0" lvl="0" indent="0" algn="r" rtl="0">
              <a:spcBef>
                <a:spcPts val="0"/>
              </a:spcBef>
              <a:buClr>
                <a:srgbClr val="000000"/>
              </a:buClr>
              <a:buSzPct val="25000"/>
              <a:buFont typeface="Times New Roman"/>
              <a:buNone/>
            </a:pPr>
            <a:r>
              <a:rPr lang="en"/>
              <a:t> </a:t>
            </a:r>
          </a:p>
        </p:txBody>
      </p:sp>
      <p:sp>
        <p:nvSpPr>
          <p:cNvPr id="297" name="Shape 297"/>
          <p:cNvSpPr txBox="1"/>
          <p:nvPr/>
        </p:nvSpPr>
        <p:spPr>
          <a:xfrm>
            <a:off x="3882473" y="8688049"/>
            <a:ext cx="2964600" cy="444900"/>
          </a:xfrm>
          <a:prstGeom prst="rect">
            <a:avLst/>
          </a:prstGeom>
          <a:noFill/>
          <a:ln>
            <a:noFill/>
          </a:ln>
        </p:spPr>
        <p:txBody>
          <a:bodyPr lIns="0" tIns="0" rIns="0" bIns="0" anchor="b" anchorCtr="0">
            <a:noAutofit/>
          </a:bodyPr>
          <a:lstStyle/>
          <a:p>
            <a:pPr marL="0" marR="0" lvl="0" indent="0" algn="r" rtl="0">
              <a:spcBef>
                <a:spcPts val="0"/>
              </a:spcBef>
              <a:buClr>
                <a:srgbClr val="000000"/>
              </a:buClr>
              <a:buSzPct val="25000"/>
              <a:buFont typeface="Times New Roman"/>
              <a:buNone/>
            </a:pPr>
            <a:r>
              <a:rPr lang="en"/>
              <a:t> </a:t>
            </a:r>
          </a:p>
        </p:txBody>
      </p:sp>
      <p:sp>
        <p:nvSpPr>
          <p:cNvPr id="298" name="Shape 298"/>
          <p:cNvSpPr txBox="1"/>
          <p:nvPr/>
        </p:nvSpPr>
        <p:spPr>
          <a:xfrm>
            <a:off x="3882473" y="8688050"/>
            <a:ext cx="2966099" cy="446700"/>
          </a:xfrm>
          <a:prstGeom prst="rect">
            <a:avLst/>
          </a:prstGeom>
          <a:noFill/>
          <a:ln>
            <a:noFill/>
          </a:ln>
        </p:spPr>
        <p:txBody>
          <a:bodyPr lIns="0" tIns="0" rIns="0" bIns="0" anchor="b" anchorCtr="0">
            <a:noAutofit/>
          </a:bodyPr>
          <a:lstStyle/>
          <a:p>
            <a:pPr marL="0" marR="0" lvl="0" indent="0" algn="r" rtl="0">
              <a:spcBef>
                <a:spcPts val="0"/>
              </a:spcBef>
              <a:buClr>
                <a:srgbClr val="000000"/>
              </a:buClr>
              <a:buSzPct val="25000"/>
              <a:buFont typeface="Times New Roman"/>
              <a:buNone/>
            </a:pPr>
            <a:r>
              <a:rPr lang="en"/>
              <a:t> </a:t>
            </a:r>
          </a:p>
        </p:txBody>
      </p:sp>
      <p:sp>
        <p:nvSpPr>
          <p:cNvPr id="299" name="Shape 299"/>
          <p:cNvSpPr>
            <a:spLocks noGrp="1" noRot="1" noChangeAspect="1"/>
          </p:cNvSpPr>
          <p:nvPr>
            <p:ph type="sldImg" idx="2"/>
          </p:nvPr>
        </p:nvSpPr>
        <p:spPr>
          <a:xfrm>
            <a:off x="383137" y="695325"/>
            <a:ext cx="6091499" cy="34275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a:solidFill>
              <a:srgbClr val="000000"/>
            </a:solidFill>
            <a:prstDash val="solid"/>
            <a:miter/>
            <a:headEnd type="none" w="med" len="med"/>
            <a:tailEnd type="none" w="med" len="med"/>
          </a:ln>
        </p:spPr>
      </p:sp>
      <p:sp>
        <p:nvSpPr>
          <p:cNvPr id="300" name="Shape 300"/>
          <p:cNvSpPr txBox="1">
            <a:spLocks noGrp="1"/>
          </p:cNvSpPr>
          <p:nvPr>
            <p:ph type="body" idx="1"/>
          </p:nvPr>
        </p:nvSpPr>
        <p:spPr>
          <a:xfrm>
            <a:off x="686420" y="4344025"/>
            <a:ext cx="5460299" cy="4087799"/>
          </a:xfrm>
          <a:prstGeom prst="rect">
            <a:avLst/>
          </a:prstGeom>
          <a:noFill/>
          <a:ln>
            <a:noFill/>
          </a:ln>
        </p:spPr>
        <p:txBody>
          <a:bodyPr lIns="91425" tIns="45700" rIns="91425" bIns="45700" anchor="ctr" anchorCtr="0">
            <a:noAutofit/>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06" name="Shape 3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14" name="Shape 3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4" name="Shape 32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30" name="Shape 3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6" name="Shape 3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42" name="Shape 3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8" name="Shape 34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6" name="Shape 35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6" name="Shape 3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2" name="Shape 3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I’ll bring samples.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9" name="Shape 3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Notes: The book, “Harvard Girl” may be responsible for the uptick in Chinese students wanting to study in the US. When I asked the Chinese student I interviewed if she heard of the book she said, “Yes, of course. Everyone my age knows of the book.”</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5" name="Shape 3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Bob Gilmour, the Academic Director of INTO OSU speaks on campus about communicating with international students. I attended one of his seminars and subsequently invited him to speak to OSU librarians and staff, especially those who staff public service points. The session was well attended and we had good discussion.</a:t>
            </a:r>
          </a:p>
          <a:p>
            <a:endParaRPr lang="en"/>
          </a:p>
          <a:p>
            <a:pPr lvl="0" rtl="0">
              <a:buNone/>
            </a:pPr>
            <a:r>
              <a:rPr lang="en"/>
              <a:t>Bob has since been presenting to academic departments about pedagogical techniques that best support international students. When I made contact to request the writing samples, he also offered to do a return visit with our staff focused on pedagogy. We’ll likely schedule this as a session for our annual Library In-Service in early September or as a session for our summer professional development Instruction Bootcamp </a:t>
            </a:r>
          </a:p>
          <a:p>
            <a:endParaRPr lang="en"/>
          </a:p>
          <a:p>
            <a:pPr>
              <a:buNone/>
            </a:pPr>
            <a:r>
              <a:rPr lang="en"/>
              <a:t>The point here is tap the folks you have on campus who work with international students regularly. They are great resources and it helps to build those relationships across campus that are so important.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0" name="Shape 3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5" name="Shape 3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Students in south Korea attend class 30% more a year than other OECD countries.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OSU’s international student population looks very much like the state profile with one exception. Students from Iran (rather than Japan) are among the Top 5 countries represente. Our Fall 2013 enrollment data indicates that international student enrollment is at 10%. To put that in perspective, in Fall 2003, we had </a:t>
            </a:r>
            <a:r>
              <a:rPr lang="en">
                <a:solidFill>
                  <a:schemeClr val="dk1"/>
                </a:solidFill>
              </a:rPr>
              <a:t>1061</a:t>
            </a:r>
            <a:r>
              <a:rPr lang="en"/>
              <a:t> international students enrolled; total headcount in 2003 was 18,979). So we’ve nearly tripled our international student population over the past decade. </a:t>
            </a:r>
          </a:p>
          <a:p>
            <a:endParaRPr lang="en"/>
          </a:p>
          <a:p>
            <a:pPr lvl="0" rtl="0">
              <a:buNone/>
            </a:pPr>
            <a:r>
              <a:rPr lang="en"/>
              <a:t>image: </a:t>
            </a:r>
            <a:r>
              <a:rPr lang="en" u="sng">
                <a:solidFill>
                  <a:schemeClr val="hlink"/>
                </a:solidFill>
                <a:hlinkClick r:id="rId3"/>
              </a:rPr>
              <a:t>http://imcnet.ning.com/photo/osu26-1</a:t>
            </a:r>
          </a:p>
          <a:p>
            <a:pPr lvl="0" rtl="0">
              <a:buNone/>
            </a:pPr>
            <a:r>
              <a:rPr lang="en"/>
              <a:t>reports: </a:t>
            </a:r>
            <a:r>
              <a:rPr lang="en" u="sng">
                <a:solidFill>
                  <a:schemeClr val="hlink"/>
                </a:solidFill>
                <a:hlinkClick r:id="rId4"/>
              </a:rPr>
              <a:t>http://oregonstate.edu/admin/aa/ir/sites/default/files/enroll-fall-2013.pdf</a:t>
            </a:r>
            <a:r>
              <a:rPr lang="en"/>
              <a:t> (pg. 13)</a:t>
            </a:r>
          </a:p>
          <a:p>
            <a:pPr lvl="0" rtl="0">
              <a:buNone/>
            </a:pPr>
            <a:r>
              <a:rPr lang="en" u="sng">
                <a:solidFill>
                  <a:schemeClr val="hlink"/>
                </a:solidFill>
                <a:hlinkClick r:id="rId5"/>
              </a:rPr>
              <a:t>http://oregonstate.edu/admin/aa/ir/sites/default/files/enroll-fall-2003.pdf</a:t>
            </a:r>
            <a:r>
              <a:rPr lang="en"/>
              <a:t> (pg. 1)</a:t>
            </a:r>
          </a:p>
          <a:p>
            <a:endParaRPr lang="en"/>
          </a:p>
          <a:p>
            <a:endParaRPr lang="e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1583342"/>
            <a:ext cx="7772400" cy="1159799"/>
          </a:xfrm>
          <a:prstGeom prst="rect">
            <a:avLst/>
          </a:prstGeom>
        </p:spPr>
        <p:txBody>
          <a:bodyPr lIns="91425" tIns="91425" rIns="91425" bIns="91425" anchor="b" anchorCtr="0"/>
          <a:lstStyle>
            <a:lvl1pPr indent="304800" algn="ctr">
              <a:buSzPct val="100000"/>
              <a:defRPr sz="4800"/>
            </a:lvl1pPr>
            <a:lvl2pPr indent="304800" algn="ctr">
              <a:buSzPct val="100000"/>
              <a:defRPr sz="4800"/>
            </a:lvl2pPr>
            <a:lvl3pPr indent="304800" algn="ctr">
              <a:buSzPct val="100000"/>
              <a:defRPr sz="4800"/>
            </a:lvl3pPr>
            <a:lvl4pPr indent="304800" algn="ctr">
              <a:buSzPct val="100000"/>
              <a:defRPr sz="4800"/>
            </a:lvl4pPr>
            <a:lvl5pPr indent="304800" algn="ctr">
              <a:buSzPct val="100000"/>
              <a:defRPr sz="4800"/>
            </a:lvl5pPr>
            <a:lvl6pPr indent="304800" algn="ctr">
              <a:buSzPct val="100000"/>
              <a:defRPr sz="4800"/>
            </a:lvl6pPr>
            <a:lvl7pPr indent="304800" algn="ctr">
              <a:buSzPct val="100000"/>
              <a:defRPr sz="4800"/>
            </a:lvl7pPr>
            <a:lvl8pPr indent="304800" algn="ctr">
              <a:buSzPct val="100000"/>
              <a:defRPr sz="4800"/>
            </a:lvl8pPr>
            <a:lvl9pPr indent="304800" algn="ctr">
              <a:buSzPct val="100000"/>
              <a:defRPr sz="4800"/>
            </a:lvl9pPr>
          </a:lstStyle>
          <a:p>
            <a:endParaRPr/>
          </a:p>
        </p:txBody>
      </p:sp>
      <p:sp>
        <p:nvSpPr>
          <p:cNvPr id="9" name="Shape 9"/>
          <p:cNvSpPr txBox="1">
            <a:spLocks noGrp="1"/>
          </p:cNvSpPr>
          <p:nvPr>
            <p:ph type="subTitle" idx="1"/>
          </p:nvPr>
        </p:nvSpPr>
        <p:spPr>
          <a:xfrm>
            <a:off x="685800" y="2840053"/>
            <a:ext cx="7772400" cy="784799"/>
          </a:xfrm>
          <a:prstGeom prst="rect">
            <a:avLst/>
          </a:prstGeom>
        </p:spPr>
        <p:txBody>
          <a:bodyPr lIns="91425" tIns="91425" rIns="91425" bIns="91425" anchor="t" anchorCtr="0"/>
          <a:lstStyle>
            <a:lvl1pPr marL="0" algn="ctr">
              <a:spcBef>
                <a:spcPts val="0"/>
              </a:spcBef>
              <a:buClr>
                <a:schemeClr val="dk2"/>
              </a:buClr>
              <a:buNone/>
              <a:defRPr>
                <a:solidFill>
                  <a:schemeClr val="dk2"/>
                </a:solidFill>
              </a:defRPr>
            </a:lvl1pPr>
            <a:lvl2pPr marL="0" indent="190500" algn="ctr">
              <a:spcBef>
                <a:spcPts val="0"/>
              </a:spcBef>
              <a:buClr>
                <a:schemeClr val="dk2"/>
              </a:buClr>
              <a:buSzPct val="100000"/>
              <a:buNone/>
              <a:defRPr sz="3000">
                <a:solidFill>
                  <a:schemeClr val="dk2"/>
                </a:solidFill>
              </a:defRPr>
            </a:lvl2pPr>
            <a:lvl3pPr marL="0" indent="190500" algn="ctr">
              <a:spcBef>
                <a:spcPts val="0"/>
              </a:spcBef>
              <a:buClr>
                <a:schemeClr val="dk2"/>
              </a:buClr>
              <a:buSzPct val="100000"/>
              <a:buNone/>
              <a:defRPr sz="3000">
                <a:solidFill>
                  <a:schemeClr val="dk2"/>
                </a:solidFill>
              </a:defRPr>
            </a:lvl3pPr>
            <a:lvl4pPr marL="0" indent="190500" algn="ctr">
              <a:spcBef>
                <a:spcPts val="0"/>
              </a:spcBef>
              <a:buClr>
                <a:schemeClr val="dk2"/>
              </a:buClr>
              <a:buSzPct val="100000"/>
              <a:buNone/>
              <a:defRPr sz="3000">
                <a:solidFill>
                  <a:schemeClr val="dk2"/>
                </a:solidFill>
              </a:defRPr>
            </a:lvl4pPr>
            <a:lvl5pPr marL="0" indent="190500" algn="ctr">
              <a:spcBef>
                <a:spcPts val="0"/>
              </a:spcBef>
              <a:buClr>
                <a:schemeClr val="dk2"/>
              </a:buClr>
              <a:buSzPct val="100000"/>
              <a:buNone/>
              <a:defRPr sz="3000">
                <a:solidFill>
                  <a:schemeClr val="dk2"/>
                </a:solidFill>
              </a:defRPr>
            </a:lvl5pPr>
            <a:lvl6pPr marL="0" indent="190500" algn="ctr">
              <a:spcBef>
                <a:spcPts val="0"/>
              </a:spcBef>
              <a:buClr>
                <a:schemeClr val="dk2"/>
              </a:buClr>
              <a:buSzPct val="100000"/>
              <a:buNone/>
              <a:defRPr sz="3000">
                <a:solidFill>
                  <a:schemeClr val="dk2"/>
                </a:solidFill>
              </a:defRPr>
            </a:lvl6pPr>
            <a:lvl7pPr marL="0" indent="190500" algn="ctr">
              <a:spcBef>
                <a:spcPts val="0"/>
              </a:spcBef>
              <a:buClr>
                <a:schemeClr val="dk2"/>
              </a:buClr>
              <a:buSzPct val="100000"/>
              <a:buNone/>
              <a:defRPr sz="3000">
                <a:solidFill>
                  <a:schemeClr val="dk2"/>
                </a:solidFill>
              </a:defRPr>
            </a:lvl7pPr>
            <a:lvl8pPr marL="0" indent="190500" algn="ctr">
              <a:spcBef>
                <a:spcPts val="0"/>
              </a:spcBef>
              <a:buClr>
                <a:schemeClr val="dk2"/>
              </a:buClr>
              <a:buSzPct val="100000"/>
              <a:buNone/>
              <a:defRPr sz="3000">
                <a:solidFill>
                  <a:schemeClr val="dk2"/>
                </a:solidFill>
              </a:defRPr>
            </a:lvl8pPr>
            <a:lvl9pPr marL="0" indent="190500" algn="ctr">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8" name="Shape 48"/>
          <p:cNvSpPr txBox="1">
            <a:spLocks noGrp="1"/>
          </p:cNvSpPr>
          <p:nvPr>
            <p:ph type="body" idx="1"/>
          </p:nvPr>
        </p:nvSpPr>
        <p:spPr>
          <a:xfrm>
            <a:off x="457200" y="1200150"/>
            <a:ext cx="4038599" cy="33945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9" name="Shape 49"/>
          <p:cNvSpPr txBox="1">
            <a:spLocks noGrp="1"/>
          </p:cNvSpPr>
          <p:nvPr>
            <p:ph type="body" idx="2"/>
          </p:nvPr>
        </p:nvSpPr>
        <p:spPr>
          <a:xfrm>
            <a:off x="4648200" y="1200150"/>
            <a:ext cx="4038599" cy="33945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0" name="Shape 50"/>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51" name="Shape 51"/>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52" name="Shape 52"/>
          <p:cNvSpPr txBox="1">
            <a:spLocks noGrp="1"/>
          </p:cNvSpPr>
          <p:nvPr>
            <p:ph type="sldNum" idx="12"/>
          </p:nvPr>
        </p:nvSpPr>
        <p:spPr>
          <a:xfrm>
            <a:off x="6553200" y="4767262"/>
            <a:ext cx="2133599" cy="273900"/>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5" name="Shape 55"/>
          <p:cNvSpPr txBox="1">
            <a:spLocks noGrp="1"/>
          </p:cNvSpPr>
          <p:nvPr>
            <p:ph type="body" idx="1"/>
          </p:nvPr>
        </p:nvSpPr>
        <p:spPr>
          <a:xfrm>
            <a:off x="457200" y="1151334"/>
            <a:ext cx="4040099" cy="479999"/>
          </a:xfrm>
          <a:prstGeom prst="rect">
            <a:avLst/>
          </a:prstGeom>
          <a:noFill/>
          <a:ln>
            <a:noFill/>
          </a:ln>
        </p:spPr>
        <p:txBody>
          <a:bodyPr lIns="91425" tIns="91425" rIns="91425" bIns="91425" anchor="b" anchorCtr="0"/>
          <a:lstStyle>
            <a:lvl1pPr marL="0" indent="0" rtl="0">
              <a:buFont typeface="Calibri"/>
              <a:buNone/>
              <a:defRPr/>
            </a:lvl1pPr>
            <a:lvl2pPr marL="457200" indent="0" rtl="0">
              <a:buFont typeface="Calibri"/>
              <a:buNone/>
              <a:defRPr/>
            </a:lvl2pPr>
            <a:lvl3pPr marL="914400" indent="0" rtl="0">
              <a:buFont typeface="Calibri"/>
              <a:buNone/>
              <a:defRPr/>
            </a:lvl3pPr>
            <a:lvl4pPr marL="1371600" indent="0" rtl="0">
              <a:buFont typeface="Calibri"/>
              <a:buNone/>
              <a:defRPr/>
            </a:lvl4pPr>
            <a:lvl5pPr marL="1828800" indent="0" rtl="0">
              <a:buFont typeface="Calibri"/>
              <a:buNone/>
              <a:defRPr/>
            </a:lvl5pPr>
            <a:lvl6pPr marL="2286000" indent="0" rtl="0">
              <a:buFont typeface="Calibri"/>
              <a:buNone/>
              <a:defRPr/>
            </a:lvl6pPr>
            <a:lvl7pPr marL="2743200" indent="0" rtl="0">
              <a:buFont typeface="Calibri"/>
              <a:buNone/>
              <a:defRPr/>
            </a:lvl7pPr>
            <a:lvl8pPr marL="3200400" indent="0" rtl="0">
              <a:buFont typeface="Calibri"/>
              <a:buNone/>
              <a:defRPr/>
            </a:lvl8pPr>
            <a:lvl9pPr marL="3657600" indent="0" rtl="0">
              <a:buFont typeface="Calibri"/>
              <a:buNone/>
              <a:defRPr/>
            </a:lvl9pPr>
          </a:lstStyle>
          <a:p>
            <a:endParaRPr/>
          </a:p>
        </p:txBody>
      </p:sp>
      <p:sp>
        <p:nvSpPr>
          <p:cNvPr id="56" name="Shape 56"/>
          <p:cNvSpPr txBox="1">
            <a:spLocks noGrp="1"/>
          </p:cNvSpPr>
          <p:nvPr>
            <p:ph type="body" idx="2"/>
          </p:nvPr>
        </p:nvSpPr>
        <p:spPr>
          <a:xfrm>
            <a:off x="457200" y="1631156"/>
            <a:ext cx="4040099" cy="29634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7" name="Shape 57"/>
          <p:cNvSpPr txBox="1">
            <a:spLocks noGrp="1"/>
          </p:cNvSpPr>
          <p:nvPr>
            <p:ph type="body" idx="3"/>
          </p:nvPr>
        </p:nvSpPr>
        <p:spPr>
          <a:xfrm>
            <a:off x="4645025" y="1151334"/>
            <a:ext cx="4041900" cy="479999"/>
          </a:xfrm>
          <a:prstGeom prst="rect">
            <a:avLst/>
          </a:prstGeom>
          <a:noFill/>
          <a:ln>
            <a:noFill/>
          </a:ln>
        </p:spPr>
        <p:txBody>
          <a:bodyPr lIns="91425" tIns="91425" rIns="91425" bIns="91425" anchor="b" anchorCtr="0"/>
          <a:lstStyle>
            <a:lvl1pPr marL="0" indent="0" rtl="0">
              <a:buFont typeface="Calibri"/>
              <a:buNone/>
              <a:defRPr/>
            </a:lvl1pPr>
            <a:lvl2pPr marL="457200" indent="0" rtl="0">
              <a:buFont typeface="Calibri"/>
              <a:buNone/>
              <a:defRPr/>
            </a:lvl2pPr>
            <a:lvl3pPr marL="914400" indent="0" rtl="0">
              <a:buFont typeface="Calibri"/>
              <a:buNone/>
              <a:defRPr/>
            </a:lvl3pPr>
            <a:lvl4pPr marL="1371600" indent="0" rtl="0">
              <a:buFont typeface="Calibri"/>
              <a:buNone/>
              <a:defRPr/>
            </a:lvl4pPr>
            <a:lvl5pPr marL="1828800" indent="0" rtl="0">
              <a:buFont typeface="Calibri"/>
              <a:buNone/>
              <a:defRPr/>
            </a:lvl5pPr>
            <a:lvl6pPr marL="2286000" indent="0" rtl="0">
              <a:buFont typeface="Calibri"/>
              <a:buNone/>
              <a:defRPr/>
            </a:lvl6pPr>
            <a:lvl7pPr marL="2743200" indent="0" rtl="0">
              <a:buFont typeface="Calibri"/>
              <a:buNone/>
              <a:defRPr/>
            </a:lvl7pPr>
            <a:lvl8pPr marL="3200400" indent="0" rtl="0">
              <a:buFont typeface="Calibri"/>
              <a:buNone/>
              <a:defRPr/>
            </a:lvl8pPr>
            <a:lvl9pPr marL="3657600" indent="0" rtl="0">
              <a:buFont typeface="Calibri"/>
              <a:buNone/>
              <a:defRPr/>
            </a:lvl9pPr>
          </a:lstStyle>
          <a:p>
            <a:endParaRPr/>
          </a:p>
        </p:txBody>
      </p:sp>
      <p:sp>
        <p:nvSpPr>
          <p:cNvPr id="58" name="Shape 58"/>
          <p:cNvSpPr txBox="1">
            <a:spLocks noGrp="1"/>
          </p:cNvSpPr>
          <p:nvPr>
            <p:ph type="body" idx="4"/>
          </p:nvPr>
        </p:nvSpPr>
        <p:spPr>
          <a:xfrm>
            <a:off x="4645025" y="1631156"/>
            <a:ext cx="4041900" cy="29634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9" name="Shape 59"/>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60" name="Shape 60"/>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61" name="Shape 61"/>
          <p:cNvSpPr txBox="1">
            <a:spLocks noGrp="1"/>
          </p:cNvSpPr>
          <p:nvPr>
            <p:ph type="sldNum" idx="12"/>
          </p:nvPr>
        </p:nvSpPr>
        <p:spPr>
          <a:xfrm>
            <a:off x="6553200" y="4767262"/>
            <a:ext cx="2133599" cy="273900"/>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64" name="Shape 64"/>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65" name="Shape 65"/>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66" name="Shape 66"/>
          <p:cNvSpPr txBox="1">
            <a:spLocks noGrp="1"/>
          </p:cNvSpPr>
          <p:nvPr>
            <p:ph type="sldNum" idx="12"/>
          </p:nvPr>
        </p:nvSpPr>
        <p:spPr>
          <a:xfrm>
            <a:off x="6553200" y="4767262"/>
            <a:ext cx="2133599" cy="273900"/>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7"/>
        <p:cNvGrpSpPr/>
        <p:nvPr/>
      </p:nvGrpSpPr>
      <p:grpSpPr>
        <a:xfrm>
          <a:off x="0" y="0"/>
          <a:ext cx="0" cy="0"/>
          <a:chOff x="0" y="0"/>
          <a:chExt cx="0" cy="0"/>
        </a:xfrm>
      </p:grpSpPr>
      <p:sp>
        <p:nvSpPr>
          <p:cNvPr id="68" name="Shape 68"/>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69" name="Shape 69"/>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70" name="Shape 70"/>
          <p:cNvSpPr txBox="1">
            <a:spLocks noGrp="1"/>
          </p:cNvSpPr>
          <p:nvPr>
            <p:ph type="sldNum" idx="12"/>
          </p:nvPr>
        </p:nvSpPr>
        <p:spPr>
          <a:xfrm>
            <a:off x="6553200" y="4767262"/>
            <a:ext cx="2133599" cy="273900"/>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04787"/>
            <a:ext cx="3008399" cy="871499"/>
          </a:xfrm>
          <a:prstGeom prst="rect">
            <a:avLst/>
          </a:prstGeom>
          <a:noFill/>
          <a:ln>
            <a:noFill/>
          </a:ln>
        </p:spPr>
        <p:txBody>
          <a:bodyPr lIns="91425" tIns="91425" rIns="91425" bIns="91425" anchor="b" anchorCtr="0"/>
          <a:lstStyle>
            <a:lvl1pPr algn="l"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73" name="Shape 73"/>
          <p:cNvSpPr txBox="1">
            <a:spLocks noGrp="1"/>
          </p:cNvSpPr>
          <p:nvPr>
            <p:ph type="body" idx="1"/>
          </p:nvPr>
        </p:nvSpPr>
        <p:spPr>
          <a:xfrm>
            <a:off x="3575050" y="204787"/>
            <a:ext cx="5111699" cy="4389599"/>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74" name="Shape 74"/>
          <p:cNvSpPr txBox="1">
            <a:spLocks noGrp="1"/>
          </p:cNvSpPr>
          <p:nvPr>
            <p:ph type="body" idx="2"/>
          </p:nvPr>
        </p:nvSpPr>
        <p:spPr>
          <a:xfrm>
            <a:off x="457200" y="1076325"/>
            <a:ext cx="3008399" cy="3518399"/>
          </a:xfrm>
          <a:prstGeom prst="rect">
            <a:avLst/>
          </a:prstGeom>
          <a:noFill/>
          <a:ln>
            <a:noFill/>
          </a:ln>
        </p:spPr>
        <p:txBody>
          <a:bodyPr lIns="91425" tIns="91425" rIns="91425" bIns="91425" anchor="t" anchorCtr="0"/>
          <a:lstStyle>
            <a:lvl1pPr marL="0" indent="0" rtl="0">
              <a:buFont typeface="Calibri"/>
              <a:buNone/>
              <a:defRPr/>
            </a:lvl1pPr>
            <a:lvl2pPr marL="457200" indent="0" rtl="0">
              <a:buFont typeface="Calibri"/>
              <a:buNone/>
              <a:defRPr/>
            </a:lvl2pPr>
            <a:lvl3pPr marL="914400" indent="0" rtl="0">
              <a:buFont typeface="Calibri"/>
              <a:buNone/>
              <a:defRPr/>
            </a:lvl3pPr>
            <a:lvl4pPr marL="1371600" indent="0" rtl="0">
              <a:buFont typeface="Calibri"/>
              <a:buNone/>
              <a:defRPr/>
            </a:lvl4pPr>
            <a:lvl5pPr marL="1828800" indent="0" rtl="0">
              <a:buFont typeface="Calibri"/>
              <a:buNone/>
              <a:defRPr/>
            </a:lvl5pPr>
            <a:lvl6pPr marL="2286000" indent="0" rtl="0">
              <a:buFont typeface="Calibri"/>
              <a:buNone/>
              <a:defRPr/>
            </a:lvl6pPr>
            <a:lvl7pPr marL="2743200" indent="0" rtl="0">
              <a:buFont typeface="Calibri"/>
              <a:buNone/>
              <a:defRPr/>
            </a:lvl7pPr>
            <a:lvl8pPr marL="3200400" indent="0" rtl="0">
              <a:buFont typeface="Calibri"/>
              <a:buNone/>
              <a:defRPr/>
            </a:lvl8pPr>
            <a:lvl9pPr marL="3657600" indent="0" rtl="0">
              <a:buFont typeface="Calibri"/>
              <a:buNone/>
              <a:defRPr/>
            </a:lvl9pPr>
          </a:lstStyle>
          <a:p>
            <a:endParaRPr/>
          </a:p>
        </p:txBody>
      </p:sp>
      <p:sp>
        <p:nvSpPr>
          <p:cNvPr id="75" name="Shape 75"/>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76" name="Shape 76"/>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77" name="Shape 77"/>
          <p:cNvSpPr txBox="1">
            <a:spLocks noGrp="1"/>
          </p:cNvSpPr>
          <p:nvPr>
            <p:ph type="sldNum" idx="12"/>
          </p:nvPr>
        </p:nvSpPr>
        <p:spPr>
          <a:xfrm>
            <a:off x="6553200" y="4767262"/>
            <a:ext cx="2133599" cy="273900"/>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1792288" y="3600450"/>
            <a:ext cx="5486399" cy="425099"/>
          </a:xfrm>
          <a:prstGeom prst="rect">
            <a:avLst/>
          </a:prstGeom>
          <a:noFill/>
          <a:ln>
            <a:noFill/>
          </a:ln>
        </p:spPr>
        <p:txBody>
          <a:bodyPr lIns="91425" tIns="91425" rIns="91425" bIns="91425" anchor="b" anchorCtr="0"/>
          <a:lstStyle>
            <a:lvl1pPr algn="l"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80" name="Shape 80"/>
          <p:cNvSpPr>
            <a:spLocks noGrp="1"/>
          </p:cNvSpPr>
          <p:nvPr>
            <p:ph type="pic" idx="2"/>
          </p:nvPr>
        </p:nvSpPr>
        <p:spPr>
          <a:xfrm>
            <a:off x="1792288" y="459581"/>
            <a:ext cx="5486399" cy="3086099"/>
          </a:xfrm>
          <a:prstGeom prst="rect">
            <a:avLst/>
          </a:prstGeom>
          <a:noFill/>
          <a:ln>
            <a:noFill/>
          </a:ln>
        </p:spPr>
      </p:sp>
      <p:sp>
        <p:nvSpPr>
          <p:cNvPr id="81" name="Shape 81"/>
          <p:cNvSpPr txBox="1">
            <a:spLocks noGrp="1"/>
          </p:cNvSpPr>
          <p:nvPr>
            <p:ph type="body" idx="1"/>
          </p:nvPr>
        </p:nvSpPr>
        <p:spPr>
          <a:xfrm>
            <a:off x="1792288" y="4025503"/>
            <a:ext cx="5486399" cy="603599"/>
          </a:xfrm>
          <a:prstGeom prst="rect">
            <a:avLst/>
          </a:prstGeom>
          <a:noFill/>
          <a:ln>
            <a:noFill/>
          </a:ln>
        </p:spPr>
        <p:txBody>
          <a:bodyPr lIns="91425" tIns="91425" rIns="91425" bIns="91425" anchor="t" anchorCtr="0"/>
          <a:lstStyle>
            <a:lvl1pPr marL="0" indent="0" rtl="0">
              <a:buFont typeface="Calibri"/>
              <a:buNone/>
              <a:defRPr/>
            </a:lvl1pPr>
            <a:lvl2pPr marL="457200" indent="0" rtl="0">
              <a:buFont typeface="Calibri"/>
              <a:buNone/>
              <a:defRPr/>
            </a:lvl2pPr>
            <a:lvl3pPr marL="914400" indent="0" rtl="0">
              <a:buFont typeface="Calibri"/>
              <a:buNone/>
              <a:defRPr/>
            </a:lvl3pPr>
            <a:lvl4pPr marL="1371600" indent="0" rtl="0">
              <a:buFont typeface="Calibri"/>
              <a:buNone/>
              <a:defRPr/>
            </a:lvl4pPr>
            <a:lvl5pPr marL="1828800" indent="0" rtl="0">
              <a:buFont typeface="Calibri"/>
              <a:buNone/>
              <a:defRPr/>
            </a:lvl5pPr>
            <a:lvl6pPr marL="2286000" indent="0" rtl="0">
              <a:buFont typeface="Calibri"/>
              <a:buNone/>
              <a:defRPr/>
            </a:lvl6pPr>
            <a:lvl7pPr marL="2743200" indent="0" rtl="0">
              <a:buFont typeface="Calibri"/>
              <a:buNone/>
              <a:defRPr/>
            </a:lvl7pPr>
            <a:lvl8pPr marL="3200400" indent="0" rtl="0">
              <a:buFont typeface="Calibri"/>
              <a:buNone/>
              <a:defRPr/>
            </a:lvl8pPr>
            <a:lvl9pPr marL="3657600" indent="0" rtl="0">
              <a:buFont typeface="Calibri"/>
              <a:buNone/>
              <a:defRPr/>
            </a:lvl9pPr>
          </a:lstStyle>
          <a:p>
            <a:endParaRPr/>
          </a:p>
        </p:txBody>
      </p:sp>
      <p:sp>
        <p:nvSpPr>
          <p:cNvPr id="82" name="Shape 82"/>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83" name="Shape 83"/>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84" name="Shape 84"/>
          <p:cNvSpPr txBox="1">
            <a:spLocks noGrp="1"/>
          </p:cNvSpPr>
          <p:nvPr>
            <p:ph type="sldNum" idx="12"/>
          </p:nvPr>
        </p:nvSpPr>
        <p:spPr>
          <a:xfrm>
            <a:off x="6553200" y="4767262"/>
            <a:ext cx="2133599" cy="273900"/>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87" name="Shape 87"/>
          <p:cNvSpPr txBox="1">
            <a:spLocks noGrp="1"/>
          </p:cNvSpPr>
          <p:nvPr>
            <p:ph type="body" idx="1"/>
          </p:nvPr>
        </p:nvSpPr>
        <p:spPr>
          <a:xfrm rot="5400000">
            <a:off x="2874749" y="-1217400"/>
            <a:ext cx="3394500"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Calibri"/>
              <a:buChar char="•"/>
              <a:defRPr/>
            </a:lvl1pPr>
            <a:lvl2pPr marL="742950" indent="-107950" algn="l" rtl="0">
              <a:spcBef>
                <a:spcPts val="560"/>
              </a:spcBef>
              <a:buClr>
                <a:schemeClr val="dk1"/>
              </a:buClr>
              <a:buFont typeface="Calibri"/>
              <a:buChar char="–"/>
              <a:defRPr/>
            </a:lvl2pPr>
            <a:lvl3pPr marL="1143000" indent="-76200" algn="l" rtl="0">
              <a:spcBef>
                <a:spcPts val="480"/>
              </a:spcBef>
              <a:buClr>
                <a:schemeClr val="dk1"/>
              </a:buClr>
              <a:buFont typeface="Calibri"/>
              <a:buChar char="•"/>
              <a:defRPr/>
            </a:lvl3pPr>
            <a:lvl4pPr marL="1600200" indent="-101600" algn="l" rtl="0">
              <a:spcBef>
                <a:spcPts val="400"/>
              </a:spcBef>
              <a:buClr>
                <a:schemeClr val="dk1"/>
              </a:buClr>
              <a:buFont typeface="Calibri"/>
              <a:buChar char="–"/>
              <a:defRPr/>
            </a:lvl4pPr>
            <a:lvl5pPr marL="2057400" indent="-101600" algn="l" rtl="0">
              <a:spcBef>
                <a:spcPts val="400"/>
              </a:spcBef>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88" name="Shape 88"/>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89" name="Shape 89"/>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90" name="Shape 90"/>
          <p:cNvSpPr txBox="1">
            <a:spLocks noGrp="1"/>
          </p:cNvSpPr>
          <p:nvPr>
            <p:ph type="sldNum" idx="12"/>
          </p:nvPr>
        </p:nvSpPr>
        <p:spPr>
          <a:xfrm>
            <a:off x="6553200" y="4767262"/>
            <a:ext cx="2133599" cy="273900"/>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91"/>
        <p:cNvGrpSpPr/>
        <p:nvPr/>
      </p:nvGrpSpPr>
      <p:grpSpPr>
        <a:xfrm>
          <a:off x="0" y="0"/>
          <a:ext cx="0" cy="0"/>
          <a:chOff x="0" y="0"/>
          <a:chExt cx="0" cy="0"/>
        </a:xfrm>
      </p:grpSpPr>
      <p:sp>
        <p:nvSpPr>
          <p:cNvPr id="92" name="Shape 92"/>
          <p:cNvSpPr txBox="1">
            <a:spLocks noGrp="1"/>
          </p:cNvSpPr>
          <p:nvPr>
            <p:ph type="title"/>
          </p:nvPr>
        </p:nvSpPr>
        <p:spPr>
          <a:xfrm rot="5400000">
            <a:off x="5463749" y="1371628"/>
            <a:ext cx="4388700"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93" name="Shape 93"/>
          <p:cNvSpPr txBox="1">
            <a:spLocks noGrp="1"/>
          </p:cNvSpPr>
          <p:nvPr>
            <p:ph type="body" idx="1"/>
          </p:nvPr>
        </p:nvSpPr>
        <p:spPr>
          <a:xfrm rot="5400000">
            <a:off x="1272750" y="-609571"/>
            <a:ext cx="4388700"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Calibri"/>
              <a:buChar char="•"/>
              <a:defRPr/>
            </a:lvl1pPr>
            <a:lvl2pPr marL="742950" indent="-107950" algn="l" rtl="0">
              <a:spcBef>
                <a:spcPts val="560"/>
              </a:spcBef>
              <a:buClr>
                <a:schemeClr val="dk1"/>
              </a:buClr>
              <a:buFont typeface="Calibri"/>
              <a:buChar char="–"/>
              <a:defRPr/>
            </a:lvl2pPr>
            <a:lvl3pPr marL="1143000" indent="-76200" algn="l" rtl="0">
              <a:spcBef>
                <a:spcPts val="480"/>
              </a:spcBef>
              <a:buClr>
                <a:schemeClr val="dk1"/>
              </a:buClr>
              <a:buFont typeface="Calibri"/>
              <a:buChar char="•"/>
              <a:defRPr/>
            </a:lvl3pPr>
            <a:lvl4pPr marL="1600200" indent="-101600" algn="l" rtl="0">
              <a:spcBef>
                <a:spcPts val="400"/>
              </a:spcBef>
              <a:buClr>
                <a:schemeClr val="dk1"/>
              </a:buClr>
              <a:buFont typeface="Calibri"/>
              <a:buChar char="–"/>
              <a:defRPr/>
            </a:lvl4pPr>
            <a:lvl5pPr marL="2057400" indent="-101600" algn="l" rtl="0">
              <a:spcBef>
                <a:spcPts val="400"/>
              </a:spcBef>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94" name="Shape 94"/>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95" name="Shape 95"/>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96" name="Shape 96"/>
          <p:cNvSpPr txBox="1">
            <a:spLocks noGrp="1"/>
          </p:cNvSpPr>
          <p:nvPr>
            <p:ph type="sldNum" idx="12"/>
          </p:nvPr>
        </p:nvSpPr>
        <p:spPr>
          <a:xfrm>
            <a:off x="6553200" y="4767262"/>
            <a:ext cx="2133599" cy="273900"/>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4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4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5" name="Shape 15"/>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6" name="Shape 16"/>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4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marL="285750" indent="-171450" algn="ctr">
              <a:spcBef>
                <a:spcPts val="360"/>
              </a:spcBef>
              <a:buSzPct val="100000"/>
              <a:buNone/>
              <a:defRPr sz="18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8"/>
        <p:cNvGrpSpPr/>
        <p:nvPr/>
      </p:nvGrpSpPr>
      <p:grpSpPr>
        <a:xfrm>
          <a:off x="0" y="0"/>
          <a:ext cx="0" cy="0"/>
          <a:chOff x="0" y="0"/>
          <a:chExt cx="0" cy="0"/>
        </a:xfrm>
      </p:grpSpPr>
      <p:sp>
        <p:nvSpPr>
          <p:cNvPr id="29" name="Shape 29"/>
          <p:cNvSpPr txBox="1">
            <a:spLocks noGrp="1"/>
          </p:cNvSpPr>
          <p:nvPr>
            <p:ph type="ctrTitle"/>
          </p:nvPr>
        </p:nvSpPr>
        <p:spPr>
          <a:xfrm>
            <a:off x="685800" y="1597818"/>
            <a:ext cx="7772400" cy="11025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30" name="Shape 30"/>
          <p:cNvSpPr txBox="1">
            <a:spLocks noGrp="1"/>
          </p:cNvSpPr>
          <p:nvPr>
            <p:ph type="subTitle" idx="1"/>
          </p:nvPr>
        </p:nvSpPr>
        <p:spPr>
          <a:xfrm>
            <a:off x="1371600" y="2914650"/>
            <a:ext cx="6400799" cy="1314599"/>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Calibri"/>
              <a:buNone/>
              <a:defRPr/>
            </a:lvl1pPr>
            <a:lvl2pPr marL="457200" marR="0" indent="0" algn="ctr" rtl="0">
              <a:spcBef>
                <a:spcPts val="560"/>
              </a:spcBef>
              <a:buClr>
                <a:srgbClr val="888888"/>
              </a:buClr>
              <a:buFont typeface="Calibri"/>
              <a:buNone/>
              <a:defRPr/>
            </a:lvl2pPr>
            <a:lvl3pPr marL="914400" marR="0" indent="0" algn="ctr" rtl="0">
              <a:spcBef>
                <a:spcPts val="480"/>
              </a:spcBef>
              <a:buClr>
                <a:srgbClr val="888888"/>
              </a:buClr>
              <a:buFont typeface="Calibri"/>
              <a:buNone/>
              <a:defRPr/>
            </a:lvl3pPr>
            <a:lvl4pPr marL="1371600" marR="0" indent="0" algn="ctr" rtl="0">
              <a:spcBef>
                <a:spcPts val="400"/>
              </a:spcBef>
              <a:buClr>
                <a:srgbClr val="888888"/>
              </a:buClr>
              <a:buFont typeface="Calibri"/>
              <a:buNone/>
              <a:defRPr/>
            </a:lvl4pPr>
            <a:lvl5pPr marL="1828800" marR="0" indent="0" algn="ctr" rtl="0">
              <a:spcBef>
                <a:spcPts val="400"/>
              </a:spcBef>
              <a:buClr>
                <a:srgbClr val="888888"/>
              </a:buClr>
              <a:buFont typeface="Calibri"/>
              <a:buNone/>
              <a:defRPr/>
            </a:lvl5pPr>
            <a:lvl6pPr marL="2286000" marR="0" indent="0" algn="ctr" rtl="0">
              <a:spcBef>
                <a:spcPts val="400"/>
              </a:spcBef>
              <a:buClr>
                <a:srgbClr val="888888"/>
              </a:buClr>
              <a:buFont typeface="Calibri"/>
              <a:buNone/>
              <a:defRPr/>
            </a:lvl6pPr>
            <a:lvl7pPr marL="2743200" marR="0" indent="0" algn="ctr" rtl="0">
              <a:spcBef>
                <a:spcPts val="400"/>
              </a:spcBef>
              <a:buClr>
                <a:srgbClr val="888888"/>
              </a:buClr>
              <a:buFont typeface="Calibri"/>
              <a:buNone/>
              <a:defRPr/>
            </a:lvl7pPr>
            <a:lvl8pPr marL="3200400" marR="0" indent="0" algn="ctr" rtl="0">
              <a:spcBef>
                <a:spcPts val="400"/>
              </a:spcBef>
              <a:buClr>
                <a:srgbClr val="888888"/>
              </a:buClr>
              <a:buFont typeface="Calibri"/>
              <a:buNone/>
              <a:defRPr/>
            </a:lvl8pPr>
            <a:lvl9pPr marL="3657600" marR="0" indent="0" algn="ctr" rtl="0">
              <a:spcBef>
                <a:spcPts val="400"/>
              </a:spcBef>
              <a:buClr>
                <a:srgbClr val="888888"/>
              </a:buClr>
              <a:buFont typeface="Calibri"/>
              <a:buNone/>
              <a:defRPr/>
            </a:lvl9pPr>
          </a:lstStyle>
          <a:p>
            <a:endParaRPr/>
          </a:p>
        </p:txBody>
      </p:sp>
      <p:sp>
        <p:nvSpPr>
          <p:cNvPr id="31" name="Shape 31"/>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32" name="Shape 32"/>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33" name="Shape 33"/>
          <p:cNvSpPr txBox="1">
            <a:spLocks noGrp="1"/>
          </p:cNvSpPr>
          <p:nvPr>
            <p:ph type="sldNum" idx="12"/>
          </p:nvPr>
        </p:nvSpPr>
        <p:spPr>
          <a:xfrm>
            <a:off x="6553200" y="4767262"/>
            <a:ext cx="2133599" cy="273900"/>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6" name="Shape 36"/>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Calibri"/>
              <a:buChar char="•"/>
              <a:defRPr/>
            </a:lvl1pPr>
            <a:lvl2pPr marL="742950" indent="-107950" algn="l" rtl="0">
              <a:spcBef>
                <a:spcPts val="560"/>
              </a:spcBef>
              <a:buClr>
                <a:schemeClr val="dk1"/>
              </a:buClr>
              <a:buFont typeface="Calibri"/>
              <a:buChar char="–"/>
              <a:defRPr/>
            </a:lvl2pPr>
            <a:lvl3pPr marL="1143000" indent="-76200" algn="l" rtl="0">
              <a:spcBef>
                <a:spcPts val="480"/>
              </a:spcBef>
              <a:buClr>
                <a:schemeClr val="dk1"/>
              </a:buClr>
              <a:buFont typeface="Calibri"/>
              <a:buChar char="•"/>
              <a:defRPr/>
            </a:lvl3pPr>
            <a:lvl4pPr marL="1600200" indent="-101600" algn="l" rtl="0">
              <a:spcBef>
                <a:spcPts val="400"/>
              </a:spcBef>
              <a:buClr>
                <a:schemeClr val="dk1"/>
              </a:buClr>
              <a:buFont typeface="Calibri"/>
              <a:buChar char="–"/>
              <a:defRPr/>
            </a:lvl4pPr>
            <a:lvl5pPr marL="2057400" indent="-101600" algn="l" rtl="0">
              <a:spcBef>
                <a:spcPts val="400"/>
              </a:spcBef>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37" name="Shape 37"/>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38" name="Shape 38"/>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39" name="Shape 39"/>
          <p:cNvSpPr txBox="1">
            <a:spLocks noGrp="1"/>
          </p:cNvSpPr>
          <p:nvPr>
            <p:ph type="sldNum" idx="12"/>
          </p:nvPr>
        </p:nvSpPr>
        <p:spPr>
          <a:xfrm>
            <a:off x="6553200" y="4767262"/>
            <a:ext cx="2133599" cy="273900"/>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722312" y="3305175"/>
            <a:ext cx="7772400" cy="1021499"/>
          </a:xfrm>
          <a:prstGeom prst="rect">
            <a:avLst/>
          </a:prstGeom>
          <a:noFill/>
          <a:ln>
            <a:noFill/>
          </a:ln>
        </p:spPr>
        <p:txBody>
          <a:bodyPr lIns="91425" tIns="91425" rIns="91425" bIns="91425" anchor="t" anchorCtr="0"/>
          <a:lstStyle>
            <a:lvl1pPr algn="l"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2" name="Shape 42"/>
          <p:cNvSpPr txBox="1">
            <a:spLocks noGrp="1"/>
          </p:cNvSpPr>
          <p:nvPr>
            <p:ph type="body" idx="1"/>
          </p:nvPr>
        </p:nvSpPr>
        <p:spPr>
          <a:xfrm>
            <a:off x="722312" y="2180034"/>
            <a:ext cx="7772400" cy="1125299"/>
          </a:xfrm>
          <a:prstGeom prst="rect">
            <a:avLst/>
          </a:prstGeom>
          <a:noFill/>
          <a:ln>
            <a:noFill/>
          </a:ln>
        </p:spPr>
        <p:txBody>
          <a:bodyPr lIns="91425" tIns="91425" rIns="91425" bIns="91425" anchor="b" anchorCtr="0"/>
          <a:lstStyle>
            <a:lvl1pPr marL="0" indent="0" rtl="0">
              <a:buClr>
                <a:srgbClr val="888888"/>
              </a:buClr>
              <a:buFont typeface="Calibri"/>
              <a:buNone/>
              <a:defRPr/>
            </a:lvl1pPr>
            <a:lvl2pPr marL="457200" indent="0" rtl="0">
              <a:buClr>
                <a:srgbClr val="888888"/>
              </a:buClr>
              <a:buFont typeface="Calibri"/>
              <a:buNone/>
              <a:defRPr/>
            </a:lvl2pPr>
            <a:lvl3pPr marL="914400" indent="0" rtl="0">
              <a:buClr>
                <a:srgbClr val="888888"/>
              </a:buClr>
              <a:buFont typeface="Calibri"/>
              <a:buNone/>
              <a:defRPr/>
            </a:lvl3pPr>
            <a:lvl4pPr marL="1371600" indent="0" rtl="0">
              <a:buClr>
                <a:srgbClr val="888888"/>
              </a:buClr>
              <a:buFont typeface="Calibri"/>
              <a:buNone/>
              <a:defRPr/>
            </a:lvl4pPr>
            <a:lvl5pPr marL="1828800" indent="0" rtl="0">
              <a:buClr>
                <a:srgbClr val="888888"/>
              </a:buClr>
              <a:buFont typeface="Calibri"/>
              <a:buNone/>
              <a:defRPr/>
            </a:lvl5pPr>
            <a:lvl6pPr marL="2286000" indent="0" rtl="0">
              <a:buClr>
                <a:srgbClr val="888888"/>
              </a:buClr>
              <a:buFont typeface="Calibri"/>
              <a:buNone/>
              <a:defRPr/>
            </a:lvl6pPr>
            <a:lvl7pPr marL="2743200" indent="0" rtl="0">
              <a:buClr>
                <a:srgbClr val="888888"/>
              </a:buClr>
              <a:buFont typeface="Calibri"/>
              <a:buNone/>
              <a:defRPr/>
            </a:lvl7pPr>
            <a:lvl8pPr marL="3200400" indent="0" rtl="0">
              <a:buClr>
                <a:srgbClr val="888888"/>
              </a:buClr>
              <a:buFont typeface="Calibri"/>
              <a:buNone/>
              <a:defRPr/>
            </a:lvl8pPr>
            <a:lvl9pPr marL="3657600" indent="0" rtl="0">
              <a:buClr>
                <a:srgbClr val="888888"/>
              </a:buClr>
              <a:buFont typeface="Calibri"/>
              <a:buNone/>
              <a:defRPr/>
            </a:lvl9pPr>
          </a:lstStyle>
          <a:p>
            <a:endParaRPr/>
          </a:p>
        </p:txBody>
      </p:sp>
      <p:sp>
        <p:nvSpPr>
          <p:cNvPr id="43" name="Shape 43"/>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44" name="Shape 44"/>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45" name="Shape 45"/>
          <p:cNvSpPr txBox="1">
            <a:spLocks noGrp="1"/>
          </p:cNvSpPr>
          <p:nvPr>
            <p:ph type="sldNum" idx="12"/>
          </p:nvPr>
        </p:nvSpPr>
        <p:spPr>
          <a:xfrm>
            <a:off x="6553200" y="4767262"/>
            <a:ext cx="2133599" cy="273900"/>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p:spPr>
        <p:txBody>
          <a:bodyPr lIns="91425" tIns="91425" rIns="91425" bIns="91425" anchor="b" anchorCtr="0"/>
          <a:lstStyle>
            <a:lvl1pPr marL="0">
              <a:buClr>
                <a:schemeClr val="dk1"/>
              </a:buClr>
              <a:buSzPct val="100000"/>
              <a:buNone/>
              <a:defRPr sz="3600" b="1">
                <a:solidFill>
                  <a:schemeClr val="dk1"/>
                </a:solidFill>
              </a:defRPr>
            </a:lvl1pPr>
            <a:lvl2pPr marL="0" indent="228600">
              <a:buClr>
                <a:schemeClr val="dk1"/>
              </a:buClr>
              <a:buSzPct val="100000"/>
              <a:buNone/>
              <a:defRPr sz="3600" b="1">
                <a:solidFill>
                  <a:schemeClr val="dk1"/>
                </a:solidFil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marL="342900" indent="-152400">
              <a:spcBef>
                <a:spcPts val="600"/>
              </a:spcBef>
              <a:buClr>
                <a:schemeClr val="dk1"/>
              </a:buClr>
              <a:buSzPct val="100000"/>
              <a:defRPr sz="3000">
                <a:solidFill>
                  <a:schemeClr val="dk1"/>
                </a:solidFill>
              </a:defRPr>
            </a:lvl1pPr>
            <a:lvl2pPr marL="742950" indent="-133350">
              <a:spcBef>
                <a:spcPts val="480"/>
              </a:spcBef>
              <a:buClr>
                <a:schemeClr val="dk1"/>
              </a:buClr>
              <a:buSzPct val="100000"/>
              <a:defRPr sz="2400">
                <a:solidFill>
                  <a:schemeClr val="dk1"/>
                </a:solidFill>
              </a:defRPr>
            </a:lvl2pPr>
            <a:lvl3pPr marL="1143000" indent="-76200">
              <a:spcBef>
                <a:spcPts val="480"/>
              </a:spcBef>
              <a:buClr>
                <a:schemeClr val="dk1"/>
              </a:buClr>
              <a:buSzPct val="100000"/>
              <a:defRPr sz="2400">
                <a:solidFill>
                  <a:schemeClr val="dk1"/>
                </a:solidFill>
              </a:defRPr>
            </a:lvl3pPr>
            <a:lvl4pPr marL="1600200" indent="-114300">
              <a:spcBef>
                <a:spcPts val="360"/>
              </a:spcBef>
              <a:buClr>
                <a:schemeClr val="dk1"/>
              </a:buClr>
              <a:buSzPct val="100000"/>
              <a:defRPr sz="1800">
                <a:solidFill>
                  <a:schemeClr val="dk1"/>
                </a:solidFill>
              </a:defRPr>
            </a:lvl4pPr>
            <a:lvl5pPr marL="2057400" indent="-114300">
              <a:spcBef>
                <a:spcPts val="360"/>
              </a:spcBef>
              <a:buClr>
                <a:schemeClr val="dk1"/>
              </a:buClr>
              <a:buSzPct val="100000"/>
              <a:defRPr sz="1800">
                <a:solidFill>
                  <a:schemeClr val="dk1"/>
                </a:solidFill>
              </a:defRPr>
            </a:lvl5pPr>
            <a:lvl6pPr marL="2514600" indent="-114300">
              <a:spcBef>
                <a:spcPts val="360"/>
              </a:spcBef>
              <a:buClr>
                <a:schemeClr val="dk1"/>
              </a:buClr>
              <a:buSzPct val="100000"/>
              <a:defRPr sz="1800">
                <a:solidFill>
                  <a:schemeClr val="dk1"/>
                </a:solidFill>
              </a:defRPr>
            </a:lvl6pPr>
            <a:lvl7pPr marL="2971800" indent="-114300">
              <a:spcBef>
                <a:spcPts val="360"/>
              </a:spcBef>
              <a:buClr>
                <a:schemeClr val="dk1"/>
              </a:buClr>
              <a:buSzPct val="100000"/>
              <a:defRPr sz="1800">
                <a:solidFill>
                  <a:schemeClr val="dk1"/>
                </a:solidFill>
              </a:defRPr>
            </a:lvl7pPr>
            <a:lvl8pPr marL="3429000" indent="-114300">
              <a:spcBef>
                <a:spcPts val="360"/>
              </a:spcBef>
              <a:buClr>
                <a:schemeClr val="dk1"/>
              </a:buClr>
              <a:buSzPct val="100000"/>
              <a:defRPr sz="1800">
                <a:solidFill>
                  <a:schemeClr val="dk1"/>
                </a:solidFill>
              </a:defRPr>
            </a:lvl8pPr>
            <a:lvl9pPr marL="3886200" indent="-114300">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24" name="Shape 24"/>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Calibri"/>
              <a:buChar char="•"/>
              <a:defRPr/>
            </a:lvl1pPr>
            <a:lvl2pPr marL="742950" marR="0" indent="-107950" algn="l" rtl="0">
              <a:spcBef>
                <a:spcPts val="560"/>
              </a:spcBef>
              <a:buClr>
                <a:schemeClr val="dk1"/>
              </a:buClr>
              <a:buFont typeface="Calibri"/>
              <a:buChar char="–"/>
              <a:defRPr/>
            </a:lvl2pPr>
            <a:lvl3pPr marL="1143000" marR="0" indent="-76200" algn="l" rtl="0">
              <a:spcBef>
                <a:spcPts val="480"/>
              </a:spcBef>
              <a:buClr>
                <a:schemeClr val="dk1"/>
              </a:buClr>
              <a:buFont typeface="Calibri"/>
              <a:buChar char="•"/>
              <a:defRPr/>
            </a:lvl3pPr>
            <a:lvl4pPr marL="1600200" marR="0" indent="-101600" algn="l" rtl="0">
              <a:spcBef>
                <a:spcPts val="400"/>
              </a:spcBef>
              <a:buClr>
                <a:schemeClr val="dk1"/>
              </a:buClr>
              <a:buFont typeface="Calibri"/>
              <a:buChar char="–"/>
              <a:defRPr/>
            </a:lvl4pPr>
            <a:lvl5pPr marL="2057400" marR="0" indent="-101600" algn="l" rtl="0">
              <a:spcBef>
                <a:spcPts val="400"/>
              </a:spcBef>
              <a:buClr>
                <a:schemeClr val="dk1"/>
              </a:buClr>
              <a:buFont typeface="Calibri"/>
              <a:buChar char="»"/>
              <a:defRPr/>
            </a:lvl5pPr>
            <a:lvl6pPr marL="2514600" marR="0" indent="-101600" algn="l" rtl="0">
              <a:spcBef>
                <a:spcPts val="400"/>
              </a:spcBef>
              <a:buClr>
                <a:schemeClr val="dk1"/>
              </a:buClr>
              <a:buFont typeface="Calibri"/>
              <a:buChar char="•"/>
              <a:defRPr/>
            </a:lvl6pPr>
            <a:lvl7pPr marL="2971800" marR="0" indent="-101600" algn="l" rtl="0">
              <a:spcBef>
                <a:spcPts val="400"/>
              </a:spcBef>
              <a:buClr>
                <a:schemeClr val="dk1"/>
              </a:buClr>
              <a:buFont typeface="Calibri"/>
              <a:buChar char="•"/>
              <a:defRPr/>
            </a:lvl7pPr>
            <a:lvl8pPr marL="3429000" marR="0" indent="-101600" algn="l" rtl="0">
              <a:spcBef>
                <a:spcPts val="400"/>
              </a:spcBef>
              <a:buClr>
                <a:schemeClr val="dk1"/>
              </a:buClr>
              <a:buFont typeface="Calibri"/>
              <a:buChar char="•"/>
              <a:defRPr/>
            </a:lvl8pPr>
            <a:lvl9pPr marL="3886200" marR="0" indent="-101600" algn="l" rtl="0">
              <a:spcBef>
                <a:spcPts val="400"/>
              </a:spcBef>
              <a:buClr>
                <a:schemeClr val="dk1"/>
              </a:buClr>
              <a:buFont typeface="Calibri"/>
              <a:buChar char="•"/>
              <a:defRPr/>
            </a:lvl9pPr>
          </a:lstStyle>
          <a:p>
            <a:endParaRPr/>
          </a:p>
        </p:txBody>
      </p:sp>
      <p:sp>
        <p:nvSpPr>
          <p:cNvPr id="25" name="Shape 25"/>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26" name="Shape 26"/>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27" name="Shape 27"/>
          <p:cNvSpPr txBox="1">
            <a:spLocks noGrp="1"/>
          </p:cNvSpPr>
          <p:nvPr>
            <p:ph type="sldNum" idx="12"/>
          </p:nvPr>
        </p:nvSpPr>
        <p:spPr>
          <a:xfrm>
            <a:off x="6553200" y="4767262"/>
            <a:ext cx="2133599" cy="273900"/>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hyperlink" Target="http://www.oirp.pdx.edu/StatsNFacts.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hyperlink" Target="http://www.pdx.edu/transnational-programs/"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hyperlink" Target="http://www.pdx.edu/ed-abroad/programs/ous-waseda-university" TargetMode="External"/><Relationship Id="rId5" Type="http://schemas.openxmlformats.org/officeDocument/2006/relationships/image" Target="../media/image8.jp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hyperlink" Target="http://guides.library.pdx.edu/waseda?hs=a"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www.pdx.edu/esl/about-ielp"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library.pdx.edu/"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hyperlink" Target="http://guides.library.pdx.edu/IELP?hs=a" TargetMode="External"/><Relationship Id="rId2" Type="http://schemas.openxmlformats.org/officeDocument/2006/relationships/notesSlide" Target="../notesSlides/notesSlide29.xml"/><Relationship Id="rId1" Type="http://schemas.openxmlformats.org/officeDocument/2006/relationships/slideLayout" Target="../slideLayouts/slideLayout8.xml"/><Relationship Id="rId5" Type="http://schemas.openxmlformats.org/officeDocument/2006/relationships/hyperlink" Target="http://library.pdx.edu/askus.html" TargetMode="External"/><Relationship Id="rId4" Type="http://schemas.openxmlformats.org/officeDocument/2006/relationships/hyperlink" Target="http://guides.library.pdx.edu/friendly.php?s=hom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hyperlink" Target="http://lgdata.s3-website-us-east-1.amazonaws.com/docs/216/871641/thinkingtool.pdf"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hyperlink" Target="http://attaininfolit.org/"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guides.library.pdx.edu/IELP?hs=a" TargetMode="External"/><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www.pdx.edu/international-students/" TargetMode="External"/><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image" Target="../media/image15.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7.xml"/><Relationship Id="rId1" Type="http://schemas.openxmlformats.org/officeDocument/2006/relationships/slideLayout" Target="../slideLayouts/slideLayout8.xml"/><Relationship Id="rId6" Type="http://schemas.openxmlformats.org/officeDocument/2006/relationships/hyperlink" Target="http://www.iie.org/" TargetMode="External"/><Relationship Id="rId5" Type="http://schemas.openxmlformats.org/officeDocument/2006/relationships/image" Target="../media/image19.gif"/><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Laurie.Bridges@oregonstate.edu"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hyperlink" Target="mailto:Uta.Hussong-Christian@oregonstate.edu" TargetMode="External"/><Relationship Id="rId4" Type="http://schemas.openxmlformats.org/officeDocument/2006/relationships/hyperlink" Target="mailto:willsons@pdx.edu"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chronicle.com/article/For-Expat-Professors-in-South/128951/"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park.parkland.edu/cgi/viewcontent.cgi?article=1000&amp;context=ant_studen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bit.ly/timeculture"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bit.ly/indiau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7"/>
        <p:cNvGrpSpPr/>
        <p:nvPr/>
      </p:nvGrpSpPr>
      <p:grpSpPr>
        <a:xfrm>
          <a:off x="0" y="0"/>
          <a:ext cx="0" cy="0"/>
          <a:chOff x="0" y="0"/>
          <a:chExt cx="0" cy="0"/>
        </a:xfrm>
      </p:grpSpPr>
      <p:sp>
        <p:nvSpPr>
          <p:cNvPr id="98" name="Shape 98"/>
          <p:cNvSpPr txBox="1">
            <a:spLocks noGrp="1"/>
          </p:cNvSpPr>
          <p:nvPr>
            <p:ph type="ctrTitle"/>
          </p:nvPr>
        </p:nvSpPr>
        <p:spPr>
          <a:xfrm>
            <a:off x="685800" y="746293"/>
            <a:ext cx="7772400" cy="1934400"/>
          </a:xfrm>
          <a:prstGeom prst="rect">
            <a:avLst/>
          </a:prstGeom>
        </p:spPr>
        <p:txBody>
          <a:bodyPr lIns="91425" tIns="91425" rIns="91425" bIns="91425" anchor="b" anchorCtr="0">
            <a:noAutofit/>
          </a:bodyPr>
          <a:lstStyle/>
          <a:p>
            <a:pPr lvl="0" rtl="0">
              <a:buNone/>
            </a:pPr>
            <a:r>
              <a:rPr lang="en"/>
              <a:t>
</a:t>
            </a:r>
          </a:p>
          <a:p>
            <a:pPr lvl="0" rtl="0">
              <a:buNone/>
            </a:pPr>
            <a:r>
              <a:rPr lang="en" sz="4800"/>
              <a:t>Library Service </a:t>
            </a:r>
          </a:p>
          <a:p>
            <a:pPr lvl="0" rtl="0">
              <a:buNone/>
            </a:pPr>
            <a:r>
              <a:rPr lang="en" sz="4800"/>
              <a:t>and the </a:t>
            </a:r>
          </a:p>
          <a:p>
            <a:pPr>
              <a:buNone/>
            </a:pPr>
            <a:r>
              <a:rPr lang="en" sz="4800"/>
              <a:t>International Student</a:t>
            </a:r>
          </a:p>
        </p:txBody>
      </p:sp>
      <p:sp>
        <p:nvSpPr>
          <p:cNvPr id="99" name="Shape 99"/>
          <p:cNvSpPr txBox="1">
            <a:spLocks noGrp="1"/>
          </p:cNvSpPr>
          <p:nvPr>
            <p:ph type="subTitle" idx="1"/>
          </p:nvPr>
        </p:nvSpPr>
        <p:spPr>
          <a:xfrm>
            <a:off x="3274975" y="3643450"/>
            <a:ext cx="5868900" cy="1164600"/>
          </a:xfrm>
          <a:prstGeom prst="rect">
            <a:avLst/>
          </a:prstGeom>
          <a:noFill/>
        </p:spPr>
        <p:txBody>
          <a:bodyPr lIns="91425" tIns="91425" rIns="91425" bIns="91425" anchor="t" anchorCtr="0">
            <a:noAutofit/>
          </a:bodyPr>
          <a:lstStyle/>
          <a:p>
            <a:pPr lvl="0" algn="r" rtl="0">
              <a:buNone/>
            </a:pPr>
            <a:r>
              <a:rPr lang="en" sz="2400">
                <a:solidFill>
                  <a:srgbClr val="000000"/>
                </a:solidFill>
              </a:rPr>
              <a:t>Laurie Bridges, OSU</a:t>
            </a:r>
          </a:p>
          <a:p>
            <a:pPr lvl="0" algn="r" rtl="0">
              <a:buNone/>
            </a:pPr>
            <a:r>
              <a:rPr lang="en" sz="2400">
                <a:solidFill>
                  <a:srgbClr val="000000"/>
                </a:solidFill>
              </a:rPr>
              <a:t>Kimberly Willson-St. Clair, PSU</a:t>
            </a:r>
          </a:p>
          <a:p>
            <a:pPr lvl="0" algn="r" rtl="0">
              <a:buNone/>
            </a:pPr>
            <a:r>
              <a:rPr lang="en" sz="2400">
                <a:solidFill>
                  <a:srgbClr val="000000"/>
                </a:solidFill>
              </a:rPr>
              <a:t>Uta Hussong-Christian, OSU</a:t>
            </a:r>
          </a:p>
          <a:p>
            <a:pPr lvl="0" algn="r" rtl="0">
              <a:buNone/>
            </a:pPr>
            <a:r>
              <a:rPr lang="en" sz="1800">
                <a:solidFill>
                  <a:srgbClr val="000000"/>
                </a:solidFill>
              </a:rPr>
              <a:t>OLA Annual Conference, April 2014</a:t>
            </a:r>
          </a:p>
          <a:p>
            <a:endParaRPr lang="en" sz="1800">
              <a:solidFill>
                <a:srgbClr val="000000"/>
              </a:solidFill>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3964525" y="1212975"/>
            <a:ext cx="4722300" cy="37256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dirty="0"/>
              <a:t>1,294 INTO Students</a:t>
            </a:r>
          </a:p>
          <a:p>
            <a:pPr marL="457200" lvl="0" indent="-419100" rtl="0">
              <a:buClr>
                <a:schemeClr val="dk1"/>
              </a:buClr>
              <a:buSzPct val="166666"/>
              <a:buFont typeface="Arial"/>
              <a:buChar char="•"/>
            </a:pPr>
            <a:r>
              <a:rPr lang="en" dirty="0"/>
              <a:t>Public/private partnership</a:t>
            </a:r>
          </a:p>
          <a:p>
            <a:pPr marL="457200" lvl="0" indent="-419100" rtl="0">
              <a:buClr>
                <a:schemeClr val="dk1"/>
              </a:buClr>
              <a:buSzPct val="166666"/>
              <a:buFont typeface="Arial"/>
              <a:buChar char="•"/>
            </a:pPr>
            <a:r>
              <a:rPr lang="en" dirty="0"/>
              <a:t>“Pathway” into OSU</a:t>
            </a:r>
          </a:p>
          <a:p>
            <a:pPr marL="457200" lvl="0" indent="-419100" rtl="0">
              <a:buClr>
                <a:schemeClr val="dk1"/>
              </a:buClr>
              <a:buSzPct val="166666"/>
              <a:buFont typeface="Arial"/>
              <a:buChar char="•"/>
            </a:pPr>
            <a:r>
              <a:rPr lang="en" dirty="0"/>
              <a:t>1 of 6 US centers</a:t>
            </a:r>
          </a:p>
          <a:p>
            <a:endParaRPr lang="en" dirty="0"/>
          </a:p>
          <a:p>
            <a:pPr lvl="0"/>
            <a:endParaRPr lang="en" sz="1000" dirty="0" smtClean="0"/>
          </a:p>
          <a:p>
            <a:pPr lvl="0"/>
            <a:r>
              <a:rPr lang="en" sz="1000" dirty="0" smtClean="0"/>
              <a:t>Source</a:t>
            </a:r>
            <a:r>
              <a:rPr lang="en" sz="1000" dirty="0"/>
              <a:t>: OSU Fall 2013 Enrollment Summary, Office of Institutional Research</a:t>
            </a:r>
          </a:p>
          <a:p>
            <a:endParaRPr lang="en" dirty="0"/>
          </a:p>
          <a:p>
            <a:endParaRPr lang="en" dirty="0"/>
          </a:p>
        </p:txBody>
      </p:sp>
      <p:sp>
        <p:nvSpPr>
          <p:cNvPr id="162" name="Shape 162"/>
          <p:cNvSpPr txBox="1"/>
          <p:nvPr/>
        </p:nvSpPr>
        <p:spPr>
          <a:xfrm>
            <a:off x="693100" y="1834150"/>
            <a:ext cx="2883599" cy="1962600"/>
          </a:xfrm>
          <a:prstGeom prst="rect">
            <a:avLst/>
          </a:prstGeom>
        </p:spPr>
        <p:txBody>
          <a:bodyPr lIns="91425" tIns="91425" rIns="91425" bIns="91425" anchor="t" anchorCtr="0">
            <a:noAutofit/>
          </a:bodyPr>
          <a:lstStyle/>
          <a:p>
            <a:pPr>
              <a:buNone/>
            </a:pPr>
            <a:r>
              <a:rPr lang="en"/>
              <a:t>take picture of ILLC entrance with INTO OSU signage</a:t>
            </a:r>
          </a:p>
        </p:txBody>
      </p:sp>
      <p:pic>
        <p:nvPicPr>
          <p:cNvPr id="163" name="Shape 163"/>
          <p:cNvPicPr preferRelativeResize="0"/>
          <p:nvPr/>
        </p:nvPicPr>
        <p:blipFill rotWithShape="1">
          <a:blip r:embed="rId3"/>
          <a:srcRect l="6032"/>
          <a:stretch/>
        </p:blipFill>
        <p:spPr>
          <a:xfrm>
            <a:off x="579300" y="1301200"/>
            <a:ext cx="3324626" cy="2648097"/>
          </a:xfrm>
          <a:prstGeom prst="rect">
            <a:avLst/>
          </a:prstGeom>
          <a:noFill/>
          <a:ln>
            <a:noFill/>
          </a:ln>
        </p:spPr>
      </p:pic>
      <p:sp>
        <p:nvSpPr>
          <p:cNvPr id="164" name="Shape 164"/>
          <p:cNvSpPr txBox="1"/>
          <p:nvPr/>
        </p:nvSpPr>
        <p:spPr>
          <a:xfrm>
            <a:off x="579312" y="3949300"/>
            <a:ext cx="3324599" cy="196199"/>
          </a:xfrm>
          <a:prstGeom prst="rect">
            <a:avLst/>
          </a:prstGeom>
        </p:spPr>
        <p:txBody>
          <a:bodyPr lIns="91425" tIns="91425" rIns="91425" bIns="91425" anchor="t" anchorCtr="0">
            <a:noAutofit/>
          </a:bodyPr>
          <a:lstStyle/>
          <a:p>
            <a:pPr lvl="0" rtl="0">
              <a:buNone/>
            </a:pPr>
            <a:r>
              <a:rPr lang="en" sz="1000">
                <a:solidFill>
                  <a:srgbClr val="B7B7B7"/>
                </a:solidFill>
              </a:rPr>
              <a:t>“INTO OSU” by Uta Hussong-Christian</a:t>
            </a:r>
          </a:p>
          <a:p>
            <a:endParaRPr lang="en" sz="1000">
              <a:solidFill>
                <a:srgbClr val="B7B7B7"/>
              </a:solidFill>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457200" y="205978"/>
            <a:ext cx="8229600" cy="8574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3000" b="1">
                <a:solidFill>
                  <a:schemeClr val="dk1"/>
                </a:solidFill>
                <a:latin typeface="Calibri"/>
                <a:ea typeface="Calibri"/>
                <a:cs typeface="Calibri"/>
                <a:sym typeface="Calibri"/>
              </a:rPr>
              <a:t>Portland State University - Top 5</a:t>
            </a:r>
          </a:p>
        </p:txBody>
      </p:sp>
      <p:sp>
        <p:nvSpPr>
          <p:cNvPr id="170" name="Shape 170"/>
          <p:cNvSpPr txBox="1">
            <a:spLocks noGrp="1"/>
          </p:cNvSpPr>
          <p:nvPr>
            <p:ph type="body" idx="1"/>
          </p:nvPr>
        </p:nvSpPr>
        <p:spPr>
          <a:xfrm>
            <a:off x="457200" y="1200150"/>
            <a:ext cx="8229600" cy="3394500"/>
          </a:xfrm>
          <a:prstGeom prst="rect">
            <a:avLst/>
          </a:prstGeom>
          <a:noFill/>
          <a:ln>
            <a:noFill/>
          </a:ln>
        </p:spPr>
        <p:txBody>
          <a:bodyPr lIns="91425" tIns="45700" rIns="91425" bIns="45700" anchor="t" anchorCtr="0">
            <a:noAutofit/>
          </a:bodyPr>
          <a:lstStyle/>
          <a:p>
            <a:pPr marL="0" marR="0" lvl="0" indent="0" algn="l" rtl="0">
              <a:spcBef>
                <a:spcPts val="640"/>
              </a:spcBef>
              <a:buNone/>
            </a:pPr>
            <a:r>
              <a:rPr lang="en" sz="3200" b="0" i="0" u="none" strike="noStrike" cap="none" baseline="0" dirty="0">
                <a:solidFill>
                  <a:schemeClr val="dk1"/>
                </a:solidFill>
                <a:latin typeface="Calibri"/>
                <a:ea typeface="Calibri"/>
                <a:cs typeface="Calibri"/>
                <a:sym typeface="Calibri"/>
              </a:rPr>
              <a:t>
</a:t>
            </a:r>
            <a:r>
              <a:rPr lang="en" sz="2400" b="0" i="0" u="none" strike="noStrike" cap="none" baseline="0" dirty="0">
                <a:solidFill>
                  <a:schemeClr val="dk1"/>
                </a:solidFill>
              </a:rPr>
              <a:t>Saudi Arabia   418       </a:t>
            </a:r>
          </a:p>
          <a:p>
            <a:pPr marL="0" marR="0" lvl="0" indent="0" algn="l" rtl="0">
              <a:spcBef>
                <a:spcPts val="640"/>
              </a:spcBef>
              <a:buNone/>
            </a:pPr>
            <a:r>
              <a:rPr lang="en" sz="2400" b="0" i="0" u="none" strike="noStrike" cap="none" baseline="0" dirty="0">
                <a:solidFill>
                  <a:schemeClr val="dk1"/>
                </a:solidFill>
              </a:rPr>
              <a:t>China 		  </a:t>
            </a:r>
            <a:r>
              <a:rPr lang="en" sz="2400" b="0" i="0" u="none" strike="noStrike" cap="none" baseline="0" dirty="0" smtClean="0">
                <a:solidFill>
                  <a:schemeClr val="dk1"/>
                </a:solidFill>
              </a:rPr>
              <a:t>369</a:t>
            </a:r>
            <a:endParaRPr lang="en" sz="2400" b="0" i="0" u="none" strike="noStrike" cap="none" baseline="0" dirty="0">
              <a:solidFill>
                <a:schemeClr val="dk1"/>
              </a:solidFill>
            </a:endParaRPr>
          </a:p>
          <a:p>
            <a:pPr marL="0" marR="0" lvl="0" indent="0" algn="l" rtl="0">
              <a:spcBef>
                <a:spcPts val="640"/>
              </a:spcBef>
              <a:buNone/>
            </a:pPr>
            <a:r>
              <a:rPr lang="en" sz="2400" b="0" i="0" u="none" strike="noStrike" cap="none" baseline="0" dirty="0">
                <a:solidFill>
                  <a:schemeClr val="dk1"/>
                </a:solidFill>
              </a:rPr>
              <a:t>Kuwait	  </a:t>
            </a:r>
            <a:r>
              <a:rPr lang="en" sz="2400" b="0" i="0" u="none" strike="noStrike" cap="none" baseline="0" dirty="0" smtClean="0">
                <a:solidFill>
                  <a:schemeClr val="dk1"/>
                </a:solidFill>
              </a:rPr>
              <a:t>230</a:t>
            </a:r>
            <a:endParaRPr lang="en" sz="2400" b="0" i="0" u="none" strike="noStrike" cap="none" baseline="0" dirty="0">
              <a:solidFill>
                <a:schemeClr val="dk1"/>
              </a:solidFill>
            </a:endParaRPr>
          </a:p>
          <a:p>
            <a:pPr marL="0" marR="0" lvl="0" indent="0" algn="l" rtl="0">
              <a:spcBef>
                <a:spcPts val="640"/>
              </a:spcBef>
              <a:buNone/>
            </a:pPr>
            <a:r>
              <a:rPr lang="en" sz="2400" b="0" i="0" u="none" strike="noStrike" cap="none" baseline="0" dirty="0">
                <a:solidFill>
                  <a:schemeClr val="dk1"/>
                </a:solidFill>
              </a:rPr>
              <a:t>India		  </a:t>
            </a:r>
            <a:r>
              <a:rPr lang="en" sz="2400" b="0" i="0" u="none" strike="noStrike" cap="none" baseline="0" dirty="0" smtClean="0">
                <a:solidFill>
                  <a:schemeClr val="dk1"/>
                </a:solidFill>
              </a:rPr>
              <a:t>229</a:t>
            </a:r>
            <a:endParaRPr lang="en" sz="2400" b="0" i="0" u="none" strike="noStrike" cap="none" baseline="0" dirty="0">
              <a:solidFill>
                <a:schemeClr val="dk1"/>
              </a:solidFill>
            </a:endParaRPr>
          </a:p>
          <a:p>
            <a:pPr marL="0" marR="0" lvl="0" indent="0" algn="l" rtl="0">
              <a:spcBef>
                <a:spcPts val="640"/>
              </a:spcBef>
              <a:buNone/>
            </a:pPr>
            <a:r>
              <a:rPr lang="en" sz="2400" b="0" i="0" u="none" strike="noStrike" cap="none" baseline="0" dirty="0">
                <a:solidFill>
                  <a:schemeClr val="dk1"/>
                </a:solidFill>
              </a:rPr>
              <a:t>Japan		  </a:t>
            </a:r>
            <a:r>
              <a:rPr lang="en" sz="2400" b="0" i="0" u="none" strike="noStrike" cap="none" baseline="0" dirty="0" smtClean="0">
                <a:solidFill>
                  <a:schemeClr val="dk1"/>
                </a:solidFill>
              </a:rPr>
              <a:t>152</a:t>
            </a:r>
            <a:endParaRPr lang="en" sz="2400" b="0" i="0" u="none" strike="noStrike" cap="none" baseline="0" dirty="0">
              <a:solidFill>
                <a:schemeClr val="dk1"/>
              </a:solidFill>
            </a:endParaRPr>
          </a:p>
          <a:p>
            <a:endParaRPr lang="en" sz="2400" b="0" i="0" u="none" strike="noStrike" cap="none" baseline="0" dirty="0">
              <a:solidFill>
                <a:schemeClr val="dk1"/>
              </a:solidFill>
            </a:endParaRPr>
          </a:p>
        </p:txBody>
      </p:sp>
      <p:pic>
        <p:nvPicPr>
          <p:cNvPr id="171" name="Shape 171"/>
          <p:cNvPicPr preferRelativeResize="0"/>
          <p:nvPr/>
        </p:nvPicPr>
        <p:blipFill rotWithShape="1">
          <a:blip r:embed="rId3"/>
          <a:srcRect/>
          <a:stretch/>
        </p:blipFill>
        <p:spPr>
          <a:xfrm>
            <a:off x="3476325" y="1200150"/>
            <a:ext cx="4714200" cy="3079499"/>
          </a:xfrm>
          <a:prstGeom prst="rect">
            <a:avLst/>
          </a:prstGeom>
          <a:noFill/>
          <a:ln>
            <a:noFill/>
          </a:ln>
        </p:spPr>
      </p:pic>
      <p:sp>
        <p:nvSpPr>
          <p:cNvPr id="172" name="Shape 172"/>
          <p:cNvSpPr txBox="1"/>
          <p:nvPr/>
        </p:nvSpPr>
        <p:spPr>
          <a:xfrm>
            <a:off x="685800" y="4229100"/>
            <a:ext cx="5638800" cy="914400"/>
          </a:xfrm>
          <a:prstGeom prst="rect">
            <a:avLst/>
          </a:prstGeom>
          <a:noFill/>
          <a:ln>
            <a:noFill/>
          </a:ln>
        </p:spPr>
        <p:txBody>
          <a:bodyPr lIns="91425" tIns="45700" rIns="91425" bIns="45700" anchor="t" anchorCtr="0">
            <a:noAutofit/>
          </a:bodyPr>
          <a:lstStyle/>
          <a:p>
            <a:pPr marL="0" marR="0" lvl="0" indent="0" algn="l" rtl="0">
              <a:buSzPct val="25000"/>
              <a:buNone/>
            </a:pPr>
            <a:r>
              <a:rPr lang="en" sz="1800" b="0" i="0" u="none" strike="noStrike" cap="none" baseline="0">
                <a:solidFill>
                  <a:schemeClr val="dk1"/>
                </a:solidFill>
                <a:latin typeface="Calibri"/>
                <a:ea typeface="Calibri"/>
                <a:cs typeface="Calibri"/>
                <a:sym typeface="Calibri"/>
              </a:rPr>
              <a:t>
</a:t>
            </a:r>
            <a:r>
              <a:rPr lang="en" sz="1800" b="0" u="none" strike="noStrike" cap="none" baseline="0">
                <a:solidFill>
                  <a:schemeClr val="dk1"/>
                </a:solidFill>
                <a:latin typeface="Calibri"/>
                <a:ea typeface="Calibri"/>
                <a:cs typeface="Calibri"/>
                <a:sym typeface="Calibri"/>
              </a:rPr>
              <a:t>Source: Portland State University, </a:t>
            </a:r>
            <a:r>
              <a:rPr lang="en" sz="1800" b="0" u="sng" strike="noStrike" cap="none" baseline="0">
                <a:solidFill>
                  <a:schemeClr val="hlink"/>
                </a:solidFill>
                <a:latin typeface="Calibri"/>
                <a:ea typeface="Calibri"/>
                <a:cs typeface="Calibri"/>
                <a:sym typeface="Calibri"/>
                <a:hlinkClick r:id="rId4"/>
              </a:rPr>
              <a:t>Office of Institutional Research and Planning, Fact Book – Fall 2013</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57200" y="205978"/>
            <a:ext cx="8229600" cy="8574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3000" b="1">
                <a:solidFill>
                  <a:schemeClr val="dk1"/>
                </a:solidFill>
                <a:latin typeface="Calibri"/>
                <a:ea typeface="Calibri"/>
                <a:cs typeface="Calibri"/>
                <a:sym typeface="Calibri"/>
              </a:rPr>
              <a:t>Waseda U &amp; PSU </a:t>
            </a:r>
            <a:r>
              <a:rPr lang="en" sz="3000" b="1" i="0" u="none" strike="noStrike" cap="none" baseline="0">
                <a:solidFill>
                  <a:schemeClr val="dk1"/>
                </a:solidFill>
                <a:latin typeface="Calibri"/>
                <a:ea typeface="Calibri"/>
                <a:cs typeface="Calibri"/>
                <a:sym typeface="Calibri"/>
              </a:rPr>
              <a:t>Partnership</a:t>
            </a:r>
          </a:p>
          <a:p>
            <a:pPr marL="0" marR="0" lvl="0" indent="0" algn="ctr" rtl="0">
              <a:spcBef>
                <a:spcPts val="0"/>
              </a:spcBef>
              <a:buClr>
                <a:schemeClr val="dk1"/>
              </a:buClr>
              <a:buSzPct val="25000"/>
              <a:buFont typeface="Calibri"/>
              <a:buNone/>
            </a:pPr>
            <a:r>
              <a:rPr lang="en" sz="1800" b="1">
                <a:solidFill>
                  <a:schemeClr val="dk1"/>
                </a:solidFill>
                <a:latin typeface="Calibri"/>
                <a:ea typeface="Calibri"/>
                <a:cs typeface="Calibri"/>
                <a:sym typeface="Calibri"/>
              </a:rPr>
              <a:t>- OUS students attend Waseda while Waseda students attend PSU exclusively.</a:t>
            </a:r>
          </a:p>
        </p:txBody>
      </p:sp>
      <p:pic>
        <p:nvPicPr>
          <p:cNvPr id="178" name="Shape 178"/>
          <p:cNvPicPr preferRelativeResize="0"/>
          <p:nvPr/>
        </p:nvPicPr>
        <p:blipFill>
          <a:blip r:embed="rId3"/>
          <a:stretch>
            <a:fillRect/>
          </a:stretch>
        </p:blipFill>
        <p:spPr>
          <a:xfrm>
            <a:off x="3598350" y="1910624"/>
            <a:ext cx="2953912" cy="1476956"/>
          </a:xfrm>
          <a:prstGeom prst="rect">
            <a:avLst/>
          </a:prstGeom>
          <a:noFill/>
          <a:ln>
            <a:noFill/>
          </a:ln>
        </p:spPr>
      </p:pic>
      <p:pic>
        <p:nvPicPr>
          <p:cNvPr id="179" name="Shape 179"/>
          <p:cNvPicPr preferRelativeResize="0"/>
          <p:nvPr/>
        </p:nvPicPr>
        <p:blipFill>
          <a:blip r:embed="rId4"/>
          <a:stretch>
            <a:fillRect/>
          </a:stretch>
        </p:blipFill>
        <p:spPr>
          <a:xfrm>
            <a:off x="2037975" y="1843762"/>
            <a:ext cx="1543818" cy="1543818"/>
          </a:xfrm>
          <a:prstGeom prst="rect">
            <a:avLst/>
          </a:prstGeom>
          <a:noFill/>
          <a:ln>
            <a:noFill/>
          </a:ln>
        </p:spPr>
      </p:pic>
      <p:pic>
        <p:nvPicPr>
          <p:cNvPr id="180" name="Shape 180"/>
          <p:cNvPicPr preferRelativeResize="0"/>
          <p:nvPr/>
        </p:nvPicPr>
        <p:blipFill>
          <a:blip r:embed="rId5"/>
          <a:stretch>
            <a:fillRect/>
          </a:stretch>
        </p:blipFill>
        <p:spPr>
          <a:xfrm>
            <a:off x="1260848" y="3597448"/>
            <a:ext cx="4298239" cy="857249"/>
          </a:xfrm>
          <a:prstGeom prst="rect">
            <a:avLst/>
          </a:prstGeom>
          <a:noFill/>
          <a:ln>
            <a:noFill/>
          </a:ln>
        </p:spPr>
      </p:pic>
      <p:sp>
        <p:nvSpPr>
          <p:cNvPr id="181" name="Shape 181"/>
          <p:cNvSpPr txBox="1"/>
          <p:nvPr/>
        </p:nvSpPr>
        <p:spPr>
          <a:xfrm>
            <a:off x="5900450" y="4088750"/>
            <a:ext cx="3071099" cy="936899"/>
          </a:xfrm>
          <a:prstGeom prst="rect">
            <a:avLst/>
          </a:prstGeom>
        </p:spPr>
        <p:txBody>
          <a:bodyPr lIns="91425" tIns="91425" rIns="91425" bIns="91425" anchor="t" anchorCtr="0">
            <a:noAutofit/>
          </a:bodyPr>
          <a:lstStyle/>
          <a:p>
            <a:pPr lvl="0" rtl="0">
              <a:buNone/>
            </a:pPr>
            <a:r>
              <a:rPr lang="en" sz="1200" u="sng">
                <a:solidFill>
                  <a:schemeClr val="hlink"/>
                </a:solidFill>
                <a:hlinkClick r:id="rId6"/>
              </a:rPr>
              <a:t>http://www.pdx.edu/ed-abroad/programs/ous-waseda-university</a:t>
            </a:r>
          </a:p>
          <a:p>
            <a:pPr>
              <a:buNone/>
            </a:pPr>
            <a:r>
              <a:rPr lang="en" sz="1200" u="sng">
                <a:solidFill>
                  <a:schemeClr val="hlink"/>
                </a:solidFill>
                <a:hlinkClick r:id="rId7"/>
              </a:rPr>
              <a:t>http://www.pdx.edu/transnational-programs/</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rtl="0">
              <a:buNone/>
            </a:pPr>
            <a:r>
              <a:rPr lang="en" sz="3000" b="1"/>
              <a:t>Waseda U. Students at PSU</a:t>
            </a:r>
          </a:p>
        </p:txBody>
      </p:sp>
      <p:sp>
        <p:nvSpPr>
          <p:cNvPr id="187" name="Shape 187"/>
          <p:cNvSpPr txBox="1">
            <a:spLocks noGrp="1"/>
          </p:cNvSpPr>
          <p:nvPr>
            <p:ph type="body" idx="1"/>
          </p:nvPr>
        </p:nvSpPr>
        <p:spPr>
          <a:xfrm>
            <a:off x="457200" y="1200150"/>
            <a:ext cx="8229600" cy="3394500"/>
          </a:xfrm>
          <a:prstGeom prst="rect">
            <a:avLst/>
          </a:prstGeom>
        </p:spPr>
        <p:txBody>
          <a:bodyPr lIns="91425" tIns="91425" rIns="91425" bIns="91425" anchor="t" anchorCtr="0">
            <a:noAutofit/>
          </a:bodyPr>
          <a:lstStyle/>
          <a:p>
            <a:pPr marL="0" lvl="0" indent="0" rtl="0">
              <a:buNone/>
            </a:pPr>
            <a:r>
              <a:rPr lang="en" sz="2400"/>
              <a:t>50 to 80 students - 3 terms with an optional fourth term. </a:t>
            </a:r>
          </a:p>
          <a:p>
            <a:endParaRPr lang="en" sz="2400"/>
          </a:p>
          <a:p>
            <a:pPr marL="0" lvl="0" indent="0" rtl="0">
              <a:buNone/>
            </a:pPr>
            <a:r>
              <a:rPr lang="en" sz="1800"/>
              <a:t>PSU Library instruction for Waseda students for these required classes...</a:t>
            </a:r>
          </a:p>
          <a:p>
            <a:pPr marL="0" lvl="0" indent="0" rtl="0">
              <a:buNone/>
            </a:pPr>
            <a:r>
              <a:rPr lang="en" sz="1800" b="1"/>
              <a:t>LOHAS - </a:t>
            </a:r>
            <a:r>
              <a:rPr lang="en" sz="1800" b="1">
                <a:solidFill>
                  <a:srgbClr val="222222"/>
                </a:solidFill>
              </a:rPr>
              <a:t> Life of Health and Sustainability</a:t>
            </a:r>
          </a:p>
          <a:p>
            <a:pPr marL="0" lvl="0" indent="0" rtl="0">
              <a:buNone/>
            </a:pPr>
            <a:r>
              <a:rPr lang="en" sz="1800" b="1">
                <a:solidFill>
                  <a:srgbClr val="222222"/>
                </a:solidFill>
              </a:rPr>
              <a:t>&amp;</a:t>
            </a:r>
            <a:r>
              <a:rPr lang="en" sz="1800" b="1"/>
              <a:t>TNP  - Globalization</a:t>
            </a:r>
            <a:r>
              <a:rPr lang="en" sz="1800"/>
              <a:t>... with either a social sciences or humanities emphasis that include film studies.</a:t>
            </a:r>
          </a:p>
          <a:p>
            <a:pPr marL="0" lvl="0" indent="0" rtl="0">
              <a:buNone/>
            </a:pPr>
            <a:r>
              <a:rPr lang="en" sz="3000"/>
              <a:t>    		</a:t>
            </a:r>
            <a:r>
              <a:rPr lang="en" sz="1800"/>
              <a:t>Waseda U. LibGuide - </a:t>
            </a:r>
            <a:r>
              <a:rPr lang="en" sz="1800" u="sng">
                <a:solidFill>
                  <a:schemeClr val="hlink"/>
                </a:solidFill>
                <a:hlinkClick r:id="rId3"/>
              </a:rPr>
              <a:t>http://guides.library.pdx.edu/waseda?hs=a</a:t>
            </a:r>
            <a:r>
              <a:rPr lang="en" sz="3000" u="sng">
                <a:solidFill>
                  <a:schemeClr val="hlink"/>
                </a:solidFill>
                <a:hlinkClick r:id="rId3"/>
              </a:rPr>
              <a:t>  </a:t>
            </a:r>
            <a:r>
              <a:rPr lang="en" sz="3000"/>
              <a:t>               </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457200" y="205978"/>
            <a:ext cx="8229600" cy="8574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3000" b="1" i="0" u="sng" strike="noStrike" cap="none" baseline="0">
                <a:solidFill>
                  <a:schemeClr val="hlink"/>
                </a:solidFill>
                <a:latin typeface="Calibri"/>
                <a:ea typeface="Calibri"/>
                <a:cs typeface="Calibri"/>
                <a:sym typeface="Calibri"/>
                <a:hlinkClick r:id="rId3"/>
              </a:rPr>
              <a:t>Intensive English Language Program</a:t>
            </a:r>
            <a:r>
              <a:rPr lang="en" sz="3000" b="1" i="0" u="none" strike="noStrike" cap="none" baseline="0">
                <a:solidFill>
                  <a:schemeClr val="dk1"/>
                </a:solidFill>
                <a:latin typeface="Calibri"/>
                <a:ea typeface="Calibri"/>
                <a:cs typeface="Calibri"/>
                <a:sym typeface="Calibri"/>
              </a:rPr>
              <a:t> (IELP) at Portland State University</a:t>
            </a:r>
          </a:p>
        </p:txBody>
      </p:sp>
      <p:pic>
        <p:nvPicPr>
          <p:cNvPr id="193" name="Shape 193"/>
          <p:cNvPicPr preferRelativeResize="0">
            <a:picLocks noGrp="1"/>
          </p:cNvPicPr>
          <p:nvPr>
            <p:ph type="body" idx="1"/>
          </p:nvPr>
        </p:nvPicPr>
        <p:blipFill rotWithShape="1">
          <a:blip r:embed="rId4"/>
          <a:srcRect/>
          <a:stretch/>
        </p:blipFill>
        <p:spPr>
          <a:xfrm>
            <a:off x="533400" y="1135525"/>
            <a:ext cx="8229600" cy="3705300"/>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sz="3000" b="1"/>
              <a:t>IELP- English Immersion</a:t>
            </a:r>
          </a:p>
        </p:txBody>
      </p:sp>
      <p:sp>
        <p:nvSpPr>
          <p:cNvPr id="199" name="Shape 199"/>
          <p:cNvSpPr txBox="1">
            <a:spLocks noGrp="1"/>
          </p:cNvSpPr>
          <p:nvPr>
            <p:ph type="body" idx="1"/>
          </p:nvPr>
        </p:nvSpPr>
        <p:spPr>
          <a:xfrm>
            <a:off x="457200" y="1200150"/>
            <a:ext cx="8229600" cy="3394500"/>
          </a:xfrm>
          <a:prstGeom prst="rect">
            <a:avLst/>
          </a:prstGeom>
        </p:spPr>
        <p:txBody>
          <a:bodyPr lIns="91425" tIns="91425" rIns="91425" bIns="91425" anchor="t" anchorCtr="0">
            <a:noAutofit/>
          </a:bodyPr>
          <a:lstStyle/>
          <a:p>
            <a:pPr lvl="0" rtl="0">
              <a:buNone/>
            </a:pPr>
            <a:r>
              <a:rPr lang="en" sz="2400"/>
              <a:t>Level1 through the completion of Level 5 + </a:t>
            </a:r>
            <a:br>
              <a:rPr lang="en" sz="2400"/>
            </a:br>
            <a:r>
              <a:rPr lang="en" sz="2400"/>
              <a:t>IELP advisor recommendation  = TOEFL equivalency</a:t>
            </a:r>
          </a:p>
          <a:p>
            <a:pPr marL="457200" lvl="0" indent="-381000" rtl="0">
              <a:buClr>
                <a:schemeClr val="dk1"/>
              </a:buClr>
              <a:buSzPct val="100000"/>
              <a:buFont typeface="Calibri"/>
              <a:buChar char="•"/>
            </a:pPr>
            <a:r>
              <a:rPr lang="en" sz="2400"/>
              <a:t>To be accepted  into a PSU degree program </a:t>
            </a:r>
          </a:p>
          <a:p>
            <a:pPr marL="457200" lvl="0" indent="-381000" rtl="0">
              <a:buClr>
                <a:schemeClr val="dk1"/>
              </a:buClr>
              <a:buSzPct val="100000"/>
              <a:buFont typeface="Calibri"/>
              <a:buChar char="•"/>
            </a:pPr>
            <a:r>
              <a:rPr lang="en" sz="2400"/>
              <a:t>To be accepted into an English-speaking university or college</a:t>
            </a:r>
          </a:p>
          <a:p>
            <a:pPr marL="457200" lvl="0" indent="-381000" rtl="0">
              <a:buClr>
                <a:schemeClr val="dk1"/>
              </a:buClr>
              <a:buSzPct val="100000"/>
              <a:buFont typeface="Calibri"/>
              <a:buChar char="•"/>
            </a:pPr>
            <a:r>
              <a:rPr lang="en" sz="2400"/>
              <a:t>To improve English proficiency in order to interact more efficiently in the global market.</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ctrTitle"/>
          </p:nvPr>
        </p:nvSpPr>
        <p:spPr>
          <a:xfrm>
            <a:off x="685800" y="1583342"/>
            <a:ext cx="7772400" cy="1159799"/>
          </a:xfrm>
          <a:prstGeom prst="rect">
            <a:avLst/>
          </a:prstGeom>
        </p:spPr>
        <p:txBody>
          <a:bodyPr lIns="91425" tIns="91425" rIns="91425" bIns="91425" anchor="b" anchorCtr="0">
            <a:noAutofit/>
          </a:bodyPr>
          <a:lstStyle/>
          <a:p>
            <a:pPr lvl="0" rtl="0">
              <a:buNone/>
            </a:pPr>
            <a:r>
              <a:rPr lang="en"/>
              <a:t>Instruction</a:t>
            </a:r>
          </a:p>
        </p:txBody>
      </p:sp>
      <p:sp>
        <p:nvSpPr>
          <p:cNvPr id="205" name="Shape 205"/>
          <p:cNvSpPr txBox="1">
            <a:spLocks noGrp="1"/>
          </p:cNvSpPr>
          <p:nvPr>
            <p:ph type="subTitle" idx="1"/>
          </p:nvPr>
        </p:nvSpPr>
        <p:spPr>
          <a:xfrm>
            <a:off x="685800" y="2840053"/>
            <a:ext cx="7772400" cy="784799"/>
          </a:xfrm>
          <a:prstGeom prst="rect">
            <a:avLst/>
          </a:prstGeom>
        </p:spPr>
        <p:txBody>
          <a:bodyPr lIns="91425" tIns="91425" rIns="91425" bIns="91425" anchor="t" anchorCtr="0">
            <a:noAutofit/>
          </a:bodyPr>
          <a:lstStyle/>
          <a:p>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457200" y="1187325"/>
            <a:ext cx="8229600" cy="3725699"/>
          </a:xfrm>
          <a:prstGeom prst="rect">
            <a:avLst/>
          </a:prstGeom>
        </p:spPr>
        <p:txBody>
          <a:bodyPr lIns="91425" tIns="91425" rIns="91425" bIns="91425" anchor="t" anchorCtr="0">
            <a:noAutofit/>
          </a:bodyPr>
          <a:lstStyle/>
          <a:p>
            <a:pPr lvl="0" algn="ctr" rtl="0">
              <a:buNone/>
            </a:pPr>
            <a:r>
              <a:rPr lang="en" sz="3600" b="1"/>
              <a:t>
</a:t>
            </a:r>
            <a:r>
              <a:rPr lang="en"/>
              <a:t>English Language Proficiency Continuum</a:t>
            </a:r>
          </a:p>
          <a:p>
            <a:endParaRPr lang="en"/>
          </a:p>
        </p:txBody>
      </p:sp>
      <p:cxnSp>
        <p:nvCxnSpPr>
          <p:cNvPr id="211" name="Shape 211"/>
          <p:cNvCxnSpPr/>
          <p:nvPr/>
        </p:nvCxnSpPr>
        <p:spPr>
          <a:xfrm rot="10800000" flipH="1">
            <a:off x="974125" y="4055224"/>
            <a:ext cx="7401000" cy="25800"/>
          </a:xfrm>
          <a:prstGeom prst="straightConnector1">
            <a:avLst/>
          </a:prstGeom>
          <a:noFill/>
          <a:ln w="19050" cap="flat">
            <a:solidFill>
              <a:schemeClr val="dk2"/>
            </a:solidFill>
            <a:prstDash val="solid"/>
            <a:round/>
            <a:headEnd type="none" w="lg" len="lg"/>
            <a:tailEnd type="none" w="lg" len="lg"/>
          </a:ln>
        </p:spPr>
      </p:cxnSp>
      <p:sp>
        <p:nvSpPr>
          <p:cNvPr id="212" name="Shape 212"/>
          <p:cNvSpPr txBox="1"/>
          <p:nvPr/>
        </p:nvSpPr>
        <p:spPr>
          <a:xfrm>
            <a:off x="2179825" y="3734525"/>
            <a:ext cx="808200" cy="320699"/>
          </a:xfrm>
          <a:prstGeom prst="rect">
            <a:avLst/>
          </a:prstGeom>
        </p:spPr>
        <p:txBody>
          <a:bodyPr lIns="91425" tIns="91425" rIns="91425" bIns="91425" anchor="t" anchorCtr="0">
            <a:noAutofit/>
          </a:bodyPr>
          <a:lstStyle/>
          <a:p>
            <a:pPr>
              <a:buNone/>
            </a:pPr>
            <a:r>
              <a:rPr lang="en"/>
              <a:t>Level 1</a:t>
            </a:r>
          </a:p>
        </p:txBody>
      </p:sp>
      <p:sp>
        <p:nvSpPr>
          <p:cNvPr id="213" name="Shape 213"/>
          <p:cNvSpPr txBox="1"/>
          <p:nvPr/>
        </p:nvSpPr>
        <p:spPr>
          <a:xfrm>
            <a:off x="6451225" y="3734525"/>
            <a:ext cx="808200" cy="320699"/>
          </a:xfrm>
          <a:prstGeom prst="rect">
            <a:avLst/>
          </a:prstGeom>
        </p:spPr>
        <p:txBody>
          <a:bodyPr lIns="91425" tIns="91425" rIns="91425" bIns="91425" anchor="t" anchorCtr="0">
            <a:noAutofit/>
          </a:bodyPr>
          <a:lstStyle/>
          <a:p>
            <a:pPr lvl="0" rtl="0">
              <a:buNone/>
            </a:pPr>
            <a:r>
              <a:rPr lang="en"/>
              <a:t>Level 5</a:t>
            </a:r>
          </a:p>
        </p:txBody>
      </p:sp>
      <p:sp>
        <p:nvSpPr>
          <p:cNvPr id="214" name="Shape 214"/>
          <p:cNvSpPr txBox="1"/>
          <p:nvPr/>
        </p:nvSpPr>
        <p:spPr>
          <a:xfrm>
            <a:off x="974125" y="3734525"/>
            <a:ext cx="1117799" cy="320699"/>
          </a:xfrm>
          <a:prstGeom prst="rect">
            <a:avLst/>
          </a:prstGeom>
        </p:spPr>
        <p:txBody>
          <a:bodyPr lIns="91425" tIns="91425" rIns="91425" bIns="91425" anchor="t" anchorCtr="0">
            <a:noAutofit/>
          </a:bodyPr>
          <a:lstStyle/>
          <a:p>
            <a:pPr lvl="0" rtl="0">
              <a:buNone/>
            </a:pPr>
            <a:r>
              <a:rPr lang="en"/>
              <a:t>Foundation</a:t>
            </a:r>
          </a:p>
        </p:txBody>
      </p:sp>
      <p:sp>
        <p:nvSpPr>
          <p:cNvPr id="215" name="Shape 215"/>
          <p:cNvSpPr txBox="1"/>
          <p:nvPr/>
        </p:nvSpPr>
        <p:spPr>
          <a:xfrm>
            <a:off x="2179825" y="4081025"/>
            <a:ext cx="1758599" cy="737400"/>
          </a:xfrm>
          <a:prstGeom prst="rect">
            <a:avLst/>
          </a:prstGeom>
        </p:spPr>
        <p:txBody>
          <a:bodyPr lIns="91425" tIns="91425" rIns="91425" bIns="91425" anchor="t" anchorCtr="0">
            <a:noAutofit/>
          </a:bodyPr>
          <a:lstStyle/>
          <a:p>
            <a:pPr>
              <a:buNone/>
            </a:pPr>
            <a:r>
              <a:rPr lang="en"/>
              <a:t>simple isolated phrases/sentences</a:t>
            </a:r>
          </a:p>
        </p:txBody>
      </p:sp>
      <p:sp>
        <p:nvSpPr>
          <p:cNvPr id="216" name="Shape 216"/>
          <p:cNvSpPr txBox="1"/>
          <p:nvPr/>
        </p:nvSpPr>
        <p:spPr>
          <a:xfrm>
            <a:off x="6451225" y="4055225"/>
            <a:ext cx="2040899" cy="661799"/>
          </a:xfrm>
          <a:prstGeom prst="rect">
            <a:avLst/>
          </a:prstGeom>
        </p:spPr>
        <p:txBody>
          <a:bodyPr lIns="91425" tIns="91425" rIns="91425" bIns="91425" anchor="t" anchorCtr="0">
            <a:noAutofit/>
          </a:bodyPr>
          <a:lstStyle/>
          <a:p>
            <a:pPr>
              <a:buNone/>
            </a:pPr>
            <a:r>
              <a:rPr lang="en"/>
              <a:t>ideas communicated with appropriate/varied detail</a:t>
            </a:r>
          </a:p>
        </p:txBody>
      </p:sp>
      <p:sp>
        <p:nvSpPr>
          <p:cNvPr id="217" name="Shape 217"/>
          <p:cNvSpPr txBox="1"/>
          <p:nvPr/>
        </p:nvSpPr>
        <p:spPr>
          <a:xfrm>
            <a:off x="7489950" y="3734525"/>
            <a:ext cx="808200" cy="320699"/>
          </a:xfrm>
          <a:prstGeom prst="rect">
            <a:avLst/>
          </a:prstGeom>
        </p:spPr>
        <p:txBody>
          <a:bodyPr lIns="91425" tIns="91425" rIns="91425" bIns="91425" anchor="t" anchorCtr="0">
            <a:noAutofit/>
          </a:bodyPr>
          <a:lstStyle/>
          <a:p>
            <a:pPr lvl="0" rtl="0">
              <a:buNone/>
            </a:pPr>
            <a:r>
              <a:rPr lang="en"/>
              <a:t>Level 6</a:t>
            </a:r>
          </a:p>
        </p:txBody>
      </p:sp>
      <p:sp>
        <p:nvSpPr>
          <p:cNvPr id="218" name="Shape 218"/>
          <p:cNvSpPr txBox="1"/>
          <p:nvPr/>
        </p:nvSpPr>
        <p:spPr>
          <a:xfrm>
            <a:off x="5335525" y="3734525"/>
            <a:ext cx="808200" cy="320699"/>
          </a:xfrm>
          <a:prstGeom prst="rect">
            <a:avLst/>
          </a:prstGeom>
        </p:spPr>
        <p:txBody>
          <a:bodyPr lIns="91425" tIns="91425" rIns="91425" bIns="91425" anchor="t" anchorCtr="0">
            <a:noAutofit/>
          </a:bodyPr>
          <a:lstStyle/>
          <a:p>
            <a:pPr lvl="0" rtl="0">
              <a:buNone/>
            </a:pPr>
            <a:r>
              <a:rPr lang="en"/>
              <a:t>Level 4</a:t>
            </a:r>
          </a:p>
        </p:txBody>
      </p:sp>
      <p:sp>
        <p:nvSpPr>
          <p:cNvPr id="219" name="Shape 219"/>
          <p:cNvSpPr txBox="1"/>
          <p:nvPr/>
        </p:nvSpPr>
        <p:spPr>
          <a:xfrm>
            <a:off x="4315525" y="3734525"/>
            <a:ext cx="808200" cy="320699"/>
          </a:xfrm>
          <a:prstGeom prst="rect">
            <a:avLst/>
          </a:prstGeom>
        </p:spPr>
        <p:txBody>
          <a:bodyPr lIns="91425" tIns="91425" rIns="91425" bIns="91425" anchor="t" anchorCtr="0">
            <a:noAutofit/>
          </a:bodyPr>
          <a:lstStyle/>
          <a:p>
            <a:pPr lvl="0" rtl="0">
              <a:buNone/>
            </a:pPr>
            <a:r>
              <a:rPr lang="en"/>
              <a:t>Level 3</a:t>
            </a:r>
          </a:p>
        </p:txBody>
      </p:sp>
      <p:sp>
        <p:nvSpPr>
          <p:cNvPr id="220" name="Shape 220"/>
          <p:cNvSpPr txBox="1"/>
          <p:nvPr/>
        </p:nvSpPr>
        <p:spPr>
          <a:xfrm>
            <a:off x="3247675" y="3734525"/>
            <a:ext cx="808200" cy="320699"/>
          </a:xfrm>
          <a:prstGeom prst="rect">
            <a:avLst/>
          </a:prstGeom>
        </p:spPr>
        <p:txBody>
          <a:bodyPr lIns="91425" tIns="91425" rIns="91425" bIns="91425" anchor="t" anchorCtr="0">
            <a:noAutofit/>
          </a:bodyPr>
          <a:lstStyle/>
          <a:p>
            <a:pPr lvl="0" rtl="0">
              <a:buNone/>
            </a:pPr>
            <a:r>
              <a:rPr lang="en"/>
              <a:t>Level 2</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457200" y="-128271"/>
            <a:ext cx="8229600" cy="857400"/>
          </a:xfrm>
          <a:prstGeom prst="rect">
            <a:avLst/>
          </a:prstGeom>
        </p:spPr>
        <p:txBody>
          <a:bodyPr lIns="91425" tIns="91425" rIns="91425" bIns="91425" anchor="b" anchorCtr="0">
            <a:noAutofit/>
          </a:bodyPr>
          <a:lstStyle/>
          <a:p>
            <a:pPr>
              <a:buNone/>
            </a:pPr>
            <a:r>
              <a:rPr lang="en"/>
              <a:t>Language Rubric</a:t>
            </a:r>
          </a:p>
        </p:txBody>
      </p:sp>
      <p:graphicFrame>
        <p:nvGraphicFramePr>
          <p:cNvPr id="226" name="Shape 226"/>
          <p:cNvGraphicFramePr/>
          <p:nvPr/>
        </p:nvGraphicFramePr>
        <p:xfrm>
          <a:off x="168875" y="591587"/>
          <a:ext cx="8806250" cy="4513025"/>
        </p:xfrm>
        <a:graphic>
          <a:graphicData uri="http://schemas.openxmlformats.org/drawingml/2006/table">
            <a:tbl>
              <a:tblPr>
                <a:noFill/>
                <a:tableStyleId>{09117605-8458-474F-9705-3B3BCA752C90}</a:tableStyleId>
              </a:tblPr>
              <a:tblGrid>
                <a:gridCol w="2935425"/>
                <a:gridCol w="3045575"/>
                <a:gridCol w="2825250"/>
              </a:tblGrid>
              <a:tr h="692675">
                <a:tc>
                  <a:txBody>
                    <a:bodyPr/>
                    <a:lstStyle/>
                    <a:p>
                      <a:pPr>
                        <a:buNone/>
                      </a:pPr>
                      <a:r>
                        <a:rPr lang="en" sz="1800" b="1"/>
                        <a:t>Level</a:t>
                      </a:r>
                    </a:p>
                  </a:txBody>
                  <a:tcPr marL="91425" marR="91425" marT="91425" marB="91425"/>
                </a:tc>
                <a:tc>
                  <a:txBody>
                    <a:bodyPr/>
                    <a:lstStyle/>
                    <a:p>
                      <a:pPr>
                        <a:buNone/>
                      </a:pPr>
                      <a:r>
                        <a:rPr lang="en" sz="1800" b="1"/>
                        <a:t>Criteria</a:t>
                      </a:r>
                    </a:p>
                  </a:txBody>
                  <a:tcPr marL="91425" marR="91425" marT="91425" marB="91425"/>
                </a:tc>
                <a:tc>
                  <a:txBody>
                    <a:bodyPr/>
                    <a:lstStyle/>
                    <a:p>
                      <a:pPr>
                        <a:buNone/>
                      </a:pPr>
                      <a:r>
                        <a:rPr lang="en" sz="1800" b="1"/>
                        <a:t>Descriptor</a:t>
                      </a:r>
                    </a:p>
                  </a:txBody>
                  <a:tcPr marL="91425" marR="91425" marT="91425" marB="91425"/>
                </a:tc>
              </a:tr>
              <a:tr h="772500">
                <a:tc>
                  <a:txBody>
                    <a:bodyPr/>
                    <a:lstStyle/>
                    <a:p>
                      <a:pPr lvl="0" rtl="0">
                        <a:buNone/>
                      </a:pPr>
                      <a:r>
                        <a:rPr lang="en"/>
                        <a:t>Foundation Prep</a:t>
                      </a:r>
                    </a:p>
                  </a:txBody>
                  <a:tcPr marL="91425" marR="91425" marT="91425" marB="91425"/>
                </a:tc>
                <a:tc>
                  <a:txBody>
                    <a:bodyPr/>
                    <a:lstStyle/>
                    <a:p>
                      <a:pPr lvl="0" rtl="0">
                        <a:buNone/>
                      </a:pPr>
                      <a:r>
                        <a:rPr lang="en">
                          <a:solidFill>
                            <a:schemeClr val="dk1"/>
                          </a:solidFill>
                        </a:rPr>
                        <a:t>Content (concrete)</a:t>
                      </a:r>
                    </a:p>
                    <a:p>
                      <a:pPr>
                        <a:buNone/>
                      </a:pPr>
                      <a:r>
                        <a:rPr lang="en" i="1"/>
                        <a:t>Word Use</a:t>
                      </a:r>
                    </a:p>
                  </a:txBody>
                  <a:tcPr marL="91425" marR="91425" marT="91425" marB="91425"/>
                </a:tc>
                <a:tc>
                  <a:txBody>
                    <a:bodyPr/>
                    <a:lstStyle/>
                    <a:p>
                      <a:pPr lvl="0" rtl="0">
                        <a:buNone/>
                      </a:pPr>
                      <a:r>
                        <a:rPr lang="en"/>
                        <a:t>blank or isolated words</a:t>
                      </a:r>
                    </a:p>
                    <a:p>
                      <a:pPr>
                        <a:buNone/>
                      </a:pPr>
                      <a:r>
                        <a:rPr lang="en" i="1"/>
                        <a:t>basic words misspelled</a:t>
                      </a:r>
                    </a:p>
                  </a:txBody>
                  <a:tcPr marL="91425" marR="91425" marT="91425" marB="91425"/>
                </a:tc>
              </a:tr>
              <a:tr h="488950">
                <a:tc>
                  <a:txBody>
                    <a:bodyPr/>
                    <a:lstStyle/>
                    <a:p>
                      <a:pPr>
                        <a:buNone/>
                      </a:pPr>
                      <a:r>
                        <a:rPr lang="en"/>
                        <a:t>Level 1</a:t>
                      </a:r>
                    </a:p>
                  </a:txBody>
                  <a:tcPr marL="91425" marR="91425" marT="91425" marB="91425"/>
                </a:tc>
                <a:tc>
                  <a:txBody>
                    <a:bodyPr/>
                    <a:lstStyle/>
                    <a:p>
                      <a:pPr lvl="0" rtl="0">
                        <a:buNone/>
                      </a:pPr>
                      <a:r>
                        <a:rPr lang="en">
                          <a:solidFill>
                            <a:schemeClr val="dk1"/>
                          </a:solidFill>
                        </a:rPr>
                        <a:t>Content (concrete)</a:t>
                      </a:r>
                    </a:p>
                    <a:p>
                      <a:pPr>
                        <a:buNone/>
                      </a:pPr>
                      <a:r>
                        <a:rPr lang="en" i="1"/>
                        <a:t>Word Use</a:t>
                      </a:r>
                    </a:p>
                  </a:txBody>
                  <a:tcPr marL="91425" marR="91425" marT="91425" marB="91425"/>
                </a:tc>
                <a:tc>
                  <a:txBody>
                    <a:bodyPr/>
                    <a:lstStyle/>
                    <a:p>
                      <a:pPr lvl="0" rtl="0">
                        <a:buNone/>
                      </a:pPr>
                      <a:r>
                        <a:rPr lang="en"/>
                        <a:t>simple phrases/sentences</a:t>
                      </a:r>
                    </a:p>
                    <a:p>
                      <a:pPr>
                        <a:buNone/>
                      </a:pPr>
                      <a:r>
                        <a:rPr lang="en" i="1"/>
                        <a:t>basic words used correctly</a:t>
                      </a:r>
                    </a:p>
                  </a:txBody>
                  <a:tcPr marL="91425" marR="91425" marT="91425" marB="91425"/>
                </a:tc>
              </a:tr>
              <a:tr h="488950">
                <a:tc>
                  <a:txBody>
                    <a:bodyPr/>
                    <a:lstStyle/>
                    <a:p>
                      <a:pPr>
                        <a:buNone/>
                      </a:pPr>
                      <a:r>
                        <a:rPr lang="en"/>
                        <a:t>Level 2</a:t>
                      </a:r>
                    </a:p>
                  </a:txBody>
                  <a:tcPr marL="91425" marR="91425" marT="91425" marB="91425"/>
                </a:tc>
                <a:tc>
                  <a:txBody>
                    <a:bodyPr/>
                    <a:lstStyle/>
                    <a:p>
                      <a:pPr lvl="0" rtl="0">
                        <a:buNone/>
                      </a:pPr>
                      <a:r>
                        <a:rPr lang="en">
                          <a:solidFill>
                            <a:schemeClr val="dk1"/>
                          </a:solidFill>
                        </a:rPr>
                        <a:t>Content (concrete)</a:t>
                      </a:r>
                    </a:p>
                    <a:p>
                      <a:pPr>
                        <a:buNone/>
                      </a:pPr>
                      <a:r>
                        <a:rPr lang="en" i="1"/>
                        <a:t>Word Use</a:t>
                      </a:r>
                    </a:p>
                  </a:txBody>
                  <a:tcPr marL="91425" marR="91425" marT="91425" marB="91425"/>
                </a:tc>
                <a:tc>
                  <a:txBody>
                    <a:bodyPr/>
                    <a:lstStyle/>
                    <a:p>
                      <a:pPr lvl="0" rtl="0">
                        <a:buNone/>
                      </a:pPr>
                      <a:r>
                        <a:rPr lang="en"/>
                        <a:t>use of basic connectors</a:t>
                      </a:r>
                    </a:p>
                    <a:p>
                      <a:pPr>
                        <a:buNone/>
                      </a:pPr>
                      <a:r>
                        <a:rPr lang="en"/>
                        <a:t>limited/repetitive vocabulary</a:t>
                      </a:r>
                    </a:p>
                  </a:txBody>
                  <a:tcPr marL="91425" marR="91425" marT="91425" marB="91425"/>
                </a:tc>
              </a:tr>
              <a:tr h="488950">
                <a:tc>
                  <a:txBody>
                    <a:bodyPr/>
                    <a:lstStyle/>
                    <a:p>
                      <a:pPr rtl="0">
                        <a:buNone/>
                      </a:pPr>
                      <a:r>
                        <a:rPr lang="en"/>
                        <a:t>Level 3</a:t>
                      </a:r>
                    </a:p>
                  </a:txBody>
                  <a:tcPr marL="91425" marR="91425" marT="91425" marB="91425"/>
                </a:tc>
                <a:tc>
                  <a:txBody>
                    <a:bodyPr/>
                    <a:lstStyle/>
                    <a:p>
                      <a:pPr lvl="0" rtl="0">
                        <a:buNone/>
                      </a:pPr>
                      <a:r>
                        <a:rPr lang="en">
                          <a:solidFill>
                            <a:schemeClr val="dk1"/>
                          </a:solidFill>
                        </a:rPr>
                        <a:t>Content (concrete)</a:t>
                      </a:r>
                    </a:p>
                    <a:p>
                      <a:pPr rtl="0">
                        <a:buNone/>
                      </a:pPr>
                      <a:r>
                        <a:rPr lang="en" i="1"/>
                        <a:t>Word Use</a:t>
                      </a:r>
                    </a:p>
                  </a:txBody>
                  <a:tcPr marL="91425" marR="91425" marT="91425" marB="91425"/>
                </a:tc>
                <a:tc>
                  <a:txBody>
                    <a:bodyPr/>
                    <a:lstStyle/>
                    <a:p>
                      <a:pPr lvl="0" rtl="0">
                        <a:buNone/>
                      </a:pPr>
                      <a:r>
                        <a:rPr lang="en"/>
                        <a:t>weak topic sentences, no thesis</a:t>
                      </a:r>
                    </a:p>
                    <a:p>
                      <a:pPr rtl="0">
                        <a:buNone/>
                      </a:pPr>
                      <a:r>
                        <a:rPr lang="en" i="1"/>
                        <a:t>some word form/choice errors</a:t>
                      </a:r>
                    </a:p>
                  </a:txBody>
                  <a:tcPr marL="91425" marR="91425" marT="91425" marB="91425"/>
                </a:tc>
              </a:tr>
              <a:tr h="488950">
                <a:tc>
                  <a:txBody>
                    <a:bodyPr/>
                    <a:lstStyle/>
                    <a:p>
                      <a:pPr rtl="0">
                        <a:buNone/>
                      </a:pPr>
                      <a:r>
                        <a:rPr lang="en"/>
                        <a:t>Level 4</a:t>
                      </a:r>
                    </a:p>
                  </a:txBody>
                  <a:tcPr marL="91425" marR="91425" marT="91425" marB="91425"/>
                </a:tc>
                <a:tc>
                  <a:txBody>
                    <a:bodyPr/>
                    <a:lstStyle/>
                    <a:p>
                      <a:pPr lvl="0" rtl="0">
                        <a:buNone/>
                      </a:pPr>
                      <a:r>
                        <a:rPr lang="en">
                          <a:solidFill>
                            <a:schemeClr val="dk1"/>
                          </a:solidFill>
                        </a:rPr>
                        <a:t>Content (concrete)</a:t>
                      </a:r>
                    </a:p>
                    <a:p>
                      <a:pPr rtl="0">
                        <a:buNone/>
                      </a:pPr>
                      <a:r>
                        <a:rPr lang="en" i="1"/>
                        <a:t>Word use</a:t>
                      </a:r>
                    </a:p>
                  </a:txBody>
                  <a:tcPr marL="91425" marR="91425" marT="91425" marB="91425"/>
                </a:tc>
                <a:tc>
                  <a:txBody>
                    <a:bodyPr/>
                    <a:lstStyle/>
                    <a:p>
                      <a:pPr lvl="0" rtl="0">
                        <a:buNone/>
                      </a:pPr>
                      <a:r>
                        <a:rPr lang="en"/>
                        <a:t>thesis present but unclear</a:t>
                      </a:r>
                    </a:p>
                    <a:p>
                      <a:pPr rtl="0">
                        <a:buNone/>
                      </a:pPr>
                      <a:r>
                        <a:rPr lang="en" i="1"/>
                        <a:t>vocabulary broadening</a:t>
                      </a:r>
                    </a:p>
                  </a:txBody>
                  <a:tcPr marL="91425" marR="91425" marT="91425" marB="91425"/>
                </a:tc>
              </a:tr>
              <a:tr h="488950">
                <a:tc>
                  <a:txBody>
                    <a:bodyPr/>
                    <a:lstStyle/>
                    <a:p>
                      <a:pPr rtl="0">
                        <a:buNone/>
                      </a:pPr>
                      <a:r>
                        <a:rPr lang="en"/>
                        <a:t>Level 5</a:t>
                      </a:r>
                    </a:p>
                  </a:txBody>
                  <a:tcPr marL="91425" marR="91425" marT="91425" marB="91425"/>
                </a:tc>
                <a:tc>
                  <a:txBody>
                    <a:bodyPr/>
                    <a:lstStyle/>
                    <a:p>
                      <a:pPr lvl="0" rtl="0">
                        <a:buNone/>
                      </a:pPr>
                      <a:r>
                        <a:rPr lang="en"/>
                        <a:t>Content (concrete)</a:t>
                      </a:r>
                    </a:p>
                    <a:p>
                      <a:pPr rtl="0">
                        <a:buNone/>
                      </a:pPr>
                      <a:r>
                        <a:rPr lang="en" i="1"/>
                        <a:t>Word use</a:t>
                      </a:r>
                    </a:p>
                  </a:txBody>
                  <a:tcPr marL="91425" marR="91425" marT="91425" marB="91425"/>
                </a:tc>
                <a:tc>
                  <a:txBody>
                    <a:bodyPr/>
                    <a:lstStyle/>
                    <a:p>
                      <a:pPr lvl="0" rtl="0">
                        <a:buNone/>
                      </a:pPr>
                      <a:r>
                        <a:rPr lang="en"/>
                        <a:t>clear thesis</a:t>
                      </a:r>
                    </a:p>
                    <a:p>
                      <a:pPr rtl="0">
                        <a:buNone/>
                      </a:pPr>
                      <a:r>
                        <a:rPr lang="en" i="1"/>
                        <a:t>broad vocabulary/few errors</a:t>
                      </a:r>
                    </a:p>
                  </a:txBody>
                  <a:tcPr marL="91425" marR="91425" marT="91425" marB="91425"/>
                </a:tc>
              </a:tr>
            </a:tbl>
          </a:graphicData>
        </a:graphic>
      </p:graphicFrame>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457200" y="1914478"/>
            <a:ext cx="8229600" cy="857400"/>
          </a:xfrm>
          <a:prstGeom prst="rect">
            <a:avLst/>
          </a:prstGeom>
        </p:spPr>
        <p:txBody>
          <a:bodyPr lIns="91425" tIns="91425" rIns="91425" bIns="91425" anchor="b" anchorCtr="0">
            <a:noAutofit/>
          </a:bodyPr>
          <a:lstStyle/>
          <a:p>
            <a:pPr lvl="0" algn="ctr" rtl="0">
              <a:buNone/>
            </a:pPr>
            <a:r>
              <a:rPr lang="en" sz="3000"/>
              <a:t>Library Instruction @ OSU</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57200" y="428978"/>
            <a:ext cx="8229600" cy="857400"/>
          </a:xfrm>
          <a:prstGeom prst="rect">
            <a:avLst/>
          </a:prstGeom>
        </p:spPr>
        <p:txBody>
          <a:bodyPr lIns="91425" tIns="91425" rIns="91425" bIns="91425" anchor="b" anchorCtr="0">
            <a:noAutofit/>
          </a:bodyPr>
          <a:lstStyle/>
          <a:p>
            <a:pPr lvl="0" rtl="0">
              <a:buNone/>
            </a:pPr>
            <a:r>
              <a:rPr lang="en"/>
              <a:t>Oregon and </a:t>
            </a:r>
          </a:p>
          <a:p>
            <a:pPr>
              <a:buNone/>
            </a:pPr>
            <a:r>
              <a:rPr lang="en"/>
              <a:t>International Higher Ed. Students</a:t>
            </a:r>
          </a:p>
        </p:txBody>
      </p:sp>
      <p:sp>
        <p:nvSpPr>
          <p:cNvPr id="105" name="Shape 105"/>
          <p:cNvSpPr txBox="1">
            <a:spLocks noGrp="1"/>
          </p:cNvSpPr>
          <p:nvPr>
            <p:ph type="body" idx="1"/>
          </p:nvPr>
        </p:nvSpPr>
        <p:spPr>
          <a:xfrm>
            <a:off x="457200" y="1200150"/>
            <a:ext cx="3647100" cy="3824999"/>
          </a:xfrm>
          <a:prstGeom prst="rect">
            <a:avLst/>
          </a:prstGeom>
        </p:spPr>
        <p:txBody>
          <a:bodyPr lIns="91425" tIns="91425" rIns="91425" bIns="91425" anchor="t" anchorCtr="0">
            <a:noAutofit/>
          </a:bodyPr>
          <a:lstStyle/>
          <a:p>
            <a:pPr lvl="0" rtl="0">
              <a:buNone/>
            </a:pPr>
            <a:r>
              <a:rPr lang="en"/>
              <a:t>China 37%</a:t>
            </a:r>
          </a:p>
          <a:p>
            <a:pPr lvl="0" rtl="0">
              <a:buNone/>
            </a:pPr>
            <a:r>
              <a:rPr lang="en"/>
              <a:t>Saudi Arabia 14%</a:t>
            </a:r>
          </a:p>
          <a:p>
            <a:pPr lvl="0" rtl="0">
              <a:buNone/>
            </a:pPr>
            <a:r>
              <a:rPr lang="en"/>
              <a:t>Japan 7%</a:t>
            </a:r>
          </a:p>
          <a:p>
            <a:pPr lvl="0" rtl="0">
              <a:buNone/>
            </a:pPr>
            <a:r>
              <a:rPr lang="en"/>
              <a:t>South Korea 6%</a:t>
            </a:r>
          </a:p>
          <a:p>
            <a:pPr lvl="0" rtl="0">
              <a:buNone/>
            </a:pPr>
            <a:r>
              <a:rPr lang="en"/>
              <a:t>India 5%</a:t>
            </a:r>
          </a:p>
          <a:p>
            <a:endParaRPr lang="en"/>
          </a:p>
          <a:p>
            <a:pPr>
              <a:buNone/>
            </a:pPr>
            <a:r>
              <a:rPr lang="en" sz="1400"/>
              <a:t>Open Doors - 2013</a:t>
            </a:r>
          </a:p>
        </p:txBody>
      </p:sp>
      <p:pic>
        <p:nvPicPr>
          <p:cNvPr id="106" name="Shape 106"/>
          <p:cNvPicPr preferRelativeResize="0"/>
          <p:nvPr/>
        </p:nvPicPr>
        <p:blipFill>
          <a:blip r:embed="rId3"/>
          <a:stretch>
            <a:fillRect/>
          </a:stretch>
        </p:blipFill>
        <p:spPr>
          <a:xfrm>
            <a:off x="4568925" y="1807507"/>
            <a:ext cx="3325199" cy="2610281"/>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WR 121 </a:t>
            </a:r>
          </a:p>
        </p:txBody>
      </p:sp>
      <p:sp>
        <p:nvSpPr>
          <p:cNvPr id="237" name="Shape 23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INTO-specific sections (10 this spring)</a:t>
            </a:r>
          </a:p>
          <a:p>
            <a:pPr marL="457200" lvl="0" indent="-419100" rtl="0">
              <a:buClr>
                <a:schemeClr val="dk1"/>
              </a:buClr>
              <a:buSzPct val="166666"/>
              <a:buFont typeface="Arial"/>
              <a:buChar char="•"/>
            </a:pPr>
            <a:r>
              <a:rPr lang="en"/>
              <a:t>assignments may vary</a:t>
            </a:r>
          </a:p>
          <a:p>
            <a:pPr marL="457200" lvl="0" indent="-419100" rtl="0">
              <a:buClr>
                <a:schemeClr val="dk1"/>
              </a:buClr>
              <a:buSzPct val="166666"/>
              <a:buFont typeface="Arial"/>
              <a:buChar char="•"/>
            </a:pPr>
            <a:r>
              <a:rPr lang="en"/>
              <a:t>extended sections (110 minutes)</a:t>
            </a:r>
          </a:p>
          <a:p>
            <a:endParaRPr lang="en"/>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LibGuides</a:t>
            </a:r>
          </a:p>
        </p:txBody>
      </p:sp>
      <p:sp>
        <p:nvSpPr>
          <p:cNvPr id="243" name="Shape 24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Academic English - Levels 5 and 6</a:t>
            </a:r>
          </a:p>
          <a:p>
            <a:pPr marL="457200" lvl="0" indent="-419100" rtl="0">
              <a:buClr>
                <a:schemeClr val="dk1"/>
              </a:buClr>
              <a:buSzPct val="166666"/>
              <a:buFont typeface="Arial"/>
              <a:buChar char="•"/>
            </a:pPr>
            <a:r>
              <a:rPr lang="en"/>
              <a:t>support research-lite assignments</a:t>
            </a:r>
          </a:p>
          <a:p>
            <a:pPr marL="457200" lvl="0" indent="-419100" rtl="0">
              <a:buClr>
                <a:schemeClr val="dk1"/>
              </a:buClr>
              <a:buSzPct val="166666"/>
              <a:buFont typeface="Arial"/>
              <a:buChar char="•"/>
            </a:pPr>
            <a:r>
              <a:rPr lang="en"/>
              <a:t>scalable instruction at this level</a:t>
            </a:r>
          </a:p>
          <a:p>
            <a:pPr marL="457200" lvl="0" indent="-419100" rtl="0">
              <a:buClr>
                <a:schemeClr val="dk1"/>
              </a:buClr>
              <a:buSzPct val="166666"/>
              <a:buFont typeface="Arial"/>
              <a:buChar char="•"/>
            </a:pPr>
            <a:r>
              <a:rPr lang="en"/>
              <a:t>avoids multiple in-person sessions covering similar content</a:t>
            </a:r>
          </a:p>
          <a:p>
            <a:pPr marL="457200" lvl="0" indent="-419100" rtl="0">
              <a:buClr>
                <a:schemeClr val="dk1"/>
              </a:buClr>
              <a:buSzPct val="166666"/>
              <a:buFont typeface="Arial"/>
              <a:buChar char="•"/>
            </a:pPr>
            <a:r>
              <a:rPr lang="en"/>
              <a:t>received well by instructors </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Censorship and Banned Books</a:t>
            </a:r>
          </a:p>
        </p:txBody>
      </p:sp>
      <p:sp>
        <p:nvSpPr>
          <p:cNvPr id="249" name="Shape 24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None/>
            </a:pPr>
            <a:r>
              <a:rPr lang="en"/>
              <a:t>5th Level General English Students</a:t>
            </a:r>
          </a:p>
          <a:p>
            <a:pPr lvl="0" rtl="0">
              <a:buNone/>
            </a:pPr>
            <a:r>
              <a:rPr lang="en"/>
              <a:t>Two-Part Instruction</a:t>
            </a:r>
          </a:p>
          <a:p>
            <a:pPr lvl="0" rtl="0">
              <a:buNone/>
            </a:pPr>
            <a:r>
              <a:rPr lang="en"/>
              <a:t>	1. Introduction. </a:t>
            </a:r>
          </a:p>
          <a:p>
            <a:pPr>
              <a:buNone/>
            </a:pPr>
            <a:r>
              <a:rPr lang="en"/>
              <a:t>	2. Conclusion.</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endParaRPr/>
          </a:p>
        </p:txBody>
      </p:sp>
      <p:sp>
        <p:nvSpPr>
          <p:cNvPr id="255" name="Shape 255"/>
          <p:cNvSpPr txBox="1">
            <a:spLocks noGrp="1"/>
          </p:cNvSpPr>
          <p:nvPr>
            <p:ph type="body" idx="1"/>
          </p:nvPr>
        </p:nvSpPr>
        <p:spPr>
          <a:xfrm>
            <a:off x="457200" y="1294900"/>
            <a:ext cx="8229600" cy="3630899"/>
          </a:xfrm>
          <a:prstGeom prst="rect">
            <a:avLst/>
          </a:prstGeom>
        </p:spPr>
        <p:txBody>
          <a:bodyPr lIns="91425" tIns="91425" rIns="91425" bIns="91425" anchor="t" anchorCtr="0">
            <a:noAutofit/>
          </a:bodyPr>
          <a:lstStyle/>
          <a:p>
            <a:pPr>
              <a:buNone/>
            </a:pPr>
            <a:r>
              <a:rPr lang="en" b="1"/>
              <a:t>Library Instruction at PSU Library</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457200" y="205978"/>
            <a:ext cx="8229600" cy="8574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3000" b="1" i="0" u="none" strike="noStrike" cap="none" baseline="0">
                <a:solidFill>
                  <a:schemeClr val="dk1"/>
                </a:solidFill>
                <a:latin typeface="Calibri"/>
                <a:ea typeface="Calibri"/>
                <a:cs typeface="Calibri"/>
                <a:sym typeface="Calibri"/>
              </a:rPr>
              <a:t>Library Anxiety- Preconceiv</a:t>
            </a:r>
            <a:r>
              <a:rPr lang="en" sz="3000" b="1">
                <a:solidFill>
                  <a:schemeClr val="dk1"/>
                </a:solidFill>
                <a:latin typeface="Calibri"/>
                <a:ea typeface="Calibri"/>
                <a:cs typeface="Calibri"/>
                <a:sym typeface="Calibri"/>
              </a:rPr>
              <a:t>ed Perceptions</a:t>
            </a:r>
          </a:p>
        </p:txBody>
      </p:sp>
      <p:pic>
        <p:nvPicPr>
          <p:cNvPr id="261" name="Shape 261"/>
          <p:cNvPicPr preferRelativeResize="0">
            <a:picLocks noGrp="1"/>
          </p:cNvPicPr>
          <p:nvPr>
            <p:ph type="body" idx="1"/>
          </p:nvPr>
        </p:nvPicPr>
        <p:blipFill rotWithShape="1">
          <a:blip r:embed="rId3"/>
          <a:srcRect/>
          <a:stretch/>
        </p:blipFill>
        <p:spPr>
          <a:xfrm>
            <a:off x="2734050" y="946000"/>
            <a:ext cx="3675899" cy="3854699"/>
          </a:xfrm>
          <a:prstGeom prst="rect">
            <a:avLst/>
          </a:prstGeom>
          <a:noFill/>
          <a:ln>
            <a:noFill/>
          </a:ln>
        </p:spPr>
      </p:pic>
      <p:sp>
        <p:nvSpPr>
          <p:cNvPr id="262" name="Shape 262"/>
          <p:cNvSpPr txBox="1"/>
          <p:nvPr/>
        </p:nvSpPr>
        <p:spPr>
          <a:xfrm>
            <a:off x="5317835" y="4800600"/>
            <a:ext cx="2971799" cy="207600"/>
          </a:xfrm>
          <a:prstGeom prst="rect">
            <a:avLst/>
          </a:prstGeom>
          <a:solidFill>
            <a:schemeClr val="lt1"/>
          </a:solidFill>
          <a:ln w="25400" cap="flat">
            <a:solidFill>
              <a:schemeClr val="accent2"/>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 sz="1200" b="0" i="0" u="none" strike="noStrike" cap="none" baseline="0">
                <a:solidFill>
                  <a:schemeClr val="dk1"/>
                </a:solidFill>
                <a:latin typeface="Calibri"/>
                <a:ea typeface="Calibri"/>
                <a:cs typeface="Calibri"/>
                <a:sym typeface="Calibri"/>
              </a:rPr>
              <a:t>    </a:t>
            </a:r>
            <a:r>
              <a:rPr lang="en" sz="1200" b="1" i="0" u="none" strike="noStrike" cap="none" baseline="0">
                <a:solidFill>
                  <a:schemeClr val="dk1"/>
                </a:solidFill>
                <a:latin typeface="Calibri"/>
                <a:ea typeface="Calibri"/>
                <a:cs typeface="Calibri"/>
                <a:sym typeface="Calibri"/>
              </a:rPr>
              <a:t>Photo by KW-SC – Paris Street Art  2013</a:t>
            </a:r>
          </a:p>
        </p:txBody>
      </p:sp>
      <p:sp>
        <p:nvSpPr>
          <p:cNvPr id="263" name="Shape 263"/>
          <p:cNvSpPr txBox="1"/>
          <p:nvPr/>
        </p:nvSpPr>
        <p:spPr>
          <a:xfrm>
            <a:off x="3505200" y="4057650"/>
            <a:ext cx="4876799" cy="276899"/>
          </a:xfrm>
          <a:prstGeom prst="rect">
            <a:avLst/>
          </a:prstGeom>
          <a:noFill/>
          <a:ln>
            <a:noFill/>
          </a:ln>
        </p:spPr>
        <p:txBody>
          <a:bodyPr lIns="91425" tIns="45700" rIns="91425" bIns="45700" anchor="t" anchorCtr="0">
            <a:noAutofit/>
          </a:bodyPr>
          <a:lstStyle/>
          <a:p>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457200" y="205978"/>
            <a:ext cx="8229600" cy="8574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3000" b="1" i="0" u="none" strike="noStrike" cap="none" baseline="0">
                <a:solidFill>
                  <a:schemeClr val="dk1"/>
                </a:solidFill>
                <a:latin typeface="Calibri"/>
                <a:ea typeface="Calibri"/>
                <a:cs typeface="Calibri"/>
                <a:sym typeface="Calibri"/>
              </a:rPr>
              <a:t>High Anxiety </a:t>
            </a:r>
            <a:br>
              <a:rPr lang="en" sz="3000" b="1" i="0" u="none" strike="noStrike" cap="none" baseline="0">
                <a:solidFill>
                  <a:schemeClr val="dk1"/>
                </a:solidFill>
                <a:latin typeface="Calibri"/>
                <a:ea typeface="Calibri"/>
                <a:cs typeface="Calibri"/>
                <a:sym typeface="Calibri"/>
              </a:rPr>
            </a:br>
            <a:r>
              <a:rPr lang="en" sz="3000" b="1" i="0" u="none" strike="noStrike" cap="none" baseline="0">
                <a:solidFill>
                  <a:schemeClr val="dk1"/>
                </a:solidFill>
                <a:latin typeface="Calibri"/>
                <a:ea typeface="Calibri"/>
                <a:cs typeface="Calibri"/>
                <a:sym typeface="Calibri"/>
              </a:rPr>
              <a:t>Research &amp; Libraries</a:t>
            </a:r>
          </a:p>
        </p:txBody>
      </p:sp>
      <p:sp>
        <p:nvSpPr>
          <p:cNvPr id="269" name="Shape 269"/>
          <p:cNvSpPr txBox="1">
            <a:spLocks noGrp="1"/>
          </p:cNvSpPr>
          <p:nvPr>
            <p:ph type="body" idx="1"/>
          </p:nvPr>
        </p:nvSpPr>
        <p:spPr>
          <a:xfrm>
            <a:off x="457200" y="1200150"/>
            <a:ext cx="8229600" cy="2555699"/>
          </a:xfrm>
          <a:prstGeom prst="rect">
            <a:avLst/>
          </a:prstGeom>
          <a:noFill/>
          <a:ln>
            <a:noFill/>
          </a:ln>
        </p:spPr>
        <p:txBody>
          <a:bodyPr lIns="91425" tIns="45700" rIns="91425" bIns="45700" anchor="t" anchorCtr="0">
            <a:noAutofit/>
          </a:bodyPr>
          <a:lstStyle/>
          <a:p>
            <a:pPr marL="457200" marR="0" lvl="0" indent="-381000" algn="l" rtl="0">
              <a:spcBef>
                <a:spcPts val="640"/>
              </a:spcBef>
              <a:buClr>
                <a:schemeClr val="dk1"/>
              </a:buClr>
              <a:buSzPct val="100000"/>
              <a:buFont typeface="Calibri"/>
              <a:buChar char="•"/>
            </a:pPr>
            <a:r>
              <a:rPr lang="en" sz="2400" b="0" i="0" u="none" strike="noStrike" cap="none" baseline="0">
                <a:solidFill>
                  <a:schemeClr val="dk1"/>
                </a:solidFill>
              </a:rPr>
              <a:t>Defining “</a:t>
            </a:r>
            <a:r>
              <a:rPr lang="en" sz="2400">
                <a:solidFill>
                  <a:schemeClr val="dk1"/>
                </a:solidFill>
              </a:rPr>
              <a:t>l</a:t>
            </a:r>
            <a:r>
              <a:rPr lang="en" sz="2400" b="0" i="0" u="none" strike="noStrike" cap="none" baseline="0">
                <a:solidFill>
                  <a:schemeClr val="dk1"/>
                </a:solidFill>
              </a:rPr>
              <a:t>ibrary </a:t>
            </a:r>
            <a:r>
              <a:rPr lang="en" sz="2400">
                <a:solidFill>
                  <a:schemeClr val="dk1"/>
                </a:solidFill>
              </a:rPr>
              <a:t>a</a:t>
            </a:r>
            <a:r>
              <a:rPr lang="en" sz="2400" b="0" i="0" u="none" strike="noStrike" cap="none" baseline="0">
                <a:solidFill>
                  <a:schemeClr val="dk1"/>
                </a:solidFill>
              </a:rPr>
              <a:t>nxiety” </a:t>
            </a:r>
            <a:br>
              <a:rPr lang="en" sz="2400" b="0" i="0" u="none" strike="noStrike" cap="none" baseline="0">
                <a:solidFill>
                  <a:schemeClr val="dk1"/>
                </a:solidFill>
              </a:rPr>
            </a:br>
            <a:r>
              <a:rPr lang="en" sz="2400" b="0" i="0" u="none" strike="noStrike" cap="none" baseline="0">
                <a:solidFill>
                  <a:schemeClr val="dk1"/>
                </a:solidFill>
              </a:rPr>
              <a:t>(Constance Mellon).</a:t>
            </a:r>
          </a:p>
          <a:p>
            <a:pPr marL="457200" marR="0" lvl="0" indent="-381000" algn="l" rtl="0">
              <a:spcBef>
                <a:spcPts val="640"/>
              </a:spcBef>
              <a:buClr>
                <a:schemeClr val="dk1"/>
              </a:buClr>
              <a:buSzPct val="100000"/>
              <a:buFont typeface="Calibri"/>
              <a:buChar char="•"/>
            </a:pPr>
            <a:r>
              <a:rPr lang="en" sz="2400" b="0" i="0" u="none" strike="noStrike" cap="none" baseline="0">
                <a:solidFill>
                  <a:schemeClr val="dk1"/>
                </a:solidFill>
              </a:rPr>
              <a:t>The “warmth” session (Mellon).</a:t>
            </a:r>
          </a:p>
          <a:p>
            <a:pPr marL="457200" marR="0" lvl="0" indent="-381000" algn="l" rtl="0">
              <a:spcBef>
                <a:spcPts val="640"/>
              </a:spcBef>
              <a:buClr>
                <a:schemeClr val="dk1"/>
              </a:buClr>
              <a:buSzPct val="100000"/>
              <a:buFont typeface="Calibri"/>
              <a:buChar char="•"/>
            </a:pPr>
            <a:r>
              <a:rPr lang="en" sz="2400" b="0" i="0" u="none" strike="noStrike" cap="none" baseline="0">
                <a:solidFill>
                  <a:schemeClr val="dk1"/>
                </a:solidFill>
              </a:rPr>
              <a:t>Creating “an environment for learner readiness” </a:t>
            </a:r>
            <a:br>
              <a:rPr lang="en" sz="2400" b="0" i="0" u="none" strike="noStrike" cap="none" baseline="0">
                <a:solidFill>
                  <a:schemeClr val="dk1"/>
                </a:solidFill>
              </a:rPr>
            </a:br>
            <a:r>
              <a:rPr lang="en" sz="2400" b="0" i="0" u="none" strike="noStrike" cap="none" baseline="0">
                <a:solidFill>
                  <a:schemeClr val="dk1"/>
                </a:solidFill>
              </a:rPr>
              <a:t>(Vidmar 82).</a:t>
            </a:r>
            <a:r>
              <a:rPr lang="en" sz="3200" b="0" i="0" u="none" strike="noStrike" cap="none" baseline="0">
                <a:solidFill>
                  <a:schemeClr val="dk1"/>
                </a:solidFill>
                <a:latin typeface="Calibri"/>
                <a:ea typeface="Calibri"/>
                <a:cs typeface="Calibri"/>
                <a:sym typeface="Calibri"/>
              </a:rPr>
              <a:t> </a:t>
            </a:r>
          </a:p>
        </p:txBody>
      </p:sp>
      <p:sp>
        <p:nvSpPr>
          <p:cNvPr id="270" name="Shape 270"/>
          <p:cNvSpPr txBox="1"/>
          <p:nvPr/>
        </p:nvSpPr>
        <p:spPr>
          <a:xfrm>
            <a:off x="2910525" y="3755850"/>
            <a:ext cx="6056699" cy="1387500"/>
          </a:xfrm>
          <a:prstGeom prst="rect">
            <a:avLst/>
          </a:prstGeom>
        </p:spPr>
        <p:txBody>
          <a:bodyPr lIns="91425" tIns="91425" rIns="91425" bIns="91425" anchor="t" anchorCtr="0">
            <a:noAutofit/>
          </a:bodyPr>
          <a:lstStyle/>
          <a:p>
            <a:pPr lvl="0" rtl="0">
              <a:lnSpc>
                <a:spcPct val="80000"/>
              </a:lnSpc>
              <a:spcBef>
                <a:spcPts val="540"/>
              </a:spcBef>
              <a:buNone/>
            </a:pPr>
            <a:r>
              <a:rPr lang="en" b="1">
                <a:solidFill>
                  <a:schemeClr val="dk1"/>
                </a:solidFill>
                <a:latin typeface="Calibri"/>
                <a:ea typeface="Calibri"/>
                <a:cs typeface="Calibri"/>
                <a:sym typeface="Calibri"/>
              </a:rPr>
              <a:t>Mellon, Constance. (March 1986). Library Anxiety: A Grounded Theory and its Development. </a:t>
            </a:r>
            <a:r>
              <a:rPr lang="en" b="1" i="1">
                <a:solidFill>
                  <a:schemeClr val="dk1"/>
                </a:solidFill>
                <a:latin typeface="Calibri"/>
                <a:ea typeface="Calibri"/>
                <a:cs typeface="Calibri"/>
                <a:sym typeface="Calibri"/>
              </a:rPr>
              <a:t>College and Research Libraries </a:t>
            </a:r>
            <a:r>
              <a:rPr lang="en" b="1">
                <a:solidFill>
                  <a:schemeClr val="dk1"/>
                </a:solidFill>
                <a:latin typeface="Calibri"/>
                <a:ea typeface="Calibri"/>
                <a:cs typeface="Calibri"/>
                <a:sym typeface="Calibri"/>
              </a:rPr>
              <a:t>47, 162-163.</a:t>
            </a:r>
            <a:br>
              <a:rPr lang="en" b="1">
                <a:solidFill>
                  <a:schemeClr val="dk1"/>
                </a:solidFill>
                <a:latin typeface="Calibri"/>
                <a:ea typeface="Calibri"/>
                <a:cs typeface="Calibri"/>
                <a:sym typeface="Calibri"/>
              </a:rPr>
            </a:br>
            <a:r>
              <a:rPr lang="en" b="1">
                <a:solidFill>
                  <a:schemeClr val="dk1"/>
                </a:solidFill>
                <a:latin typeface="Calibri"/>
                <a:ea typeface="Calibri"/>
                <a:cs typeface="Calibri"/>
                <a:sym typeface="Calibri"/>
              </a:rPr>
              <a:t/>
            </a:r>
            <a:br>
              <a:rPr lang="en" b="1">
                <a:solidFill>
                  <a:schemeClr val="dk1"/>
                </a:solidFill>
                <a:latin typeface="Calibri"/>
                <a:ea typeface="Calibri"/>
                <a:cs typeface="Calibri"/>
                <a:sym typeface="Calibri"/>
              </a:rPr>
            </a:br>
            <a:r>
              <a:rPr lang="en" b="1">
                <a:solidFill>
                  <a:schemeClr val="dk1"/>
                </a:solidFill>
                <a:latin typeface="Calibri"/>
                <a:ea typeface="Calibri"/>
                <a:cs typeface="Calibri"/>
                <a:sym typeface="Calibri"/>
              </a:rPr>
              <a:t>Vidmar, Dale. (1998). Affective Change: Integrating Pre-sessions in the Students' Classroom prior to Library Instruction. </a:t>
            </a:r>
            <a:r>
              <a:rPr lang="en" b="1" i="1">
                <a:solidFill>
                  <a:schemeClr val="dk1"/>
                </a:solidFill>
                <a:latin typeface="Calibri"/>
                <a:ea typeface="Calibri"/>
                <a:cs typeface="Calibri"/>
                <a:sym typeface="Calibri"/>
              </a:rPr>
              <a:t>Reference Services Review</a:t>
            </a:r>
            <a:r>
              <a:rPr lang="en" b="1">
                <a:solidFill>
                  <a:schemeClr val="dk1"/>
                </a:solidFill>
                <a:latin typeface="Calibri"/>
                <a:ea typeface="Calibri"/>
                <a:cs typeface="Calibri"/>
                <a:sym typeface="Calibri"/>
              </a:rPr>
              <a:t>, 26.</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457200" y="205978"/>
            <a:ext cx="8229600" cy="8574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4400" b="0" i="0" u="none" strike="noStrike" cap="none" baseline="0">
                <a:solidFill>
                  <a:schemeClr val="dk1"/>
                </a:solidFill>
                <a:latin typeface="Calibri"/>
                <a:ea typeface="Calibri"/>
                <a:cs typeface="Calibri"/>
                <a:sym typeface="Calibri"/>
              </a:rPr>
              <a:t>Tours</a:t>
            </a:r>
          </a:p>
        </p:txBody>
      </p:sp>
      <p:sp>
        <p:nvSpPr>
          <p:cNvPr id="277" name="Shape 277"/>
          <p:cNvSpPr txBox="1">
            <a:spLocks noGrp="1"/>
          </p:cNvSpPr>
          <p:nvPr>
            <p:ph type="body" idx="1"/>
          </p:nvPr>
        </p:nvSpPr>
        <p:spPr>
          <a:xfrm>
            <a:off x="457200" y="1200150"/>
            <a:ext cx="8229600" cy="3394500"/>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Calibri"/>
              <a:buChar char="•"/>
            </a:pPr>
            <a:r>
              <a:rPr lang="en" sz="3200">
                <a:solidFill>
                  <a:schemeClr val="dk1"/>
                </a:solidFill>
                <a:latin typeface="Calibri"/>
                <a:ea typeface="Calibri"/>
                <a:cs typeface="Calibri"/>
                <a:sym typeface="Calibri"/>
              </a:rPr>
              <a:t>“...</a:t>
            </a:r>
            <a:r>
              <a:rPr lang="en" sz="3200" b="0" i="0" u="none" strike="noStrike" cap="none" baseline="0">
                <a:solidFill>
                  <a:schemeClr val="dk1"/>
                </a:solidFill>
                <a:latin typeface="Calibri"/>
                <a:ea typeface="Calibri"/>
                <a:cs typeface="Calibri"/>
                <a:sym typeface="Calibri"/>
              </a:rPr>
              <a:t>just bringing international students into the academic library for a </a:t>
            </a:r>
            <a:r>
              <a:rPr lang="en" sz="3200">
                <a:solidFill>
                  <a:schemeClr val="dk1"/>
                </a:solidFill>
                <a:latin typeface="Calibri"/>
                <a:ea typeface="Calibri"/>
                <a:cs typeface="Calibri"/>
                <a:sym typeface="Calibri"/>
              </a:rPr>
              <a:t>‘</a:t>
            </a:r>
            <a:r>
              <a:rPr lang="en" sz="3200" b="0" i="0" u="none" strike="noStrike" cap="none" baseline="0">
                <a:solidFill>
                  <a:schemeClr val="dk1"/>
                </a:solidFill>
                <a:latin typeface="Calibri"/>
                <a:ea typeface="Calibri"/>
                <a:cs typeface="Calibri"/>
                <a:sym typeface="Calibri"/>
              </a:rPr>
              <a:t>walk around</a:t>
            </a:r>
            <a:r>
              <a:rPr lang="en" sz="3200">
                <a:solidFill>
                  <a:schemeClr val="dk1"/>
                </a:solidFill>
                <a:latin typeface="Calibri"/>
                <a:ea typeface="Calibri"/>
                <a:cs typeface="Calibri"/>
                <a:sym typeface="Calibri"/>
              </a:rPr>
              <a:t>’</a:t>
            </a:r>
            <a:r>
              <a:rPr lang="en" sz="3200" b="0" i="0" u="none" strike="noStrike" cap="none" baseline="0">
                <a:solidFill>
                  <a:schemeClr val="dk1"/>
                </a:solidFill>
                <a:latin typeface="Calibri"/>
                <a:ea typeface="Calibri"/>
                <a:cs typeface="Calibri"/>
                <a:sym typeface="Calibri"/>
              </a:rPr>
              <a:t> tour can change their perception of services and make them feel more at ease about using them.</a:t>
            </a:r>
            <a:r>
              <a:rPr lang="en" sz="3200">
                <a:solidFill>
                  <a:schemeClr val="dk1"/>
                </a:solidFill>
                <a:latin typeface="Calibri"/>
                <a:ea typeface="Calibri"/>
                <a:cs typeface="Calibri"/>
                <a:sym typeface="Calibri"/>
              </a:rPr>
              <a:t>”</a:t>
            </a:r>
          </a:p>
          <a:p>
            <a:pPr marL="400050" marR="0" lvl="1" indent="-6350" algn="l" rtl="0">
              <a:spcBef>
                <a:spcPts val="280"/>
              </a:spcBef>
              <a:buClr>
                <a:schemeClr val="dk1"/>
              </a:buClr>
              <a:buSzPct val="25000"/>
              <a:buFont typeface="Calibri"/>
              <a:buNone/>
            </a:pPr>
            <a:r>
              <a:rPr lang="en" sz="1400" b="0" i="0" u="none" strike="noStrike" cap="none" baseline="0">
                <a:solidFill>
                  <a:schemeClr val="dk1"/>
                </a:solidFill>
                <a:latin typeface="Calibri"/>
                <a:ea typeface="Calibri"/>
                <a:cs typeface="Calibri"/>
                <a:sym typeface="Calibri"/>
              </a:rPr>
              <a:t>	</a:t>
            </a:r>
          </a:p>
          <a:p>
            <a:pPr marL="400050" marR="0" lvl="1" indent="-6350" algn="l" rtl="0">
              <a:spcBef>
                <a:spcPts val="280"/>
              </a:spcBef>
              <a:buClr>
                <a:schemeClr val="dk1"/>
              </a:buClr>
              <a:buSzPct val="25000"/>
              <a:buFont typeface="Calibri"/>
              <a:buNone/>
            </a:pPr>
            <a:r>
              <a:rPr lang="en" sz="1400" b="0" i="0" u="none" strike="noStrike" cap="none" baseline="0">
                <a:solidFill>
                  <a:schemeClr val="dk1"/>
                </a:solidFill>
                <a:latin typeface="Calibri"/>
                <a:ea typeface="Calibri"/>
                <a:cs typeface="Calibri"/>
                <a:sym typeface="Calibri"/>
              </a:rPr>
              <a:t>	Hickok, John. (2011). Knowing Their Background First: Understanding Prior Library Experiences of International Students. In Pamela A. Jackson &amp; Patrick Sullivan, Eds.  </a:t>
            </a:r>
            <a:r>
              <a:rPr lang="en" sz="1400" b="0" i="1" u="none" strike="noStrike" cap="none" baseline="0">
                <a:solidFill>
                  <a:schemeClr val="dk1"/>
                </a:solidFill>
                <a:latin typeface="Calibri"/>
                <a:ea typeface="Calibri"/>
                <a:cs typeface="Calibri"/>
                <a:sym typeface="Calibri"/>
              </a:rPr>
              <a:t>Internal Students and Academic Libraries: Initiatives for Success. </a:t>
            </a:r>
            <a:r>
              <a:rPr lang="en" sz="1400" b="0" i="0" u="none" strike="noStrike" cap="none" baseline="0">
                <a:solidFill>
                  <a:schemeClr val="dk1"/>
                </a:solidFill>
                <a:latin typeface="Calibri"/>
                <a:ea typeface="Calibri"/>
                <a:cs typeface="Calibri"/>
                <a:sym typeface="Calibri"/>
              </a:rPr>
              <a:t>Chicago, Illinois: American Library Association.</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Shape 282"/>
          <p:cNvPicPr preferRelativeResize="0"/>
          <p:nvPr/>
        </p:nvPicPr>
        <p:blipFill rotWithShape="1">
          <a:blip r:embed="rId3"/>
          <a:srcRect/>
          <a:stretch/>
        </p:blipFill>
        <p:spPr>
          <a:xfrm>
            <a:off x="2367500" y="1060974"/>
            <a:ext cx="3198600" cy="3756299"/>
          </a:xfrm>
          <a:prstGeom prst="rect">
            <a:avLst/>
          </a:prstGeom>
          <a:noFill/>
          <a:ln>
            <a:noFill/>
          </a:ln>
        </p:spPr>
      </p:pic>
      <p:sp>
        <p:nvSpPr>
          <p:cNvPr id="283" name="Shape 283"/>
          <p:cNvSpPr txBox="1"/>
          <p:nvPr/>
        </p:nvSpPr>
        <p:spPr>
          <a:xfrm>
            <a:off x="6248400" y="3943350"/>
            <a:ext cx="2286000" cy="484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800" b="0" i="0" u="none" strike="noStrike" cap="none" baseline="0">
                <a:solidFill>
                  <a:schemeClr val="dk1"/>
                </a:solidFill>
                <a:latin typeface="Calibri"/>
                <a:ea typeface="Calibri"/>
                <a:cs typeface="Calibri"/>
                <a:sym typeface="Calibri"/>
              </a:rPr>
              <a:t>Photo by</a:t>
            </a:r>
            <a:br>
              <a:rPr lang="en" sz="1800" b="0" i="0" u="none" strike="noStrike" cap="none" baseline="0">
                <a:solidFill>
                  <a:schemeClr val="dk1"/>
                </a:solidFill>
                <a:latin typeface="Calibri"/>
                <a:ea typeface="Calibri"/>
                <a:cs typeface="Calibri"/>
                <a:sym typeface="Calibri"/>
              </a:rPr>
            </a:br>
            <a:r>
              <a:rPr lang="en" sz="1800" b="0" i="0" u="none" strike="noStrike" cap="none" baseline="0">
                <a:solidFill>
                  <a:schemeClr val="dk1"/>
                </a:solidFill>
                <a:latin typeface="Calibri"/>
                <a:ea typeface="Calibri"/>
                <a:cs typeface="Calibri"/>
                <a:sym typeface="Calibri"/>
              </a:rPr>
              <a:t> Jeffrey St. Clair (2012) </a:t>
            </a:r>
          </a:p>
        </p:txBody>
      </p:sp>
      <p:sp>
        <p:nvSpPr>
          <p:cNvPr id="284" name="Shape 284"/>
          <p:cNvSpPr txBox="1"/>
          <p:nvPr/>
        </p:nvSpPr>
        <p:spPr>
          <a:xfrm>
            <a:off x="465275" y="1175868"/>
            <a:ext cx="1345199" cy="3290099"/>
          </a:xfrm>
          <a:prstGeom prst="rect">
            <a:avLst/>
          </a:prstGeom>
        </p:spPr>
        <p:txBody>
          <a:bodyPr lIns="91425" tIns="91425" rIns="91425" bIns="91425" anchor="t" anchorCtr="0">
            <a:noAutofit/>
          </a:bodyPr>
          <a:lstStyle/>
          <a:p>
            <a:endParaRPr/>
          </a:p>
        </p:txBody>
      </p:sp>
      <p:sp>
        <p:nvSpPr>
          <p:cNvPr id="285" name="Shape 285"/>
          <p:cNvSpPr txBox="1"/>
          <p:nvPr/>
        </p:nvSpPr>
        <p:spPr>
          <a:xfrm>
            <a:off x="2120125" y="0"/>
            <a:ext cx="4319100" cy="924600"/>
          </a:xfrm>
          <a:prstGeom prst="rect">
            <a:avLst/>
          </a:prstGeom>
        </p:spPr>
        <p:txBody>
          <a:bodyPr lIns="91425" tIns="91425" rIns="91425" bIns="91425" anchor="t" anchorCtr="0">
            <a:noAutofit/>
          </a:bodyPr>
          <a:lstStyle/>
          <a:p>
            <a:pPr marL="0" lvl="0" indent="0" rtl="0">
              <a:buNone/>
            </a:pPr>
            <a:r>
              <a:rPr lang="en" b="1"/>
              <a:t>...degrees of </a:t>
            </a:r>
            <a:r>
              <a:rPr lang="en" sz="1000"/>
              <a:t> </a:t>
            </a:r>
            <a:r>
              <a:rPr lang="en" sz="2400" b="1"/>
              <a:t>Research Anxiety - </a:t>
            </a:r>
            <a:r>
              <a:rPr lang="en" b="1"/>
              <a:t>from student research to faculty research</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p:nvPr/>
        </p:nvSpPr>
        <p:spPr>
          <a:xfrm>
            <a:off x="456481" y="205221"/>
            <a:ext cx="8226599" cy="857699"/>
          </a:xfrm>
          <a:prstGeom prst="rect">
            <a:avLst/>
          </a:prstGeom>
          <a:noFill/>
          <a:ln>
            <a:noFill/>
          </a:ln>
        </p:spPr>
        <p:txBody>
          <a:bodyPr lIns="0" tIns="0" rIns="0" bIns="0" anchor="ctr" anchorCtr="0">
            <a:noAutofit/>
          </a:bodyPr>
          <a:lstStyle/>
          <a:p>
            <a:pPr marL="0" marR="0" lvl="0" indent="0" algn="ctr" rtl="0">
              <a:spcBef>
                <a:spcPts val="0"/>
              </a:spcBef>
              <a:buClr>
                <a:srgbClr val="000000"/>
              </a:buClr>
              <a:buSzPct val="25000"/>
              <a:buFont typeface="Arial"/>
              <a:buNone/>
            </a:pPr>
            <a:r>
              <a:rPr lang="en" sz="4000" b="0" i="0" u="none" strike="noStrike" cap="none" baseline="0">
                <a:solidFill>
                  <a:srgbClr val="000000"/>
                </a:solidFill>
                <a:latin typeface="Arial"/>
                <a:ea typeface="Arial"/>
                <a:cs typeface="Arial"/>
                <a:sym typeface="Arial"/>
              </a:rPr>
              <a:t>Home Base for Research</a:t>
            </a:r>
          </a:p>
        </p:txBody>
      </p:sp>
      <p:sp>
        <p:nvSpPr>
          <p:cNvPr id="291" name="Shape 291"/>
          <p:cNvSpPr txBox="1"/>
          <p:nvPr/>
        </p:nvSpPr>
        <p:spPr>
          <a:xfrm>
            <a:off x="481675" y="3713428"/>
            <a:ext cx="8226599" cy="1430100"/>
          </a:xfrm>
          <a:prstGeom prst="rect">
            <a:avLst/>
          </a:prstGeom>
          <a:noFill/>
          <a:ln>
            <a:noFill/>
          </a:ln>
        </p:spPr>
        <p:txBody>
          <a:bodyPr lIns="0" tIns="25450" rIns="0" bIns="0" anchor="t" anchorCtr="0">
            <a:noAutofit/>
          </a:bodyPr>
          <a:lstStyle/>
          <a:p>
            <a:pPr marL="342900" marR="0" lvl="0" indent="-317500" algn="ctr" rtl="0">
              <a:spcBef>
                <a:spcPts val="1293"/>
              </a:spcBef>
              <a:spcAft>
                <a:spcPts val="0"/>
              </a:spcAft>
              <a:buSzPct val="25000"/>
              <a:buNone/>
            </a:pPr>
            <a:r>
              <a:rPr lang="en" sz="2900" b="0" i="0" u="none" strike="noStrike" cap="none" baseline="0">
                <a:solidFill>
                  <a:srgbClr val="000000"/>
                </a:solidFill>
                <a:latin typeface="Arial"/>
                <a:ea typeface="Arial"/>
                <a:cs typeface="Arial"/>
                <a:sym typeface="Arial"/>
              </a:rPr>
              <a:t>
</a:t>
            </a:r>
            <a:r>
              <a:rPr lang="en" sz="2900" b="0" i="0" u="sng" strike="noStrike" cap="none" baseline="0">
                <a:solidFill>
                  <a:schemeClr val="hlink"/>
                </a:solidFill>
                <a:latin typeface="Arial"/>
                <a:ea typeface="Arial"/>
                <a:cs typeface="Arial"/>
                <a:sym typeface="Arial"/>
                <a:hlinkClick r:id="rId3"/>
              </a:rPr>
              <a:t>http://library.pdx.edu/</a:t>
            </a:r>
          </a:p>
          <a:p>
            <a:endParaRPr lang="en" sz="2900" b="0" i="0" u="sng" strike="noStrike" cap="none" baseline="0">
              <a:solidFill>
                <a:schemeClr val="hlink"/>
              </a:solidFill>
              <a:latin typeface="Arial"/>
              <a:ea typeface="Arial"/>
              <a:cs typeface="Arial"/>
              <a:sym typeface="Arial"/>
              <a:hlinkClick r:id="rId3"/>
            </a:endParaRPr>
          </a:p>
        </p:txBody>
      </p:sp>
      <p:sp>
        <p:nvSpPr>
          <p:cNvPr id="292" name="Shape 292"/>
          <p:cNvSpPr txBox="1"/>
          <p:nvPr/>
        </p:nvSpPr>
        <p:spPr>
          <a:xfrm>
            <a:off x="456481" y="1203246"/>
            <a:ext cx="8226599" cy="1619099"/>
          </a:xfrm>
          <a:prstGeom prst="rect">
            <a:avLst/>
          </a:prstGeom>
          <a:noFill/>
          <a:ln>
            <a:noFill/>
          </a:ln>
        </p:spPr>
        <p:txBody>
          <a:bodyPr lIns="82925" tIns="41450" rIns="82925" bIns="41450" anchor="ctr" anchorCtr="0">
            <a:noAutofit/>
          </a:bodyPr>
          <a:lstStyle/>
          <a:p>
            <a:endParaRPr/>
          </a:p>
        </p:txBody>
      </p:sp>
      <p:pic>
        <p:nvPicPr>
          <p:cNvPr id="293" name="Shape 293"/>
          <p:cNvPicPr preferRelativeResize="0"/>
          <p:nvPr/>
        </p:nvPicPr>
        <p:blipFill rotWithShape="1">
          <a:blip r:embed="rId4"/>
          <a:srcRect/>
          <a:stretch/>
        </p:blipFill>
        <p:spPr>
          <a:xfrm>
            <a:off x="1643525" y="888825"/>
            <a:ext cx="6056099" cy="3454199"/>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457200" y="205978"/>
            <a:ext cx="8229600" cy="8574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4400" b="0" i="0" u="none" strike="noStrike" cap="none" baseline="0">
                <a:solidFill>
                  <a:schemeClr val="dk1"/>
                </a:solidFill>
                <a:latin typeface="Calibri"/>
                <a:ea typeface="Calibri"/>
                <a:cs typeface="Calibri"/>
                <a:sym typeface="Calibri"/>
              </a:rPr>
              <a:t>What the Library can do….</a:t>
            </a:r>
          </a:p>
        </p:txBody>
      </p:sp>
      <p:sp>
        <p:nvSpPr>
          <p:cNvPr id="303" name="Shape 303"/>
          <p:cNvSpPr txBox="1">
            <a:spLocks noGrp="1"/>
          </p:cNvSpPr>
          <p:nvPr>
            <p:ph type="body" idx="1"/>
          </p:nvPr>
        </p:nvSpPr>
        <p:spPr>
          <a:xfrm>
            <a:off x="457200" y="1200150"/>
            <a:ext cx="8229600" cy="3394500"/>
          </a:xfrm>
          <a:prstGeom prst="rect">
            <a:avLst/>
          </a:prstGeom>
          <a:noFill/>
          <a:ln>
            <a:noFill/>
          </a:ln>
        </p:spPr>
        <p:txBody>
          <a:bodyPr lIns="91425" tIns="45700" rIns="91425" bIns="45700" anchor="t" anchorCtr="0">
            <a:noAutofit/>
          </a:bodyPr>
          <a:lstStyle/>
          <a:p>
            <a:pPr marL="342900" marR="0" lvl="0" indent="-342900" algn="l" rtl="0">
              <a:spcBef>
                <a:spcPts val="640"/>
              </a:spcBef>
              <a:buClr>
                <a:schemeClr val="dk1"/>
              </a:buClr>
              <a:buSzPct val="228571"/>
              <a:buFont typeface="Calibri"/>
              <a:buChar char="•"/>
            </a:pPr>
            <a:r>
              <a:rPr lang="en"/>
              <a:t>
</a:t>
            </a:r>
            <a:r>
              <a:rPr lang="en" sz="3200" b="0" i="0" u="sng" strike="noStrike" cap="none" baseline="0">
                <a:solidFill>
                  <a:schemeClr val="hlink"/>
                </a:solidFill>
                <a:latin typeface="Calibri"/>
                <a:ea typeface="Calibri"/>
                <a:cs typeface="Calibri"/>
                <a:sym typeface="Calibri"/>
                <a:hlinkClick r:id="rId3"/>
              </a:rPr>
              <a:t>IELP course guide</a:t>
            </a:r>
          </a:p>
          <a:p>
            <a:pPr marL="342900" marR="0" lvl="0" indent="-342900" algn="l" rtl="0">
              <a:spcBef>
                <a:spcPts val="640"/>
              </a:spcBef>
              <a:buClr>
                <a:schemeClr val="dk1"/>
              </a:buClr>
              <a:buSzPct val="100000"/>
              <a:buFont typeface="Calibri"/>
              <a:buChar char="•"/>
            </a:pPr>
            <a:r>
              <a:rPr lang="en" sz="3200" b="0" i="0" u="sng" strike="noStrike" cap="none" baseline="0">
                <a:solidFill>
                  <a:schemeClr val="hlink"/>
                </a:solidFill>
                <a:latin typeface="Calibri"/>
                <a:ea typeface="Calibri"/>
                <a:cs typeface="Calibri"/>
                <a:sym typeface="Calibri"/>
                <a:hlinkClick r:id="rId4"/>
              </a:rPr>
              <a:t>Subject guides for graduate students</a:t>
            </a:r>
          </a:p>
          <a:p>
            <a:pPr marL="342900" marR="0" lvl="0" indent="-342900" algn="l" rtl="0">
              <a:spcBef>
                <a:spcPts val="640"/>
              </a:spcBef>
              <a:buClr>
                <a:schemeClr val="dk1"/>
              </a:buClr>
              <a:buSzPct val="100000"/>
              <a:buFont typeface="Calibri"/>
              <a:buChar char="•"/>
            </a:pPr>
            <a:r>
              <a:rPr lang="en" sz="3200" b="0" i="0" u="none" strike="noStrike" cap="none" baseline="0">
                <a:solidFill>
                  <a:schemeClr val="dk1"/>
                </a:solidFill>
                <a:latin typeface="Calibri"/>
                <a:ea typeface="Calibri"/>
                <a:cs typeface="Calibri"/>
                <a:sym typeface="Calibri"/>
              </a:rPr>
              <a:t>Classroom </a:t>
            </a:r>
            <a:r>
              <a:rPr lang="en" sz="3200">
                <a:solidFill>
                  <a:schemeClr val="dk1"/>
                </a:solidFill>
                <a:latin typeface="Calibri"/>
                <a:ea typeface="Calibri"/>
                <a:cs typeface="Calibri"/>
                <a:sym typeface="Calibri"/>
              </a:rPr>
              <a:t>i</a:t>
            </a:r>
            <a:r>
              <a:rPr lang="en" sz="3200" b="0" i="0" u="none" strike="noStrike" cap="none" baseline="0">
                <a:solidFill>
                  <a:schemeClr val="dk1"/>
                </a:solidFill>
                <a:latin typeface="Calibri"/>
                <a:ea typeface="Calibri"/>
                <a:cs typeface="Calibri"/>
                <a:sym typeface="Calibri"/>
              </a:rPr>
              <a:t>nstruction &amp; </a:t>
            </a:r>
            <a:r>
              <a:rPr lang="en" sz="3200">
                <a:solidFill>
                  <a:schemeClr val="dk1"/>
                </a:solidFill>
                <a:latin typeface="Calibri"/>
                <a:ea typeface="Calibri"/>
                <a:cs typeface="Calibri"/>
                <a:sym typeface="Calibri"/>
              </a:rPr>
              <a:t>a</a:t>
            </a:r>
            <a:r>
              <a:rPr lang="en" sz="3200" b="0" i="0" u="none" strike="noStrike" cap="none" baseline="0">
                <a:solidFill>
                  <a:schemeClr val="dk1"/>
                </a:solidFill>
                <a:latin typeface="Calibri"/>
                <a:ea typeface="Calibri"/>
                <a:cs typeface="Calibri"/>
                <a:sym typeface="Calibri"/>
              </a:rPr>
              <a:t>ssignment support</a:t>
            </a:r>
          </a:p>
          <a:p>
            <a:pPr marL="342900" marR="0" lvl="0" indent="-342900" algn="l" rtl="0">
              <a:spcBef>
                <a:spcPts val="640"/>
              </a:spcBef>
              <a:buClr>
                <a:schemeClr val="dk1"/>
              </a:buClr>
              <a:buSzPct val="100000"/>
              <a:buFont typeface="Calibri"/>
              <a:buChar char="•"/>
            </a:pPr>
            <a:r>
              <a:rPr lang="en" sz="3200" b="0" i="0" u="none" strike="noStrike" cap="none" baseline="0">
                <a:solidFill>
                  <a:schemeClr val="dk1"/>
                </a:solidFill>
                <a:latin typeface="Calibri"/>
                <a:ea typeface="Calibri"/>
                <a:cs typeface="Calibri"/>
                <a:sym typeface="Calibri"/>
              </a:rPr>
              <a:t>Office </a:t>
            </a:r>
            <a:r>
              <a:rPr lang="en" sz="3200">
                <a:solidFill>
                  <a:schemeClr val="dk1"/>
                </a:solidFill>
                <a:latin typeface="Calibri"/>
                <a:ea typeface="Calibri"/>
                <a:cs typeface="Calibri"/>
                <a:sym typeface="Calibri"/>
              </a:rPr>
              <a:t>h</a:t>
            </a:r>
            <a:r>
              <a:rPr lang="en" sz="3200" b="0" i="0" u="none" strike="noStrike" cap="none" baseline="0">
                <a:solidFill>
                  <a:schemeClr val="dk1"/>
                </a:solidFill>
                <a:latin typeface="Calibri"/>
                <a:ea typeface="Calibri"/>
                <a:cs typeface="Calibri"/>
                <a:sym typeface="Calibri"/>
              </a:rPr>
              <a:t>ours &amp; </a:t>
            </a:r>
            <a:r>
              <a:rPr lang="en" sz="3200">
                <a:solidFill>
                  <a:schemeClr val="dk1"/>
                </a:solidFill>
                <a:latin typeface="Calibri"/>
                <a:ea typeface="Calibri"/>
                <a:cs typeface="Calibri"/>
                <a:sym typeface="Calibri"/>
              </a:rPr>
              <a:t>i</a:t>
            </a:r>
            <a:r>
              <a:rPr lang="en" sz="3200" b="0" i="0" u="none" strike="noStrike" cap="none" baseline="0">
                <a:solidFill>
                  <a:schemeClr val="dk1"/>
                </a:solidFill>
                <a:latin typeface="Calibri"/>
                <a:ea typeface="Calibri"/>
                <a:cs typeface="Calibri"/>
                <a:sym typeface="Calibri"/>
              </a:rPr>
              <a:t>n-</a:t>
            </a:r>
            <a:r>
              <a:rPr lang="en" sz="3200">
                <a:solidFill>
                  <a:schemeClr val="dk1"/>
                </a:solidFill>
                <a:latin typeface="Calibri"/>
                <a:ea typeface="Calibri"/>
                <a:cs typeface="Calibri"/>
                <a:sym typeface="Calibri"/>
              </a:rPr>
              <a:t>p</a:t>
            </a:r>
            <a:r>
              <a:rPr lang="en" sz="3200" b="0" i="0" u="none" strike="noStrike" cap="none" baseline="0">
                <a:solidFill>
                  <a:schemeClr val="dk1"/>
                </a:solidFill>
                <a:latin typeface="Calibri"/>
                <a:ea typeface="Calibri"/>
                <a:cs typeface="Calibri"/>
                <a:sym typeface="Calibri"/>
              </a:rPr>
              <a:t>erson </a:t>
            </a:r>
            <a:r>
              <a:rPr lang="en" sz="3200">
                <a:solidFill>
                  <a:schemeClr val="dk1"/>
                </a:solidFill>
                <a:latin typeface="Calibri"/>
                <a:ea typeface="Calibri"/>
                <a:cs typeface="Calibri"/>
                <a:sym typeface="Calibri"/>
              </a:rPr>
              <a:t>c</a:t>
            </a:r>
            <a:r>
              <a:rPr lang="en" sz="3200" b="0" i="0" u="none" strike="noStrike" cap="none" baseline="0">
                <a:solidFill>
                  <a:schemeClr val="dk1"/>
                </a:solidFill>
                <a:latin typeface="Calibri"/>
                <a:ea typeface="Calibri"/>
                <a:cs typeface="Calibri"/>
                <a:sym typeface="Calibri"/>
              </a:rPr>
              <a:t>onsultations</a:t>
            </a:r>
          </a:p>
          <a:p>
            <a:pPr marL="342900" marR="0" lvl="0" indent="-342900" algn="l" rtl="0">
              <a:spcBef>
                <a:spcPts val="640"/>
              </a:spcBef>
              <a:buClr>
                <a:schemeClr val="dk1"/>
              </a:buClr>
              <a:buSzPct val="100000"/>
              <a:buFont typeface="Calibri"/>
              <a:buChar char="•"/>
            </a:pPr>
            <a:r>
              <a:rPr lang="en" sz="3200" b="0" i="0" u="sng" strike="noStrike" cap="none" baseline="0">
                <a:solidFill>
                  <a:schemeClr val="hlink"/>
                </a:solidFill>
                <a:latin typeface="Calibri"/>
                <a:ea typeface="Calibri"/>
                <a:cs typeface="Calibri"/>
                <a:sym typeface="Calibri"/>
                <a:hlinkClick r:id="rId5"/>
              </a:rPr>
              <a:t>Ask a Librarian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457200" y="4406309"/>
            <a:ext cx="8229600" cy="519599"/>
          </a:xfrm>
          <a:prstGeom prst="rect">
            <a:avLst/>
          </a:prstGeom>
        </p:spPr>
        <p:txBody>
          <a:bodyPr lIns="91425" tIns="91425" rIns="91425" bIns="91425" anchor="t" anchorCtr="0">
            <a:noAutofit/>
          </a:bodyPr>
          <a:lstStyle/>
          <a:p>
            <a:pPr>
              <a:buNone/>
            </a:pPr>
            <a:r>
              <a:rPr lang="en"/>
              <a:t>International Students and Classroom Culture</a:t>
            </a:r>
          </a:p>
        </p:txBody>
      </p:sp>
      <p:sp>
        <p:nvSpPr>
          <p:cNvPr id="112" name="Shape 112"/>
          <p:cNvSpPr txBox="1"/>
          <p:nvPr/>
        </p:nvSpPr>
        <p:spPr>
          <a:xfrm>
            <a:off x="3683325" y="3775400"/>
            <a:ext cx="7629899" cy="960300"/>
          </a:xfrm>
          <a:prstGeom prst="rect">
            <a:avLst/>
          </a:prstGeom>
        </p:spPr>
        <p:txBody>
          <a:bodyPr lIns="91425" tIns="91425" rIns="91425" bIns="91425" anchor="ctr" anchorCtr="0">
            <a:noAutofit/>
          </a:bodyPr>
          <a:lstStyle/>
          <a:p>
            <a:pPr lvl="0" rtl="0">
              <a:buNone/>
            </a:pPr>
            <a:r>
              <a:rPr lang="en" sz="1200">
                <a:solidFill>
                  <a:srgbClr val="CDD2D9"/>
                </a:solidFill>
              </a:rPr>
              <a:t>"Chinese Villages, Anhui Province" by Buster&amp;Bubby from flickr</a:t>
            </a:r>
          </a:p>
        </p:txBody>
      </p:sp>
      <p:pic>
        <p:nvPicPr>
          <p:cNvPr id="113" name="Shape 113"/>
          <p:cNvPicPr preferRelativeResize="0"/>
          <p:nvPr/>
        </p:nvPicPr>
        <p:blipFill>
          <a:blip r:embed="rId3"/>
          <a:stretch>
            <a:fillRect/>
          </a:stretch>
        </p:blipFill>
        <p:spPr>
          <a:xfrm>
            <a:off x="1229675" y="201623"/>
            <a:ext cx="6939424" cy="3961674"/>
          </a:xfrm>
          <a:prstGeom prst="rect">
            <a:avLst/>
          </a:prstGeom>
          <a:noFill/>
          <a:ln>
            <a:noFill/>
          </a:ln>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title"/>
          </p:nvPr>
        </p:nvSpPr>
        <p:spPr>
          <a:xfrm>
            <a:off x="457200" y="205978"/>
            <a:ext cx="8229600" cy="8574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1800" b="1" i="0" u="none" strike="noStrike" cap="none" baseline="0">
                <a:solidFill>
                  <a:schemeClr val="dk1"/>
                </a:solidFill>
                <a:latin typeface="Calibri"/>
                <a:ea typeface="Calibri"/>
                <a:cs typeface="Calibri"/>
                <a:sym typeface="Calibri"/>
              </a:rPr>
              <a:t>B</a:t>
            </a:r>
            <a:r>
              <a:rPr lang="en" sz="1800" b="1">
                <a:solidFill>
                  <a:schemeClr val="dk1"/>
                </a:solidFill>
                <a:latin typeface="Calibri"/>
                <a:ea typeface="Calibri"/>
                <a:cs typeface="Calibri"/>
                <a:sym typeface="Calibri"/>
              </a:rPr>
              <a:t>rainstorm for Synonyms! - Pairs of students thinking about related terms together</a:t>
            </a:r>
          </a:p>
        </p:txBody>
      </p:sp>
      <p:sp>
        <p:nvSpPr>
          <p:cNvPr id="309" name="Shape 309"/>
          <p:cNvSpPr txBox="1">
            <a:spLocks noGrp="1"/>
          </p:cNvSpPr>
          <p:nvPr>
            <p:ph type="body" idx="1"/>
          </p:nvPr>
        </p:nvSpPr>
        <p:spPr>
          <a:xfrm>
            <a:off x="457200" y="1200150"/>
            <a:ext cx="8229600" cy="3394500"/>
          </a:xfrm>
          <a:prstGeom prst="rect">
            <a:avLst/>
          </a:prstGeom>
          <a:noFill/>
          <a:ln>
            <a:noFill/>
          </a:ln>
        </p:spPr>
        <p:txBody>
          <a:bodyPr lIns="91425" tIns="45700" rIns="91425" bIns="45700" anchor="t" anchorCtr="0">
            <a:noAutofit/>
          </a:bodyPr>
          <a:lstStyle/>
          <a:p>
            <a:endParaRPr/>
          </a:p>
        </p:txBody>
      </p:sp>
      <p:pic>
        <p:nvPicPr>
          <p:cNvPr id="310" name="Shape 310"/>
          <p:cNvPicPr preferRelativeResize="0"/>
          <p:nvPr/>
        </p:nvPicPr>
        <p:blipFill rotWithShape="1">
          <a:blip r:embed="rId3"/>
          <a:srcRect/>
          <a:stretch/>
        </p:blipFill>
        <p:spPr>
          <a:xfrm>
            <a:off x="1243675" y="889648"/>
            <a:ext cx="6187799" cy="3705000"/>
          </a:xfrm>
          <a:prstGeom prst="rect">
            <a:avLst/>
          </a:prstGeom>
          <a:noFill/>
          <a:ln>
            <a:noFill/>
          </a:ln>
        </p:spPr>
      </p:pic>
      <p:sp>
        <p:nvSpPr>
          <p:cNvPr id="311" name="Shape 311"/>
          <p:cNvSpPr txBox="1"/>
          <p:nvPr/>
        </p:nvSpPr>
        <p:spPr>
          <a:xfrm>
            <a:off x="4434275" y="4594647"/>
            <a:ext cx="4383299" cy="548699"/>
          </a:xfrm>
          <a:prstGeom prst="rect">
            <a:avLst/>
          </a:prstGeom>
        </p:spPr>
        <p:txBody>
          <a:bodyPr lIns="91425" tIns="91425" rIns="91425" bIns="91425" anchor="t" anchorCtr="0">
            <a:noAutofit/>
          </a:bodyPr>
          <a:lstStyle/>
          <a:p>
            <a:pPr lvl="0" rtl="0">
              <a:buNone/>
            </a:pPr>
            <a:r>
              <a:rPr lang="en" u="sng">
                <a:solidFill>
                  <a:schemeClr val="hlink"/>
                </a:solidFill>
                <a:hlinkClick r:id="rId4"/>
              </a:rPr>
              <a:t>http://lgdata.s3-website-us-east-1.amazonaws.com/docs/216/871641/thinkingtool.pdf</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rtl="0">
              <a:buNone/>
            </a:pPr>
            <a:r>
              <a:rPr lang="en" sz="3000" b="1"/>
              <a:t>The ASE Research Model</a:t>
            </a:r>
          </a:p>
        </p:txBody>
      </p:sp>
      <p:sp>
        <p:nvSpPr>
          <p:cNvPr id="317" name="Shape 317"/>
          <p:cNvSpPr txBox="1">
            <a:spLocks noGrp="1"/>
          </p:cNvSpPr>
          <p:nvPr>
            <p:ph type="body" idx="1"/>
          </p:nvPr>
        </p:nvSpPr>
        <p:spPr>
          <a:xfrm>
            <a:off x="457200" y="1200150"/>
            <a:ext cx="8229600" cy="3394500"/>
          </a:xfrm>
          <a:prstGeom prst="rect">
            <a:avLst/>
          </a:prstGeom>
        </p:spPr>
        <p:txBody>
          <a:bodyPr lIns="91425" tIns="91425" rIns="91425" bIns="91425" anchor="t" anchorCtr="0">
            <a:noAutofit/>
          </a:bodyPr>
          <a:lstStyle/>
          <a:p>
            <a:endParaRPr/>
          </a:p>
        </p:txBody>
      </p:sp>
      <p:pic>
        <p:nvPicPr>
          <p:cNvPr id="318" name="Shape 318"/>
          <p:cNvPicPr preferRelativeResize="0"/>
          <p:nvPr/>
        </p:nvPicPr>
        <p:blipFill>
          <a:blip r:embed="rId3"/>
          <a:stretch>
            <a:fillRect/>
          </a:stretch>
        </p:blipFill>
        <p:spPr>
          <a:xfrm>
            <a:off x="985275" y="1273137"/>
            <a:ext cx="1201800" cy="1208425"/>
          </a:xfrm>
          <a:prstGeom prst="rect">
            <a:avLst/>
          </a:prstGeom>
          <a:noFill/>
          <a:ln>
            <a:noFill/>
          </a:ln>
        </p:spPr>
      </p:pic>
      <p:sp>
        <p:nvSpPr>
          <p:cNvPr id="319" name="Shape 319"/>
          <p:cNvSpPr txBox="1"/>
          <p:nvPr/>
        </p:nvSpPr>
        <p:spPr>
          <a:xfrm>
            <a:off x="1145400" y="2829825"/>
            <a:ext cx="7541399" cy="1396499"/>
          </a:xfrm>
          <a:prstGeom prst="rect">
            <a:avLst/>
          </a:prstGeom>
        </p:spPr>
        <p:txBody>
          <a:bodyPr lIns="91425" tIns="91425" rIns="91425" bIns="91425" anchor="t" anchorCtr="0">
            <a:noAutofit/>
          </a:bodyPr>
          <a:lstStyle/>
          <a:p>
            <a:pPr lvl="0" rtl="0">
              <a:buNone/>
            </a:pPr>
            <a:r>
              <a:rPr lang="en" sz="1800">
                <a:solidFill>
                  <a:schemeClr val="dk1"/>
                </a:solidFill>
                <a:latin typeface="Calibri"/>
                <a:ea typeface="Calibri"/>
                <a:cs typeface="Calibri"/>
                <a:sym typeface="Calibri"/>
              </a:rPr>
              <a:t>Gross, Melissa, &amp; Latham, Don. (2010). Attaining Information Literacy: Understanding and Responding to the Needs of Students. Retrieved from </a:t>
            </a:r>
            <a:r>
              <a:rPr lang="en" sz="1800" u="sng">
                <a:solidFill>
                  <a:schemeClr val="hlink"/>
                </a:solidFill>
                <a:latin typeface="Calibri"/>
                <a:ea typeface="Calibri"/>
                <a:cs typeface="Calibri"/>
                <a:sym typeface="Calibri"/>
                <a:hlinkClick r:id="rId4"/>
              </a:rPr>
              <a:t>http://attaininfolit.org/</a:t>
            </a:r>
          </a:p>
        </p:txBody>
      </p:sp>
      <p:sp>
        <p:nvSpPr>
          <p:cNvPr id="320" name="Shape 320"/>
          <p:cNvSpPr txBox="1"/>
          <p:nvPr/>
        </p:nvSpPr>
        <p:spPr>
          <a:xfrm>
            <a:off x="1590775" y="1652643"/>
            <a:ext cx="1201799" cy="2306699"/>
          </a:xfrm>
          <a:prstGeom prst="rect">
            <a:avLst/>
          </a:prstGeom>
        </p:spPr>
        <p:txBody>
          <a:bodyPr lIns="91425" tIns="91425" rIns="91425" bIns="91425" anchor="t" anchorCtr="0">
            <a:noAutofit/>
          </a:bodyPr>
          <a:lstStyle/>
          <a:p>
            <a:endParaRPr/>
          </a:p>
        </p:txBody>
      </p:sp>
      <p:sp>
        <p:nvSpPr>
          <p:cNvPr id="321" name="Shape 321"/>
          <p:cNvSpPr txBox="1"/>
          <p:nvPr/>
        </p:nvSpPr>
        <p:spPr>
          <a:xfrm>
            <a:off x="2442825" y="1550343"/>
            <a:ext cx="5573700" cy="653999"/>
          </a:xfrm>
          <a:prstGeom prst="rect">
            <a:avLst/>
          </a:prstGeom>
        </p:spPr>
        <p:txBody>
          <a:bodyPr lIns="91425" tIns="91425" rIns="91425" bIns="91425" anchor="t" anchorCtr="0">
            <a:noAutofit/>
          </a:bodyPr>
          <a:lstStyle/>
          <a:p>
            <a:pPr lvl="0" rtl="0">
              <a:buNone/>
            </a:pPr>
            <a:r>
              <a:rPr lang="en" sz="2400" b="1"/>
              <a:t>Analyze  -- Search  -- Evaluate</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457200" y="205978"/>
            <a:ext cx="8229600" cy="8574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3000" b="1" i="0" u="none" strike="noStrike" cap="none" baseline="0">
                <a:solidFill>
                  <a:schemeClr val="dk1"/>
                </a:solidFill>
                <a:latin typeface="Calibri"/>
                <a:ea typeface="Calibri"/>
                <a:cs typeface="Calibri"/>
                <a:sym typeface="Calibri"/>
              </a:rPr>
              <a:t>IELP Course Guide</a:t>
            </a:r>
          </a:p>
        </p:txBody>
      </p:sp>
      <p:sp>
        <p:nvSpPr>
          <p:cNvPr id="327" name="Shape 327"/>
          <p:cNvSpPr txBox="1">
            <a:spLocks noGrp="1"/>
          </p:cNvSpPr>
          <p:nvPr>
            <p:ph type="body" idx="1"/>
          </p:nvPr>
        </p:nvSpPr>
        <p:spPr>
          <a:xfrm>
            <a:off x="457200" y="1200150"/>
            <a:ext cx="8229600" cy="3394500"/>
          </a:xfrm>
          <a:prstGeom prst="rect">
            <a:avLst/>
          </a:prstGeom>
          <a:noFill/>
          <a:ln>
            <a:noFill/>
          </a:ln>
        </p:spPr>
        <p:txBody>
          <a:bodyPr lIns="91425" tIns="45700" rIns="91425" bIns="45700" anchor="t" anchorCtr="0">
            <a:noAutofit/>
          </a:bodyPr>
          <a:lstStyle/>
          <a:p>
            <a:pPr marL="342900" marR="0" lvl="0" indent="-292100" algn="l" rtl="0">
              <a:spcBef>
                <a:spcPts val="0"/>
              </a:spcBef>
              <a:buClr>
                <a:schemeClr val="dk1"/>
              </a:buClr>
              <a:buSzPct val="100000"/>
              <a:buFont typeface="Arial"/>
              <a:buChar char="•"/>
            </a:pPr>
            <a:r>
              <a:rPr lang="en" sz="2400" b="0" i="0" u="none" strike="noStrike" cap="none" baseline="0">
                <a:solidFill>
                  <a:schemeClr val="dk1"/>
                </a:solidFill>
              </a:rPr>
              <a:t>a </a:t>
            </a:r>
            <a:r>
              <a:rPr lang="en" sz="2400">
                <a:solidFill>
                  <a:schemeClr val="dk1"/>
                </a:solidFill>
              </a:rPr>
              <a:t>touchstone</a:t>
            </a:r>
            <a:r>
              <a:rPr lang="en" sz="2400" b="0" i="0" u="none" strike="noStrike" cap="none" baseline="0">
                <a:solidFill>
                  <a:schemeClr val="dk1"/>
                </a:solidFill>
              </a:rPr>
              <a:t> throughout their research process:</a:t>
            </a:r>
          </a:p>
          <a:p>
            <a:endParaRPr lang="en" sz="2400" b="0" i="0" u="none" strike="noStrike" cap="none" baseline="0">
              <a:solidFill>
                <a:schemeClr val="dk1"/>
              </a:solidFill>
            </a:endParaRPr>
          </a:p>
          <a:p>
            <a:pPr marL="0" marR="0" lvl="0" indent="0" algn="ctr" rtl="0">
              <a:spcBef>
                <a:spcPts val="640"/>
              </a:spcBef>
              <a:buClr>
                <a:schemeClr val="dk1"/>
              </a:buClr>
              <a:buSzPct val="25000"/>
              <a:buFont typeface="Calibri"/>
              <a:buNone/>
            </a:pPr>
            <a:r>
              <a:rPr lang="en" sz="2400" b="0" i="0" u="sng" strike="noStrike" cap="none" baseline="0">
                <a:solidFill>
                  <a:schemeClr val="hlink"/>
                </a:solidFill>
                <a:hlinkClick r:id="rId3"/>
              </a:rPr>
              <a:t>http://guides.library.pdx.edu/IELP?hs=a</a:t>
            </a:r>
          </a:p>
          <a:p>
            <a:endParaRPr lang="en" sz="2400" b="0" i="0" u="sng" strike="noStrike" cap="none" baseline="0">
              <a:solidFill>
                <a:schemeClr val="hlink"/>
              </a:solidFill>
              <a:hlinkClick r:id="rId3"/>
            </a:endParaRPr>
          </a:p>
          <a:p>
            <a:pPr marL="342900" marR="0" lvl="0" indent="-292100" algn="l" rtl="0">
              <a:spcBef>
                <a:spcPts val="640"/>
              </a:spcBef>
              <a:buClr>
                <a:schemeClr val="dk1"/>
              </a:buClr>
              <a:buSzPct val="100000"/>
              <a:buFont typeface="Arial"/>
              <a:buChar char="•"/>
            </a:pPr>
            <a:r>
              <a:rPr lang="en" sz="2400" b="0" i="0" u="none" strike="noStrike" cap="none" baseline="0">
                <a:solidFill>
                  <a:schemeClr val="dk1"/>
                </a:solidFill>
              </a:rPr>
              <a:t>Intended for undergraduate students, and can be directly linked within the D2L Library </a:t>
            </a:r>
            <a:r>
              <a:rPr lang="en" sz="2400">
                <a:solidFill>
                  <a:schemeClr val="dk1"/>
                </a:solidFill>
              </a:rPr>
              <a:t>widget box</a:t>
            </a:r>
            <a:r>
              <a:rPr lang="en" sz="2400" b="0" i="0" u="none" strike="noStrike" cap="none" baseline="0">
                <a:solidFill>
                  <a:schemeClr val="dk1"/>
                </a:solidFill>
              </a:rPr>
              <a:t> upon request from the </a:t>
            </a:r>
            <a:r>
              <a:rPr lang="en" sz="2400">
                <a:solidFill>
                  <a:schemeClr val="dk1"/>
                </a:solidFill>
              </a:rPr>
              <a:t>i</a:t>
            </a:r>
            <a:r>
              <a:rPr lang="en" sz="2400" b="0" i="0" u="none" strike="noStrike" cap="none" baseline="0">
                <a:solidFill>
                  <a:schemeClr val="dk1"/>
                </a:solidFill>
              </a:rPr>
              <a:t>nstructor.</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ctrTitle"/>
          </p:nvPr>
        </p:nvSpPr>
        <p:spPr>
          <a:xfrm>
            <a:off x="685800" y="1583342"/>
            <a:ext cx="7772400" cy="1159799"/>
          </a:xfrm>
          <a:prstGeom prst="rect">
            <a:avLst/>
          </a:prstGeom>
        </p:spPr>
        <p:txBody>
          <a:bodyPr lIns="91425" tIns="91425" rIns="91425" bIns="91425" anchor="b" anchorCtr="0">
            <a:noAutofit/>
          </a:bodyPr>
          <a:lstStyle/>
          <a:p>
            <a:pPr>
              <a:buNone/>
            </a:pPr>
            <a:r>
              <a:rPr lang="en"/>
              <a:t>Outreach</a:t>
            </a:r>
          </a:p>
        </p:txBody>
      </p:sp>
      <p:sp>
        <p:nvSpPr>
          <p:cNvPr id="333" name="Shape 333"/>
          <p:cNvSpPr txBox="1">
            <a:spLocks noGrp="1"/>
          </p:cNvSpPr>
          <p:nvPr>
            <p:ph type="subTitle" idx="1"/>
          </p:nvPr>
        </p:nvSpPr>
        <p:spPr>
          <a:xfrm>
            <a:off x="685800" y="2840053"/>
            <a:ext cx="7772400" cy="784799"/>
          </a:xfrm>
          <a:prstGeom prst="rect">
            <a:avLst/>
          </a:prstGeom>
        </p:spPr>
        <p:txBody>
          <a:bodyPr lIns="91425" tIns="91425" rIns="91425" bIns="91425" anchor="t" anchorCtr="0">
            <a:noAutofit/>
          </a:bodyPr>
          <a:lstStyle/>
          <a:p>
            <a:endParaRP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457200" y="205978"/>
            <a:ext cx="8229600" cy="8574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3000" b="1" i="0" u="none" strike="noStrike" cap="none" baseline="0">
                <a:solidFill>
                  <a:schemeClr val="dk1"/>
                </a:solidFill>
                <a:latin typeface="Calibri"/>
                <a:ea typeface="Calibri"/>
                <a:cs typeface="Calibri"/>
                <a:sym typeface="Calibri"/>
              </a:rPr>
              <a:t>Office of International Students &amp; Scholars Services </a:t>
            </a:r>
            <a:r>
              <a:rPr lang="en" sz="3000" b="1" i="0" u="sng" strike="noStrike" cap="none" baseline="0">
                <a:solidFill>
                  <a:schemeClr val="hlink"/>
                </a:solidFill>
                <a:latin typeface="Calibri"/>
                <a:ea typeface="Calibri"/>
                <a:cs typeface="Calibri"/>
                <a:sym typeface="Calibri"/>
                <a:hlinkClick r:id="rId3"/>
              </a:rPr>
              <a:t>(OISSS)</a:t>
            </a:r>
          </a:p>
        </p:txBody>
      </p:sp>
      <p:pic>
        <p:nvPicPr>
          <p:cNvPr id="339" name="Shape 339"/>
          <p:cNvPicPr preferRelativeResize="0">
            <a:picLocks noGrp="1"/>
          </p:cNvPicPr>
          <p:nvPr>
            <p:ph type="body" idx="1"/>
          </p:nvPr>
        </p:nvPicPr>
        <p:blipFill rotWithShape="1">
          <a:blip r:embed="rId4"/>
          <a:srcRect/>
          <a:stretch/>
        </p:blipFill>
        <p:spPr>
          <a:xfrm>
            <a:off x="1251725" y="1200150"/>
            <a:ext cx="6640500" cy="3809999"/>
          </a:xfrm>
          <a:prstGeom prst="rect">
            <a:avLst/>
          </a:prstGeom>
          <a:noFill/>
          <a:ln>
            <a:noFill/>
          </a:ln>
        </p:spPr>
      </p:pic>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rtl="0">
              <a:buNone/>
            </a:pPr>
            <a:r>
              <a:rPr lang="en" sz="3000" b="1"/>
              <a:t>PSU Committee for the Recruitment and Retention of International Students</a:t>
            </a:r>
          </a:p>
        </p:txBody>
      </p:sp>
      <p:sp>
        <p:nvSpPr>
          <p:cNvPr id="345" name="Shape 345"/>
          <p:cNvSpPr txBox="1">
            <a:spLocks noGrp="1"/>
          </p:cNvSpPr>
          <p:nvPr>
            <p:ph type="body" idx="1"/>
          </p:nvPr>
        </p:nvSpPr>
        <p:spPr>
          <a:xfrm>
            <a:off x="457200" y="1200150"/>
            <a:ext cx="8229600" cy="3394500"/>
          </a:xfrm>
          <a:prstGeom prst="rect">
            <a:avLst/>
          </a:prstGeom>
          <a:ln w="9525" cap="flat">
            <a:solidFill>
              <a:srgbClr val="38761D"/>
            </a:solidFill>
            <a:prstDash val="solid"/>
            <a:round/>
            <a:headEnd type="none" w="med" len="med"/>
            <a:tailEnd type="none" w="med" len="med"/>
          </a:ln>
        </p:spPr>
        <p:txBody>
          <a:bodyPr lIns="91425" tIns="91425" rIns="91425" bIns="91425" anchor="t" anchorCtr="0">
            <a:noAutofit/>
          </a:bodyPr>
          <a:lstStyle/>
          <a:p>
            <a:pPr lvl="0" rtl="0">
              <a:buNone/>
            </a:pPr>
            <a:r>
              <a:rPr lang="en" sz="2400" b="1">
                <a:solidFill>
                  <a:schemeClr val="dk1"/>
                </a:solidFill>
              </a:rPr>
              <a:t> Mission statement:      </a:t>
            </a:r>
          </a:p>
          <a:p>
            <a:pPr lvl="0" rtl="0">
              <a:buNone/>
            </a:pPr>
            <a:r>
              <a:rPr lang="en" sz="2400" b="1">
                <a:solidFill>
                  <a:schemeClr val="dk1"/>
                </a:solidFill>
              </a:rPr>
              <a:t> The CIRR is a collaborative forum of professionals across colleges, departments, administrative units, and the </a:t>
            </a:r>
            <a:r>
              <a:rPr lang="en" sz="2400" b="1">
                <a:solidFill>
                  <a:srgbClr val="CC0000"/>
                </a:solidFill>
              </a:rPr>
              <a:t>library</a:t>
            </a:r>
            <a:r>
              <a:rPr lang="en" sz="2400" b="1">
                <a:solidFill>
                  <a:schemeClr val="dk1"/>
                </a:solidFill>
              </a:rPr>
              <a:t> that advocates for international students within the University.  CIRR evaluates the effectiveness of procedures and policies, making recommendations where appropriate to improve the international student experience.</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rtl="0">
              <a:buNone/>
            </a:pPr>
            <a:r>
              <a:rPr lang="en" sz="3000"/>
              <a:t>PSU International Student Life Newsletter</a:t>
            </a:r>
          </a:p>
        </p:txBody>
      </p:sp>
      <p:sp>
        <p:nvSpPr>
          <p:cNvPr id="351" name="Shape 351"/>
          <p:cNvSpPr txBox="1">
            <a:spLocks noGrp="1"/>
          </p:cNvSpPr>
          <p:nvPr>
            <p:ph type="body" idx="1"/>
          </p:nvPr>
        </p:nvSpPr>
        <p:spPr>
          <a:xfrm>
            <a:off x="457200" y="1200150"/>
            <a:ext cx="8229600" cy="3394500"/>
          </a:xfrm>
          <a:prstGeom prst="rect">
            <a:avLst/>
          </a:prstGeom>
        </p:spPr>
        <p:txBody>
          <a:bodyPr lIns="91425" tIns="91425" rIns="91425" bIns="91425" anchor="t" anchorCtr="0">
            <a:noAutofit/>
          </a:bodyPr>
          <a:lstStyle/>
          <a:p>
            <a:endParaRPr/>
          </a:p>
        </p:txBody>
      </p:sp>
      <p:pic>
        <p:nvPicPr>
          <p:cNvPr id="352" name="Shape 352"/>
          <p:cNvPicPr preferRelativeResize="0"/>
          <p:nvPr/>
        </p:nvPicPr>
        <p:blipFill>
          <a:blip r:embed="rId3"/>
          <a:stretch>
            <a:fillRect/>
          </a:stretch>
        </p:blipFill>
        <p:spPr>
          <a:xfrm>
            <a:off x="1008575" y="1012550"/>
            <a:ext cx="6857999" cy="3769674"/>
          </a:xfrm>
          <a:prstGeom prst="rect">
            <a:avLst/>
          </a:prstGeom>
          <a:noFill/>
          <a:ln>
            <a:noFill/>
          </a:ln>
        </p:spPr>
      </p:pic>
      <p:sp>
        <p:nvSpPr>
          <p:cNvPr id="353" name="Shape 353"/>
          <p:cNvSpPr txBox="1"/>
          <p:nvPr/>
        </p:nvSpPr>
        <p:spPr>
          <a:xfrm>
            <a:off x="3790175" y="4768950"/>
            <a:ext cx="4949699" cy="267599"/>
          </a:xfrm>
          <a:prstGeom prst="rect">
            <a:avLst/>
          </a:prstGeom>
        </p:spPr>
        <p:txBody>
          <a:bodyPr lIns="91425" tIns="91425" rIns="91425" bIns="91425" anchor="t" anchorCtr="0">
            <a:noAutofit/>
          </a:bodyPr>
          <a:lstStyle/>
          <a:p>
            <a:pPr lvl="0" rtl="0">
              <a:buNone/>
            </a:pPr>
            <a:r>
              <a:rPr lang="en"/>
              <a:t>Photo by Allen Hauser</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marL="1371600" indent="457200" algn="l">
              <a:buNone/>
            </a:pPr>
            <a:r>
              <a:rPr lang="en" sz="3000" b="1"/>
              <a:t>Recommendations</a:t>
            </a:r>
          </a:p>
        </p:txBody>
      </p:sp>
      <p:sp>
        <p:nvSpPr>
          <p:cNvPr id="359" name="Shape 359"/>
          <p:cNvSpPr txBox="1">
            <a:spLocks noGrp="1"/>
          </p:cNvSpPr>
          <p:nvPr>
            <p:ph type="body" idx="1"/>
          </p:nvPr>
        </p:nvSpPr>
        <p:spPr>
          <a:xfrm>
            <a:off x="457200" y="1200150"/>
            <a:ext cx="8229600" cy="3394500"/>
          </a:xfrm>
          <a:prstGeom prst="rect">
            <a:avLst/>
          </a:prstGeom>
        </p:spPr>
        <p:txBody>
          <a:bodyPr lIns="91425" tIns="91425" rIns="91425" bIns="91425" anchor="t" anchorCtr="0">
            <a:noAutofit/>
          </a:bodyPr>
          <a:lstStyle/>
          <a:p>
            <a:pPr lvl="0" rtl="0">
              <a:buNone/>
            </a:pPr>
            <a:r>
              <a:rPr lang="en"/>
              <a:t>
</a:t>
            </a:r>
          </a:p>
          <a:p>
            <a:endParaRPr lang="en"/>
          </a:p>
        </p:txBody>
      </p:sp>
      <p:pic>
        <p:nvPicPr>
          <p:cNvPr id="360" name="Shape 360"/>
          <p:cNvPicPr preferRelativeResize="0"/>
          <p:nvPr/>
        </p:nvPicPr>
        <p:blipFill>
          <a:blip r:embed="rId3"/>
          <a:stretch>
            <a:fillRect/>
          </a:stretch>
        </p:blipFill>
        <p:spPr>
          <a:xfrm>
            <a:off x="530050" y="1063375"/>
            <a:ext cx="2950324" cy="3792174"/>
          </a:xfrm>
          <a:prstGeom prst="rect">
            <a:avLst/>
          </a:prstGeom>
          <a:noFill/>
          <a:ln>
            <a:noFill/>
          </a:ln>
        </p:spPr>
      </p:pic>
      <p:pic>
        <p:nvPicPr>
          <p:cNvPr id="361" name="Shape 361"/>
          <p:cNvPicPr preferRelativeResize="0"/>
          <p:nvPr/>
        </p:nvPicPr>
        <p:blipFill>
          <a:blip r:embed="rId4"/>
          <a:stretch>
            <a:fillRect/>
          </a:stretch>
        </p:blipFill>
        <p:spPr>
          <a:xfrm>
            <a:off x="5327150" y="1200150"/>
            <a:ext cx="2332700" cy="681625"/>
          </a:xfrm>
          <a:prstGeom prst="rect">
            <a:avLst/>
          </a:prstGeom>
          <a:noFill/>
          <a:ln>
            <a:noFill/>
          </a:ln>
        </p:spPr>
      </p:pic>
      <p:pic>
        <p:nvPicPr>
          <p:cNvPr id="362" name="Shape 362"/>
          <p:cNvPicPr preferRelativeResize="0"/>
          <p:nvPr/>
        </p:nvPicPr>
        <p:blipFill>
          <a:blip r:embed="rId5"/>
          <a:stretch>
            <a:fillRect/>
          </a:stretch>
        </p:blipFill>
        <p:spPr>
          <a:xfrm>
            <a:off x="5249325" y="2191375"/>
            <a:ext cx="2694700" cy="2300949"/>
          </a:xfrm>
          <a:prstGeom prst="rect">
            <a:avLst/>
          </a:prstGeom>
          <a:noFill/>
          <a:ln>
            <a:noFill/>
          </a:ln>
        </p:spPr>
      </p:pic>
      <p:sp>
        <p:nvSpPr>
          <p:cNvPr id="363" name="Shape 363"/>
          <p:cNvSpPr txBox="1"/>
          <p:nvPr/>
        </p:nvSpPr>
        <p:spPr>
          <a:xfrm>
            <a:off x="7916875" y="1712450"/>
            <a:ext cx="732000" cy="392100"/>
          </a:xfrm>
          <a:prstGeom prst="rect">
            <a:avLst/>
          </a:prstGeom>
        </p:spPr>
        <p:txBody>
          <a:bodyPr lIns="91425" tIns="91425" rIns="91425" bIns="91425" anchor="t" anchorCtr="0">
            <a:noAutofit/>
          </a:bodyPr>
          <a:lstStyle/>
          <a:p>
            <a:pPr>
              <a:buNone/>
            </a:pPr>
            <a:r>
              <a:rPr lang="en" sz="1800" b="1" u="sng">
                <a:solidFill>
                  <a:schemeClr val="hlink"/>
                </a:solidFill>
                <a:hlinkClick r:id="rId6"/>
              </a:rPr>
              <a:t>(iie)</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title"/>
          </p:nvPr>
        </p:nvSpPr>
        <p:spPr>
          <a:xfrm>
            <a:off x="457200" y="560403"/>
            <a:ext cx="8229600" cy="857400"/>
          </a:xfrm>
          <a:prstGeom prst="rect">
            <a:avLst/>
          </a:prstGeom>
        </p:spPr>
        <p:txBody>
          <a:bodyPr lIns="91425" tIns="91425" rIns="91425" bIns="91425" anchor="b" anchorCtr="0">
            <a:noAutofit/>
          </a:bodyPr>
          <a:lstStyle/>
          <a:p>
            <a:pPr>
              <a:buNone/>
            </a:pPr>
            <a:r>
              <a:rPr lang="en"/>
              <a:t>International Students at OSU: A Faculty Guide</a:t>
            </a:r>
          </a:p>
        </p:txBody>
      </p:sp>
      <p:sp>
        <p:nvSpPr>
          <p:cNvPr id="369" name="Shape 369"/>
          <p:cNvSpPr txBox="1">
            <a:spLocks noGrp="1"/>
          </p:cNvSpPr>
          <p:nvPr>
            <p:ph type="body" idx="1"/>
          </p:nvPr>
        </p:nvSpPr>
        <p:spPr>
          <a:xfrm>
            <a:off x="457200" y="1417800"/>
            <a:ext cx="8229600" cy="3725699"/>
          </a:xfrm>
          <a:prstGeom prst="rect">
            <a:avLst/>
          </a:prstGeom>
        </p:spPr>
        <p:txBody>
          <a:bodyPr lIns="91425" tIns="91425" rIns="91425" bIns="91425" anchor="t" anchorCtr="0">
            <a:noAutofit/>
          </a:bodyPr>
          <a:lstStyle/>
          <a:p>
            <a:pPr lvl="0" rtl="0">
              <a:buNone/>
            </a:pPr>
            <a:r>
              <a:rPr lang="en"/>
              <a:t>Outcome of the OSU Intercultural Initiative</a:t>
            </a:r>
          </a:p>
          <a:p>
            <a:pPr lvl="0" rtl="0">
              <a:buNone/>
            </a:pPr>
            <a:r>
              <a:rPr lang="en"/>
              <a:t>Brochure/guide a cross-collaboration led by librarian</a:t>
            </a:r>
          </a:p>
          <a:p>
            <a:pPr lvl="0" rtl="0">
              <a:buNone/>
            </a:pPr>
            <a:r>
              <a:rPr lang="en"/>
              <a:t>Mailed to all faculty at OSU (4,500)</a:t>
            </a:r>
          </a:p>
          <a:p>
            <a:pPr lvl="0" rtl="0">
              <a:buNone/>
            </a:pPr>
            <a:r>
              <a:rPr lang="en"/>
              <a:t>Highlighted library services</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a:spLocks noGrp="1"/>
          </p:cNvSpPr>
          <p:nvPr>
            <p:ph type="title"/>
          </p:nvPr>
        </p:nvSpPr>
        <p:spPr>
          <a:xfrm>
            <a:off x="457200" y="205975"/>
            <a:ext cx="3477599" cy="1089000"/>
          </a:xfrm>
          <a:prstGeom prst="rect">
            <a:avLst/>
          </a:prstGeom>
        </p:spPr>
        <p:txBody>
          <a:bodyPr lIns="91425" tIns="91425" rIns="91425" bIns="91425" anchor="b" anchorCtr="0">
            <a:noAutofit/>
          </a:bodyPr>
          <a:lstStyle/>
          <a:p>
            <a:pPr>
              <a:buNone/>
            </a:pPr>
            <a:r>
              <a:rPr lang="en" sz="3000"/>
              <a:t>Speed Friending in the Library</a:t>
            </a:r>
          </a:p>
        </p:txBody>
      </p:sp>
      <p:sp>
        <p:nvSpPr>
          <p:cNvPr id="375" name="Shape 375"/>
          <p:cNvSpPr txBox="1">
            <a:spLocks noGrp="1"/>
          </p:cNvSpPr>
          <p:nvPr>
            <p:ph type="body" idx="1"/>
          </p:nvPr>
        </p:nvSpPr>
        <p:spPr>
          <a:xfrm>
            <a:off x="457200" y="1200150"/>
            <a:ext cx="3477599" cy="3746100"/>
          </a:xfrm>
          <a:prstGeom prst="rect">
            <a:avLst/>
          </a:prstGeom>
        </p:spPr>
        <p:txBody>
          <a:bodyPr lIns="91425" tIns="91425" rIns="91425" bIns="91425" anchor="t" anchorCtr="0">
            <a:noAutofit/>
          </a:bodyPr>
          <a:lstStyle/>
          <a:p>
            <a:pPr lvl="0" rtl="0">
              <a:buNone/>
            </a:pPr>
            <a:r>
              <a:rPr lang="en" sz="2400"/>
              <a:t>Collaboration between Libraries and INTO OSU</a:t>
            </a:r>
          </a:p>
          <a:p>
            <a:pPr lvl="0" rtl="0">
              <a:buNone/>
            </a:pPr>
            <a:r>
              <a:rPr lang="en" sz="2400"/>
              <a:t>Held in the library</a:t>
            </a:r>
          </a:p>
          <a:p>
            <a:pPr>
              <a:buNone/>
            </a:pPr>
            <a:r>
              <a:rPr lang="en" sz="2400"/>
              <a:t>Bring together students to create community in the library</a:t>
            </a:r>
          </a:p>
        </p:txBody>
      </p:sp>
      <p:pic>
        <p:nvPicPr>
          <p:cNvPr id="376" name="Shape 376"/>
          <p:cNvPicPr preferRelativeResize="0"/>
          <p:nvPr/>
        </p:nvPicPr>
        <p:blipFill>
          <a:blip r:embed="rId3"/>
          <a:stretch>
            <a:fillRect/>
          </a:stretch>
        </p:blipFill>
        <p:spPr>
          <a:xfrm>
            <a:off x="4000500" y="0"/>
            <a:ext cx="5143499" cy="5143499"/>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China</a:t>
            </a:r>
          </a:p>
        </p:txBody>
      </p:sp>
      <p:sp>
        <p:nvSpPr>
          <p:cNvPr id="119" name="Shape 119"/>
          <p:cNvSpPr txBox="1">
            <a:spLocks noGrp="1"/>
          </p:cNvSpPr>
          <p:nvPr>
            <p:ph type="body" idx="1"/>
          </p:nvPr>
        </p:nvSpPr>
        <p:spPr>
          <a:xfrm>
            <a:off x="311725" y="1200150"/>
            <a:ext cx="4139999" cy="3725699"/>
          </a:xfrm>
          <a:prstGeom prst="rect">
            <a:avLst/>
          </a:prstGeom>
        </p:spPr>
        <p:txBody>
          <a:bodyPr lIns="91425" tIns="91425" rIns="91425" bIns="91425" anchor="t" anchorCtr="0">
            <a:noAutofit/>
          </a:bodyPr>
          <a:lstStyle/>
          <a:p>
            <a:pPr marL="457200" lvl="0" indent="-342900" rtl="0">
              <a:buClr>
                <a:schemeClr val="dk1"/>
              </a:buClr>
              <a:buSzPct val="166666"/>
              <a:buFont typeface="Arial"/>
              <a:buChar char="•"/>
            </a:pPr>
            <a:r>
              <a:rPr lang="en" sz="1800"/>
              <a:t>Lecture based classroom, tests, memorization *^</a:t>
            </a:r>
          </a:p>
          <a:p>
            <a:pPr marL="457200" lvl="0" indent="-342900" rtl="0">
              <a:buClr>
                <a:schemeClr val="dk1"/>
              </a:buClr>
              <a:buSzPct val="166666"/>
              <a:buFont typeface="Arial"/>
              <a:buChar char="•"/>
            </a:pPr>
            <a:r>
              <a:rPr lang="en" sz="1800"/>
              <a:t>Very little writing of papers and research and students are not encouraged to have “own ideas” *</a:t>
            </a:r>
          </a:p>
          <a:p>
            <a:pPr marL="457200" lvl="0" indent="-342900" rtl="0">
              <a:buClr>
                <a:schemeClr val="dk1"/>
              </a:buClr>
              <a:buSzPct val="166666"/>
              <a:buFont typeface="Arial"/>
              <a:buChar char="•"/>
            </a:pPr>
            <a:r>
              <a:rPr lang="en" sz="1800"/>
              <a:t>Respect for professors; students feel “intimidated” by them *</a:t>
            </a:r>
          </a:p>
          <a:p>
            <a:pPr marL="457200" lvl="0" indent="-342900" rtl="0">
              <a:buClr>
                <a:schemeClr val="dk1"/>
              </a:buClr>
              <a:buSzPct val="166666"/>
              <a:buFont typeface="Arial"/>
              <a:buChar char="•"/>
            </a:pPr>
            <a:r>
              <a:rPr lang="en" sz="1800"/>
              <a:t>Never did citations before coming to the US *^</a:t>
            </a:r>
          </a:p>
          <a:p>
            <a:pPr marL="457200" lvl="0" indent="-342900" rtl="0">
              <a:buClr>
                <a:schemeClr val="dk1"/>
              </a:buClr>
              <a:buSzPct val="166666"/>
              <a:buFont typeface="Arial"/>
              <a:buChar char="•"/>
            </a:pPr>
            <a:r>
              <a:rPr lang="en" sz="1800"/>
              <a:t>More time spent in class with less homework (depends on university) *</a:t>
            </a:r>
          </a:p>
          <a:p>
            <a:endParaRPr lang="en" sz="1800"/>
          </a:p>
          <a:p>
            <a:endParaRPr lang="en" sz="1800"/>
          </a:p>
          <a:p>
            <a:endParaRPr lang="en" sz="1800"/>
          </a:p>
          <a:p>
            <a:endParaRPr lang="en" sz="1800"/>
          </a:p>
        </p:txBody>
      </p:sp>
      <p:sp>
        <p:nvSpPr>
          <p:cNvPr id="120" name="Shape 120"/>
          <p:cNvSpPr txBox="1">
            <a:spLocks noGrp="1"/>
          </p:cNvSpPr>
          <p:nvPr>
            <p:ph type="body" idx="2"/>
          </p:nvPr>
        </p:nvSpPr>
        <p:spPr>
          <a:xfrm>
            <a:off x="4692298" y="708900"/>
            <a:ext cx="3994500" cy="3725699"/>
          </a:xfrm>
          <a:prstGeom prst="rect">
            <a:avLst/>
          </a:prstGeom>
        </p:spPr>
        <p:txBody>
          <a:bodyPr lIns="91425" tIns="91425" rIns="91425" bIns="91425" anchor="t" anchorCtr="0">
            <a:noAutofit/>
          </a:bodyPr>
          <a:lstStyle/>
          <a:p>
            <a:pPr lvl="0" rtl="0">
              <a:buNone/>
            </a:pPr>
            <a:r>
              <a:rPr lang="en" sz="1800"/>
              <a:t>Chinese Student in the US</a:t>
            </a:r>
          </a:p>
          <a:p>
            <a:pPr marL="457200" lvl="0" indent="-342900" rtl="0">
              <a:buClr>
                <a:schemeClr val="dk1"/>
              </a:buClr>
              <a:buSzPct val="100000"/>
              <a:buFont typeface="Arial"/>
              <a:buChar char="●"/>
            </a:pPr>
            <a:r>
              <a:rPr lang="en" sz="1800"/>
              <a:t>Written English may be at a higher level than spoken English</a:t>
            </a:r>
          </a:p>
          <a:p>
            <a:pPr marL="457200" lvl="0" indent="-342900" rtl="0">
              <a:buClr>
                <a:schemeClr val="dk1"/>
              </a:buClr>
              <a:buSzPct val="100000"/>
              <a:buFont typeface="Arial"/>
              <a:buChar char="●"/>
            </a:pPr>
            <a:r>
              <a:rPr lang="en" sz="1800"/>
              <a:t>Surprised by: Relationship between professors and students “very casual, like they’re friends” *</a:t>
            </a:r>
          </a:p>
          <a:p>
            <a:pPr marL="457200" lvl="0" indent="-342900" rtl="0">
              <a:buClr>
                <a:schemeClr val="dk1"/>
              </a:buClr>
              <a:buSzPct val="100000"/>
              <a:buFont typeface="Arial"/>
              <a:buChar char="●"/>
            </a:pPr>
            <a:r>
              <a:rPr lang="en" sz="1800"/>
              <a:t>Surprised by: Students bring laptops and smartphones to class *</a:t>
            </a:r>
          </a:p>
          <a:p>
            <a:pPr lvl="0" rtl="0">
              <a:buNone/>
            </a:pPr>
            <a:r>
              <a:rPr lang="en" sz="1200"/>
              <a:t>Sources: </a:t>
            </a:r>
          </a:p>
          <a:p>
            <a:pPr lvl="0" rtl="0">
              <a:buNone/>
            </a:pPr>
            <a:r>
              <a:rPr lang="en" sz="1200"/>
              <a:t>* 2014 conversation with Senior OSU student from Beijing in a 2+2 program (two years in China, two years at OSU, two bachelor’s degrees).</a:t>
            </a:r>
          </a:p>
          <a:p>
            <a:pPr lvl="0">
              <a:buNone/>
            </a:pPr>
            <a:r>
              <a:rPr lang="en" sz="1200"/>
              <a:t>^ Understanding Your International Students (2003). Editor: Flaitz</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Shape 38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Librarian Professional Development</a:t>
            </a:r>
          </a:p>
        </p:txBody>
      </p:sp>
      <p:sp>
        <p:nvSpPr>
          <p:cNvPr id="382" name="Shape 38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Spring 2013: INTO OSU overview with INTO Academic Director</a:t>
            </a:r>
          </a:p>
          <a:p>
            <a:pPr marL="457200" lvl="0" indent="-419100" rtl="0">
              <a:buClr>
                <a:schemeClr val="dk1"/>
              </a:buClr>
              <a:buSzPct val="166666"/>
              <a:buFont typeface="Arial"/>
              <a:buChar char="•"/>
            </a:pPr>
            <a:r>
              <a:rPr lang="en"/>
              <a:t>Summer 2014: Pedagogy session with INTO Academic Director</a:t>
            </a:r>
          </a:p>
          <a:p>
            <a:endParaRPr lang="en"/>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Shape 38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algn="ctr" rtl="0">
              <a:buNone/>
            </a:pPr>
            <a:r>
              <a:rPr lang="en" sz="4800"/>
              <a:t>Your Questions</a:t>
            </a:r>
          </a:p>
          <a:p>
            <a:endParaRPr lang="en" sz="4800"/>
          </a:p>
          <a:p>
            <a:pPr lvl="0" algn="ctr" rtl="0">
              <a:buNone/>
            </a:pPr>
            <a:r>
              <a:rPr lang="en" sz="4800"/>
              <a:t>Your Experiences</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None/>
            </a:pPr>
            <a:r>
              <a:rPr lang="en" u="sng" dirty="0">
                <a:solidFill>
                  <a:schemeClr val="hlink"/>
                </a:solidFill>
                <a:hlinkClick r:id="rId3"/>
              </a:rPr>
              <a:t>Laurie.Bridges@oregonstate.edu</a:t>
            </a:r>
          </a:p>
          <a:p>
            <a:pPr lvl="0" rtl="0">
              <a:buNone/>
            </a:pPr>
            <a:r>
              <a:rPr lang="en" dirty="0"/>
              <a:t>Kimberly Willson-St. </a:t>
            </a:r>
            <a:r>
              <a:rPr lang="en" dirty="0" smtClean="0"/>
              <a:t>Clair, </a:t>
            </a:r>
            <a:r>
              <a:rPr lang="en" u="sng" dirty="0">
                <a:solidFill>
                  <a:schemeClr val="hlink"/>
                </a:solidFill>
                <a:hlinkClick r:id="rId4"/>
              </a:rPr>
              <a:t>willsons@pdx.edu</a:t>
            </a:r>
          </a:p>
          <a:p>
            <a:pPr lvl="0" rtl="0">
              <a:buNone/>
            </a:pPr>
            <a:r>
              <a:rPr lang="en" u="sng" dirty="0">
                <a:solidFill>
                  <a:schemeClr val="hlink"/>
                </a:solidFill>
                <a:hlinkClick r:id="rId5"/>
              </a:rPr>
              <a:t>Uta.Hussong-Christian@oregonstate.edu</a:t>
            </a:r>
          </a:p>
          <a:p>
            <a:endParaRPr lang="en" u="sng" dirty="0">
              <a:solidFill>
                <a:schemeClr val="hlink"/>
              </a:solidFill>
              <a:hlinkClick r:id="rId5"/>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buNone/>
            </a:pPr>
            <a:r>
              <a:rPr lang="en"/>
              <a:t>Saudi Arabia</a:t>
            </a:r>
          </a:p>
        </p:txBody>
      </p:sp>
      <p:sp>
        <p:nvSpPr>
          <p:cNvPr id="126" name="Shape 126"/>
          <p:cNvSpPr txBox="1">
            <a:spLocks noGrp="1"/>
          </p:cNvSpPr>
          <p:nvPr>
            <p:ph type="body" idx="1"/>
          </p:nvPr>
        </p:nvSpPr>
        <p:spPr>
          <a:xfrm>
            <a:off x="457200" y="1200150"/>
            <a:ext cx="3994500" cy="3725699"/>
          </a:xfrm>
          <a:prstGeom prst="rect">
            <a:avLst/>
          </a:prstGeom>
        </p:spPr>
        <p:txBody>
          <a:bodyPr lIns="91425" tIns="91425" rIns="91425" bIns="91425" anchor="t" anchorCtr="0">
            <a:noAutofit/>
          </a:bodyPr>
          <a:lstStyle/>
          <a:p>
            <a:pPr marL="457200" lvl="0" indent="-342900" rtl="0">
              <a:buClr>
                <a:schemeClr val="dk1"/>
              </a:buClr>
              <a:buSzPct val="166666"/>
              <a:buFont typeface="Arial"/>
              <a:buChar char="•"/>
            </a:pPr>
            <a:r>
              <a:rPr lang="en" sz="1800"/>
              <a:t>Separate universities for men and women</a:t>
            </a:r>
          </a:p>
          <a:p>
            <a:pPr marL="457200" lvl="0" indent="-342900" rtl="0">
              <a:buClr>
                <a:schemeClr val="dk1"/>
              </a:buClr>
              <a:buSzPct val="166666"/>
              <a:buFont typeface="Arial"/>
              <a:buChar char="•"/>
            </a:pPr>
            <a:r>
              <a:rPr lang="en" sz="1800"/>
              <a:t>Lecture based classroom, readings, tests</a:t>
            </a:r>
          </a:p>
          <a:p>
            <a:pPr marL="457200" lvl="0" indent="-342900" rtl="0">
              <a:buClr>
                <a:schemeClr val="dk1"/>
              </a:buClr>
              <a:buSzPct val="166666"/>
              <a:buFont typeface="Arial"/>
              <a:buChar char="•"/>
            </a:pPr>
            <a:r>
              <a:rPr lang="en" sz="1800"/>
              <a:t>Lock-step curriculum with no homework</a:t>
            </a:r>
          </a:p>
          <a:p>
            <a:pPr marL="457200" lvl="0" indent="-342900" rtl="0">
              <a:buClr>
                <a:schemeClr val="dk1"/>
              </a:buClr>
              <a:buSzPct val="166666"/>
              <a:buFont typeface="Arial"/>
              <a:buChar char="•"/>
            </a:pPr>
            <a:r>
              <a:rPr lang="en" sz="1800"/>
              <a:t>May not have done research paper in k-12</a:t>
            </a:r>
          </a:p>
          <a:p>
            <a:pPr marL="457200" lvl="0" indent="-342900" rtl="0">
              <a:buClr>
                <a:schemeClr val="dk1"/>
              </a:buClr>
              <a:buSzPct val="166666"/>
              <a:buFont typeface="Arial"/>
              <a:buChar char="•"/>
            </a:pPr>
            <a:r>
              <a:rPr lang="en" sz="1800"/>
              <a:t>Collectivist culture: If there is a problem in class, a family member will be the go-between</a:t>
            </a:r>
          </a:p>
          <a:p>
            <a:endParaRPr lang="en" sz="1800"/>
          </a:p>
          <a:p>
            <a:endParaRPr lang="en" sz="1800"/>
          </a:p>
          <a:p>
            <a:endParaRPr lang="en" sz="1800"/>
          </a:p>
          <a:p>
            <a:endParaRPr lang="en" sz="1800"/>
          </a:p>
        </p:txBody>
      </p:sp>
      <p:sp>
        <p:nvSpPr>
          <p:cNvPr id="127" name="Shape 127"/>
          <p:cNvSpPr txBox="1">
            <a:spLocks noGrp="1"/>
          </p:cNvSpPr>
          <p:nvPr>
            <p:ph type="body" idx="2"/>
          </p:nvPr>
        </p:nvSpPr>
        <p:spPr>
          <a:xfrm>
            <a:off x="4692273" y="1200150"/>
            <a:ext cx="3994500" cy="3725699"/>
          </a:xfrm>
          <a:prstGeom prst="rect">
            <a:avLst/>
          </a:prstGeom>
        </p:spPr>
        <p:txBody>
          <a:bodyPr lIns="91425" tIns="91425" rIns="91425" bIns="91425" anchor="t" anchorCtr="0">
            <a:noAutofit/>
          </a:bodyPr>
          <a:lstStyle/>
          <a:p>
            <a:pPr lvl="0" rtl="0">
              <a:buNone/>
            </a:pPr>
            <a:r>
              <a:rPr lang="en" sz="1800"/>
              <a:t>Saudi Arabian student in the US</a:t>
            </a:r>
          </a:p>
          <a:p>
            <a:pPr marL="457200" lvl="0" indent="-342900" rtl="0">
              <a:buClr>
                <a:schemeClr val="dk1"/>
              </a:buClr>
              <a:buSzPct val="100000"/>
              <a:buFont typeface="Arial"/>
              <a:buChar char="●"/>
            </a:pPr>
            <a:r>
              <a:rPr lang="en" sz="1800"/>
              <a:t>Spoken English may be at a higher level than written English</a:t>
            </a:r>
          </a:p>
          <a:p>
            <a:pPr marL="457200" lvl="0" indent="-342900" rtl="0">
              <a:buClr>
                <a:schemeClr val="dk1"/>
              </a:buClr>
              <a:buSzPct val="100000"/>
              <a:buFont typeface="Arial"/>
              <a:buChar char="●"/>
            </a:pPr>
            <a:r>
              <a:rPr lang="en" sz="1800"/>
              <a:t>First time females talk with males outside their family</a:t>
            </a:r>
          </a:p>
          <a:p>
            <a:pPr marL="457200" lvl="0" indent="-342900" rtl="0">
              <a:buClr>
                <a:schemeClr val="dk1"/>
              </a:buClr>
              <a:buSzPct val="100000"/>
              <a:buFont typeface="Arial"/>
              <a:buChar char="●"/>
            </a:pPr>
            <a:r>
              <a:rPr lang="en" sz="1800"/>
              <a:t>Surprised by: Instructors are very “serious”</a:t>
            </a:r>
          </a:p>
          <a:p>
            <a:endParaRPr lang="en" sz="1800"/>
          </a:p>
          <a:p>
            <a:pPr lvl="0" rtl="0">
              <a:buNone/>
            </a:pPr>
            <a:r>
              <a:rPr lang="en" sz="1200"/>
              <a:t>Source: </a:t>
            </a:r>
          </a:p>
          <a:p>
            <a:pPr lvl="0" rtl="0">
              <a:buNone/>
            </a:pPr>
            <a:r>
              <a:rPr lang="en" sz="1200"/>
              <a:t>2014 conversation with INTO OSU Arabic Language Advisor (male) and Saudi Arabian INTO OSU student (female).</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347625" y="205978"/>
            <a:ext cx="8229600" cy="857400"/>
          </a:xfrm>
          <a:prstGeom prst="rect">
            <a:avLst/>
          </a:prstGeom>
        </p:spPr>
        <p:txBody>
          <a:bodyPr lIns="91425" tIns="91425" rIns="91425" bIns="91425" anchor="b" anchorCtr="0">
            <a:noAutofit/>
          </a:bodyPr>
          <a:lstStyle/>
          <a:p>
            <a:pPr lvl="0" rtl="0">
              <a:buNone/>
            </a:pPr>
            <a:r>
              <a:rPr lang="en"/>
              <a:t>Japan</a:t>
            </a:r>
          </a:p>
        </p:txBody>
      </p:sp>
      <p:sp>
        <p:nvSpPr>
          <p:cNvPr id="133" name="Shape 133"/>
          <p:cNvSpPr txBox="1">
            <a:spLocks noGrp="1"/>
          </p:cNvSpPr>
          <p:nvPr>
            <p:ph type="body" idx="1"/>
          </p:nvPr>
        </p:nvSpPr>
        <p:spPr>
          <a:xfrm>
            <a:off x="282450" y="1063375"/>
            <a:ext cx="3519299" cy="3725699"/>
          </a:xfrm>
          <a:prstGeom prst="rect">
            <a:avLst/>
          </a:prstGeom>
        </p:spPr>
        <p:txBody>
          <a:bodyPr lIns="91425" tIns="91425" rIns="91425" bIns="91425" anchor="t" anchorCtr="0">
            <a:noAutofit/>
          </a:bodyPr>
          <a:lstStyle/>
          <a:p>
            <a:pPr marL="457200" lvl="0" indent="-342900" rtl="0">
              <a:buClr>
                <a:schemeClr val="dk1"/>
              </a:buClr>
              <a:buSzPct val="166666"/>
              <a:buFont typeface="Arial"/>
              <a:buChar char="•"/>
            </a:pPr>
            <a:r>
              <a:rPr lang="en" sz="1800"/>
              <a:t>Lecture based classroom *</a:t>
            </a:r>
          </a:p>
          <a:p>
            <a:pPr marL="457200" lvl="0" indent="-342900" rtl="0">
              <a:buClr>
                <a:schemeClr val="dk1"/>
              </a:buClr>
              <a:buSzPct val="166666"/>
              <a:buFont typeface="Arial"/>
              <a:buChar char="•"/>
            </a:pPr>
            <a:r>
              <a:rPr lang="en" sz="1800"/>
              <a:t>Low amount of homework or no homework depending on college and major *^</a:t>
            </a:r>
          </a:p>
          <a:p>
            <a:pPr marL="457200" lvl="0" indent="-342900" rtl="0">
              <a:buClr>
                <a:schemeClr val="dk1"/>
              </a:buClr>
              <a:buSzPct val="166666"/>
              <a:buFont typeface="Arial"/>
              <a:buChar char="•"/>
            </a:pPr>
            <a:r>
              <a:rPr lang="en" sz="1800"/>
              <a:t>Students do not ask questions in class *^</a:t>
            </a:r>
          </a:p>
          <a:p>
            <a:pPr marL="457200" lvl="0" indent="-342900" rtl="0">
              <a:buClr>
                <a:schemeClr val="dk1"/>
              </a:buClr>
              <a:buSzPct val="166666"/>
              <a:buFont typeface="Arial"/>
              <a:buChar char="•"/>
            </a:pPr>
            <a:r>
              <a:rPr lang="en" sz="1800"/>
              <a:t>May not have experience with citing sources, depends on college and major *</a:t>
            </a:r>
          </a:p>
          <a:p>
            <a:pPr marL="457200" lvl="0" indent="-342900" rtl="0">
              <a:buClr>
                <a:schemeClr val="dk1"/>
              </a:buClr>
              <a:buSzPct val="166666"/>
              <a:buFont typeface="Arial"/>
              <a:buChar char="•"/>
            </a:pPr>
            <a:r>
              <a:rPr lang="en" sz="1800"/>
              <a:t>May not have word processing skills *^</a:t>
            </a:r>
          </a:p>
          <a:p>
            <a:endParaRPr lang="en" sz="1800"/>
          </a:p>
          <a:p>
            <a:endParaRPr lang="en" sz="1800"/>
          </a:p>
          <a:p>
            <a:endParaRPr lang="en" sz="1800"/>
          </a:p>
          <a:p>
            <a:endParaRPr lang="en" sz="1800"/>
          </a:p>
        </p:txBody>
      </p:sp>
      <p:sp>
        <p:nvSpPr>
          <p:cNvPr id="134" name="Shape 134"/>
          <p:cNvSpPr txBox="1">
            <a:spLocks noGrp="1"/>
          </p:cNvSpPr>
          <p:nvPr>
            <p:ph type="body" idx="2"/>
          </p:nvPr>
        </p:nvSpPr>
        <p:spPr>
          <a:xfrm>
            <a:off x="4221825" y="947425"/>
            <a:ext cx="4623000" cy="3725699"/>
          </a:xfrm>
          <a:prstGeom prst="rect">
            <a:avLst/>
          </a:prstGeom>
        </p:spPr>
        <p:txBody>
          <a:bodyPr lIns="91425" tIns="91425" rIns="91425" bIns="91425" anchor="t" anchorCtr="0">
            <a:noAutofit/>
          </a:bodyPr>
          <a:lstStyle/>
          <a:p>
            <a:pPr lvl="0" rtl="0">
              <a:buNone/>
            </a:pPr>
            <a:r>
              <a:rPr lang="en" sz="1800"/>
              <a:t>Japanese Students in the US</a:t>
            </a:r>
          </a:p>
          <a:p>
            <a:pPr marL="457200" lvl="0" indent="-342900" rtl="0">
              <a:buClr>
                <a:schemeClr val="dk1"/>
              </a:buClr>
              <a:buSzPct val="166666"/>
              <a:buFont typeface="Arial"/>
              <a:buChar char="•"/>
            </a:pPr>
            <a:r>
              <a:rPr lang="en" sz="1800"/>
              <a:t>Written English may be at a higher level than spoken English *</a:t>
            </a:r>
          </a:p>
          <a:p>
            <a:pPr marL="457200" lvl="0" indent="-342900" rtl="0">
              <a:buClr>
                <a:schemeClr val="dk1"/>
              </a:buClr>
              <a:buSzPct val="100000"/>
              <a:buFont typeface="Arial"/>
              <a:buChar char="●"/>
            </a:pPr>
            <a:r>
              <a:rPr lang="en" sz="1800"/>
              <a:t>Surprised by: US Students are “eager” to speak in class and share opinions *</a:t>
            </a:r>
          </a:p>
          <a:p>
            <a:pPr marL="457200" lvl="0" indent="-342900" rtl="0">
              <a:buClr>
                <a:schemeClr val="dk1"/>
              </a:buClr>
              <a:buSzPct val="100000"/>
              <a:buFont typeface="Arial"/>
              <a:buChar char="●"/>
            </a:pPr>
            <a:r>
              <a:rPr lang="en" sz="1800"/>
              <a:t>Surprised by: US Students interrupt instructors/professors *</a:t>
            </a:r>
          </a:p>
          <a:p>
            <a:pPr marL="457200" lvl="0" indent="-342900" rtl="0">
              <a:buClr>
                <a:schemeClr val="dk1"/>
              </a:buClr>
              <a:buSzPct val="100000"/>
              <a:buFont typeface="Arial"/>
              <a:buChar char="●"/>
            </a:pPr>
            <a:r>
              <a:rPr lang="en" sz="1800"/>
              <a:t>Surprised by: “Five to ten times as much homework in the US” *</a:t>
            </a:r>
          </a:p>
          <a:p>
            <a:pPr lvl="0" rtl="0">
              <a:buNone/>
            </a:pPr>
            <a:r>
              <a:rPr lang="en" sz="1000"/>
              <a:t>Sources: </a:t>
            </a:r>
          </a:p>
          <a:p>
            <a:pPr lvl="0" rtl="0">
              <a:buNone/>
            </a:pPr>
            <a:r>
              <a:rPr lang="en" sz="1000"/>
              <a:t>* 2014 Conversation with three OSU Japanese students. Two exchange students and one with a degree from a Japanese college. </a:t>
            </a:r>
          </a:p>
          <a:p>
            <a:pPr lvl="0" rtl="0">
              <a:buNone/>
            </a:pPr>
            <a:r>
              <a:rPr lang="en" sz="1000"/>
              <a:t>^ Previous OSU Librarian who now teaches English at a Japanese University</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buNone/>
            </a:pPr>
            <a:r>
              <a:rPr lang="en"/>
              <a:t>South Korea</a:t>
            </a:r>
          </a:p>
        </p:txBody>
      </p:sp>
      <p:sp>
        <p:nvSpPr>
          <p:cNvPr id="140" name="Shape 140"/>
          <p:cNvSpPr txBox="1">
            <a:spLocks noGrp="1"/>
          </p:cNvSpPr>
          <p:nvPr>
            <p:ph type="body" idx="1"/>
          </p:nvPr>
        </p:nvSpPr>
        <p:spPr>
          <a:xfrm>
            <a:off x="282450" y="947425"/>
            <a:ext cx="3753299" cy="3725699"/>
          </a:xfrm>
          <a:prstGeom prst="rect">
            <a:avLst/>
          </a:prstGeom>
        </p:spPr>
        <p:txBody>
          <a:bodyPr lIns="91425" tIns="91425" rIns="91425" bIns="91425" anchor="t" anchorCtr="0">
            <a:noAutofit/>
          </a:bodyPr>
          <a:lstStyle/>
          <a:p>
            <a:pPr marL="457200" lvl="0" indent="-336550" rtl="0">
              <a:buClr>
                <a:schemeClr val="dk1"/>
              </a:buClr>
              <a:buSzPct val="166666"/>
              <a:buFont typeface="Arial"/>
              <a:buChar char="•"/>
            </a:pPr>
            <a:r>
              <a:rPr lang="en" sz="1700"/>
              <a:t>High school day starts as early at 7 am and can go as late as 11 pm *</a:t>
            </a:r>
          </a:p>
          <a:p>
            <a:pPr marL="457200" lvl="0" indent="-336550" rtl="0">
              <a:buClr>
                <a:schemeClr val="dk1"/>
              </a:buClr>
              <a:buSzPct val="166666"/>
              <a:buFont typeface="Arial"/>
              <a:buChar char="•"/>
            </a:pPr>
            <a:r>
              <a:rPr lang="en" sz="1700"/>
              <a:t>Males have compulsory military service in the middle of college</a:t>
            </a:r>
          </a:p>
          <a:p>
            <a:pPr marL="457200" lvl="0" indent="-336550" rtl="0">
              <a:buClr>
                <a:schemeClr val="dk1"/>
              </a:buClr>
              <a:buSzPct val="166666"/>
              <a:buFont typeface="Arial"/>
              <a:buChar char="•"/>
            </a:pPr>
            <a:r>
              <a:rPr lang="en" sz="1700"/>
              <a:t>Lecture based classroom and memorization emphasized *✴ </a:t>
            </a:r>
          </a:p>
          <a:p>
            <a:pPr marL="457200" lvl="0" indent="-336550" rtl="0">
              <a:buClr>
                <a:schemeClr val="dk1"/>
              </a:buClr>
              <a:buSzPct val="166666"/>
              <a:buFont typeface="Arial"/>
              <a:buChar char="•"/>
            </a:pPr>
            <a:r>
              <a:rPr lang="en" sz="1700"/>
              <a:t>Cultural pressure is high and S.K. has the highest college suicide rate in the OECD *</a:t>
            </a:r>
          </a:p>
          <a:p>
            <a:pPr marL="457200" lvl="0" indent="-336550" rtl="0">
              <a:buClr>
                <a:schemeClr val="dk1"/>
              </a:buClr>
              <a:buSzPct val="166666"/>
              <a:buFont typeface="Arial"/>
              <a:buChar char="•"/>
            </a:pPr>
            <a:r>
              <a:rPr lang="en" sz="1700"/>
              <a:t>Students are competitive and grading is bell curve *✴</a:t>
            </a:r>
          </a:p>
          <a:p>
            <a:pPr marL="457200" lvl="0" indent="-336550" rtl="0">
              <a:buClr>
                <a:schemeClr val="dk1"/>
              </a:buClr>
              <a:buSzPct val="166666"/>
              <a:buFont typeface="Arial"/>
              <a:buChar char="•"/>
            </a:pPr>
            <a:r>
              <a:rPr lang="en" sz="1700"/>
              <a:t>Students generally do not interrupt lectures and save questions for after class ^✴</a:t>
            </a:r>
          </a:p>
          <a:p>
            <a:endParaRPr lang="en" sz="1700"/>
          </a:p>
          <a:p>
            <a:endParaRPr lang="en" sz="1700"/>
          </a:p>
          <a:p>
            <a:endParaRPr lang="en" sz="1700"/>
          </a:p>
          <a:p>
            <a:endParaRPr lang="en" sz="1700"/>
          </a:p>
          <a:p>
            <a:endParaRPr lang="en" sz="1700"/>
          </a:p>
        </p:txBody>
      </p:sp>
      <p:sp>
        <p:nvSpPr>
          <p:cNvPr id="141" name="Shape 141"/>
          <p:cNvSpPr txBox="1">
            <a:spLocks noGrp="1"/>
          </p:cNvSpPr>
          <p:nvPr>
            <p:ph type="body" idx="2"/>
          </p:nvPr>
        </p:nvSpPr>
        <p:spPr>
          <a:xfrm>
            <a:off x="4178400" y="205975"/>
            <a:ext cx="4880399" cy="3725699"/>
          </a:xfrm>
          <a:prstGeom prst="rect">
            <a:avLst/>
          </a:prstGeom>
        </p:spPr>
        <p:txBody>
          <a:bodyPr lIns="91425" tIns="91425" rIns="91425" bIns="91425" anchor="t" anchorCtr="0">
            <a:noAutofit/>
          </a:bodyPr>
          <a:lstStyle/>
          <a:p>
            <a:pPr lvl="0" rtl="0">
              <a:buNone/>
            </a:pPr>
            <a:r>
              <a:rPr lang="en" sz="1700"/>
              <a:t>South Korean Students in the US</a:t>
            </a:r>
          </a:p>
          <a:p>
            <a:pPr marL="457200" lvl="0" indent="-336550" rtl="0">
              <a:buClr>
                <a:schemeClr val="dk1"/>
              </a:buClr>
              <a:buSzPct val="100000"/>
              <a:buFont typeface="Arial"/>
              <a:buChar char="●"/>
            </a:pPr>
            <a:r>
              <a:rPr lang="en" sz="1700"/>
              <a:t>Written English may be at a higher level than spoken English ✴</a:t>
            </a:r>
          </a:p>
          <a:p>
            <a:pPr marL="457200" lvl="0" indent="-336550" rtl="0">
              <a:buClr>
                <a:schemeClr val="dk1"/>
              </a:buClr>
              <a:buSzPct val="100000"/>
              <a:buFont typeface="Arial"/>
              <a:buChar char="●"/>
            </a:pPr>
            <a:r>
              <a:rPr lang="en" sz="1700"/>
              <a:t>Classroom is “informal and free” ^</a:t>
            </a:r>
          </a:p>
          <a:p>
            <a:pPr marL="457200" lvl="0" indent="-336550" rtl="0">
              <a:buClr>
                <a:schemeClr val="dk1"/>
              </a:buClr>
              <a:buSzPct val="100000"/>
              <a:buFont typeface="Arial"/>
              <a:buChar char="●"/>
            </a:pPr>
            <a:r>
              <a:rPr lang="en" sz="1700"/>
              <a:t>Students share opinions in the U.S., and in South Korea unlikely to share opinion to maintain collective with classmates and not “stand out” ^</a:t>
            </a:r>
          </a:p>
          <a:p>
            <a:pPr marL="457200" lvl="0" indent="-336550" rtl="0">
              <a:buClr>
                <a:schemeClr val="dk1"/>
              </a:buClr>
              <a:buSzPct val="100000"/>
              <a:buFont typeface="Arial"/>
              <a:buChar char="●"/>
            </a:pPr>
            <a:r>
              <a:rPr lang="en" sz="1700"/>
              <a:t>Surprised by: Frequency of compliments and praise given by professors ^ ✴</a:t>
            </a:r>
          </a:p>
          <a:p>
            <a:pPr marL="457200" lvl="0" indent="-336550" rtl="0">
              <a:buClr>
                <a:schemeClr val="dk1"/>
              </a:buClr>
              <a:buSzPct val="100000"/>
              <a:buFont typeface="Arial"/>
              <a:buChar char="●"/>
            </a:pPr>
            <a:r>
              <a:rPr lang="en" sz="1700"/>
              <a:t>Surprised by: Students call professors by their first name ✴</a:t>
            </a:r>
          </a:p>
          <a:p>
            <a:pPr lvl="0" rtl="0">
              <a:buNone/>
            </a:pPr>
            <a:r>
              <a:rPr lang="en" sz="900"/>
              <a:t>Sources: </a:t>
            </a:r>
          </a:p>
          <a:p>
            <a:pPr lvl="0" rtl="0">
              <a:buNone/>
            </a:pPr>
            <a:r>
              <a:rPr lang="en" sz="900"/>
              <a:t>* For Expat Professors in South Korea, Students Can be the Biggest Cultural Surprise. </a:t>
            </a:r>
            <a:r>
              <a:rPr lang="en" sz="900" u="sng">
                <a:solidFill>
                  <a:schemeClr val="hlink"/>
                </a:solidFill>
                <a:hlinkClick r:id="rId3"/>
              </a:rPr>
              <a:t>https://chronicle.com/article/For-Expat-Professors-in-South/128951/</a:t>
            </a:r>
            <a:r>
              <a:rPr lang="en" sz="900"/>
              <a:t> </a:t>
            </a:r>
          </a:p>
          <a:p>
            <a:pPr lvl="0" rtl="0">
              <a:buNone/>
            </a:pPr>
            <a:r>
              <a:rPr lang="en" sz="900"/>
              <a:t>^ Classroom Atmosphere: Does It Reflect One’s Culture? </a:t>
            </a:r>
            <a:r>
              <a:rPr lang="en" sz="900" u="sng">
                <a:solidFill>
                  <a:schemeClr val="hlink"/>
                </a:solidFill>
                <a:hlinkClick r:id="rId4"/>
              </a:rPr>
              <a:t>http://spark.parkland.edu/cgi/viewcontent.cgi?article=1000&amp;context=ant_student</a:t>
            </a:r>
          </a:p>
          <a:p>
            <a:pPr lvl="0" rtl="0">
              <a:buNone/>
            </a:pPr>
            <a:r>
              <a:rPr lang="en" sz="900"/>
              <a:t>✴ 2014 Email conversations with one OSU professor from South Korea and two PhD students from South Korea</a:t>
            </a:r>
          </a:p>
          <a:p>
            <a:endParaRPr lang="en" sz="900"/>
          </a:p>
          <a:p>
            <a:endParaRPr lang="en" sz="900"/>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buNone/>
            </a:pPr>
            <a:r>
              <a:rPr lang="en"/>
              <a:t>India</a:t>
            </a:r>
          </a:p>
        </p:txBody>
      </p:sp>
      <p:sp>
        <p:nvSpPr>
          <p:cNvPr id="147" name="Shape 147"/>
          <p:cNvSpPr txBox="1">
            <a:spLocks noGrp="1"/>
          </p:cNvSpPr>
          <p:nvPr>
            <p:ph type="body" idx="1"/>
          </p:nvPr>
        </p:nvSpPr>
        <p:spPr>
          <a:xfrm>
            <a:off x="457200" y="1200150"/>
            <a:ext cx="3994500" cy="3725699"/>
          </a:xfrm>
          <a:prstGeom prst="rect">
            <a:avLst/>
          </a:prstGeom>
        </p:spPr>
        <p:txBody>
          <a:bodyPr lIns="91425" tIns="91425" rIns="91425" bIns="91425" anchor="t" anchorCtr="0">
            <a:noAutofit/>
          </a:bodyPr>
          <a:lstStyle/>
          <a:p>
            <a:pPr marL="457200" lvl="0" indent="-342900" rtl="0">
              <a:buClr>
                <a:schemeClr val="dk1"/>
              </a:buClr>
              <a:buSzPct val="100000"/>
              <a:buFont typeface="Arial"/>
              <a:buChar char="●"/>
            </a:pPr>
            <a:r>
              <a:rPr lang="en" sz="1800"/>
              <a:t>Private/Public High School</a:t>
            </a:r>
          </a:p>
          <a:p>
            <a:pPr marL="457200" lvl="0" indent="-342900" rtl="0">
              <a:buClr>
                <a:schemeClr val="dk1"/>
              </a:buClr>
              <a:buSzPct val="100000"/>
              <a:buFont typeface="Arial"/>
              <a:buChar char="●"/>
            </a:pPr>
            <a:r>
              <a:rPr lang="en" sz="1800"/>
              <a:t>Private/Public University</a:t>
            </a:r>
          </a:p>
          <a:p>
            <a:pPr marL="457200" lvl="0" indent="-342900" rtl="0">
              <a:buClr>
                <a:schemeClr val="dk1"/>
              </a:buClr>
              <a:buSzPct val="100000"/>
              <a:buFont typeface="Arial"/>
              <a:buChar char="●"/>
            </a:pPr>
            <a:r>
              <a:rPr lang="en" sz="1800"/>
              <a:t>1 test determines college entrance score </a:t>
            </a:r>
            <a:r>
              <a:rPr lang="en" sz="1100"/>
              <a:t>✴*</a:t>
            </a:r>
          </a:p>
          <a:p>
            <a:pPr marL="457200" lvl="0" indent="-342900" rtl="0">
              <a:buClr>
                <a:schemeClr val="dk1"/>
              </a:buClr>
              <a:buSzPct val="100000"/>
              <a:buFont typeface="Arial"/>
              <a:buChar char="●"/>
            </a:pPr>
            <a:r>
              <a:rPr lang="en" sz="1800"/>
              <a:t>Lecture based classroom, some group work *</a:t>
            </a:r>
          </a:p>
          <a:p>
            <a:pPr marL="457200" lvl="0" indent="-342900" rtl="0">
              <a:buClr>
                <a:schemeClr val="dk1"/>
              </a:buClr>
              <a:buSzPct val="100000"/>
              <a:buFont typeface="Arial"/>
              <a:buChar char="●"/>
            </a:pPr>
            <a:r>
              <a:rPr lang="en" sz="1800"/>
              <a:t>Did not learn about citations in high school and rarely wrote papers *</a:t>
            </a:r>
          </a:p>
          <a:p>
            <a:pPr marL="457200" lvl="0" indent="-342900" rtl="0">
              <a:buClr>
                <a:schemeClr val="dk1"/>
              </a:buClr>
              <a:buSzPct val="100000"/>
              <a:buFont typeface="Arial"/>
              <a:buChar char="●"/>
            </a:pPr>
            <a:r>
              <a:rPr lang="en" sz="1800"/>
              <a:t>Grades based on tests, not “everything” *</a:t>
            </a:r>
          </a:p>
          <a:p>
            <a:endParaRPr lang="en" sz="1800"/>
          </a:p>
          <a:p>
            <a:endParaRPr lang="en" sz="1800"/>
          </a:p>
          <a:p>
            <a:endParaRPr lang="en" sz="1800"/>
          </a:p>
          <a:p>
            <a:endParaRPr lang="en" sz="1800"/>
          </a:p>
          <a:p>
            <a:endParaRPr lang="en" sz="1800"/>
          </a:p>
          <a:p>
            <a:endParaRPr lang="en" sz="1800"/>
          </a:p>
        </p:txBody>
      </p:sp>
      <p:sp>
        <p:nvSpPr>
          <p:cNvPr id="148" name="Shape 148"/>
          <p:cNvSpPr txBox="1">
            <a:spLocks noGrp="1"/>
          </p:cNvSpPr>
          <p:nvPr>
            <p:ph type="body" idx="2"/>
          </p:nvPr>
        </p:nvSpPr>
        <p:spPr>
          <a:xfrm>
            <a:off x="4692275" y="1200150"/>
            <a:ext cx="4128599" cy="3725699"/>
          </a:xfrm>
          <a:prstGeom prst="rect">
            <a:avLst/>
          </a:prstGeom>
        </p:spPr>
        <p:txBody>
          <a:bodyPr lIns="91425" tIns="91425" rIns="91425" bIns="91425" anchor="t" anchorCtr="0">
            <a:noAutofit/>
          </a:bodyPr>
          <a:lstStyle/>
          <a:p>
            <a:pPr lvl="0" rtl="0">
              <a:buNone/>
            </a:pPr>
            <a:r>
              <a:rPr lang="en" sz="1800"/>
              <a:t>Indian Student in the US</a:t>
            </a:r>
          </a:p>
          <a:p>
            <a:pPr marL="457200" lvl="0" indent="-342900" rtl="0">
              <a:buClr>
                <a:schemeClr val="dk1"/>
              </a:buClr>
              <a:buSzPct val="100000"/>
              <a:buFont typeface="Arial"/>
              <a:buChar char="●"/>
            </a:pPr>
            <a:r>
              <a:rPr lang="en" sz="1800"/>
              <a:t>Surprised by: Different perception of time *</a:t>
            </a:r>
          </a:p>
          <a:p>
            <a:pPr marL="914400" lvl="1" indent="-342900" rtl="0">
              <a:buClr>
                <a:schemeClr val="dk1"/>
              </a:buClr>
              <a:buSzPct val="100000"/>
              <a:buFont typeface="Arial"/>
              <a:buChar char="○"/>
            </a:pPr>
            <a:r>
              <a:rPr lang="en" sz="1800"/>
              <a:t>Polychronic vs. monochronic culture ^</a:t>
            </a:r>
          </a:p>
          <a:p>
            <a:endParaRPr lang="en" sz="1800"/>
          </a:p>
          <a:p>
            <a:pPr lvl="0" rtl="0">
              <a:buNone/>
            </a:pPr>
            <a:r>
              <a:rPr lang="en" sz="1200"/>
              <a:t>Sources:</a:t>
            </a:r>
          </a:p>
          <a:p>
            <a:pPr lvl="0" rtl="0">
              <a:buNone/>
            </a:pPr>
            <a:r>
              <a:rPr lang="en" sz="1200"/>
              <a:t> * 2014 conversation with junior OSU student from New Delhi who attended college in India before coming to OSU.</a:t>
            </a:r>
          </a:p>
          <a:p>
            <a:pPr lvl="0" rtl="0">
              <a:buNone/>
            </a:pPr>
            <a:r>
              <a:rPr lang="en" sz="1200"/>
              <a:t>^ Transcending Cultural Barriers, 1994 </a:t>
            </a:r>
            <a:r>
              <a:rPr lang="en" sz="1200" u="sng">
                <a:solidFill>
                  <a:schemeClr val="hlink"/>
                </a:solidFill>
                <a:hlinkClick r:id="rId3"/>
              </a:rPr>
              <a:t>bit.ly/timeculture</a:t>
            </a:r>
          </a:p>
          <a:p>
            <a:pPr lvl="0" rtl="0">
              <a:lnSpc>
                <a:spcPct val="115000"/>
              </a:lnSpc>
              <a:spcBef>
                <a:spcPts val="0"/>
              </a:spcBef>
              <a:buClr>
                <a:schemeClr val="dk1"/>
              </a:buClr>
              <a:buSzPct val="100000"/>
              <a:buFont typeface="Arial"/>
              <a:buNone/>
            </a:pPr>
            <a:r>
              <a:rPr lang="en" sz="1100"/>
              <a:t>✴ </a:t>
            </a:r>
            <a:r>
              <a:rPr lang="en" sz="1200"/>
              <a:t>Squeezed Out In India Students Turn to the US. </a:t>
            </a:r>
            <a:r>
              <a:rPr lang="en" sz="1200" u="sng">
                <a:solidFill>
                  <a:schemeClr val="hlink"/>
                </a:solidFill>
                <a:hlinkClick r:id="rId4"/>
              </a:rPr>
              <a:t>bit.ly/indiaus</a:t>
            </a:r>
            <a:r>
              <a:rPr lang="en" sz="1200"/>
              <a:t>  </a:t>
            </a:r>
          </a:p>
          <a:p>
            <a:endParaRPr lang="en" sz="1200"/>
          </a:p>
          <a:p>
            <a:endParaRPr lang="en" sz="1200"/>
          </a:p>
          <a:p>
            <a:endParaRPr lang="en" sz="1200"/>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90325" y="205978"/>
            <a:ext cx="8229600" cy="857400"/>
          </a:xfrm>
          <a:prstGeom prst="rect">
            <a:avLst/>
          </a:prstGeom>
        </p:spPr>
        <p:txBody>
          <a:bodyPr lIns="91425" tIns="91425" rIns="91425" bIns="91425" anchor="b" anchorCtr="0">
            <a:noAutofit/>
          </a:bodyPr>
          <a:lstStyle/>
          <a:p>
            <a:pPr>
              <a:buNone/>
            </a:pPr>
            <a:r>
              <a:rPr lang="en"/>
              <a:t>OSU</a:t>
            </a:r>
          </a:p>
        </p:txBody>
      </p:sp>
      <p:sp>
        <p:nvSpPr>
          <p:cNvPr id="154" name="Shape 15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dirty="0"/>
              <a:t>2,859 (10 %)</a:t>
            </a:r>
          </a:p>
          <a:p>
            <a:pPr marL="457200" lvl="0" indent="-419100" rtl="0">
              <a:buClr>
                <a:schemeClr val="dk1"/>
              </a:buClr>
              <a:buSzPct val="166666"/>
              <a:buFont typeface="Arial"/>
              <a:buChar char="•"/>
            </a:pPr>
            <a:r>
              <a:rPr lang="en" dirty="0"/>
              <a:t>OSU Top 5</a:t>
            </a:r>
          </a:p>
          <a:p>
            <a:pPr marL="914400" lvl="1" indent="-381000" rtl="0">
              <a:buClr>
                <a:schemeClr val="dk1"/>
              </a:buClr>
              <a:buSzPct val="80000"/>
              <a:buFont typeface="Courier New"/>
              <a:buChar char="o"/>
            </a:pPr>
            <a:r>
              <a:rPr lang="en" dirty="0"/>
              <a:t>China, Saudi Arabia, </a:t>
            </a:r>
          </a:p>
          <a:p>
            <a:pPr marL="457200" lvl="0" indent="0" rtl="0">
              <a:buNone/>
            </a:pPr>
            <a:r>
              <a:rPr lang="en" dirty="0"/>
              <a:t>	</a:t>
            </a:r>
            <a:r>
              <a:rPr lang="en" sz="2400" dirty="0"/>
              <a:t>South Korea, India, Iran</a:t>
            </a:r>
          </a:p>
          <a:p>
            <a:endParaRPr lang="en" sz="2400" dirty="0"/>
          </a:p>
          <a:p>
            <a:endParaRPr lang="en" sz="2400" dirty="0"/>
          </a:p>
          <a:p>
            <a:endParaRPr lang="en" sz="2400" dirty="0"/>
          </a:p>
          <a:p>
            <a:pPr lvl="0">
              <a:buNone/>
            </a:pPr>
            <a:r>
              <a:rPr lang="en" sz="1000" dirty="0" smtClean="0"/>
              <a:t>Sources: </a:t>
            </a:r>
            <a:r>
              <a:rPr lang="en" sz="1000" dirty="0"/>
              <a:t>OSU Fall </a:t>
            </a:r>
            <a:r>
              <a:rPr lang="en" sz="1000" dirty="0" smtClean="0"/>
              <a:t>2013 &amp; Fall 2003  </a:t>
            </a:r>
            <a:r>
              <a:rPr lang="en" sz="1000" dirty="0"/>
              <a:t>Enrollment Summary, </a:t>
            </a:r>
            <a:endParaRPr lang="en" sz="1000" dirty="0" smtClean="0"/>
          </a:p>
          <a:p>
            <a:pPr lvl="0">
              <a:buNone/>
            </a:pPr>
            <a:r>
              <a:rPr lang="en" sz="1000" dirty="0"/>
              <a:t>	</a:t>
            </a:r>
            <a:r>
              <a:rPr lang="en" sz="1000" dirty="0" smtClean="0"/>
              <a:t>           Office </a:t>
            </a:r>
            <a:r>
              <a:rPr lang="en" sz="1000" dirty="0"/>
              <a:t>of Institutional </a:t>
            </a:r>
            <a:r>
              <a:rPr lang="en" sz="1000" dirty="0" smtClean="0"/>
              <a:t>Research</a:t>
            </a:r>
          </a:p>
          <a:p>
            <a:pPr lvl="0">
              <a:buNone/>
            </a:pPr>
            <a:r>
              <a:rPr lang="en" sz="1000" dirty="0"/>
              <a:t>	</a:t>
            </a:r>
            <a:r>
              <a:rPr lang="en" sz="1000" dirty="0" smtClean="0"/>
              <a:t>           </a:t>
            </a:r>
          </a:p>
          <a:p>
            <a:pPr lvl="0">
              <a:buNone/>
            </a:pPr>
            <a:endParaRPr lang="en" sz="1000" dirty="0"/>
          </a:p>
        </p:txBody>
      </p:sp>
      <p:pic>
        <p:nvPicPr>
          <p:cNvPr id="155" name="Shape 155"/>
          <p:cNvPicPr preferRelativeResize="0"/>
          <p:nvPr/>
        </p:nvPicPr>
        <p:blipFill>
          <a:blip r:embed="rId3"/>
          <a:stretch>
            <a:fillRect/>
          </a:stretch>
        </p:blipFill>
        <p:spPr>
          <a:xfrm>
            <a:off x="5356397" y="205975"/>
            <a:ext cx="3330401" cy="4719874"/>
          </a:xfrm>
          <a:prstGeom prst="rect">
            <a:avLst/>
          </a:prstGeom>
          <a:noFill/>
          <a:ln>
            <a:noFill/>
          </a:ln>
        </p:spPr>
      </p:pic>
      <p:sp>
        <p:nvSpPr>
          <p:cNvPr id="156" name="Shape 156"/>
          <p:cNvSpPr txBox="1"/>
          <p:nvPr/>
        </p:nvSpPr>
        <p:spPr>
          <a:xfrm>
            <a:off x="6131700" y="4846800"/>
            <a:ext cx="2555100" cy="296699"/>
          </a:xfrm>
          <a:prstGeom prst="rect">
            <a:avLst/>
          </a:prstGeom>
        </p:spPr>
        <p:txBody>
          <a:bodyPr lIns="91425" tIns="91425" rIns="91425" bIns="91425" anchor="t" anchorCtr="0">
            <a:noAutofit/>
          </a:bodyPr>
          <a:lstStyle/>
          <a:p>
            <a:pPr algn="r">
              <a:buNone/>
            </a:pPr>
            <a:r>
              <a:rPr lang="en" sz="1000">
                <a:solidFill>
                  <a:srgbClr val="B7B7B7"/>
                </a:solidFill>
              </a:rPr>
              <a:t>“Osu-26” from OSU IMC Network</a:t>
            </a:r>
          </a:p>
        </p:txBody>
      </p:sp>
    </p:spTree>
  </p:cSld>
  <p:clrMapOvr>
    <a:masterClrMapping/>
  </p:clrMapOvr>
  <p:transition spd="slow">
    <p:cut/>
  </p:transition>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2940</Words>
  <Application>Microsoft Office PowerPoint</Application>
  <PresentationFormat>On-screen Show (16:9)</PresentationFormat>
  <Paragraphs>310</Paragraphs>
  <Slides>42</Slides>
  <Notes>42</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simple-light</vt:lpstr>
      <vt:lpstr>Office Theme</vt:lpstr>
      <vt:lpstr>
 Library Service  and the  International Student</vt:lpstr>
      <vt:lpstr>Oregon and  International Higher Ed. Students</vt:lpstr>
      <vt:lpstr>PowerPoint Presentation</vt:lpstr>
      <vt:lpstr>China</vt:lpstr>
      <vt:lpstr>Saudi Arabia</vt:lpstr>
      <vt:lpstr>Japan</vt:lpstr>
      <vt:lpstr>South Korea</vt:lpstr>
      <vt:lpstr>India</vt:lpstr>
      <vt:lpstr>OSU</vt:lpstr>
      <vt:lpstr>PowerPoint Presentation</vt:lpstr>
      <vt:lpstr>Portland State University - Top 5</vt:lpstr>
      <vt:lpstr>Waseda U &amp; PSU Partnership - OUS students attend Waseda while Waseda students attend PSU exclusively.</vt:lpstr>
      <vt:lpstr>Waseda U. Students at PSU</vt:lpstr>
      <vt:lpstr>Intensive English Language Program (IELP) at Portland State University</vt:lpstr>
      <vt:lpstr>IELP- English Immersion</vt:lpstr>
      <vt:lpstr>Instruction</vt:lpstr>
      <vt:lpstr>PowerPoint Presentation</vt:lpstr>
      <vt:lpstr>Language Rubric</vt:lpstr>
      <vt:lpstr>Library Instruction @ OSU</vt:lpstr>
      <vt:lpstr>WR 121 </vt:lpstr>
      <vt:lpstr>LibGuides</vt:lpstr>
      <vt:lpstr>Censorship and Banned Books</vt:lpstr>
      <vt:lpstr>PowerPoint Presentation</vt:lpstr>
      <vt:lpstr>Library Anxiety- Preconceived Perceptions</vt:lpstr>
      <vt:lpstr>High Anxiety  Research &amp; Libraries</vt:lpstr>
      <vt:lpstr>Tours</vt:lpstr>
      <vt:lpstr>PowerPoint Presentation</vt:lpstr>
      <vt:lpstr>PowerPoint Presentation</vt:lpstr>
      <vt:lpstr>What the Library can do….</vt:lpstr>
      <vt:lpstr>Brainstorm for Synonyms! - Pairs of students thinking about related terms together</vt:lpstr>
      <vt:lpstr>The ASE Research Model</vt:lpstr>
      <vt:lpstr>IELP Course Guide</vt:lpstr>
      <vt:lpstr>Outreach</vt:lpstr>
      <vt:lpstr>Office of International Students &amp; Scholars Services (OISSS)</vt:lpstr>
      <vt:lpstr>PSU Committee for the Recruitment and Retention of International Students</vt:lpstr>
      <vt:lpstr>PSU International Student Life Newsletter</vt:lpstr>
      <vt:lpstr>Recommendations</vt:lpstr>
      <vt:lpstr>International Students at OSU: A Faculty Guide</vt:lpstr>
      <vt:lpstr>Speed Friending in the Library</vt:lpstr>
      <vt:lpstr>Librarian Professional Development</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Library Service  and the  International Student</dc:title>
  <dc:creator>Hussong-Christian, Uta</dc:creator>
  <cp:lastModifiedBy>Support</cp:lastModifiedBy>
  <cp:revision>3</cp:revision>
  <dcterms:modified xsi:type="dcterms:W3CDTF">2014-04-23T22:08:58Z</dcterms:modified>
</cp:coreProperties>
</file>