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3.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http://cdm16493.contentdm.oclc.org/cdm/singleitem/collection/p16493coll1/id/88/rec/10"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http://cdm16493.contentdm.oclc.org/cdm/singleitem/collection/p16493coll1/id/50/rec/4"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http://cdm16493.contentdm.oclc.org/cdm/singleitem/collection/p16493coll1/id/50/rec/4"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https://www.flickr.com/photos/multnomahcountylibrary/5782891539/in/set-72157626687706709"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http://cdm16493.contentdm.oclc.org/cdm/singleitem/collection/p16493coll1/id/67/rec/1"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http://cdm16493.contentdm.oclc.org/cdm/singleitem/collection/p16493coll1/id/59/rec/5"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http://cdm16493.contentdm.oclc.org/cdm/singleitem/collection/p16493coll1/id/101/rec/7"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http://cdm16493.contentdm.oclc.org/cdm/singleitem/collection/p16493coll1/id/85/rec/1"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http://cdm16493.contentdm.oclc.org/cdm/singleitem/collection/p16493coll1/id/75/rec/2" Type="http://schemas.openxmlformats.org/officeDocument/2006/relationships/hyperlink" TargetMode="External" Id="rId2"/><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5" name="Shape 35"/>
        <p:cNvGrpSpPr/>
        <p:nvPr/>
      </p:nvGrpSpPr>
      <p:grpSpPr>
        <a:xfrm>
          <a:off y="0" x="0"/>
          <a:ext cy="0" cx="0"/>
          <a:chOff y="0" x="0"/>
          <a:chExt cy="0" cx="0"/>
        </a:xfrm>
      </p:grpSpPr>
      <p:sp>
        <p:nvSpPr>
          <p:cNvPr id="36" name="Shape 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7" name="Shape 3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Picture: Looking northeast from the corner of SW Taylor and 11th Avenue, September 21, 1912.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a:pPr algn="l" rtl="0" lvl="0" marR="0" indent="0" marL="457200">
              <a:lnSpc>
                <a:spcPct val="115000"/>
              </a:lnSpc>
              <a:spcBef>
                <a:spcPts val="0"/>
              </a:spcBef>
              <a:spcAft>
                <a:spcPts val="0"/>
              </a:spcAft>
              <a:buNone/>
            </a:pPr>
            <a:r>
              <a:rPr lang="en"/>
              <a:t>image: Children listening to librarian </a:t>
            </a:r>
            <a:r>
              <a:rPr u="sng" lang="en">
                <a:solidFill>
                  <a:schemeClr val="hlink"/>
                </a:solidFill>
                <a:hlinkClick r:id="rId2"/>
              </a:rPr>
              <a:t>http://cdm16493.contentdm.oclc.org/cdm/singleitem/collection/p16493coll1/id/88/rec/10</a:t>
            </a:r>
          </a:p>
          <a:p>
            <a:pPr algn="l" rtl="0" lvl="0" marR="0" indent="0" marL="457200">
              <a:lnSpc>
                <a:spcPct val="115000"/>
              </a:lnSpc>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6" name="Shape 106"/>
        <p:cNvGrpSpPr/>
        <p:nvPr/>
      </p:nvGrpSpPr>
      <p:grpSpPr>
        <a:xfrm>
          <a:off y="0" x="0"/>
          <a:ext cy="0" cx="0"/>
          <a:chOff y="0" x="0"/>
          <a:chExt cy="0" cx="0"/>
        </a:xfrm>
      </p:grpSpPr>
      <p:sp>
        <p:nvSpPr>
          <p:cNvPr id="107" name="Shape 10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8" name="Shape 10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indent="0" marL="0">
              <a:lnSpc>
                <a:spcPct val="115000"/>
              </a:lnSpc>
              <a:spcBef>
                <a:spcPts val="0"/>
              </a:spcBef>
              <a:buNone/>
            </a:pPr>
            <a:r>
              <a:rPr lang="en">
                <a:solidFill>
                  <a:schemeClr val="dk1"/>
                </a:solidFill>
              </a:rPr>
              <a:t>Outdoor Reading Room, August 1939: https://www.flickr.com/photos/multnomahcountylibrary/5787770581/in/set-72157626687706709</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4" name="Shape 114"/>
        <p:cNvGrpSpPr/>
        <p:nvPr/>
      </p:nvGrpSpPr>
      <p:grpSpPr>
        <a:xfrm>
          <a:off y="0" x="0"/>
          <a:ext cy="0" cx="0"/>
          <a:chOff y="0" x="0"/>
          <a:chExt cy="0" cx="0"/>
        </a:xfrm>
      </p:grpSpPr>
      <p:sp>
        <p:nvSpPr>
          <p:cNvPr id="115" name="Shape 11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6" name="Shape 116"/>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600"/>
              </a:spcBef>
              <a:buClr>
                <a:schemeClr val="dk1"/>
              </a:buClr>
              <a:buSzPct val="100000"/>
              <a:buFont typeface="Arial"/>
              <a:buNone/>
            </a:pPr>
            <a:r>
              <a:rPr lang="en"/>
              <a:t>image: Patron at the Umbrella Branch </a:t>
            </a:r>
            <a:r>
              <a:rPr u="sng" lang="en">
                <a:solidFill>
                  <a:schemeClr val="hlink"/>
                </a:solidFill>
                <a:hlinkClick r:id="rId2"/>
              </a:rPr>
              <a:t>http://cdm16493.contentdm.oclc.org/cdm/singleitem/collection/p16493coll1/id/50/rec/4</a:t>
            </a:r>
          </a:p>
          <a:p>
            <a:pPr rtl="0" lvl="0">
              <a:spcBef>
                <a:spcPts val="600"/>
              </a:spcBef>
              <a:buClr>
                <a:schemeClr val="dk1"/>
              </a:buClr>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1" name="Shape 121"/>
        <p:cNvGrpSpPr/>
        <p:nvPr/>
      </p:nvGrpSpPr>
      <p:grpSpPr>
        <a:xfrm>
          <a:off y="0" x="0"/>
          <a:ext cy="0" cx="0"/>
          <a:chOff y="0" x="0"/>
          <a:chExt cy="0" cx="0"/>
        </a:xfrm>
      </p:grpSpPr>
      <p:sp>
        <p:nvSpPr>
          <p:cNvPr id="122" name="Shape 12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3" name="Shape 12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indent="0" marL="0">
              <a:lnSpc>
                <a:spcPct val="115000"/>
              </a:lnSpc>
              <a:spcBef>
                <a:spcPts val="0"/>
              </a:spcBef>
              <a:buNone/>
            </a:pPr>
            <a:r>
              <a:rPr lang="en">
                <a:solidFill>
                  <a:schemeClr val="dk1"/>
                </a:solidFill>
              </a:rPr>
              <a:t>Library circulating department https://www.flickr.com/photos/multnomahcountylibrary/5786720451/in/set-72157626687706709/</a:t>
            </a:r>
          </a:p>
          <a:p>
            <a:pPr rtl="0" lvl="0">
              <a:spcBef>
                <a:spcPts val="0"/>
              </a:spcBef>
              <a:buNone/>
            </a:pPr>
            <a:r>
              <a:t/>
            </a:r>
            <a:endParaRPr>
              <a:solidFill>
                <a:schemeClr val="dk1"/>
              </a:solidFill>
            </a:endParaRPr>
          </a:p>
          <a:p>
            <a:pPr rtl="0" lvl="0">
              <a:spcBef>
                <a:spcPts val="0"/>
              </a:spcBef>
              <a:buNone/>
            </a:pPr>
            <a:r>
              <a:rPr lang="en">
                <a:solidFill>
                  <a:schemeClr val="dk1"/>
                </a:solidFill>
              </a:rPr>
              <a:t>Assess the skills you already have. </a:t>
            </a:r>
          </a:p>
          <a:p>
            <a:pPr rtl="0" lvl="0" indent="-317500" marL="457200">
              <a:spcBef>
                <a:spcPts val="0"/>
              </a:spcBef>
              <a:buClr>
                <a:srgbClr val="000000"/>
              </a:buClr>
              <a:buSzPct val="127272"/>
              <a:buFont typeface="Arial"/>
              <a:buChar char="●"/>
            </a:pPr>
            <a:r>
              <a:rPr lang="en">
                <a:solidFill>
                  <a:schemeClr val="dk1"/>
                </a:solidFill>
              </a:rPr>
              <a:t>At the individual, group, and organizational level.</a:t>
            </a:r>
          </a:p>
          <a:p>
            <a:pPr rtl="0" lvl="0" indent="-317500" marL="457200">
              <a:spcBef>
                <a:spcPts val="0"/>
              </a:spcBef>
              <a:buClr>
                <a:srgbClr val="000000"/>
              </a:buClr>
              <a:buSzPct val="127272"/>
              <a:buFont typeface="Arial"/>
              <a:buChar char="●"/>
            </a:pPr>
            <a:r>
              <a:rPr lang="en">
                <a:solidFill>
                  <a:schemeClr val="dk1"/>
                </a:solidFill>
              </a:rPr>
              <a:t>Knowing who has what skills in advance will help in planning. You can’t plan for something you don’t have the skills in place to do. </a:t>
            </a:r>
          </a:p>
          <a:p>
            <a:pPr rtl="0" lvl="0" indent="-317500" marL="457200">
              <a:spcBef>
                <a:spcPts val="0"/>
              </a:spcBef>
              <a:buClr>
                <a:srgbClr val="000000"/>
              </a:buClr>
              <a:buSzPct val="127272"/>
              <a:buFont typeface="Arial"/>
              <a:buChar char="●"/>
            </a:pPr>
            <a:r>
              <a:rPr lang="en">
                <a:solidFill>
                  <a:schemeClr val="dk1"/>
                </a:solidFill>
              </a:rPr>
              <a:t>There are some things that training would take too long to accomplish and you may need to make choices about your project based on the skills and capacity you currently have.</a:t>
            </a:r>
          </a:p>
          <a:p>
            <a:pPr rtl="0" lvl="0">
              <a:spcBef>
                <a:spcPts val="0"/>
              </a:spcBef>
              <a:buNone/>
            </a:pPr>
            <a:r>
              <a:t/>
            </a:r>
            <a:endParaRPr/>
          </a:p>
          <a:p>
            <a:pPr rtl="0" lvl="0">
              <a:spcBef>
                <a:spcPts val="0"/>
              </a:spcBef>
              <a:buNone/>
            </a:pPr>
            <a:r>
              <a:rPr lang="en"/>
              <a:t>Spread out the work and borrow expertise.</a:t>
            </a:r>
          </a:p>
          <a:p>
            <a:pPr rtl="0" lvl="0" indent="-317500" marL="457200">
              <a:spcBef>
                <a:spcPts val="0"/>
              </a:spcBef>
              <a:buClr>
                <a:srgbClr val="000000"/>
              </a:buClr>
              <a:buSzPct val="127272"/>
              <a:buFont typeface="Arial"/>
              <a:buChar char="●"/>
            </a:pPr>
            <a:r>
              <a:rPr lang="en"/>
              <a:t>Assemble a team of people who are ready and willing to help with the work. </a:t>
            </a:r>
          </a:p>
          <a:p>
            <a:pPr rtl="0" lvl="1" indent="-317500" marL="914400">
              <a:spcBef>
                <a:spcPts val="0"/>
              </a:spcBef>
              <a:buClr>
                <a:srgbClr val="000000"/>
              </a:buClr>
              <a:buSzPct val="127272"/>
              <a:buFont typeface="Courier New"/>
              <a:buChar char="o"/>
            </a:pPr>
            <a:r>
              <a:rPr lang="en"/>
              <a:t>Find out what people want to work on and try to give them work that suits their strengths and interests.</a:t>
            </a:r>
          </a:p>
          <a:p>
            <a:pPr rtl="0" lvl="1" indent="-317500" marL="914400">
              <a:spcBef>
                <a:spcPts val="0"/>
              </a:spcBef>
              <a:buClr>
                <a:srgbClr val="000000"/>
              </a:buClr>
              <a:buSzPct val="127272"/>
              <a:buFont typeface="Courier New"/>
              <a:buChar char="o"/>
            </a:pPr>
            <a:r>
              <a:rPr lang="en"/>
              <a:t>Keep them in the loop even if you can’t use them right away--there should be no surprises.</a:t>
            </a:r>
          </a:p>
          <a:p>
            <a:pPr rtl="0" lvl="1" indent="-317500" marL="914400">
              <a:spcBef>
                <a:spcPts val="0"/>
              </a:spcBef>
              <a:buClr>
                <a:srgbClr val="000000"/>
              </a:buClr>
              <a:buSzPct val="127272"/>
              <a:buFont typeface="Courier New"/>
              <a:buChar char="o"/>
            </a:pPr>
            <a:r>
              <a:rPr lang="en"/>
              <a:t>The more people on your team the better your system of communication and project tracking has to be. </a:t>
            </a:r>
          </a:p>
          <a:p>
            <a:pPr rtl="0" lvl="0" indent="-317500" marL="457200">
              <a:spcBef>
                <a:spcPts val="0"/>
              </a:spcBef>
              <a:buClr>
                <a:srgbClr val="000000"/>
              </a:buClr>
              <a:buSzPct val="127272"/>
              <a:buFont typeface="Arial"/>
              <a:buChar char="●"/>
            </a:pPr>
            <a:r>
              <a:rPr lang="en"/>
              <a:t>What can you do if you can’t assign work to your colleagues? </a:t>
            </a:r>
          </a:p>
          <a:p>
            <a:pPr rtl="0" lvl="0" indent="-317500" marL="457200">
              <a:spcBef>
                <a:spcPts val="0"/>
              </a:spcBef>
              <a:buClr>
                <a:srgbClr val="000000"/>
              </a:buClr>
              <a:buSzPct val="127272"/>
              <a:buFont typeface="Arial"/>
              <a:buChar char="●"/>
            </a:pPr>
            <a:r>
              <a:rPr lang="en"/>
              <a:t>Asking people to contribute their expertise in small doses, focused only on what they have a direct conne</a:t>
            </a:r>
          </a:p>
          <a:p>
            <a:pPr rtl="0" lvl="0" indent="-317500" marL="457200">
              <a:spcBef>
                <a:spcPts val="0"/>
              </a:spcBef>
              <a:buClr>
                <a:srgbClr val="000000"/>
              </a:buClr>
              <a:buSzPct val="127272"/>
              <a:buFont typeface="Arial"/>
              <a:buChar char="●"/>
            </a:pPr>
            <a:r>
              <a:rPr lang="en"/>
              <a:t>You may not be able to get one a cataloging librarian to create metadata for the entire project, but you can consult with her about best practices.</a:t>
            </a:r>
          </a:p>
          <a:p>
            <a:pPr rtl="0" lvl="0" indent="0" marL="457200">
              <a:spcBef>
                <a:spcPts val="0"/>
              </a:spcBef>
              <a:buNone/>
            </a:pPr>
            <a:r>
              <a:rPr lang="en"/>
              <a:t>Arlene: interface</a:t>
            </a:r>
          </a:p>
          <a:p>
            <a:pPr rtl="0" lvl="0" indent="0" marL="457200">
              <a:spcBef>
                <a:spcPts val="0"/>
              </a:spcBef>
              <a:buNone/>
            </a:pPr>
            <a:r>
              <a:rPr lang="en"/>
              <a:t>TJ: metadata experience (the only person with any real-world experience with digital libraries!)</a:t>
            </a:r>
          </a:p>
          <a:p>
            <a:pPr rtl="0" lvl="0" indent="0" marL="457200">
              <a:spcBef>
                <a:spcPts val="0"/>
              </a:spcBef>
              <a:buNone/>
            </a:pPr>
            <a:r>
              <a:rPr lang="en"/>
              <a:t>Steph, Lucien, Andrew….</a:t>
            </a:r>
          </a:p>
          <a:p>
            <a:pPr rtl="0" lvl="0" indent="0" marL="457200">
              <a:spcBef>
                <a:spcPts val="0"/>
              </a:spcBef>
              <a:buNone/>
            </a:pPr>
            <a:r>
              <a:rPr lang="en"/>
              <a:t>Central experts!</a:t>
            </a:r>
          </a:p>
          <a:p>
            <a:pPr rtl="0" lvl="0">
              <a:spcBef>
                <a:spcPts val="0"/>
              </a:spcBef>
              <a:buNone/>
            </a:pPr>
            <a:r>
              <a:t/>
            </a:r>
            <a:endParaRPr>
              <a:solidFill>
                <a:schemeClr val="dk1"/>
              </a:solidFill>
            </a:endParaRPr>
          </a:p>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0" name="Shape 13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solidFill>
                  <a:schemeClr val="dk1"/>
                </a:solidFill>
              </a:rPr>
              <a:t>image: Patron at the Umbrella Branch </a:t>
            </a:r>
            <a:r>
              <a:rPr u="sng" lang="en">
                <a:solidFill>
                  <a:schemeClr val="hlink"/>
                </a:solidFill>
                <a:hlinkClick r:id="rId2"/>
              </a:rPr>
              <a:t>http://cdm16493.contentdm.oclc.org/cdm/singleitem/collection/p16493coll1/id/50/rec/4</a:t>
            </a:r>
          </a:p>
          <a:p>
            <a:pPr>
              <a:spcBef>
                <a:spcPts val="0"/>
              </a:spcBef>
              <a:buNone/>
            </a:pPr>
            <a:r>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5" name="Shape 135"/>
        <p:cNvGrpSpPr/>
        <p:nvPr/>
      </p:nvGrpSpPr>
      <p:grpSpPr>
        <a:xfrm>
          <a:off y="0" x="0"/>
          <a:ext cy="0" cx="0"/>
          <a:chOff y="0" x="0"/>
          <a:chExt cy="0" cx="0"/>
        </a:xfrm>
      </p:grpSpPr>
      <p:sp>
        <p:nvSpPr>
          <p:cNvPr id="136" name="Shape 13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7" name="Shape 13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South Portland Library opening, 1921: </a:t>
            </a:r>
            <a:r>
              <a:rPr u="sng" lang="en">
                <a:solidFill>
                  <a:schemeClr val="hlink"/>
                </a:solidFill>
                <a:hlinkClick r:id="rId2"/>
              </a:rPr>
              <a:t>https://www.flickr.com/photos/multnomahcountylibrary/5782891539/in/set-72157626687706709</a:t>
            </a:r>
          </a:p>
          <a:p>
            <a:pPr rtl="0" lvl="0">
              <a:spcBef>
                <a:spcPts val="0"/>
              </a:spcBef>
              <a:buNone/>
            </a:pPr>
            <a:r>
              <a:t/>
            </a:r>
            <a:endParaRPr/>
          </a:p>
          <a:p>
            <a:pPr rtl="0" lvl="0">
              <a:spcBef>
                <a:spcPts val="0"/>
              </a:spcBef>
              <a:buNone/>
            </a:pPr>
            <a:r>
              <a:rPr lang="en"/>
              <a:t>Engage your community of volunteers.</a:t>
            </a:r>
          </a:p>
          <a:p>
            <a:pPr rtl="0" lvl="0" indent="-317500" marL="457200">
              <a:spcBef>
                <a:spcPts val="0"/>
              </a:spcBef>
              <a:buClr>
                <a:srgbClr val="000000"/>
              </a:buClr>
              <a:buSzPct val="127272"/>
              <a:buFont typeface="Arial"/>
              <a:buChar char="●"/>
            </a:pPr>
            <a:r>
              <a:rPr lang="en">
                <a:solidFill>
                  <a:schemeClr val="dk1"/>
                </a:solidFill>
              </a:rPr>
              <a:t>Why use volunteers?</a:t>
            </a:r>
          </a:p>
          <a:p>
            <a:pPr rtl="0" lvl="1" indent="-317500" marL="914400">
              <a:spcBef>
                <a:spcPts val="0"/>
              </a:spcBef>
              <a:buClr>
                <a:srgbClr val="000000"/>
              </a:buClr>
              <a:buSzPct val="127272"/>
              <a:buFont typeface="Courier New"/>
              <a:buChar char="o"/>
            </a:pPr>
            <a:r>
              <a:rPr lang="en">
                <a:solidFill>
                  <a:schemeClr val="dk1"/>
                </a:solidFill>
              </a:rPr>
              <a:t>They are interested in helping with this work and will bring skills and perspectives to the table that staff won’t.</a:t>
            </a:r>
          </a:p>
          <a:p>
            <a:pPr rtl="0" lvl="1" indent="-317500" marL="914400">
              <a:spcBef>
                <a:spcPts val="0"/>
              </a:spcBef>
              <a:buClr>
                <a:srgbClr val="000000"/>
              </a:buClr>
              <a:buSzPct val="127272"/>
              <a:buFont typeface="Courier New"/>
              <a:buChar char="o"/>
            </a:pPr>
            <a:r>
              <a:rPr lang="en">
                <a:solidFill>
                  <a:schemeClr val="dk1"/>
                </a:solidFill>
              </a:rPr>
              <a:t>Volunteers have the time to learn something that staff may not be able to learn.</a:t>
            </a:r>
          </a:p>
          <a:p>
            <a:pPr rtl="0" lvl="1" indent="-317500" marL="914400">
              <a:spcBef>
                <a:spcPts val="0"/>
              </a:spcBef>
              <a:buClr>
                <a:schemeClr val="dk1"/>
              </a:buClr>
              <a:buSzPct val="127272"/>
              <a:buFont typeface="Courier New"/>
              <a:buChar char="o"/>
            </a:pPr>
            <a:r>
              <a:rPr lang="en">
                <a:solidFill>
                  <a:schemeClr val="dk1"/>
                </a:solidFill>
              </a:rPr>
              <a:t>Their time won’t get preempted if they are dedicated project volunteers. </a:t>
            </a:r>
          </a:p>
          <a:p>
            <a:pPr rtl="0" lvl="0" indent="-317500" marL="457200">
              <a:spcBef>
                <a:spcPts val="0"/>
              </a:spcBef>
              <a:buClr>
                <a:srgbClr val="000000"/>
              </a:buClr>
              <a:buSzPct val="127272"/>
              <a:buFont typeface="Arial"/>
              <a:buChar char="●"/>
            </a:pPr>
            <a:r>
              <a:rPr lang="en"/>
              <a:t>Your organization may already have a process for recruiting volunteers and support for managing volunteers. </a:t>
            </a:r>
          </a:p>
          <a:p>
            <a:pPr rtl="0" lvl="1" indent="-317500" marL="914400">
              <a:spcBef>
                <a:spcPts val="0"/>
              </a:spcBef>
              <a:buClr>
                <a:srgbClr val="000000"/>
              </a:buClr>
              <a:buSzPct val="127272"/>
              <a:buFont typeface="Courier New"/>
              <a:buChar char="o"/>
            </a:pPr>
            <a:r>
              <a:rPr lang="en">
                <a:solidFill>
                  <a:schemeClr val="dk1"/>
                </a:solidFill>
              </a:rPr>
              <a:t>Volunteers do need to be managed, so make sure that you make time for that.</a:t>
            </a:r>
          </a:p>
          <a:p>
            <a:pPr rtl="0" lvl="1" indent="-317500" marL="914400">
              <a:spcBef>
                <a:spcPts val="0"/>
              </a:spcBef>
              <a:buClr>
                <a:schemeClr val="dk1"/>
              </a:buClr>
              <a:buSzPct val="127272"/>
              <a:buFont typeface="Courier New"/>
              <a:buChar char="o"/>
            </a:pPr>
            <a:r>
              <a:rPr lang="en">
                <a:solidFill>
                  <a:schemeClr val="dk1"/>
                </a:solidFill>
              </a:rPr>
              <a:t>They are there because they want to be, not because they’re being paid. </a:t>
            </a:r>
          </a:p>
          <a:p>
            <a:pPr rtl="0" lvl="1" indent="-317500" marL="914400">
              <a:spcBef>
                <a:spcPts val="0"/>
              </a:spcBef>
              <a:buClr>
                <a:schemeClr val="dk1"/>
              </a:buClr>
              <a:buSzPct val="127272"/>
              <a:buFont typeface="Courier New"/>
              <a:buChar char="o"/>
            </a:pPr>
            <a:r>
              <a:rPr lang="en">
                <a:solidFill>
                  <a:schemeClr val="dk1"/>
                </a:solidFill>
              </a:rPr>
              <a:t>My ultimate tip for working with volunteers is to say “thank you” every time you see a volunteer and with every message you send. </a:t>
            </a:r>
          </a:p>
          <a:p>
            <a:pPr rtl="0" lvl="0">
              <a:spcBef>
                <a:spcPts val="0"/>
              </a:spcBef>
              <a:buNone/>
            </a:pPr>
            <a:r>
              <a:t/>
            </a:r>
            <a:endParaRPr/>
          </a:p>
          <a:p>
            <a:pPr rtl="0" lvl="0">
              <a:spcBef>
                <a:spcPts val="0"/>
              </a:spcBef>
              <a:buNone/>
            </a:pPr>
            <a:r>
              <a:rPr lang="en"/>
              <a:t>Match their interests and skills to your needs.</a:t>
            </a:r>
          </a:p>
          <a:p>
            <a:pPr rtl="0" lvl="0" indent="-317500" marL="457200">
              <a:spcBef>
                <a:spcPts val="0"/>
              </a:spcBef>
              <a:buClr>
                <a:srgbClr val="000000"/>
              </a:buClr>
              <a:buSzPct val="127272"/>
              <a:buFont typeface="Arial"/>
              <a:buChar char="●"/>
            </a:pPr>
            <a:r>
              <a:rPr lang="en"/>
              <a:t>Provide work that is engaging</a:t>
            </a:r>
          </a:p>
          <a:p>
            <a:pPr rtl="0" lvl="1" indent="-317500" marL="914400">
              <a:spcBef>
                <a:spcPts val="0"/>
              </a:spcBef>
              <a:buClr>
                <a:srgbClr val="000000"/>
              </a:buClr>
              <a:buSzPct val="127272"/>
              <a:buFont typeface="Courier New"/>
              <a:buChar char="o"/>
            </a:pPr>
            <a:r>
              <a:rPr lang="en"/>
              <a:t>The definition of engaging varies from person to person. Ask them which tasks they’d like to do or which they’d like to do first, if there is an option. </a:t>
            </a:r>
          </a:p>
          <a:p>
            <a:pPr rtl="0" lvl="1" indent="-317500" marL="914400">
              <a:spcBef>
                <a:spcPts val="0"/>
              </a:spcBef>
              <a:buClr>
                <a:srgbClr val="000000"/>
              </a:buClr>
              <a:buFont typeface="Courier New"/>
              <a:buChar char="o"/>
            </a:pPr>
            <a:r>
              <a:t/>
            </a:r>
            <a:endParaRPr/>
          </a:p>
          <a:p>
            <a:pPr rtl="0" lvl="0" indent="-317500" marL="457200">
              <a:spcBef>
                <a:spcPts val="0"/>
              </a:spcBef>
              <a:buClr>
                <a:srgbClr val="000000"/>
              </a:buClr>
              <a:buSzPct val="127272"/>
              <a:buFont typeface="Arial"/>
              <a:buChar char="●"/>
            </a:pPr>
            <a:r>
              <a:rPr lang="en"/>
              <a:t>Allow them to make your process better and your work smarter.</a:t>
            </a:r>
          </a:p>
          <a:p>
            <a:pPr rtl="0" lvl="1" indent="-317500" marL="914400">
              <a:spcBef>
                <a:spcPts val="0"/>
              </a:spcBef>
              <a:buClr>
                <a:srgbClr val="000000"/>
              </a:buClr>
              <a:buSzPct val="127272"/>
              <a:buFont typeface="Courier New"/>
              <a:buChar char="o"/>
            </a:pPr>
            <a:r>
              <a:rPr lang="en"/>
              <a:t>Created a list of controlled vocabulary that we had used.</a:t>
            </a:r>
          </a:p>
          <a:p>
            <a:pPr rtl="0" lvl="1" indent="-317500" marL="914400">
              <a:spcBef>
                <a:spcPts val="0"/>
              </a:spcBef>
              <a:buClr>
                <a:srgbClr val="000000"/>
              </a:buClr>
              <a:buFont typeface="Courier New"/>
              <a:buChar char="o"/>
            </a:pPr>
            <a:r>
              <a:t/>
            </a:r>
            <a:endParaRPr/>
          </a:p>
          <a:p>
            <a:pPr rtl="0" lvl="0">
              <a:spcBef>
                <a:spcPts val="0"/>
              </a:spcBef>
              <a:buNone/>
            </a:pPr>
            <a:r>
              <a:t/>
            </a:r>
            <a:endParaRPr/>
          </a:p>
          <a:p>
            <a:pPr>
              <a:spcBef>
                <a:spcPts val="0"/>
              </a:spcBef>
              <a:buNone/>
            </a:pPr>
            <a:r>
              <a:rPr lang="en">
                <a:solidFill>
                  <a:schemeClr val="dk1"/>
                </a:solidFill>
              </a:rPr>
              <a:t>The volunteers for this project were truly an example of using what you have because all four of them were already volunteers in our library system in other capacities. Three of the four of them were either library school graduates or current students.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2" name="Shape 142"/>
        <p:cNvGrpSpPr/>
        <p:nvPr/>
      </p:nvGrpSpPr>
      <p:grpSpPr>
        <a:xfrm>
          <a:off y="0" x="0"/>
          <a:ext cy="0" cx="0"/>
          <a:chOff y="0" x="0"/>
          <a:chExt cy="0" cx="0"/>
        </a:xfrm>
      </p:grpSpPr>
      <p:sp>
        <p:nvSpPr>
          <p:cNvPr id="143" name="Shape 14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4" name="Shape 14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lnSpc>
                <a:spcPct val="115000"/>
              </a:lnSpc>
              <a:spcBef>
                <a:spcPts val="0"/>
              </a:spcBef>
              <a:buClr>
                <a:schemeClr val="dk1"/>
              </a:buClr>
              <a:buSzPct val="100000"/>
              <a:buFont typeface="Arial"/>
              <a:buNone/>
            </a:pPr>
            <a:r>
              <a:rPr lang="en"/>
              <a:t>image: National Book Week Autograph Party </a:t>
            </a:r>
            <a:r>
              <a:rPr u="sng" lang="en">
                <a:solidFill>
                  <a:schemeClr val="hlink"/>
                </a:solidFill>
                <a:hlinkClick r:id="rId2"/>
              </a:rPr>
              <a:t>http://cdm16493.contentdm.oclc.org/cdm/singleitem/collection/p16493coll1/id/67/rec/1</a:t>
            </a:r>
          </a:p>
          <a:p>
            <a:pPr lvl="0">
              <a:lnSpc>
                <a:spcPct val="115000"/>
              </a:lnSpc>
              <a:spcBef>
                <a:spcPts val="0"/>
              </a:spcBef>
              <a:buClr>
                <a:schemeClr val="dk1"/>
              </a:buClr>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1" name="Shape 41"/>
        <p:cNvGrpSpPr/>
        <p:nvPr/>
      </p:nvGrpSpPr>
      <p:grpSpPr>
        <a:xfrm>
          <a:off y="0" x="0"/>
          <a:ext cy="0" cx="0"/>
          <a:chOff y="0" x="0"/>
          <a:chExt cy="0" cx="0"/>
        </a:xfrm>
      </p:grpSpPr>
      <p:sp>
        <p:nvSpPr>
          <p:cNvPr id="42" name="Shape 4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43" name="Shape 43"/>
          <p:cNvSpPr txBox="1"/>
          <p:nvPr>
            <p:ph idx="1" type="body"/>
          </p:nvPr>
        </p:nvSpPr>
        <p:spPr>
          <a:xfrm>
            <a:off y="4343400" x="685800"/>
            <a:ext cy="4114800" cx="5486399"/>
          </a:xfrm>
          <a:prstGeom prst="rect">
            <a:avLst/>
          </a:prstGeom>
        </p:spPr>
        <p:txBody>
          <a:bodyPr bIns="91425" rIns="91425" lIns="91425" tIns="91425" anchor="t" anchorCtr="0">
            <a:noAutofit/>
          </a:bodyPr>
          <a:lstStyle/>
          <a:p>
            <a:pPr lvl="0">
              <a:spcBef>
                <a:spcPts val="600"/>
              </a:spcBef>
              <a:buNone/>
            </a:pPr>
            <a:r>
              <a:rPr sz="1200" lang="en">
                <a:solidFill>
                  <a:schemeClr val="dk1"/>
                </a:solidFill>
              </a:rPr>
              <a:t>image: patron selects a film in the group services department  1974 </a:t>
            </a:r>
            <a:r>
              <a:rPr u="sng" sz="1200" lang="en">
                <a:solidFill>
                  <a:srgbClr val="1155CC"/>
                </a:solidFill>
                <a:hlinkClick r:id="rId2"/>
              </a:rPr>
              <a:t>http://cdm16493.contentdm.oclc.org/cdm/singleitem/collection/p16493coll1/id/59/rec/5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8" name="Shape 48"/>
        <p:cNvGrpSpPr/>
        <p:nvPr/>
      </p:nvGrpSpPr>
      <p:grpSpPr>
        <a:xfrm>
          <a:off y="0" x="0"/>
          <a:ext cy="0" cx="0"/>
          <a:chOff y="0" x="0"/>
          <a:chExt cy="0" cx="0"/>
        </a:xfrm>
      </p:grpSpPr>
      <p:sp>
        <p:nvSpPr>
          <p:cNvPr id="49" name="Shape 4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0" name="Shape 5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Hole in the wall, Central Library renovation: http://cdm16493.contentdm.oclc.org/cdm/singleitem/collection/p16493coll1/id/43/rec/39</a:t>
            </a: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57" name="Shape 5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Garden Center, Central Library: http://cdm16493.contentdm.oclc.org/cdm/singleitem/collection/p16493coll1/id/33/rec/36</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3" name="Shape 63"/>
        <p:cNvGrpSpPr/>
        <p:nvPr/>
      </p:nvGrpSpPr>
      <p:grpSpPr>
        <a:xfrm>
          <a:off y="0" x="0"/>
          <a:ext cy="0" cx="0"/>
          <a:chOff y="0" x="0"/>
          <a:chExt cy="0" cx="0"/>
        </a:xfrm>
      </p:grpSpPr>
      <p:sp>
        <p:nvSpPr>
          <p:cNvPr id="64" name="Shape 6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65" name="Shape 65"/>
          <p:cNvSpPr txBox="1"/>
          <p:nvPr>
            <p:ph idx="1" type="body"/>
          </p:nvPr>
        </p:nvSpPr>
        <p:spPr>
          <a:xfrm>
            <a:off y="4343400" x="685800"/>
            <a:ext cy="4114800" cx="5486399"/>
          </a:xfrm>
          <a:prstGeom prst="rect">
            <a:avLst/>
          </a:prstGeom>
        </p:spPr>
        <p:txBody>
          <a:bodyPr bIns="91425" rIns="91425" lIns="91425" tIns="91425" anchor="t" anchorCtr="0">
            <a:noAutofit/>
          </a:bodyPr>
          <a:lstStyle/>
          <a:p>
            <a:pPr algn="l" rtl="0" lvl="0" marR="0">
              <a:lnSpc>
                <a:spcPct val="100000"/>
              </a:lnSpc>
              <a:spcBef>
                <a:spcPts val="600"/>
              </a:spcBef>
              <a:spcAft>
                <a:spcPts val="0"/>
              </a:spcAft>
              <a:buNone/>
            </a:pPr>
            <a:r>
              <a:rPr sz="1200" lang="en">
                <a:solidFill>
                  <a:schemeClr val="dk1"/>
                </a:solidFill>
              </a:rPr>
              <a:t>Librarian on the telephone: http://cdm16493.contentdm.oclc.org/cdm/singleitem/collection/p16493coll1/id/30/rec/1</a:t>
            </a:r>
          </a:p>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1" name="Shape 71"/>
        <p:cNvGrpSpPr/>
        <p:nvPr/>
      </p:nvGrpSpPr>
      <p:grpSpPr>
        <a:xfrm>
          <a:off y="0" x="0"/>
          <a:ext cy="0" cx="0"/>
          <a:chOff y="0" x="0"/>
          <a:chExt cy="0" cx="0"/>
        </a:xfrm>
      </p:grpSpPr>
      <p:sp>
        <p:nvSpPr>
          <p:cNvPr id="72" name="Shape 7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73" name="Shape 7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600"/>
              </a:spcBef>
              <a:buClr>
                <a:schemeClr val="dk1"/>
              </a:buClr>
              <a:buSzPct val="91666"/>
              <a:buFont typeface="Arial"/>
              <a:buNone/>
            </a:pPr>
            <a:r>
              <a:rPr sz="1200" lang="en">
                <a:solidFill>
                  <a:schemeClr val="dk1"/>
                </a:solidFill>
              </a:rPr>
              <a:t>image: Two women at listening station. 1976.</a:t>
            </a:r>
          </a:p>
          <a:p>
            <a:pPr lvl="0">
              <a:spcBef>
                <a:spcPts val="600"/>
              </a:spcBef>
              <a:buClr>
                <a:schemeClr val="dk1"/>
              </a:buClr>
              <a:buSzPct val="91666"/>
              <a:buFont typeface="Arial"/>
              <a:buNone/>
            </a:pPr>
            <a:r>
              <a:rPr u="sng" sz="1200" lang="en">
                <a:solidFill>
                  <a:srgbClr val="1155CC"/>
                </a:solidFill>
                <a:hlinkClick r:id="rId2"/>
              </a:rPr>
              <a:t>http://cdm16493.contentdm.oclc.org/cdm/singleitem/collection/p16493coll1/id/101/rec/7</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8" name="Shape 78"/>
        <p:cNvGrpSpPr/>
        <p:nvPr/>
      </p:nvGrpSpPr>
      <p:grpSpPr>
        <a:xfrm>
          <a:off y="0" x="0"/>
          <a:ext cy="0" cx="0"/>
          <a:chOff y="0" x="0"/>
          <a:chExt cy="0" cx="0"/>
        </a:xfrm>
      </p:grpSpPr>
      <p:sp>
        <p:nvSpPr>
          <p:cNvPr id="79" name="Shape 7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0" name="Shape 8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rPr lang="en"/>
              <a:t>Patron and librarian view art: http://cdm16493.contentdm.oclc.org/cdm/singleitem/collection/p16493coll1/id/34/rec/59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7" name="Shape 8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600"/>
              </a:spcBef>
              <a:buClr>
                <a:schemeClr val="dk1"/>
              </a:buClr>
              <a:buSzPct val="100000"/>
              <a:buFont typeface="Arial"/>
              <a:buNone/>
            </a:pPr>
            <a:r>
              <a:rPr lang="en"/>
              <a:t>Image: Stack service: the way to find things is to look </a:t>
            </a:r>
            <a:r>
              <a:rPr u="sng" lang="en">
                <a:solidFill>
                  <a:schemeClr val="hlink"/>
                </a:solidFill>
                <a:hlinkClick r:id="rId2"/>
              </a:rPr>
              <a:t>http://cdm16493.contentdm.oclc.org/cdm/singleitem/collection/p16493coll1/id/85/rec/1</a:t>
            </a:r>
          </a:p>
          <a:p>
            <a:pPr lvl="0">
              <a:spcBef>
                <a:spcPts val="600"/>
              </a:spcBef>
              <a:buClr>
                <a:schemeClr val="dk1"/>
              </a:buClr>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4" name="Shape 9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600"/>
              </a:spcBef>
              <a:buClr>
                <a:schemeClr val="dk1"/>
              </a:buClr>
              <a:buSzPct val="100000"/>
              <a:buFont typeface="Arial"/>
              <a:buNone/>
            </a:pPr>
            <a:r>
              <a:rPr lang="en"/>
              <a:t>image: Central Library Order Department </a:t>
            </a:r>
            <a:r>
              <a:rPr u="sng" lang="en">
                <a:solidFill>
                  <a:schemeClr val="hlink"/>
                </a:solidFill>
                <a:hlinkClick r:id="rId2"/>
              </a:rPr>
              <a:t>http://cdm16493.contentdm.oclc.org/cdm/singleitem/collection/p16493coll1/id/75/rec/2</a:t>
            </a:r>
          </a:p>
          <a:p>
            <a:pPr lvl="0">
              <a:spcBef>
                <a:spcPts val="600"/>
              </a:spcBef>
              <a:buClr>
                <a:schemeClr val="dk1"/>
              </a:buClr>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7" name="Shape 7"/>
        <p:cNvGrpSpPr/>
        <p:nvPr/>
      </p:nvGrpSpPr>
      <p:grpSpPr>
        <a:xfrm>
          <a:off y="0" x="0"/>
          <a:ext cy="0" cx="0"/>
          <a:chOff y="0" x="0"/>
          <a:chExt cy="0" cx="0"/>
        </a:xfrm>
      </p:grpSpPr>
      <p:sp>
        <p:nvSpPr>
          <p:cNvPr id="8" name="Shape 8"/>
          <p:cNvSpPr/>
          <p:nvPr/>
        </p:nvSpPr>
        <p:spPr>
          <a:xfrm>
            <a:off y="0" x="0"/>
            <a:ext cy="3518399"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cxnSp>
        <p:nvCxnSpPr>
          <p:cNvPr id="9" name="Shape 9"/>
          <p:cNvCxnSpPr/>
          <p:nvPr/>
        </p:nvCxnSpPr>
        <p:spPr>
          <a:xfrm>
            <a:off y="3496604"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0" name="Shape 10"/>
          <p:cNvSpPr txBox="1"/>
          <p:nvPr>
            <p:ph type="ctrTitle"/>
          </p:nvPr>
        </p:nvSpPr>
        <p:spPr>
          <a:xfrm>
            <a:off y="1867781" x="685800"/>
            <a:ext cy="1648800" cx="7772400"/>
          </a:xfrm>
          <a:prstGeom prst="rect">
            <a:avLst/>
          </a:prstGeom>
        </p:spPr>
        <p:txBody>
          <a:bodyPr bIns="91425" rIns="91425" lIns="91425" tIns="91425" anchor="b" anchorCtr="0"/>
          <a:lstStyle>
            <a:lvl1pPr>
              <a:spcBef>
                <a:spcPts val="0"/>
              </a:spcBef>
              <a:buSzPct val="100000"/>
              <a:defRPr sz="7200"/>
            </a:lvl1pPr>
            <a:lvl2pPr>
              <a:spcBef>
                <a:spcPts val="0"/>
              </a:spcBef>
              <a:buSzPct val="100000"/>
              <a:defRPr sz="7200"/>
            </a:lvl2pPr>
            <a:lvl3pPr>
              <a:spcBef>
                <a:spcPts val="0"/>
              </a:spcBef>
              <a:buSzPct val="100000"/>
              <a:defRPr sz="7200"/>
            </a:lvl3pPr>
            <a:lvl4pPr>
              <a:spcBef>
                <a:spcPts val="0"/>
              </a:spcBef>
              <a:buSzPct val="100000"/>
              <a:defRPr sz="7200"/>
            </a:lvl4pPr>
            <a:lvl5pPr>
              <a:spcBef>
                <a:spcPts val="0"/>
              </a:spcBef>
              <a:buSzPct val="100000"/>
              <a:defRPr sz="7200"/>
            </a:lvl5pPr>
            <a:lvl6pPr>
              <a:spcBef>
                <a:spcPts val="0"/>
              </a:spcBef>
              <a:buSzPct val="100000"/>
              <a:defRPr sz="7200"/>
            </a:lvl6pPr>
            <a:lvl7pPr>
              <a:spcBef>
                <a:spcPts val="0"/>
              </a:spcBef>
              <a:buSzPct val="100000"/>
              <a:defRPr sz="7200"/>
            </a:lvl7pPr>
            <a:lvl8pPr>
              <a:spcBef>
                <a:spcPts val="0"/>
              </a:spcBef>
              <a:buSzPct val="100000"/>
              <a:defRPr sz="7200"/>
            </a:lvl8pPr>
            <a:lvl9pPr>
              <a:spcBef>
                <a:spcPts val="0"/>
              </a:spcBef>
              <a:buSzPct val="100000"/>
              <a:defRPr sz="7200"/>
            </a:lvl9pPr>
          </a:lstStyle>
          <a:p/>
        </p:txBody>
      </p:sp>
      <p:sp>
        <p:nvSpPr>
          <p:cNvPr id="11" name="Shape 11"/>
          <p:cNvSpPr txBox="1"/>
          <p:nvPr>
            <p:ph idx="1" type="subTitle"/>
          </p:nvPr>
        </p:nvSpPr>
        <p:spPr>
          <a:xfrm>
            <a:off y="3627026" x="685800"/>
            <a:ext cy="774300" cx="7772400"/>
          </a:xfrm>
          <a:prstGeom prst="rect">
            <a:avLst/>
          </a:prstGeom>
        </p:spPr>
        <p:txBody>
          <a:bodyPr bIns="91425" rIns="91425" lIns="91425" tIns="91425" anchor="t" anchorCtr="0"/>
          <a:lstStyle>
            <a:lvl1pPr>
              <a:spcBef>
                <a:spcPts val="0"/>
              </a:spcBef>
              <a:buClr>
                <a:srgbClr val="434343"/>
              </a:buClr>
              <a:buNone/>
              <a:defRPr>
                <a:solidFill>
                  <a:srgbClr val="434343"/>
                </a:solidFill>
              </a:defRPr>
            </a:lvl1pPr>
            <a:lvl2pPr>
              <a:spcBef>
                <a:spcPts val="0"/>
              </a:spcBef>
              <a:buClr>
                <a:schemeClr val="dk2"/>
              </a:buClr>
              <a:buSzPct val="100000"/>
              <a:buNone/>
              <a:defRPr sz="3000">
                <a:solidFill>
                  <a:schemeClr val="dk2"/>
                </a:solidFill>
              </a:defRPr>
            </a:lvl2pPr>
            <a:lvl3pPr>
              <a:spcBef>
                <a:spcPts val="0"/>
              </a:spcBef>
              <a:buClr>
                <a:schemeClr val="dk2"/>
              </a:buClr>
              <a:buSzPct val="100000"/>
              <a:buNone/>
              <a:defRPr sz="3000">
                <a:solidFill>
                  <a:schemeClr val="dk2"/>
                </a:solidFill>
              </a:defRPr>
            </a:lvl3pPr>
            <a:lvl4pPr>
              <a:spcBef>
                <a:spcPts val="0"/>
              </a:spcBef>
              <a:buClr>
                <a:schemeClr val="dk2"/>
              </a:buClr>
              <a:buSzPct val="100000"/>
              <a:buNone/>
              <a:defRPr sz="3000">
                <a:solidFill>
                  <a:schemeClr val="dk2"/>
                </a:solidFill>
              </a:defRPr>
            </a:lvl4pPr>
            <a:lvl5pPr>
              <a:spcBef>
                <a:spcPts val="0"/>
              </a:spcBef>
              <a:buClr>
                <a:schemeClr val="dk2"/>
              </a:buClr>
              <a:buSzPct val="100000"/>
              <a:buNone/>
              <a:defRPr sz="3000">
                <a:solidFill>
                  <a:schemeClr val="dk2"/>
                </a:solidFill>
              </a:defRPr>
            </a:lvl5pPr>
            <a:lvl6pPr>
              <a:spcBef>
                <a:spcPts val="0"/>
              </a:spcBef>
              <a:buClr>
                <a:schemeClr val="dk2"/>
              </a:buClr>
              <a:buSzPct val="100000"/>
              <a:buNone/>
              <a:defRPr sz="3000">
                <a:solidFill>
                  <a:schemeClr val="dk2"/>
                </a:solidFill>
              </a:defRPr>
            </a:lvl6pPr>
            <a:lvl7pPr>
              <a:spcBef>
                <a:spcPts val="0"/>
              </a:spcBef>
              <a:buClr>
                <a:schemeClr val="dk2"/>
              </a:buClr>
              <a:buSzPct val="100000"/>
              <a:buNone/>
              <a:defRPr sz="3000">
                <a:solidFill>
                  <a:schemeClr val="dk2"/>
                </a:solidFill>
              </a:defRPr>
            </a:lvl7pPr>
            <a:lvl8pPr>
              <a:spcBef>
                <a:spcPts val="0"/>
              </a:spcBef>
              <a:buClr>
                <a:schemeClr val="dk2"/>
              </a:buClr>
              <a:buSzPct val="100000"/>
              <a:buNone/>
              <a:defRPr sz="3000">
                <a:solidFill>
                  <a:schemeClr val="dk2"/>
                </a:solidFill>
              </a:defRPr>
            </a:lvl8pPr>
            <a:lvl9pPr>
              <a:spcBef>
                <a:spcPts val="0"/>
              </a:spcBef>
              <a:buClr>
                <a:schemeClr val="dk2"/>
              </a:buClr>
              <a:buSzPct val="100000"/>
              <a:buNone/>
              <a:defRPr sz="3000">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y="0" x="0"/>
          <a:ext cy="0" cx="0"/>
          <a:chOff y="0" x="0"/>
          <a:chExt cy="0" cx="0"/>
        </a:xfrm>
      </p:grpSpPr>
      <p:sp>
        <p:nvSpPr>
          <p:cNvPr id="13" name="Shape 13"/>
          <p:cNvSpPr/>
          <p:nvPr/>
        </p:nvSpPr>
        <p:spPr>
          <a:xfrm>
            <a:off y="0" x="0"/>
            <a:ext cy="1149900"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cxnSp>
        <p:nvCxnSpPr>
          <p:cNvPr id="14" name="Shape 14"/>
          <p:cNvCxnSpPr/>
          <p:nvPr/>
        </p:nvCxnSpPr>
        <p:spPr>
          <a:xfrm>
            <a:off y="1127875"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15" name="Shape 15"/>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6" name="Shape 16"/>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7" name="Shape 17"/>
        <p:cNvGrpSpPr/>
        <p:nvPr/>
      </p:nvGrpSpPr>
      <p:grpSpPr>
        <a:xfrm>
          <a:off y="0" x="0"/>
          <a:ext cy="0" cx="0"/>
          <a:chOff y="0" x="0"/>
          <a:chExt cy="0" cx="0"/>
        </a:xfrm>
      </p:grpSpPr>
      <p:sp>
        <p:nvSpPr>
          <p:cNvPr id="18" name="Shape 18"/>
          <p:cNvSpPr/>
          <p:nvPr/>
        </p:nvSpPr>
        <p:spPr>
          <a:xfrm>
            <a:off y="0" x="0"/>
            <a:ext cy="1149900"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cxnSp>
        <p:nvCxnSpPr>
          <p:cNvPr id="19" name="Shape 19"/>
          <p:cNvCxnSpPr/>
          <p:nvPr/>
        </p:nvCxnSpPr>
        <p:spPr>
          <a:xfrm>
            <a:off y="1127875"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0" name="Shape 20"/>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2" name="Shape 22"/>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3" name="Shape 23"/>
        <p:cNvGrpSpPr/>
        <p:nvPr/>
      </p:nvGrpSpPr>
      <p:grpSpPr>
        <a:xfrm>
          <a:off y="0" x="0"/>
          <a:ext cy="0" cx="0"/>
          <a:chOff y="0" x="0"/>
          <a:chExt cy="0" cx="0"/>
        </a:xfrm>
      </p:grpSpPr>
      <p:sp>
        <p:nvSpPr>
          <p:cNvPr id="24" name="Shape 24"/>
          <p:cNvSpPr/>
          <p:nvPr/>
        </p:nvSpPr>
        <p:spPr>
          <a:xfrm>
            <a:off y="0" x="0"/>
            <a:ext cy="1149900"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cxnSp>
        <p:nvCxnSpPr>
          <p:cNvPr id="25" name="Shape 25"/>
          <p:cNvCxnSpPr/>
          <p:nvPr/>
        </p:nvCxnSpPr>
        <p:spPr>
          <a:xfrm>
            <a:off y="1127875" x="0"/>
            <a:ext cy="0" cx="9144000"/>
          </a:xfrm>
          <a:prstGeom prst="straightConnector1">
            <a:avLst/>
          </a:prstGeom>
          <a:noFill/>
          <a:ln w="57150" cap="flat">
            <a:solidFill>
              <a:srgbClr val="000000">
                <a:alpha val="14901"/>
              </a:srgbClr>
            </a:solidFill>
            <a:prstDash val="solid"/>
            <a:round/>
            <a:headEnd w="med" len="med" type="none"/>
            <a:tailEnd w="med" len="med" type="none"/>
          </a:ln>
        </p:spPr>
      </p:cxnSp>
      <p:sp>
        <p:nvSpPr>
          <p:cNvPr id="26" name="Shape 26"/>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7" name="Shape 27"/>
        <p:cNvGrpSpPr/>
        <p:nvPr/>
      </p:nvGrpSpPr>
      <p:grpSpPr>
        <a:xfrm>
          <a:off y="0" x="0"/>
          <a:ext cy="0" cx="0"/>
          <a:chOff y="0" x="0"/>
          <a:chExt cy="0" cx="0"/>
        </a:xfrm>
      </p:grpSpPr>
      <p:sp>
        <p:nvSpPr>
          <p:cNvPr id="28" name="Shape 28"/>
          <p:cNvSpPr txBox="1"/>
          <p:nvPr>
            <p:ph idx="1" type="body"/>
          </p:nvPr>
        </p:nvSpPr>
        <p:spPr>
          <a:xfrm>
            <a:off y="4406309" x="457200"/>
            <a:ext cy="519599" cx="8229600"/>
          </a:xfrm>
          <a:prstGeom prst="rect">
            <a:avLst/>
          </a:prstGeom>
        </p:spPr>
        <p:txBody>
          <a:bodyPr bIns="91425" rIns="91425" lIns="91425" tIns="91425" anchor="t" anchorCtr="0"/>
          <a:lstStyle>
            <a:lvl1pPr>
              <a:spcBef>
                <a:spcPts val="0"/>
              </a:spcBef>
              <a:buClr>
                <a:srgbClr val="434343"/>
              </a:buClr>
              <a:buSzPct val="100000"/>
              <a:buNone/>
              <a:defRPr sz="1800">
                <a:solidFill>
                  <a:srgbClr val="434343"/>
                </a:solidFill>
              </a:defRPr>
            </a:lvl1pPr>
          </a:lstStyle>
          <a:p/>
        </p:txBody>
      </p:sp>
      <p:sp>
        <p:nvSpPr>
          <p:cNvPr id="29" name="Shape 29"/>
          <p:cNvSpPr/>
          <p:nvPr/>
        </p:nvSpPr>
        <p:spPr>
          <a:xfrm>
            <a:off y="0" x="4274"/>
            <a:ext cy="4406399"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cxnSp>
        <p:nvCxnSpPr>
          <p:cNvPr id="30" name="Shape 30"/>
          <p:cNvCxnSpPr/>
          <p:nvPr/>
        </p:nvCxnSpPr>
        <p:spPr>
          <a:xfrm>
            <a:off y="4384371" x="0"/>
            <a:ext cy="0" cx="9144000"/>
          </a:xfrm>
          <a:prstGeom prst="straightConnector1">
            <a:avLst/>
          </a:prstGeom>
          <a:noFill/>
          <a:ln w="57150" cap="flat">
            <a:solidFill>
              <a:srgbClr val="000000">
                <a:alpha val="14901"/>
              </a:srgbClr>
            </a:solidFill>
            <a:prstDash val="solid"/>
            <a:round/>
            <a:headEnd w="med" len="med" type="none"/>
            <a:tailEnd w="med" len="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bg>
      <p:bgPr>
        <a:solidFill>
          <a:srgbClr val="000000"/>
        </a:solidFill>
      </p:bgPr>
    </p:bg>
    <p:spTree>
      <p:nvGrpSpPr>
        <p:cNvPr id="31" name="Shape 31"/>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buClr>
                <a:schemeClr val="lt1"/>
              </a:buClr>
              <a:buSzPct val="100000"/>
              <a:buNone/>
              <a:defRPr b="1" sz="3600">
                <a:solidFill>
                  <a:schemeClr val="lt1"/>
                </a:solidFill>
              </a:defRPr>
            </a:lvl1pPr>
            <a:lvl2pPr>
              <a:spcBef>
                <a:spcPts val="0"/>
              </a:spcBef>
              <a:buClr>
                <a:schemeClr val="lt1"/>
              </a:buClr>
              <a:buSzPct val="100000"/>
              <a:buNone/>
              <a:defRPr b="1" sz="3600">
                <a:solidFill>
                  <a:schemeClr val="lt1"/>
                </a:solidFill>
              </a:defRPr>
            </a:lvl2pPr>
            <a:lvl3pPr>
              <a:spcBef>
                <a:spcPts val="0"/>
              </a:spcBef>
              <a:buClr>
                <a:schemeClr val="lt1"/>
              </a:buClr>
              <a:buSzPct val="100000"/>
              <a:buNone/>
              <a:defRPr b="1" sz="3600">
                <a:solidFill>
                  <a:schemeClr val="lt1"/>
                </a:solidFill>
              </a:defRPr>
            </a:lvl3pPr>
            <a:lvl4pPr>
              <a:spcBef>
                <a:spcPts val="0"/>
              </a:spcBef>
              <a:buClr>
                <a:schemeClr val="lt1"/>
              </a:buClr>
              <a:buSzPct val="100000"/>
              <a:buNone/>
              <a:defRPr b="1" sz="3600">
                <a:solidFill>
                  <a:schemeClr val="lt1"/>
                </a:solidFill>
              </a:defRPr>
            </a:lvl4pPr>
            <a:lvl5pPr>
              <a:spcBef>
                <a:spcPts val="0"/>
              </a:spcBef>
              <a:buClr>
                <a:schemeClr val="lt1"/>
              </a:buClr>
              <a:buSzPct val="100000"/>
              <a:buNone/>
              <a:defRPr b="1" sz="3600">
                <a:solidFill>
                  <a:schemeClr val="lt1"/>
                </a:solidFill>
              </a:defRPr>
            </a:lvl5pPr>
            <a:lvl6pPr>
              <a:spcBef>
                <a:spcPts val="0"/>
              </a:spcBef>
              <a:buClr>
                <a:schemeClr val="lt1"/>
              </a:buClr>
              <a:buSzPct val="100000"/>
              <a:buNone/>
              <a:defRPr b="1" sz="3600">
                <a:solidFill>
                  <a:schemeClr val="lt1"/>
                </a:solidFill>
              </a:defRPr>
            </a:lvl6pPr>
            <a:lvl7pPr>
              <a:spcBef>
                <a:spcPts val="0"/>
              </a:spcBef>
              <a:buClr>
                <a:schemeClr val="lt1"/>
              </a:buClr>
              <a:buSzPct val="100000"/>
              <a:buNone/>
              <a:defRPr b="1" sz="3600">
                <a:solidFill>
                  <a:schemeClr val="lt1"/>
                </a:solidFill>
              </a:defRPr>
            </a:lvl7pPr>
            <a:lvl8pPr>
              <a:spcBef>
                <a:spcPts val="0"/>
              </a:spcBef>
              <a:buClr>
                <a:schemeClr val="lt1"/>
              </a:buClr>
              <a:buSzPct val="100000"/>
              <a:buNone/>
              <a:defRPr b="1" sz="3600">
                <a:solidFill>
                  <a:schemeClr val="lt1"/>
                </a:solidFill>
              </a:defRPr>
            </a:lvl8pPr>
            <a:lvl9pPr>
              <a:spcBef>
                <a:spcPts val="0"/>
              </a:spcBef>
              <a:buClr>
                <a:schemeClr val="lt1"/>
              </a:buClr>
              <a:buSzPct val="100000"/>
              <a:buNone/>
              <a:defRPr b="1" sz="3600">
                <a:solidFill>
                  <a:schemeClr val="lt1"/>
                </a:solidFill>
              </a:defRPr>
            </a:lvl9pPr>
          </a:lstStyle>
          <a:p/>
        </p:txBody>
      </p:sp>
      <p:sp>
        <p:nvSpPr>
          <p:cNvPr id="6" name="Shape 6"/>
          <p:cNvSpPr txBox="1"/>
          <p:nvPr>
            <p:ph idx="1" type="body"/>
          </p:nvPr>
        </p:nvSpPr>
        <p:spPr>
          <a:xfrm>
            <a:off y="1200150" x="457200"/>
            <a:ext cy="3725699" cx="8229600"/>
          </a:xfrm>
          <a:prstGeom prst="rect">
            <a:avLst/>
          </a:prstGeom>
        </p:spPr>
        <p:txBody>
          <a:bodyPr bIns="91425" rIns="91425" lIns="91425" t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6.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10.jpg" Type="http://schemas.openxmlformats.org/officeDocument/2006/relationships/image" Id="rId4"/><Relationship Target="../media/image14.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3.xml" Type="http://schemas.openxmlformats.org/officeDocument/2006/relationships/slideLayout" Id="rId1"/><Relationship Target="../media/image09.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12.jpg" Type="http://schemas.openxmlformats.org/officeDocument/2006/relationships/image" Id="rId4"/><Relationship Target="../media/image16.jp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3.xml" Type="http://schemas.openxmlformats.org/officeDocument/2006/relationships/slideLayout" Id="rId1"/><Relationship Target="../media/image17.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13.jp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3.xml" Type="http://schemas.openxmlformats.org/officeDocument/2006/relationships/slideLayout" Id="rId1"/><Relationship Target="../media/image15.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18.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6.xml" Type="http://schemas.openxmlformats.org/officeDocument/2006/relationships/slideLayout" Id="rId1"/><Relationship Target="../media/image08.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3.xml" Type="http://schemas.openxmlformats.org/officeDocument/2006/relationships/slideLayout" Id="rId1"/><Relationship Target="../media/image00.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3.xml" Type="http://schemas.openxmlformats.org/officeDocument/2006/relationships/slideLayout" Id="rId1"/><Relationship Target="../media/image02.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3.xml" Type="http://schemas.openxmlformats.org/officeDocument/2006/relationships/slideLayout" Id="rId1"/><Relationship Target="../media/image04.jp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11.jpg" Type="http://schemas.openxmlformats.org/officeDocument/2006/relationships/image" Id="rId4"/><Relationship Target="../media/image03.gif"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3.xml" Type="http://schemas.openxmlformats.org/officeDocument/2006/relationships/slideLayout" Id="rId1"/><Relationship Target="../media/image05.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4.xml" Type="http://schemas.openxmlformats.org/officeDocument/2006/relationships/slideLayout" Id="rId1"/><Relationship Target="../media/image07.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 name="Shape 32"/>
        <p:cNvGrpSpPr/>
        <p:nvPr/>
      </p:nvGrpSpPr>
      <p:grpSpPr>
        <a:xfrm>
          <a:off y="0" x="0"/>
          <a:ext cy="0" cx="0"/>
          <a:chOff y="0" x="0"/>
          <a:chExt cy="0" cx="0"/>
        </a:xfrm>
      </p:grpSpPr>
      <p:sp>
        <p:nvSpPr>
          <p:cNvPr id="33" name="Shape 33"/>
          <p:cNvSpPr txBox="1"/>
          <p:nvPr>
            <p:ph idx="1" type="subTitle"/>
          </p:nvPr>
        </p:nvSpPr>
        <p:spPr>
          <a:xfrm>
            <a:off y="3516575" x="685800"/>
            <a:ext cy="1527000" cx="7772400"/>
          </a:xfrm>
          <a:prstGeom prst="rect">
            <a:avLst/>
          </a:prstGeom>
        </p:spPr>
        <p:txBody>
          <a:bodyPr bIns="91425" rIns="91425" lIns="91425" tIns="91425" anchor="t" anchorCtr="0">
            <a:noAutofit/>
          </a:bodyPr>
          <a:lstStyle/>
          <a:p>
            <a:pPr rtl="0" lvl="0">
              <a:lnSpc>
                <a:spcPct val="115000"/>
              </a:lnSpc>
              <a:spcBef>
                <a:spcPts val="0"/>
              </a:spcBef>
              <a:buNone/>
            </a:pPr>
            <a:r>
              <a:rPr b="1" sz="3600" lang="en">
                <a:solidFill>
                  <a:schemeClr val="dk1"/>
                </a:solidFill>
              </a:rPr>
              <a:t>Starting from scratch with nothing </a:t>
            </a:r>
          </a:p>
          <a:p>
            <a:pPr rtl="0" lvl="0">
              <a:lnSpc>
                <a:spcPct val="115000"/>
              </a:lnSpc>
              <a:spcBef>
                <a:spcPts val="0"/>
              </a:spcBef>
              <a:buNone/>
            </a:pPr>
            <a:r>
              <a:rPr b="1" lang="en">
                <a:solidFill>
                  <a:schemeClr val="dk1"/>
                </a:solidFill>
              </a:rPr>
              <a:t>Our First Digital Collection</a:t>
            </a:r>
          </a:p>
          <a:p>
            <a:pPr rtl="0" lvl="0">
              <a:lnSpc>
                <a:spcPct val="115000"/>
              </a:lnSpc>
              <a:spcBef>
                <a:spcPts val="0"/>
              </a:spcBef>
              <a:buClr>
                <a:schemeClr val="dk1"/>
              </a:buClr>
              <a:buSzPct val="61111"/>
              <a:buFont typeface="Arial"/>
              <a:buNone/>
            </a:pPr>
            <a:r>
              <a:rPr b="1" sz="1800" lang="en">
                <a:solidFill>
                  <a:schemeClr val="dk1"/>
                </a:solidFill>
              </a:rPr>
              <a:t>Rachael Short and Kate Schwab, Multnomah County Library</a:t>
            </a:r>
          </a:p>
          <a:p>
            <a:pPr>
              <a:spcBef>
                <a:spcPts val="0"/>
              </a:spcBef>
              <a:buNone/>
            </a:pPr>
            <a:r>
              <a:t/>
            </a:r>
            <a:endParaRPr/>
          </a:p>
        </p:txBody>
      </p:sp>
      <p:pic>
        <p:nvPicPr>
          <p:cNvPr id="34" name="Shape 34"/>
          <p:cNvPicPr preferRelativeResize="0"/>
          <p:nvPr/>
        </p:nvPicPr>
        <p:blipFill>
          <a:blip r:embed="rId3"/>
          <a:stretch>
            <a:fillRect/>
          </a:stretch>
        </p:blipFill>
        <p:spPr>
          <a:xfrm>
            <a:off y="0" x="838487"/>
            <a:ext cy="3516574" cx="7467021"/>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Document, document, document!</a:t>
            </a:r>
          </a:p>
        </p:txBody>
      </p:sp>
      <p:pic>
        <p:nvPicPr>
          <p:cNvPr id="97" name="Shape 97"/>
          <p:cNvPicPr preferRelativeResize="0"/>
          <p:nvPr/>
        </p:nvPicPr>
        <p:blipFill>
          <a:blip r:embed="rId3"/>
          <a:stretch>
            <a:fillRect/>
          </a:stretch>
        </p:blipFill>
        <p:spPr>
          <a:xfrm>
            <a:off y="1200150" x="4339962"/>
            <a:ext cy="3943350" cx="4804038"/>
          </a:xfrm>
          <a:prstGeom prst="rect">
            <a:avLst/>
          </a:prstGeom>
          <a:noFill/>
          <a:ln>
            <a:noFill/>
          </a:ln>
        </p:spPr>
      </p:pic>
      <p:pic>
        <p:nvPicPr>
          <p:cNvPr id="98" name="Shape 98"/>
          <p:cNvPicPr preferRelativeResize="0"/>
          <p:nvPr/>
        </p:nvPicPr>
        <p:blipFill>
          <a:blip r:embed="rId4"/>
          <a:stretch>
            <a:fillRect/>
          </a:stretch>
        </p:blipFill>
        <p:spPr>
          <a:xfrm>
            <a:off y="1221100" x="0"/>
            <a:ext cy="2701299" cx="51434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Document, document, document!</a:t>
            </a:r>
          </a:p>
        </p:txBody>
      </p:sp>
      <p:sp>
        <p:nvSpPr>
          <p:cNvPr id="104" name="Shape 104"/>
          <p:cNvSpPr txBox="1"/>
          <p:nvPr>
            <p:ph idx="1" type="body"/>
          </p:nvPr>
        </p:nvSpPr>
        <p:spPr>
          <a:xfrm>
            <a:off y="1395575" x="4023925"/>
            <a:ext cy="3530400" cx="4662899"/>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Create a manual or other guidelines for metadata creators.</a:t>
            </a:r>
          </a:p>
          <a:p>
            <a:pPr lvl="0" indent="-419100" marL="457200">
              <a:spcBef>
                <a:spcPts val="0"/>
              </a:spcBef>
              <a:buClr>
                <a:schemeClr val="dk1"/>
              </a:buClr>
              <a:buSzPct val="100000"/>
              <a:buFont typeface="Arial"/>
              <a:buChar char="●"/>
            </a:pPr>
            <a:r>
              <a:rPr lang="en"/>
              <a:t>Share key decisions and progress reports widely.</a:t>
            </a:r>
          </a:p>
        </p:txBody>
      </p:sp>
      <p:pic>
        <p:nvPicPr>
          <p:cNvPr id="105" name="Shape 105"/>
          <p:cNvPicPr preferRelativeResize="0"/>
          <p:nvPr/>
        </p:nvPicPr>
        <p:blipFill>
          <a:blip r:embed="rId3"/>
          <a:stretch>
            <a:fillRect/>
          </a:stretch>
        </p:blipFill>
        <p:spPr>
          <a:xfrm>
            <a:off y="1287725" x="345922"/>
            <a:ext cy="3725700" cx="295144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y="0" x="0"/>
          <a:ext cy="0" cx="0"/>
          <a:chOff y="0" x="0"/>
          <a:chExt cy="0" cx="0"/>
        </a:xfrm>
      </p:grpSpPr>
      <p:sp>
        <p:nvSpPr>
          <p:cNvPr id="110" name="Shape 11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Use what you have!</a:t>
            </a:r>
          </a:p>
        </p:txBody>
      </p:sp>
      <p:sp>
        <p:nvSpPr>
          <p:cNvPr id="111" name="Shape 111"/>
          <p:cNvSpPr txBox="1"/>
          <p:nvPr>
            <p:ph idx="1" type="body"/>
          </p:nvPr>
        </p:nvSpPr>
        <p:spPr>
          <a:xfrm>
            <a:off y="1200150" x="0"/>
            <a:ext cy="1410899" cx="6299099"/>
          </a:xfrm>
          <a:prstGeom prst="rect">
            <a:avLst/>
          </a:prstGeom>
        </p:spPr>
        <p:txBody>
          <a:bodyPr bIns="91425" rIns="91425" lIns="91425" tIns="91425" anchor="t" anchorCtr="0">
            <a:noAutofit/>
          </a:bodyPr>
          <a:lstStyle/>
          <a:p>
            <a:pPr rtl="0" lvl="0">
              <a:spcBef>
                <a:spcPts val="0"/>
              </a:spcBef>
              <a:buNone/>
            </a:pPr>
            <a:r>
              <a:rPr lang="en"/>
              <a:t>Take advantage of the resources at your disposal!</a:t>
            </a:r>
          </a:p>
          <a:p>
            <a:pPr rtl="0" lvl="0">
              <a:spcBef>
                <a:spcPts val="0"/>
              </a:spcBef>
              <a:buNone/>
            </a:pPr>
            <a:r>
              <a:t/>
            </a:r>
            <a:endParaRPr/>
          </a:p>
          <a:p>
            <a:pPr>
              <a:spcBef>
                <a:spcPts val="0"/>
              </a:spcBef>
              <a:buNone/>
            </a:pPr>
            <a:r>
              <a:t/>
            </a:r>
            <a:endParaRPr/>
          </a:p>
        </p:txBody>
      </p:sp>
      <p:pic>
        <p:nvPicPr>
          <p:cNvPr id="112" name="Shape 112"/>
          <p:cNvPicPr preferRelativeResize="0"/>
          <p:nvPr/>
        </p:nvPicPr>
        <p:blipFill>
          <a:blip r:embed="rId3"/>
          <a:stretch>
            <a:fillRect/>
          </a:stretch>
        </p:blipFill>
        <p:spPr>
          <a:xfrm>
            <a:off y="1119450" x="6382825"/>
            <a:ext cy="4024050" cx="2718025"/>
          </a:xfrm>
          <a:prstGeom prst="rect">
            <a:avLst/>
          </a:prstGeom>
          <a:noFill/>
          <a:ln>
            <a:noFill/>
          </a:ln>
        </p:spPr>
      </p:pic>
      <p:pic>
        <p:nvPicPr>
          <p:cNvPr id="113" name="Shape 113"/>
          <p:cNvPicPr preferRelativeResize="0"/>
          <p:nvPr/>
        </p:nvPicPr>
        <p:blipFill>
          <a:blip r:embed="rId4"/>
          <a:stretch>
            <a:fillRect/>
          </a:stretch>
        </p:blipFill>
        <p:spPr>
          <a:xfrm>
            <a:off y="2611037" x="2307825"/>
            <a:ext cy="1819275" cx="18288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y="0" x="0"/>
          <a:ext cy="0" cx="0"/>
          <a:chOff y="0" x="0"/>
          <a:chExt cy="0" cx="0"/>
        </a:xfrm>
      </p:grpSpPr>
      <p:sp>
        <p:nvSpPr>
          <p:cNvPr id="118" name="Shape 11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Use what you have!</a:t>
            </a:r>
          </a:p>
        </p:txBody>
      </p:sp>
      <p:sp>
        <p:nvSpPr>
          <p:cNvPr id="119" name="Shape 119"/>
          <p:cNvSpPr txBox="1"/>
          <p:nvPr>
            <p:ph idx="1" type="body"/>
          </p:nvPr>
        </p:nvSpPr>
        <p:spPr>
          <a:xfrm>
            <a:off y="1200150" x="457200"/>
            <a:ext cy="3725699" cx="39945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Assess the skills you already have.</a:t>
            </a:r>
          </a:p>
          <a:p>
            <a:pPr lvl="0" indent="-419100" marL="457200">
              <a:spcBef>
                <a:spcPts val="0"/>
              </a:spcBef>
              <a:buClr>
                <a:schemeClr val="dk1"/>
              </a:buClr>
              <a:buSzPct val="100000"/>
              <a:buFont typeface="Arial"/>
              <a:buChar char="●"/>
            </a:pPr>
            <a:r>
              <a:rPr lang="en"/>
              <a:t>Spread out the work and borrow expertise.</a:t>
            </a:r>
          </a:p>
        </p:txBody>
      </p:sp>
      <p:pic>
        <p:nvPicPr>
          <p:cNvPr id="120" name="Shape 120"/>
          <p:cNvPicPr preferRelativeResize="0"/>
          <p:nvPr/>
        </p:nvPicPr>
        <p:blipFill>
          <a:blip r:embed="rId3"/>
          <a:stretch>
            <a:fillRect/>
          </a:stretch>
        </p:blipFill>
        <p:spPr>
          <a:xfrm>
            <a:off y="1248000" x="5628501"/>
            <a:ext cy="3725700" cx="2987799"/>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y="0" x="0"/>
          <a:ext cy="0" cx="0"/>
          <a:chOff y="0" x="0"/>
          <a:chExt cy="0" cx="0"/>
        </a:xfrm>
      </p:grpSpPr>
      <p:sp>
        <p:nvSpPr>
          <p:cNvPr id="125" name="Shape 12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Use what you have!</a:t>
            </a:r>
          </a:p>
        </p:txBody>
      </p:sp>
      <p:sp>
        <p:nvSpPr>
          <p:cNvPr id="126" name="Shape 126"/>
          <p:cNvSpPr txBox="1"/>
          <p:nvPr>
            <p:ph idx="1" type="body"/>
          </p:nvPr>
        </p:nvSpPr>
        <p:spPr>
          <a:xfrm>
            <a:off y="1200150" x="3374475"/>
            <a:ext cy="3725699" cx="5312399"/>
          </a:xfrm>
          <a:prstGeom prst="rect">
            <a:avLst/>
          </a:prstGeom>
        </p:spPr>
        <p:txBody>
          <a:bodyPr bIns="91425" rIns="91425" lIns="91425" tIns="91425" anchor="t" anchorCtr="0">
            <a:noAutofit/>
          </a:bodyPr>
          <a:lstStyle/>
          <a:p>
            <a:pPr rtl="0" lvl="0" indent="0" marL="0">
              <a:lnSpc>
                <a:spcPct val="115000"/>
              </a:lnSpc>
              <a:spcBef>
                <a:spcPts val="0"/>
              </a:spcBef>
              <a:buNone/>
            </a:pPr>
            <a:r>
              <a:rPr sz="2400" lang="en"/>
              <a:t>We had a staff who were experts on the place we were describing! </a:t>
            </a:r>
          </a:p>
          <a:p>
            <a:pPr rtl="0" lvl="0" indent="0" marL="0">
              <a:lnSpc>
                <a:spcPct val="115000"/>
              </a:lnSpc>
              <a:spcBef>
                <a:spcPts val="0"/>
              </a:spcBef>
              <a:buNone/>
            </a:pPr>
            <a:r>
              <a:t/>
            </a:r>
            <a:endParaRPr sz="2400"/>
          </a:p>
          <a:p>
            <a:pPr rtl="0" lvl="0" indent="0" marL="0">
              <a:lnSpc>
                <a:spcPct val="115000"/>
              </a:lnSpc>
              <a:spcBef>
                <a:spcPts val="0"/>
              </a:spcBef>
              <a:buNone/>
            </a:pPr>
            <a:r>
              <a:rPr sz="2400" lang="en"/>
              <a:t>We needed to harness all of that knowledge, so we crowdsourced descriptions.</a:t>
            </a:r>
          </a:p>
          <a:p>
            <a:pPr>
              <a:spcBef>
                <a:spcPts val="0"/>
              </a:spcBef>
              <a:buNone/>
            </a:pPr>
            <a:r>
              <a:t/>
            </a:r>
            <a:endParaRPr/>
          </a:p>
        </p:txBody>
      </p:sp>
      <p:pic>
        <p:nvPicPr>
          <p:cNvPr id="127" name="Shape 127"/>
          <p:cNvPicPr preferRelativeResize="0"/>
          <p:nvPr/>
        </p:nvPicPr>
        <p:blipFill>
          <a:blip r:embed="rId3"/>
          <a:stretch>
            <a:fillRect/>
          </a:stretch>
        </p:blipFill>
        <p:spPr>
          <a:xfrm>
            <a:off y="1155500" x="0"/>
            <a:ext cy="3987999" cx="3162178"/>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Use what you have!</a:t>
            </a:r>
          </a:p>
        </p:txBody>
      </p:sp>
      <p:sp>
        <p:nvSpPr>
          <p:cNvPr id="133" name="Shape 133"/>
          <p:cNvSpPr txBox="1"/>
          <p:nvPr>
            <p:ph idx="1" type="body"/>
          </p:nvPr>
        </p:nvSpPr>
        <p:spPr>
          <a:xfrm>
            <a:off y="1200150" x="252775"/>
            <a:ext cy="3725699" cx="37587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Engage your community of volunteers.</a:t>
            </a:r>
          </a:p>
          <a:p>
            <a:pPr lvl="0" indent="-419100" marL="457200">
              <a:spcBef>
                <a:spcPts val="0"/>
              </a:spcBef>
              <a:buClr>
                <a:schemeClr val="dk1"/>
              </a:buClr>
              <a:buSzPct val="100000"/>
              <a:buFont typeface="Arial"/>
              <a:buChar char="●"/>
            </a:pPr>
            <a:r>
              <a:rPr lang="en"/>
              <a:t>Match their interests and skills to your needs. </a:t>
            </a:r>
          </a:p>
        </p:txBody>
      </p:sp>
      <p:pic>
        <p:nvPicPr>
          <p:cNvPr id="134" name="Shape 134"/>
          <p:cNvPicPr preferRelativeResize="0"/>
          <p:nvPr/>
        </p:nvPicPr>
        <p:blipFill>
          <a:blip r:embed="rId3"/>
          <a:stretch>
            <a:fillRect/>
          </a:stretch>
        </p:blipFill>
        <p:spPr>
          <a:xfrm>
            <a:off y="1310075" x="4392304"/>
            <a:ext cy="3615774" cx="462819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y="0" x="0"/>
          <a:ext cy="0" cx="0"/>
          <a:chOff y="0" x="0"/>
          <a:chExt cy="0" cx="0"/>
        </a:xfrm>
      </p:grpSpPr>
      <p:sp>
        <p:nvSpPr>
          <p:cNvPr id="139" name="Shape 13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You can do this, too!</a:t>
            </a:r>
          </a:p>
        </p:txBody>
      </p:sp>
      <p:sp>
        <p:nvSpPr>
          <p:cNvPr id="140" name="Shape 140"/>
          <p:cNvSpPr txBox="1"/>
          <p:nvPr>
            <p:ph idx="1" type="body"/>
          </p:nvPr>
        </p:nvSpPr>
        <p:spPr>
          <a:xfrm>
            <a:off y="1200150" x="457200"/>
            <a:ext cy="3725699" cx="8229600"/>
          </a:xfrm>
          <a:prstGeom prst="rect">
            <a:avLst/>
          </a:prstGeom>
        </p:spPr>
        <p:txBody>
          <a:bodyPr bIns="91425" rIns="91425" lIns="91425" tIns="91425" anchor="t" anchorCtr="0">
            <a:noAutofit/>
          </a:bodyPr>
          <a:lstStyle/>
          <a:p>
            <a:pPr rtl="0" lvl="0">
              <a:lnSpc>
                <a:spcPct val="115000"/>
              </a:lnSpc>
              <a:spcBef>
                <a:spcPts val="0"/>
              </a:spcBef>
              <a:buClr>
                <a:schemeClr val="dk1"/>
              </a:buClr>
              <a:buFont typeface="Arial"/>
              <a:buNone/>
            </a:pPr>
            <a:r>
              <a:t/>
            </a:r>
            <a:endParaRPr sz="1100"/>
          </a:p>
          <a:p>
            <a:pPr rtl="0" lvl="0">
              <a:lnSpc>
                <a:spcPct val="115000"/>
              </a:lnSpc>
              <a:spcBef>
                <a:spcPts val="0"/>
              </a:spcBef>
              <a:buClr>
                <a:schemeClr val="dk1"/>
              </a:buClr>
              <a:buFont typeface="Arial"/>
              <a:buNone/>
            </a:pPr>
            <a:r>
              <a:t/>
            </a:r>
            <a:endParaRPr sz="1100"/>
          </a:p>
          <a:p>
            <a:pPr rtl="0" lvl="0">
              <a:lnSpc>
                <a:spcPct val="115000"/>
              </a:lnSpc>
              <a:spcBef>
                <a:spcPts val="0"/>
              </a:spcBef>
              <a:buClr>
                <a:schemeClr val="dk1"/>
              </a:buClr>
              <a:buFont typeface="Arial"/>
              <a:buNone/>
            </a:pPr>
            <a:r>
              <a:t/>
            </a:r>
            <a:endParaRPr sz="1100"/>
          </a:p>
          <a:p>
            <a:pPr>
              <a:spcBef>
                <a:spcPts val="0"/>
              </a:spcBef>
              <a:buNone/>
            </a:pPr>
            <a:r>
              <a:t/>
            </a:r>
            <a:endParaRPr/>
          </a:p>
        </p:txBody>
      </p:sp>
      <p:pic>
        <p:nvPicPr>
          <p:cNvPr id="141" name="Shape 141"/>
          <p:cNvPicPr preferRelativeResize="0"/>
          <p:nvPr/>
        </p:nvPicPr>
        <p:blipFill>
          <a:blip r:embed="rId3"/>
          <a:stretch>
            <a:fillRect/>
          </a:stretch>
        </p:blipFill>
        <p:spPr>
          <a:xfrm>
            <a:off y="1145856" x="0"/>
            <a:ext cy="3690287" cx="91440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8" name="Shape 38"/>
        <p:cNvGrpSpPr/>
        <p:nvPr/>
      </p:nvGrpSpPr>
      <p:grpSpPr>
        <a:xfrm>
          <a:off y="0" x="0"/>
          <a:ext cy="0" cx="0"/>
          <a:chOff y="0" x="0"/>
          <a:chExt cy="0" cx="0"/>
        </a:xfrm>
      </p:grpSpPr>
      <p:pic>
        <p:nvPicPr>
          <p:cNvPr id="39" name="Shape 39"/>
          <p:cNvPicPr preferRelativeResize="0"/>
          <p:nvPr/>
        </p:nvPicPr>
        <p:blipFill>
          <a:blip r:embed="rId3"/>
          <a:stretch>
            <a:fillRect/>
          </a:stretch>
        </p:blipFill>
        <p:spPr>
          <a:xfrm>
            <a:off y="0" x="2"/>
            <a:ext cy="5143501" cx="5602245"/>
          </a:xfrm>
          <a:prstGeom prst="rect">
            <a:avLst/>
          </a:prstGeom>
          <a:noFill/>
          <a:ln>
            <a:noFill/>
          </a:ln>
        </p:spPr>
      </p:pic>
      <p:sp>
        <p:nvSpPr>
          <p:cNvPr id="40" name="Shape 40"/>
          <p:cNvSpPr txBox="1"/>
          <p:nvPr/>
        </p:nvSpPr>
        <p:spPr>
          <a:xfrm>
            <a:off y="98025" x="5694950"/>
            <a:ext cy="4982099" cx="3350999"/>
          </a:xfrm>
          <a:prstGeom prst="rect">
            <a:avLst/>
          </a:prstGeom>
        </p:spPr>
        <p:txBody>
          <a:bodyPr bIns="91425" rIns="91425" lIns="91425" tIns="91425" anchor="t" anchorCtr="0">
            <a:noAutofit/>
          </a:bodyPr>
          <a:lstStyle/>
          <a:p>
            <a:pPr algn="ctr" rtl="0" lvl="0">
              <a:spcBef>
                <a:spcPts val="0"/>
              </a:spcBef>
              <a:buClr>
                <a:schemeClr val="dk1"/>
              </a:buClr>
              <a:buSzPct val="61111"/>
              <a:buFont typeface="Arial"/>
              <a:buNone/>
            </a:pPr>
            <a:r>
              <a:rPr sz="1800" lang="en">
                <a:solidFill>
                  <a:srgbClr val="FFFFFF"/>
                </a:solidFill>
                <a:latin typeface="Georgia"/>
                <a:ea typeface="Georgia"/>
                <a:cs typeface="Georgia"/>
                <a:sym typeface="Georgia"/>
              </a:rPr>
              <a:t>In July 2012 Multnomah County Library experienced budget cuts that led to deep reductions in staff and hours. </a:t>
            </a:r>
          </a:p>
          <a:p>
            <a:pPr algn="ctr" rtl="0" lvl="0">
              <a:spcBef>
                <a:spcPts val="0"/>
              </a:spcBef>
              <a:buClr>
                <a:schemeClr val="dk1"/>
              </a:buClr>
              <a:buFont typeface="Arial"/>
              <a:buNone/>
            </a:pPr>
            <a:r>
              <a:t/>
            </a:r>
            <a:endParaRPr sz="1800">
              <a:solidFill>
                <a:srgbClr val="FFFFFF"/>
              </a:solidFill>
              <a:latin typeface="Georgia"/>
              <a:ea typeface="Georgia"/>
              <a:cs typeface="Georgia"/>
              <a:sym typeface="Georgia"/>
            </a:endParaRPr>
          </a:p>
          <a:p>
            <a:pPr algn="ctr" rtl="0" lvl="0">
              <a:spcBef>
                <a:spcPts val="0"/>
              </a:spcBef>
              <a:buNone/>
            </a:pPr>
            <a:r>
              <a:rPr sz="1800" lang="en">
                <a:solidFill>
                  <a:srgbClr val="FFFFFF"/>
                </a:solidFill>
                <a:latin typeface="Georgia"/>
                <a:ea typeface="Georgia"/>
                <a:cs typeface="Georgia"/>
                <a:sym typeface="Georgia"/>
              </a:rPr>
              <a:t>The Centennial of the Central Library, “Portland’s Crown Jewel,” was approaching. </a:t>
            </a:r>
          </a:p>
          <a:p>
            <a:pPr algn="ctr" rtl="0" lvl="0">
              <a:spcBef>
                <a:spcPts val="0"/>
              </a:spcBef>
              <a:buNone/>
            </a:pPr>
            <a:r>
              <a:t/>
            </a:r>
            <a:endParaRPr sz="1800">
              <a:solidFill>
                <a:srgbClr val="FFFFFF"/>
              </a:solidFill>
              <a:latin typeface="Georgia"/>
              <a:ea typeface="Georgia"/>
              <a:cs typeface="Georgia"/>
              <a:sym typeface="Georgia"/>
            </a:endParaRPr>
          </a:p>
          <a:p>
            <a:pPr algn="ctr" rtl="0" lvl="0">
              <a:spcBef>
                <a:spcPts val="0"/>
              </a:spcBef>
              <a:buNone/>
            </a:pPr>
            <a:r>
              <a:t/>
            </a:r>
            <a:endParaRPr sz="1800">
              <a:solidFill>
                <a:srgbClr val="FFFFFF"/>
              </a:solidFill>
              <a:latin typeface="Georgia"/>
              <a:ea typeface="Georgia"/>
              <a:cs typeface="Georgia"/>
              <a:sym typeface="Georgia"/>
            </a:endParaRPr>
          </a:p>
          <a:p>
            <a:pPr algn="ctr" rtl="0" lvl="0">
              <a:spcBef>
                <a:spcPts val="0"/>
              </a:spcBef>
              <a:buNone/>
            </a:pPr>
            <a:r>
              <a:rPr sz="1800" lang="en">
                <a:solidFill>
                  <a:srgbClr val="FFFFFF"/>
                </a:solidFill>
                <a:latin typeface="Georgia"/>
                <a:ea typeface="Georgia"/>
                <a:cs typeface="Georgia"/>
                <a:sym typeface="Georgia"/>
              </a:rPr>
              <a:t>A sputtering torch was grabbed by two paraprofessionals/ library school students.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4" name="Shape 44"/>
        <p:cNvGrpSpPr/>
        <p:nvPr/>
      </p:nvGrpSpPr>
      <p:grpSpPr>
        <a:xfrm>
          <a:off y="0" x="0"/>
          <a:ext cy="0" cx="0"/>
          <a:chOff y="0" x="0"/>
          <a:chExt cy="0" cx="0"/>
        </a:xfrm>
      </p:grpSpPr>
      <p:sp>
        <p:nvSpPr>
          <p:cNvPr id="45" name="Shape 4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Lessons learned</a:t>
            </a:r>
          </a:p>
        </p:txBody>
      </p:sp>
      <p:sp>
        <p:nvSpPr>
          <p:cNvPr id="46" name="Shape 46"/>
          <p:cNvSpPr txBox="1"/>
          <p:nvPr>
            <p:ph idx="1" type="body"/>
          </p:nvPr>
        </p:nvSpPr>
        <p:spPr>
          <a:xfrm>
            <a:off y="1253900" x="208700"/>
            <a:ext cy="3725699" cx="3994500"/>
          </a:xfrm>
          <a:prstGeom prst="rect">
            <a:avLst/>
          </a:prstGeom>
        </p:spPr>
        <p:txBody>
          <a:bodyPr bIns="91425" rIns="91425" lIns="91425" tIns="91425" anchor="t" anchorCtr="0">
            <a:noAutofit/>
          </a:bodyPr>
          <a:lstStyle/>
          <a:p>
            <a:pPr rtl="0" lvl="0" indent="-419100" marL="457200">
              <a:spcBef>
                <a:spcPts val="0"/>
              </a:spcBef>
              <a:buClr>
                <a:schemeClr val="dk1"/>
              </a:buClr>
              <a:buSzPct val="100000"/>
              <a:buFont typeface="Arial"/>
              <a:buChar char="●"/>
            </a:pPr>
            <a:r>
              <a:rPr lang="en"/>
              <a:t>Plan first, then do</a:t>
            </a:r>
          </a:p>
          <a:p>
            <a:pPr rtl="0" lvl="0" indent="-419100" marL="457200">
              <a:spcBef>
                <a:spcPts val="0"/>
              </a:spcBef>
              <a:buClr>
                <a:schemeClr val="dk1"/>
              </a:buClr>
              <a:buSzPct val="100000"/>
              <a:buFont typeface="Arial"/>
              <a:buChar char="●"/>
            </a:pPr>
            <a:r>
              <a:rPr lang="en"/>
              <a:t>Document, document, document</a:t>
            </a:r>
          </a:p>
          <a:p>
            <a:pPr rtl="0" lvl="0" indent="-419100" marL="457200">
              <a:spcBef>
                <a:spcPts val="0"/>
              </a:spcBef>
              <a:buClr>
                <a:schemeClr val="dk1"/>
              </a:buClr>
              <a:buSzPct val="100000"/>
              <a:buFont typeface="Arial"/>
              <a:buChar char="●"/>
            </a:pPr>
            <a:r>
              <a:rPr lang="en"/>
              <a:t>Use what you have</a:t>
            </a:r>
          </a:p>
          <a:p>
            <a:pPr rtl="0" lvl="0">
              <a:spcBef>
                <a:spcPts val="0"/>
              </a:spcBef>
              <a:buNone/>
            </a:pPr>
            <a:r>
              <a:t/>
            </a:r>
            <a:endParaRPr/>
          </a:p>
          <a:p>
            <a:pPr lvl="0">
              <a:spcBef>
                <a:spcPts val="0"/>
              </a:spcBef>
              <a:buNone/>
            </a:pPr>
            <a:r>
              <a:t/>
            </a:r>
            <a:endParaRPr/>
          </a:p>
        </p:txBody>
      </p:sp>
      <p:pic>
        <p:nvPicPr>
          <p:cNvPr id="47" name="Shape 47"/>
          <p:cNvPicPr preferRelativeResize="0"/>
          <p:nvPr/>
        </p:nvPicPr>
        <p:blipFill>
          <a:blip r:embed="rId3"/>
          <a:stretch>
            <a:fillRect/>
          </a:stretch>
        </p:blipFill>
        <p:spPr>
          <a:xfrm>
            <a:off y="1388175" x="4151225"/>
            <a:ext cy="3457150" cx="48316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 name="Shape 51"/>
        <p:cNvGrpSpPr/>
        <p:nvPr/>
      </p:nvGrpSpPr>
      <p:grpSpPr>
        <a:xfrm>
          <a:off y="0" x="0"/>
          <a:ext cy="0" cx="0"/>
          <a:chOff y="0" x="0"/>
          <a:chExt cy="0" cx="0"/>
        </a:xfrm>
      </p:grpSpPr>
      <p:sp>
        <p:nvSpPr>
          <p:cNvPr id="52" name="Shape 5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Plan first, then do</a:t>
            </a:r>
          </a:p>
        </p:txBody>
      </p:sp>
      <p:sp>
        <p:nvSpPr>
          <p:cNvPr id="53" name="Shape 53"/>
          <p:cNvSpPr txBox="1"/>
          <p:nvPr>
            <p:ph idx="1" type="body"/>
          </p:nvPr>
        </p:nvSpPr>
        <p:spPr>
          <a:xfrm>
            <a:off y="1284650" x="4996862"/>
            <a:ext cy="3624899" cx="3994500"/>
          </a:xfrm>
          <a:prstGeom prst="rect">
            <a:avLst/>
          </a:prstGeom>
        </p:spPr>
        <p:txBody>
          <a:bodyPr bIns="91425" rIns="91425" lIns="91425" tIns="91425" anchor="t" anchorCtr="0">
            <a:noAutofit/>
          </a:bodyPr>
          <a:lstStyle/>
          <a:p>
            <a:pPr rtl="0" lvl="0" indent="-381000" marL="457200">
              <a:lnSpc>
                <a:spcPct val="115000"/>
              </a:lnSpc>
              <a:spcBef>
                <a:spcPts val="0"/>
              </a:spcBef>
              <a:buClr>
                <a:schemeClr val="dk1"/>
              </a:buClr>
              <a:buSzPct val="100000"/>
              <a:buFont typeface="Arial"/>
              <a:buChar char="●"/>
            </a:pPr>
            <a:r>
              <a:rPr sz="2400" lang="en"/>
              <a:t>Resist the urge to “just get started”</a:t>
            </a:r>
          </a:p>
          <a:p>
            <a:pPr rtl="0" lvl="0" indent="-381000" marL="457200">
              <a:lnSpc>
                <a:spcPct val="115000"/>
              </a:lnSpc>
              <a:spcBef>
                <a:spcPts val="0"/>
              </a:spcBef>
              <a:buClr>
                <a:schemeClr val="dk1"/>
              </a:buClr>
              <a:buSzPct val="100000"/>
              <a:buFont typeface="Arial"/>
              <a:buChar char="●"/>
            </a:pPr>
            <a:r>
              <a:rPr sz="2400" lang="en"/>
              <a:t>Create a plan. Write it down.</a:t>
            </a:r>
          </a:p>
          <a:p>
            <a:pPr lvl="0" indent="-381000" marL="457200">
              <a:lnSpc>
                <a:spcPct val="115000"/>
              </a:lnSpc>
              <a:spcBef>
                <a:spcPts val="0"/>
              </a:spcBef>
              <a:buClr>
                <a:schemeClr val="dk1"/>
              </a:buClr>
              <a:buSzPct val="100000"/>
              <a:buFont typeface="Arial"/>
              <a:buChar char="●"/>
            </a:pPr>
            <a:r>
              <a:rPr sz="2400" lang="en"/>
              <a:t>Planning takes time. But it also saves time in the long run.</a:t>
            </a:r>
          </a:p>
        </p:txBody>
      </p:sp>
      <p:pic>
        <p:nvPicPr>
          <p:cNvPr id="54" name="Shape 54"/>
          <p:cNvPicPr preferRelativeResize="0"/>
          <p:nvPr/>
        </p:nvPicPr>
        <p:blipFill>
          <a:blip r:embed="rId3"/>
          <a:stretch>
            <a:fillRect/>
          </a:stretch>
        </p:blipFill>
        <p:spPr>
          <a:xfrm>
            <a:off y="1284650" x="208917"/>
            <a:ext cy="3624900" cx="4506632"/>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sp>
        <p:nvSpPr>
          <p:cNvPr id="59" name="Shape 59"/>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Plan first, then do</a:t>
            </a:r>
          </a:p>
        </p:txBody>
      </p:sp>
      <p:sp>
        <p:nvSpPr>
          <p:cNvPr id="60" name="Shape 60"/>
          <p:cNvSpPr txBox="1"/>
          <p:nvPr>
            <p:ph idx="1" type="body"/>
          </p:nvPr>
        </p:nvSpPr>
        <p:spPr>
          <a:xfrm>
            <a:off y="1200150" x="173425"/>
            <a:ext cy="3818699" cx="3672299"/>
          </a:xfrm>
          <a:prstGeom prst="rect">
            <a:avLst/>
          </a:prstGeom>
        </p:spPr>
        <p:txBody>
          <a:bodyPr bIns="91425" rIns="91425" lIns="91425" tIns="91425" anchor="t" anchorCtr="0">
            <a:noAutofit/>
          </a:bodyPr>
          <a:lstStyle/>
          <a:p>
            <a:pPr rtl="0" lvl="0" indent="-381000" marL="457200">
              <a:spcBef>
                <a:spcPts val="0"/>
              </a:spcBef>
              <a:buClr>
                <a:schemeClr val="dk1"/>
              </a:buClr>
              <a:buSzPct val="100000"/>
              <a:buFont typeface="Arial"/>
              <a:buChar char="●"/>
            </a:pPr>
            <a:r>
              <a:rPr sz="2400" lang="en"/>
              <a:t>Reach out to people and orgs who have done it before.</a:t>
            </a:r>
          </a:p>
          <a:p>
            <a:pPr rtl="0" lvl="0" indent="-381000" marL="457200">
              <a:spcBef>
                <a:spcPts val="0"/>
              </a:spcBef>
              <a:buClr>
                <a:schemeClr val="dk1"/>
              </a:buClr>
              <a:buSzPct val="100000"/>
              <a:buFont typeface="Arial"/>
              <a:buChar char="●"/>
            </a:pPr>
            <a:r>
              <a:rPr sz="2400" lang="en"/>
              <a:t>“Borrow” and adapt documentation.</a:t>
            </a:r>
          </a:p>
          <a:p>
            <a:pPr lvl="0" indent="-381000" marL="457200">
              <a:spcBef>
                <a:spcPts val="0"/>
              </a:spcBef>
              <a:buClr>
                <a:schemeClr val="dk1"/>
              </a:buClr>
              <a:buSzPct val="100000"/>
              <a:buFont typeface="Arial"/>
              <a:buChar char="●"/>
            </a:pPr>
            <a:r>
              <a:rPr sz="2400" lang="en"/>
              <a:t>Research the easy stuff and ask about those murky questions. </a:t>
            </a:r>
          </a:p>
        </p:txBody>
      </p:sp>
      <p:sp>
        <p:nvSpPr>
          <p:cNvPr id="61" name="Shape 61"/>
          <p:cNvSpPr txBox="1"/>
          <p:nvPr>
            <p:ph idx="2" type="body"/>
          </p:nvPr>
        </p:nvSpPr>
        <p:spPr>
          <a:xfrm>
            <a:off y="1200150" x="4692273"/>
            <a:ext cy="3725699" cx="3994500"/>
          </a:xfrm>
          <a:prstGeom prst="rect">
            <a:avLst/>
          </a:prstGeom>
        </p:spPr>
        <p:txBody>
          <a:bodyPr bIns="91425" rIns="91425" lIns="91425" tIns="91425" anchor="t" anchorCtr="0">
            <a:noAutofit/>
          </a:bodyPr>
          <a:lstStyle/>
          <a:p>
            <a:pPr>
              <a:spcBef>
                <a:spcPts val="0"/>
              </a:spcBef>
              <a:buNone/>
            </a:pPr>
            <a:r>
              <a:t/>
            </a:r>
            <a:endParaRPr/>
          </a:p>
        </p:txBody>
      </p:sp>
      <p:pic>
        <p:nvPicPr>
          <p:cNvPr id="62" name="Shape 62"/>
          <p:cNvPicPr preferRelativeResize="0"/>
          <p:nvPr/>
        </p:nvPicPr>
        <p:blipFill>
          <a:blip r:embed="rId3"/>
          <a:stretch>
            <a:fillRect/>
          </a:stretch>
        </p:blipFill>
        <p:spPr>
          <a:xfrm>
            <a:off y="1293100" x="3980675"/>
            <a:ext cy="3489774" cx="5028175"/>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y="0" x="0"/>
          <a:ext cy="0" cx="0"/>
          <a:chOff y="0" x="0"/>
          <a:chExt cy="0" cx="0"/>
        </a:xfrm>
      </p:grpSpPr>
      <p:sp>
        <p:nvSpPr>
          <p:cNvPr id="67" name="Shape 67"/>
          <p:cNvSpPr txBox="1"/>
          <p:nvPr>
            <p:ph type="title"/>
          </p:nvPr>
        </p:nvSpPr>
        <p:spPr>
          <a:xfrm>
            <a:off y="205978" x="457200"/>
            <a:ext cy="857400" cx="8229600"/>
          </a:xfrm>
          <a:prstGeom prst="rect">
            <a:avLst/>
          </a:prstGeom>
        </p:spPr>
        <p:txBody>
          <a:bodyPr bIns="91425" rIns="91425" lIns="91425" tIns="91425" anchor="b" anchorCtr="0">
            <a:noAutofit/>
          </a:bodyPr>
          <a:lstStyle/>
          <a:p>
            <a:pPr rtl="0" lvl="0">
              <a:spcBef>
                <a:spcPts val="0"/>
              </a:spcBef>
              <a:buNone/>
            </a:pPr>
            <a:r>
              <a:rPr lang="en"/>
              <a:t>Plan first, then do</a:t>
            </a:r>
          </a:p>
        </p:txBody>
      </p:sp>
      <p:sp>
        <p:nvSpPr>
          <p:cNvPr id="68" name="Shape 68"/>
          <p:cNvSpPr txBox="1"/>
          <p:nvPr>
            <p:ph idx="1" type="body"/>
          </p:nvPr>
        </p:nvSpPr>
        <p:spPr>
          <a:xfrm>
            <a:off y="1200150" x="457200"/>
            <a:ext cy="3725699" cx="8229600"/>
          </a:xfrm>
          <a:prstGeom prst="rect">
            <a:avLst/>
          </a:prstGeom>
        </p:spPr>
        <p:txBody>
          <a:bodyPr bIns="91425" rIns="91425" lIns="91425" tIns="91425" anchor="t" anchorCtr="0">
            <a:noAutofit/>
          </a:bodyPr>
          <a:lstStyle/>
          <a:p>
            <a:pPr lvl="0">
              <a:lnSpc>
                <a:spcPct val="115000"/>
              </a:lnSpc>
              <a:spcBef>
                <a:spcPts val="0"/>
              </a:spcBef>
              <a:buNone/>
            </a:pPr>
            <a:r>
              <a:t/>
            </a:r>
            <a:endParaRPr sz="1100"/>
          </a:p>
        </p:txBody>
      </p:sp>
      <p:pic>
        <p:nvPicPr>
          <p:cNvPr id="69" name="Shape 69"/>
          <p:cNvPicPr preferRelativeResize="0"/>
          <p:nvPr/>
        </p:nvPicPr>
        <p:blipFill>
          <a:blip r:embed="rId3"/>
          <a:stretch>
            <a:fillRect/>
          </a:stretch>
        </p:blipFill>
        <p:spPr>
          <a:xfrm>
            <a:off y="1617462" x="4785400"/>
            <a:ext cy="2891074" cx="3483224"/>
          </a:xfrm>
          <a:prstGeom prst="rect">
            <a:avLst/>
          </a:prstGeom>
          <a:noFill/>
          <a:ln>
            <a:noFill/>
          </a:ln>
        </p:spPr>
      </p:pic>
      <p:pic>
        <p:nvPicPr>
          <p:cNvPr id="70" name="Shape 70"/>
          <p:cNvPicPr preferRelativeResize="0"/>
          <p:nvPr/>
        </p:nvPicPr>
        <p:blipFill>
          <a:blip r:embed="rId4"/>
          <a:stretch>
            <a:fillRect/>
          </a:stretch>
        </p:blipFill>
        <p:spPr>
          <a:xfrm>
            <a:off y="1200149" x="355450"/>
            <a:ext cy="3902924" cx="381066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y="0" x="0"/>
          <a:ext cy="0" cx="0"/>
          <a:chOff y="0" x="0"/>
          <a:chExt cy="0" cx="0"/>
        </a:xfrm>
      </p:grpSpPr>
      <p:sp>
        <p:nvSpPr>
          <p:cNvPr id="75" name="Shape 7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Plan first, then do</a:t>
            </a:r>
          </a:p>
        </p:txBody>
      </p:sp>
      <p:sp>
        <p:nvSpPr>
          <p:cNvPr id="76" name="Shape 76"/>
          <p:cNvSpPr txBox="1"/>
          <p:nvPr>
            <p:ph idx="1" type="body"/>
          </p:nvPr>
        </p:nvSpPr>
        <p:spPr>
          <a:xfrm>
            <a:off y="1275725" x="228600"/>
            <a:ext cy="3650099" cx="3994500"/>
          </a:xfrm>
          <a:prstGeom prst="rect">
            <a:avLst/>
          </a:prstGeom>
        </p:spPr>
        <p:txBody>
          <a:bodyPr bIns="91425" rIns="91425" lIns="91425" tIns="91425" anchor="t" anchorCtr="0">
            <a:noAutofit/>
          </a:bodyPr>
          <a:lstStyle/>
          <a:p>
            <a:pPr rtl="0" lvl="0" indent="-381000" marL="457200">
              <a:spcBef>
                <a:spcPts val="0"/>
              </a:spcBef>
              <a:buClr>
                <a:schemeClr val="dk1"/>
              </a:buClr>
              <a:buSzPct val="100000"/>
              <a:buFont typeface="Arial"/>
              <a:buChar char="●"/>
            </a:pPr>
            <a:r>
              <a:rPr sz="2400" lang="en"/>
              <a:t>Select before digitizing. </a:t>
            </a:r>
          </a:p>
          <a:p>
            <a:pPr rtl="0" lvl="0" indent="-381000" marL="457200">
              <a:spcBef>
                <a:spcPts val="0"/>
              </a:spcBef>
              <a:buClr>
                <a:schemeClr val="dk1"/>
              </a:buClr>
              <a:buSzPct val="100000"/>
              <a:buFont typeface="Arial"/>
              <a:buChar char="●"/>
            </a:pPr>
            <a:r>
              <a:rPr sz="2400" lang="en"/>
              <a:t>Create selection criteria that reflect project goals.</a:t>
            </a:r>
          </a:p>
          <a:p>
            <a:pPr rtl="0" lvl="0" indent="-381000" marL="457200">
              <a:spcBef>
                <a:spcPts val="0"/>
              </a:spcBef>
              <a:buClr>
                <a:schemeClr val="dk1"/>
              </a:buClr>
              <a:buSzPct val="100000"/>
              <a:buFont typeface="Arial"/>
              <a:buChar char="●"/>
            </a:pPr>
            <a:r>
              <a:rPr sz="2400" lang="en"/>
              <a:t>“Selecting everything” is fine if that supports goals</a:t>
            </a:r>
          </a:p>
          <a:p>
            <a:pPr rtl="0" lvl="0">
              <a:spcBef>
                <a:spcPts val="0"/>
              </a:spcBef>
              <a:buClr>
                <a:schemeClr val="dk1"/>
              </a:buClr>
              <a:buFont typeface="Arial"/>
              <a:buNone/>
            </a:pPr>
            <a:r>
              <a:t/>
            </a:r>
            <a:endParaRPr/>
          </a:p>
          <a:p>
            <a:pPr lvl="0">
              <a:spcBef>
                <a:spcPts val="0"/>
              </a:spcBef>
              <a:buNone/>
            </a:pPr>
            <a:r>
              <a:t/>
            </a:r>
            <a:endParaRPr/>
          </a:p>
        </p:txBody>
      </p:sp>
      <p:pic>
        <p:nvPicPr>
          <p:cNvPr id="77" name="Shape 77"/>
          <p:cNvPicPr preferRelativeResize="0"/>
          <p:nvPr/>
        </p:nvPicPr>
        <p:blipFill>
          <a:blip r:embed="rId3"/>
          <a:stretch>
            <a:fillRect/>
          </a:stretch>
        </p:blipFill>
        <p:spPr>
          <a:xfrm>
            <a:off y="1344450" x="4455900"/>
            <a:ext cy="3581400" cx="44672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81" name="Shape 81"/>
        <p:cNvGrpSpPr/>
        <p:nvPr/>
      </p:nvGrpSpPr>
      <p:grpSpPr>
        <a:xfrm>
          <a:off y="0" x="0"/>
          <a:ext cy="0" cx="0"/>
          <a:chOff y="0" x="0"/>
          <a:chExt cy="0" cx="0"/>
        </a:xfrm>
      </p:grpSpPr>
      <p:pic>
        <p:nvPicPr>
          <p:cNvPr id="82" name="Shape 82"/>
          <p:cNvPicPr preferRelativeResize="0"/>
          <p:nvPr/>
        </p:nvPicPr>
        <p:blipFill>
          <a:blip r:embed="rId3"/>
          <a:stretch>
            <a:fillRect/>
          </a:stretch>
        </p:blipFill>
        <p:spPr>
          <a:xfrm>
            <a:off y="1153900" x="3728968"/>
            <a:ext cy="3989599" cx="5415030"/>
          </a:xfrm>
          <a:prstGeom prst="rect">
            <a:avLst/>
          </a:prstGeom>
          <a:noFill/>
          <a:ln>
            <a:noFill/>
          </a:ln>
        </p:spPr>
      </p:pic>
      <p:sp>
        <p:nvSpPr>
          <p:cNvPr id="83" name="Shape 83"/>
          <p:cNvSpPr txBox="1"/>
          <p:nvPr/>
        </p:nvSpPr>
        <p:spPr>
          <a:xfrm>
            <a:off y="1380450" x="153375"/>
            <a:ext cy="3711900" cx="3108600"/>
          </a:xfrm>
          <a:prstGeom prst="rect">
            <a:avLst/>
          </a:prstGeom>
        </p:spPr>
        <p:txBody>
          <a:bodyPr bIns="91425" rIns="91425" lIns="91425" tIns="91425" anchor="t" anchorCtr="0">
            <a:noAutofit/>
          </a:bodyPr>
          <a:lstStyle/>
          <a:p>
            <a:pPr rtl="0" lvl="0">
              <a:spcBef>
                <a:spcPts val="0"/>
              </a:spcBef>
              <a:buNone/>
            </a:pPr>
            <a:r>
              <a:rPr sz="2400" lang="en">
                <a:latin typeface="Georgia"/>
                <a:ea typeface="Georgia"/>
                <a:cs typeface="Georgia"/>
                <a:sym typeface="Georgia"/>
              </a:rPr>
              <a:t>Technical specifications &amp; Processes.</a:t>
            </a:r>
          </a:p>
          <a:p>
            <a:pPr rtl="0" lvl="0">
              <a:spcBef>
                <a:spcPts val="0"/>
              </a:spcBef>
              <a:buNone/>
            </a:pPr>
            <a:r>
              <a:t/>
            </a:r>
            <a:endParaRPr sz="2400">
              <a:latin typeface="Georgia"/>
              <a:ea typeface="Georgia"/>
              <a:cs typeface="Georgia"/>
              <a:sym typeface="Georgia"/>
            </a:endParaRPr>
          </a:p>
          <a:p>
            <a:pPr rtl="0" lvl="0">
              <a:spcBef>
                <a:spcPts val="0"/>
              </a:spcBef>
              <a:buNone/>
            </a:pPr>
            <a:r>
              <a:rPr sz="1800" lang="en">
                <a:latin typeface="Georgia"/>
                <a:ea typeface="Georgia"/>
                <a:cs typeface="Georgia"/>
                <a:sym typeface="Georgia"/>
              </a:rPr>
              <a:t>Seek out best practices. </a:t>
            </a:r>
          </a:p>
          <a:p>
            <a:pPr rtl="0" lvl="0">
              <a:spcBef>
                <a:spcPts val="0"/>
              </a:spcBef>
              <a:buNone/>
            </a:pPr>
            <a:r>
              <a:t/>
            </a:r>
            <a:endParaRPr sz="1800">
              <a:latin typeface="Georgia"/>
              <a:ea typeface="Georgia"/>
              <a:cs typeface="Georgia"/>
              <a:sym typeface="Georgia"/>
            </a:endParaRPr>
          </a:p>
          <a:p>
            <a:pPr rtl="0" lvl="0">
              <a:spcBef>
                <a:spcPts val="0"/>
              </a:spcBef>
              <a:buNone/>
            </a:pPr>
            <a:r>
              <a:rPr sz="1800" lang="en">
                <a:latin typeface="Georgia"/>
                <a:ea typeface="Georgia"/>
                <a:cs typeface="Georgia"/>
                <a:sym typeface="Georgia"/>
              </a:rPr>
              <a:t>Develop a naming convention and file organization structure.</a:t>
            </a:r>
          </a:p>
          <a:p>
            <a:pPr rtl="0" lvl="0">
              <a:spcBef>
                <a:spcPts val="0"/>
              </a:spcBef>
              <a:buNone/>
            </a:pPr>
            <a:r>
              <a:t/>
            </a:r>
            <a:endParaRPr sz="2400">
              <a:latin typeface="Georgia"/>
              <a:ea typeface="Georgia"/>
              <a:cs typeface="Georgia"/>
              <a:sym typeface="Georgia"/>
            </a:endParaRPr>
          </a:p>
          <a:p>
            <a:pPr rtl="0" lvl="0">
              <a:spcBef>
                <a:spcPts val="0"/>
              </a:spcBef>
              <a:buNone/>
            </a:pPr>
            <a:r>
              <a:t/>
            </a:r>
            <a:endParaRPr sz="2400">
              <a:latin typeface="Georgia"/>
              <a:ea typeface="Georgia"/>
              <a:cs typeface="Georgia"/>
              <a:sym typeface="Georgia"/>
            </a:endParaRPr>
          </a:p>
          <a:p>
            <a:pPr rtl="0" lvl="0">
              <a:spcBef>
                <a:spcPts val="0"/>
              </a:spcBef>
              <a:buNone/>
            </a:pPr>
            <a:r>
              <a:t/>
            </a:r>
            <a:endParaRPr sz="2400">
              <a:latin typeface="Georgia"/>
              <a:ea typeface="Georgia"/>
              <a:cs typeface="Georgia"/>
              <a:sym typeface="Georgia"/>
            </a:endParaRPr>
          </a:p>
          <a:p>
            <a:pPr>
              <a:spcBef>
                <a:spcPts val="0"/>
              </a:spcBef>
              <a:buNone/>
            </a:pPr>
            <a:r>
              <a:t/>
            </a:r>
            <a:endParaRPr sz="2400">
              <a:latin typeface="Georgia"/>
              <a:ea typeface="Georgia"/>
              <a:cs typeface="Georgia"/>
              <a:sym typeface="Georgia"/>
            </a:endParaRPr>
          </a:p>
        </p:txBody>
      </p:sp>
      <p:sp>
        <p:nvSpPr>
          <p:cNvPr id="84" name="Shape 8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Plan first, then do</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rPr lang="en"/>
              <a:t>Document, document, document!</a:t>
            </a:r>
          </a:p>
        </p:txBody>
      </p:sp>
      <p:sp>
        <p:nvSpPr>
          <p:cNvPr id="90" name="Shape 90"/>
          <p:cNvSpPr txBox="1"/>
          <p:nvPr>
            <p:ph idx="1" type="body"/>
          </p:nvPr>
        </p:nvSpPr>
        <p:spPr>
          <a:xfrm>
            <a:off y="1200150" x="4807950"/>
            <a:ext cy="3514799" cx="3878999"/>
          </a:xfrm>
          <a:prstGeom prst="rect">
            <a:avLst/>
          </a:prstGeom>
        </p:spPr>
        <p:txBody>
          <a:bodyPr bIns="91425" rIns="91425" lIns="91425" tIns="91425" anchor="t" anchorCtr="0">
            <a:noAutofit/>
          </a:bodyPr>
          <a:lstStyle/>
          <a:p>
            <a:pPr rtl="0" lvl="0">
              <a:spcBef>
                <a:spcPts val="0"/>
              </a:spcBef>
              <a:buClr>
                <a:schemeClr val="dk1"/>
              </a:buClr>
              <a:buSzPct val="36666"/>
              <a:buFont typeface="Arial"/>
              <a:buNone/>
            </a:pPr>
            <a:r>
              <a:rPr lang="en"/>
              <a:t>If it isn’t recorded, did it happen at all?</a:t>
            </a:r>
          </a:p>
          <a:p>
            <a:pPr rtl="0" lvl="0">
              <a:spcBef>
                <a:spcPts val="0"/>
              </a:spcBef>
              <a:buClr>
                <a:schemeClr val="dk1"/>
              </a:buClr>
              <a:buFont typeface="Arial"/>
              <a:buNone/>
            </a:pPr>
            <a:r>
              <a:t/>
            </a:r>
            <a:endParaRPr/>
          </a:p>
          <a:p>
            <a:pPr rtl="0" lvl="0">
              <a:spcBef>
                <a:spcPts val="0"/>
              </a:spcBef>
              <a:buClr>
                <a:schemeClr val="dk1"/>
              </a:buClr>
              <a:buSzPct val="36666"/>
              <a:buFont typeface="Arial"/>
              <a:buNone/>
            </a:pPr>
            <a:r>
              <a:rPr lang="en"/>
              <a:t>Not recording a decision is the first step towards not following through.</a:t>
            </a:r>
          </a:p>
          <a:p>
            <a:pPr rtl="0" lvl="0">
              <a:spcBef>
                <a:spcPts val="0"/>
              </a:spcBef>
              <a:buClr>
                <a:schemeClr val="dk1"/>
              </a:buClr>
              <a:buFont typeface="Arial"/>
              <a:buNone/>
            </a:pPr>
            <a:r>
              <a:t/>
            </a:r>
            <a:endParaRPr/>
          </a:p>
          <a:p>
            <a:pPr rtl="0" lvl="0">
              <a:spcBef>
                <a:spcPts val="0"/>
              </a:spcBef>
              <a:buClr>
                <a:schemeClr val="dk1"/>
              </a:buClr>
              <a:buFont typeface="Arial"/>
              <a:buNone/>
            </a:pPr>
            <a:r>
              <a:t/>
            </a:r>
            <a:endParaRPr/>
          </a:p>
          <a:p>
            <a:pPr>
              <a:spcBef>
                <a:spcPts val="0"/>
              </a:spcBef>
              <a:buNone/>
            </a:pPr>
            <a:r>
              <a:t/>
            </a:r>
            <a:endParaRPr/>
          </a:p>
        </p:txBody>
      </p:sp>
      <p:pic>
        <p:nvPicPr>
          <p:cNvPr id="91" name="Shape 91"/>
          <p:cNvPicPr preferRelativeResize="0"/>
          <p:nvPr/>
        </p:nvPicPr>
        <p:blipFill>
          <a:blip r:embed="rId3"/>
          <a:stretch>
            <a:fillRect/>
          </a:stretch>
        </p:blipFill>
        <p:spPr>
          <a:xfrm>
            <a:off y="1305625" x="172300"/>
            <a:ext cy="3514725" cx="44196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biz">
  <a:themeElements>
    <a:clrScheme name="Custom 233">
      <a:dk1>
        <a:srgbClr val="000000"/>
      </a:dk1>
      <a:lt1>
        <a:srgbClr val="FFFFFF"/>
      </a:lt1>
      <a:dk2>
        <a:srgbClr val="2388DB"/>
      </a:dk2>
      <a:lt2>
        <a:srgbClr val="BBD7F8"/>
      </a:lt2>
      <a:accent1>
        <a:srgbClr val="80B606"/>
      </a:accent1>
      <a:accent2>
        <a:srgbClr val="E29F1D"/>
      </a:accent2>
      <a:accent3>
        <a:srgbClr val="1D6FB2"/>
      </a:accent3>
      <a:accent4>
        <a:srgbClr val="3FAC98"/>
      </a:accent4>
      <a:accent5>
        <a:srgbClr val="5B57BB"/>
      </a:accent5>
      <a:accent6>
        <a:srgbClr val="D1505E"/>
      </a:accent6>
      <a:hlink>
        <a:srgbClr val="185DA2"/>
      </a:hlink>
      <a:folHlink>
        <a:srgbClr val="00487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