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848" r:id="rId1"/>
  </p:sldMasterIdLst>
  <p:notesMasterIdLst>
    <p:notesMasterId r:id="rId43"/>
  </p:notesMasterIdLst>
  <p:sldIdLst>
    <p:sldId id="258" r:id="rId2"/>
    <p:sldId id="259" r:id="rId3"/>
    <p:sldId id="297" r:id="rId4"/>
    <p:sldId id="264" r:id="rId5"/>
    <p:sldId id="261" r:id="rId6"/>
    <p:sldId id="266" r:id="rId7"/>
    <p:sldId id="267" r:id="rId8"/>
    <p:sldId id="270" r:id="rId9"/>
    <p:sldId id="268" r:id="rId10"/>
    <p:sldId id="269" r:id="rId11"/>
    <p:sldId id="271" r:id="rId12"/>
    <p:sldId id="275" r:id="rId13"/>
    <p:sldId id="274" r:id="rId14"/>
    <p:sldId id="272" r:id="rId15"/>
    <p:sldId id="273" r:id="rId16"/>
    <p:sldId id="265" r:id="rId17"/>
    <p:sldId id="257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76" r:id="rId29"/>
    <p:sldId id="286" r:id="rId30"/>
    <p:sldId id="288" r:id="rId31"/>
    <p:sldId id="289" r:id="rId32"/>
    <p:sldId id="300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8" r:id="rId41"/>
    <p:sldId id="299" r:id="rId42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ADD"/>
    <a:srgbClr val="EFFB7D"/>
    <a:srgbClr val="D581C5"/>
    <a:srgbClr val="C96DC5"/>
    <a:srgbClr val="993300"/>
    <a:srgbClr val="9BF79D"/>
    <a:srgbClr val="FF9933"/>
    <a:srgbClr val="E7F93D"/>
    <a:srgbClr val="800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1" autoAdjust="0"/>
    <p:restoredTop sz="78546" autoAdjust="0"/>
  </p:normalViewPr>
  <p:slideViewPr>
    <p:cSldViewPr>
      <p:cViewPr>
        <p:scale>
          <a:sx n="66" d="100"/>
          <a:sy n="66" d="100"/>
        </p:scale>
        <p:origin x="-662" y="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1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9F806-CBFA-495C-B2DC-55FEA3687CE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D41531-7212-4D69-87E6-DC6089E5E4C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Multistep process</a:t>
          </a:r>
          <a:endParaRPr lang="en-US" dirty="0"/>
        </a:p>
      </dgm:t>
    </dgm:pt>
    <dgm:pt modelId="{4EB4D71E-1378-4792-AB43-D8D990C15C53}" type="parTrans" cxnId="{26053461-B5B9-4365-AF70-49C1DA70C169}">
      <dgm:prSet/>
      <dgm:spPr/>
      <dgm:t>
        <a:bodyPr/>
        <a:lstStyle/>
        <a:p>
          <a:endParaRPr lang="en-US"/>
        </a:p>
      </dgm:t>
    </dgm:pt>
    <dgm:pt modelId="{57A755C0-D802-4A6B-B263-93FA175BC5D9}" type="sibTrans" cxnId="{26053461-B5B9-4365-AF70-49C1DA70C169}">
      <dgm:prSet/>
      <dgm:spPr/>
      <dgm:t>
        <a:bodyPr/>
        <a:lstStyle/>
        <a:p>
          <a:endParaRPr lang="en-US"/>
        </a:p>
      </dgm:t>
    </dgm:pt>
    <dgm:pt modelId="{A03F8FED-8BA6-40B0-B8F1-32FE4D3CF113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Site is very navigable</a:t>
          </a:r>
          <a:endParaRPr lang="en-US" dirty="0"/>
        </a:p>
      </dgm:t>
    </dgm:pt>
    <dgm:pt modelId="{306E8D83-F165-4F1D-9C8A-C81F1EC5AA20}" type="parTrans" cxnId="{043992D2-518D-4F1D-B865-ED17EDC25B9C}">
      <dgm:prSet/>
      <dgm:spPr/>
      <dgm:t>
        <a:bodyPr/>
        <a:lstStyle/>
        <a:p>
          <a:endParaRPr lang="en-US"/>
        </a:p>
      </dgm:t>
    </dgm:pt>
    <dgm:pt modelId="{0B6C43EB-0202-417D-8FCC-C9BDB1C43D7F}" type="sibTrans" cxnId="{043992D2-518D-4F1D-B865-ED17EDC25B9C}">
      <dgm:prSet/>
      <dgm:spPr/>
      <dgm:t>
        <a:bodyPr/>
        <a:lstStyle/>
        <a:p>
          <a:endParaRPr lang="en-US"/>
        </a:p>
      </dgm:t>
    </dgm:pt>
    <dgm:pt modelId="{40A92036-1921-41DE-A7EF-CF64FB1E8DF0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There are trainers </a:t>
          </a:r>
          <a:endParaRPr lang="en-US" dirty="0"/>
        </a:p>
      </dgm:t>
    </dgm:pt>
    <dgm:pt modelId="{772FE17F-D26C-48DC-8C3E-858AD8B6934E}" type="parTrans" cxnId="{95C55A07-2ED3-48E0-BA73-A71C0BDE691B}">
      <dgm:prSet/>
      <dgm:spPr/>
      <dgm:t>
        <a:bodyPr/>
        <a:lstStyle/>
        <a:p>
          <a:endParaRPr lang="en-US"/>
        </a:p>
      </dgm:t>
    </dgm:pt>
    <dgm:pt modelId="{5848ED3C-283F-458A-B862-A38A34BBDD0E}" type="sibTrans" cxnId="{95C55A07-2ED3-48E0-BA73-A71C0BDE691B}">
      <dgm:prSet/>
      <dgm:spPr/>
      <dgm:t>
        <a:bodyPr/>
        <a:lstStyle/>
        <a:p>
          <a:endParaRPr lang="en-US"/>
        </a:p>
      </dgm:t>
    </dgm:pt>
    <dgm:pt modelId="{30934FA4-A438-41E5-BF92-630BA930EE8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Insurance agents can help </a:t>
          </a:r>
          <a:endParaRPr lang="en-US" dirty="0"/>
        </a:p>
      </dgm:t>
    </dgm:pt>
    <dgm:pt modelId="{70353323-9E99-41B5-81C8-2028DFA92E7E}" type="parTrans" cxnId="{7B3C1A27-2F63-475E-9394-B9838FB6600B}">
      <dgm:prSet/>
      <dgm:spPr/>
      <dgm:t>
        <a:bodyPr/>
        <a:lstStyle/>
        <a:p>
          <a:endParaRPr lang="en-US"/>
        </a:p>
      </dgm:t>
    </dgm:pt>
    <dgm:pt modelId="{41826633-D965-4E41-99DE-08679EC31C55}" type="sibTrans" cxnId="{7B3C1A27-2F63-475E-9394-B9838FB6600B}">
      <dgm:prSet/>
      <dgm:spPr/>
      <dgm:t>
        <a:bodyPr/>
        <a:lstStyle/>
        <a:p>
          <a:endParaRPr lang="en-US"/>
        </a:p>
      </dgm:t>
    </dgm:pt>
    <dgm:pt modelId="{28B5E360-F863-4285-B047-17E92406C477}" type="pres">
      <dgm:prSet presAssocID="{E999F806-CBFA-495C-B2DC-55FEA3687CE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87D980-393B-423D-807B-31B8E31E2062}" type="pres">
      <dgm:prSet presAssocID="{E999F806-CBFA-495C-B2DC-55FEA3687CEA}" presName="diamond" presStyleLbl="bgShp" presStyleIdx="0" presStyleCnt="1"/>
      <dgm:spPr/>
    </dgm:pt>
    <dgm:pt modelId="{E50D2F04-2575-4F72-8EB8-FFDFC1452A2A}" type="pres">
      <dgm:prSet presAssocID="{E999F806-CBFA-495C-B2DC-55FEA3687CE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518CE-9DF9-431E-89CF-C4B1FEB58A5D}" type="pres">
      <dgm:prSet presAssocID="{E999F806-CBFA-495C-B2DC-55FEA3687CE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8E08F-F2C9-40C3-805D-9032B7009A04}" type="pres">
      <dgm:prSet presAssocID="{E999F806-CBFA-495C-B2DC-55FEA3687CE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21E81-11B6-4379-A753-9B5769C04504}" type="pres">
      <dgm:prSet presAssocID="{E999F806-CBFA-495C-B2DC-55FEA3687CE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C55A07-2ED3-48E0-BA73-A71C0BDE691B}" srcId="{E999F806-CBFA-495C-B2DC-55FEA3687CEA}" destId="{40A92036-1921-41DE-A7EF-CF64FB1E8DF0}" srcOrd="2" destOrd="0" parTransId="{772FE17F-D26C-48DC-8C3E-858AD8B6934E}" sibTransId="{5848ED3C-283F-458A-B862-A38A34BBDD0E}"/>
    <dgm:cxn modelId="{5FE6021B-0AF3-40FF-A6A4-0255E3D5C39A}" type="presOf" srcId="{30934FA4-A438-41E5-BF92-630BA930EE8B}" destId="{DBD21E81-11B6-4379-A753-9B5769C04504}" srcOrd="0" destOrd="0" presId="urn:microsoft.com/office/officeart/2005/8/layout/matrix3"/>
    <dgm:cxn modelId="{CACFCA47-4AC2-441E-A4DB-902152220C3C}" type="presOf" srcId="{6BD41531-7212-4D69-87E6-DC6089E5E4C8}" destId="{E50D2F04-2575-4F72-8EB8-FFDFC1452A2A}" srcOrd="0" destOrd="0" presId="urn:microsoft.com/office/officeart/2005/8/layout/matrix3"/>
    <dgm:cxn modelId="{7B3C1A27-2F63-475E-9394-B9838FB6600B}" srcId="{E999F806-CBFA-495C-B2DC-55FEA3687CEA}" destId="{30934FA4-A438-41E5-BF92-630BA930EE8B}" srcOrd="3" destOrd="0" parTransId="{70353323-9E99-41B5-81C8-2028DFA92E7E}" sibTransId="{41826633-D965-4E41-99DE-08679EC31C55}"/>
    <dgm:cxn modelId="{26995E14-7288-407F-A927-BDCFAEB2189C}" type="presOf" srcId="{E999F806-CBFA-495C-B2DC-55FEA3687CEA}" destId="{28B5E360-F863-4285-B047-17E92406C477}" srcOrd="0" destOrd="0" presId="urn:microsoft.com/office/officeart/2005/8/layout/matrix3"/>
    <dgm:cxn modelId="{69F2F094-B34C-4A28-AF80-230D31B69ECB}" type="presOf" srcId="{A03F8FED-8BA6-40B0-B8F1-32FE4D3CF113}" destId="{1AF518CE-9DF9-431E-89CF-C4B1FEB58A5D}" srcOrd="0" destOrd="0" presId="urn:microsoft.com/office/officeart/2005/8/layout/matrix3"/>
    <dgm:cxn modelId="{FCF67C29-18A5-4302-8A34-5484ECA9F05F}" type="presOf" srcId="{40A92036-1921-41DE-A7EF-CF64FB1E8DF0}" destId="{7058E08F-F2C9-40C3-805D-9032B7009A04}" srcOrd="0" destOrd="0" presId="urn:microsoft.com/office/officeart/2005/8/layout/matrix3"/>
    <dgm:cxn modelId="{26053461-B5B9-4365-AF70-49C1DA70C169}" srcId="{E999F806-CBFA-495C-B2DC-55FEA3687CEA}" destId="{6BD41531-7212-4D69-87E6-DC6089E5E4C8}" srcOrd="0" destOrd="0" parTransId="{4EB4D71E-1378-4792-AB43-D8D990C15C53}" sibTransId="{57A755C0-D802-4A6B-B263-93FA175BC5D9}"/>
    <dgm:cxn modelId="{043992D2-518D-4F1D-B865-ED17EDC25B9C}" srcId="{E999F806-CBFA-495C-B2DC-55FEA3687CEA}" destId="{A03F8FED-8BA6-40B0-B8F1-32FE4D3CF113}" srcOrd="1" destOrd="0" parTransId="{306E8D83-F165-4F1D-9C8A-C81F1EC5AA20}" sibTransId="{0B6C43EB-0202-417D-8FCC-C9BDB1C43D7F}"/>
    <dgm:cxn modelId="{E95E374B-B282-4F93-8169-5FC4EAB1AD97}" type="presParOf" srcId="{28B5E360-F863-4285-B047-17E92406C477}" destId="{5087D980-393B-423D-807B-31B8E31E2062}" srcOrd="0" destOrd="0" presId="urn:microsoft.com/office/officeart/2005/8/layout/matrix3"/>
    <dgm:cxn modelId="{C06BE2BB-FC66-4655-909D-4B3B5A96FAAC}" type="presParOf" srcId="{28B5E360-F863-4285-B047-17E92406C477}" destId="{E50D2F04-2575-4F72-8EB8-FFDFC1452A2A}" srcOrd="1" destOrd="0" presId="urn:microsoft.com/office/officeart/2005/8/layout/matrix3"/>
    <dgm:cxn modelId="{25304D82-4CDD-45E2-A2B9-A1F1CD99F6E0}" type="presParOf" srcId="{28B5E360-F863-4285-B047-17E92406C477}" destId="{1AF518CE-9DF9-431E-89CF-C4B1FEB58A5D}" srcOrd="2" destOrd="0" presId="urn:microsoft.com/office/officeart/2005/8/layout/matrix3"/>
    <dgm:cxn modelId="{30B049DB-2E3A-4972-8BAD-F61A1BA5055B}" type="presParOf" srcId="{28B5E360-F863-4285-B047-17E92406C477}" destId="{7058E08F-F2C9-40C3-805D-9032B7009A04}" srcOrd="3" destOrd="0" presId="urn:microsoft.com/office/officeart/2005/8/layout/matrix3"/>
    <dgm:cxn modelId="{4D1A227F-88EF-4A53-9009-316838621505}" type="presParOf" srcId="{28B5E360-F863-4285-B047-17E92406C477}" destId="{DBD21E81-11B6-4379-A753-9B5769C0450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2EB6C1-B7D6-4FD6-9361-0FF79E662641}" type="doc">
      <dgm:prSet loTypeId="urn:microsoft.com/office/officeart/2005/8/layout/target3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5683707-DE18-49B4-A697-7E095CD42CFC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800080"/>
              </a:solidFill>
            </a:rPr>
            <a:t>SHIBA – to help Medicare enrollees</a:t>
          </a:r>
          <a:endParaRPr lang="en-US" sz="2000" dirty="0">
            <a:solidFill>
              <a:srgbClr val="800080"/>
            </a:solidFill>
          </a:endParaRPr>
        </a:p>
      </dgm:t>
    </dgm:pt>
    <dgm:pt modelId="{FEC66957-42A1-4B31-A0ED-F9BF9DC17DB5}" type="parTrans" cxnId="{8FD4D397-85F4-471F-ABA6-8B9A38A03E08}">
      <dgm:prSet/>
      <dgm:spPr/>
      <dgm:t>
        <a:bodyPr/>
        <a:lstStyle/>
        <a:p>
          <a:endParaRPr lang="en-US"/>
        </a:p>
      </dgm:t>
    </dgm:pt>
    <dgm:pt modelId="{CA91EB9A-C366-4E11-95F0-22AB72FAA1F0}" type="sibTrans" cxnId="{8FD4D397-85F4-471F-ABA6-8B9A38A03E08}">
      <dgm:prSet/>
      <dgm:spPr/>
      <dgm:t>
        <a:bodyPr/>
        <a:lstStyle/>
        <a:p>
          <a:endParaRPr lang="en-US"/>
        </a:p>
      </dgm:t>
    </dgm:pt>
    <dgm:pt modelId="{5B2F5F05-121A-4D6B-B7F8-52DA6B313C11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800080"/>
              </a:solidFill>
            </a:rPr>
            <a:t>Centers for Medicare/Medicaid Services</a:t>
          </a:r>
          <a:endParaRPr lang="en-US" sz="2000" dirty="0">
            <a:solidFill>
              <a:srgbClr val="800080"/>
            </a:solidFill>
          </a:endParaRPr>
        </a:p>
      </dgm:t>
    </dgm:pt>
    <dgm:pt modelId="{8C71E943-2FA3-46EC-9810-CE5D9E87C482}" type="parTrans" cxnId="{88EC554B-28C2-4FF3-BE8B-9450654473E1}">
      <dgm:prSet/>
      <dgm:spPr/>
      <dgm:t>
        <a:bodyPr/>
        <a:lstStyle/>
        <a:p>
          <a:endParaRPr lang="en-US"/>
        </a:p>
      </dgm:t>
    </dgm:pt>
    <dgm:pt modelId="{5CA42F16-F6F1-499F-826B-D939DD775C06}" type="sibTrans" cxnId="{88EC554B-28C2-4FF3-BE8B-9450654473E1}">
      <dgm:prSet/>
      <dgm:spPr/>
      <dgm:t>
        <a:bodyPr/>
        <a:lstStyle/>
        <a:p>
          <a:endParaRPr lang="en-US"/>
        </a:p>
      </dgm:t>
    </dgm:pt>
    <dgm:pt modelId="{B71B9B3A-B93C-497E-804D-E26DCD4EB111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800080"/>
              </a:solidFill>
            </a:rPr>
            <a:t>Condition specific agencies</a:t>
          </a:r>
          <a:endParaRPr lang="en-US" sz="2000" dirty="0">
            <a:solidFill>
              <a:srgbClr val="800080"/>
            </a:solidFill>
          </a:endParaRPr>
        </a:p>
      </dgm:t>
    </dgm:pt>
    <dgm:pt modelId="{AF2370B3-D650-4263-BB56-09C6DA290C19}" type="parTrans" cxnId="{289A1D9E-63B8-459F-93C5-2984026E4AAA}">
      <dgm:prSet/>
      <dgm:spPr/>
      <dgm:t>
        <a:bodyPr/>
        <a:lstStyle/>
        <a:p>
          <a:endParaRPr lang="en-US"/>
        </a:p>
      </dgm:t>
    </dgm:pt>
    <dgm:pt modelId="{9270E6DE-B6B4-41DB-9DFA-EA9241198F94}" type="sibTrans" cxnId="{289A1D9E-63B8-459F-93C5-2984026E4AAA}">
      <dgm:prSet/>
      <dgm:spPr/>
      <dgm:t>
        <a:bodyPr/>
        <a:lstStyle/>
        <a:p>
          <a:endParaRPr lang="en-US"/>
        </a:p>
      </dgm:t>
    </dgm:pt>
    <dgm:pt modelId="{8F7DAA67-7A81-4138-B6C0-34C17CD740CF}" type="pres">
      <dgm:prSet presAssocID="{AE2EB6C1-B7D6-4FD6-9361-0FF79E66264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F8A641-81D6-4809-8A77-BE696A77223B}" type="pres">
      <dgm:prSet presAssocID="{15683707-DE18-49B4-A697-7E095CD42CFC}" presName="circle1" presStyleLbl="node1" presStyleIdx="0" presStyleCnt="3"/>
      <dgm:spPr/>
    </dgm:pt>
    <dgm:pt modelId="{A7B30B7C-1A66-4697-9879-E23F31F53BC7}" type="pres">
      <dgm:prSet presAssocID="{15683707-DE18-49B4-A697-7E095CD42CFC}" presName="space" presStyleCnt="0"/>
      <dgm:spPr/>
    </dgm:pt>
    <dgm:pt modelId="{805CE611-C906-4AD1-BA00-1EA6DD10D191}" type="pres">
      <dgm:prSet presAssocID="{15683707-DE18-49B4-A697-7E095CD42CFC}" presName="rect1" presStyleLbl="alignAcc1" presStyleIdx="0" presStyleCnt="3" custScaleX="105387" custScaleY="117381" custLinFactNeighborX="-15924" custLinFactNeighborY="-1011"/>
      <dgm:spPr/>
      <dgm:t>
        <a:bodyPr/>
        <a:lstStyle/>
        <a:p>
          <a:endParaRPr lang="en-US"/>
        </a:p>
      </dgm:t>
    </dgm:pt>
    <dgm:pt modelId="{97E1E35B-3303-4599-9195-5613CC881F5D}" type="pres">
      <dgm:prSet presAssocID="{5B2F5F05-121A-4D6B-B7F8-52DA6B313C11}" presName="vertSpace2" presStyleLbl="node1" presStyleIdx="0" presStyleCnt="3"/>
      <dgm:spPr/>
    </dgm:pt>
    <dgm:pt modelId="{6E163A40-D68D-4817-B590-40A625E8D862}" type="pres">
      <dgm:prSet presAssocID="{5B2F5F05-121A-4D6B-B7F8-52DA6B313C11}" presName="circle2" presStyleLbl="node1" presStyleIdx="1" presStyleCnt="3"/>
      <dgm:spPr/>
    </dgm:pt>
    <dgm:pt modelId="{4174B6CC-8E9C-4B68-B29C-56A93195AAFB}" type="pres">
      <dgm:prSet presAssocID="{5B2F5F05-121A-4D6B-B7F8-52DA6B313C11}" presName="rect2" presStyleLbl="alignAcc1" presStyleIdx="1" presStyleCnt="3" custScaleX="102692" custScaleY="123569" custLinFactNeighborX="-10538" custLinFactNeighborY="631"/>
      <dgm:spPr/>
      <dgm:t>
        <a:bodyPr/>
        <a:lstStyle/>
        <a:p>
          <a:endParaRPr lang="en-US"/>
        </a:p>
      </dgm:t>
    </dgm:pt>
    <dgm:pt modelId="{9E64F503-0A37-4573-AEDB-2FD17209D9F0}" type="pres">
      <dgm:prSet presAssocID="{B71B9B3A-B93C-497E-804D-E26DCD4EB111}" presName="vertSpace3" presStyleLbl="node1" presStyleIdx="1" presStyleCnt="3"/>
      <dgm:spPr/>
    </dgm:pt>
    <dgm:pt modelId="{C12EE332-DDCC-47EC-AD1D-950E7DFC1CCB}" type="pres">
      <dgm:prSet presAssocID="{B71B9B3A-B93C-497E-804D-E26DCD4EB111}" presName="circle3" presStyleLbl="node1" presStyleIdx="2" presStyleCnt="3"/>
      <dgm:spPr/>
    </dgm:pt>
    <dgm:pt modelId="{A0BA7658-539C-4DFB-8735-E00DE791FADC}" type="pres">
      <dgm:prSet presAssocID="{B71B9B3A-B93C-497E-804D-E26DCD4EB111}" presName="rect3" presStyleLbl="alignAcc1" presStyleIdx="2" presStyleCnt="3" custScaleX="99529" custScaleY="113944"/>
      <dgm:spPr/>
      <dgm:t>
        <a:bodyPr/>
        <a:lstStyle/>
        <a:p>
          <a:endParaRPr lang="en-US"/>
        </a:p>
      </dgm:t>
    </dgm:pt>
    <dgm:pt modelId="{DCF87117-EB84-41DA-BEE6-3EE17772A92F}" type="pres">
      <dgm:prSet presAssocID="{15683707-DE18-49B4-A697-7E095CD42CF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59CDA-7C26-473A-8629-AE7B42F99DF3}" type="pres">
      <dgm:prSet presAssocID="{5B2F5F05-121A-4D6B-B7F8-52DA6B313C1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BC66A-B2A3-4616-9CC3-3D42E80036C0}" type="pres">
      <dgm:prSet presAssocID="{B71B9B3A-B93C-497E-804D-E26DCD4EB11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9A1D9E-63B8-459F-93C5-2984026E4AAA}" srcId="{AE2EB6C1-B7D6-4FD6-9361-0FF79E662641}" destId="{B71B9B3A-B93C-497E-804D-E26DCD4EB111}" srcOrd="2" destOrd="0" parTransId="{AF2370B3-D650-4263-BB56-09C6DA290C19}" sibTransId="{9270E6DE-B6B4-41DB-9DFA-EA9241198F94}"/>
    <dgm:cxn modelId="{8D1F230E-18EF-4E55-A2E7-F230FE13BF64}" type="presOf" srcId="{AE2EB6C1-B7D6-4FD6-9361-0FF79E662641}" destId="{8F7DAA67-7A81-4138-B6C0-34C17CD740CF}" srcOrd="0" destOrd="0" presId="urn:microsoft.com/office/officeart/2005/8/layout/target3"/>
    <dgm:cxn modelId="{88EC554B-28C2-4FF3-BE8B-9450654473E1}" srcId="{AE2EB6C1-B7D6-4FD6-9361-0FF79E662641}" destId="{5B2F5F05-121A-4D6B-B7F8-52DA6B313C11}" srcOrd="1" destOrd="0" parTransId="{8C71E943-2FA3-46EC-9810-CE5D9E87C482}" sibTransId="{5CA42F16-F6F1-499F-826B-D939DD775C06}"/>
    <dgm:cxn modelId="{70EE089E-D051-4F60-8DF0-CE578324E49A}" type="presOf" srcId="{5B2F5F05-121A-4D6B-B7F8-52DA6B313C11}" destId="{4174B6CC-8E9C-4B68-B29C-56A93195AAFB}" srcOrd="0" destOrd="0" presId="urn:microsoft.com/office/officeart/2005/8/layout/target3"/>
    <dgm:cxn modelId="{EC76E50A-84D0-4070-9EC7-4F9C8D8C9F9B}" type="presOf" srcId="{B71B9B3A-B93C-497E-804D-E26DCD4EB111}" destId="{735BC66A-B2A3-4616-9CC3-3D42E80036C0}" srcOrd="1" destOrd="0" presId="urn:microsoft.com/office/officeart/2005/8/layout/target3"/>
    <dgm:cxn modelId="{157A902D-7F5E-481D-A205-A38ED4DF4975}" type="presOf" srcId="{B71B9B3A-B93C-497E-804D-E26DCD4EB111}" destId="{A0BA7658-539C-4DFB-8735-E00DE791FADC}" srcOrd="0" destOrd="0" presId="urn:microsoft.com/office/officeart/2005/8/layout/target3"/>
    <dgm:cxn modelId="{8FD4D397-85F4-471F-ABA6-8B9A38A03E08}" srcId="{AE2EB6C1-B7D6-4FD6-9361-0FF79E662641}" destId="{15683707-DE18-49B4-A697-7E095CD42CFC}" srcOrd="0" destOrd="0" parTransId="{FEC66957-42A1-4B31-A0ED-F9BF9DC17DB5}" sibTransId="{CA91EB9A-C366-4E11-95F0-22AB72FAA1F0}"/>
    <dgm:cxn modelId="{0C7187A9-2E29-4958-9E3D-A1F4B7EB8EC0}" type="presOf" srcId="{15683707-DE18-49B4-A697-7E095CD42CFC}" destId="{805CE611-C906-4AD1-BA00-1EA6DD10D191}" srcOrd="0" destOrd="0" presId="urn:microsoft.com/office/officeart/2005/8/layout/target3"/>
    <dgm:cxn modelId="{B3B96C02-D88D-4916-AD52-11AF81B944CD}" type="presOf" srcId="{5B2F5F05-121A-4D6B-B7F8-52DA6B313C11}" destId="{E9E59CDA-7C26-473A-8629-AE7B42F99DF3}" srcOrd="1" destOrd="0" presId="urn:microsoft.com/office/officeart/2005/8/layout/target3"/>
    <dgm:cxn modelId="{C9C23751-E9CC-4CBB-BB6E-02348EB4A404}" type="presOf" srcId="{15683707-DE18-49B4-A697-7E095CD42CFC}" destId="{DCF87117-EB84-41DA-BEE6-3EE17772A92F}" srcOrd="1" destOrd="0" presId="urn:microsoft.com/office/officeart/2005/8/layout/target3"/>
    <dgm:cxn modelId="{B44D70A8-1166-4881-BAA5-FCD15906D40D}" type="presParOf" srcId="{8F7DAA67-7A81-4138-B6C0-34C17CD740CF}" destId="{AFF8A641-81D6-4809-8A77-BE696A77223B}" srcOrd="0" destOrd="0" presId="urn:microsoft.com/office/officeart/2005/8/layout/target3"/>
    <dgm:cxn modelId="{A78E7F06-AF0A-41EA-8C15-544EFEB09A33}" type="presParOf" srcId="{8F7DAA67-7A81-4138-B6C0-34C17CD740CF}" destId="{A7B30B7C-1A66-4697-9879-E23F31F53BC7}" srcOrd="1" destOrd="0" presId="urn:microsoft.com/office/officeart/2005/8/layout/target3"/>
    <dgm:cxn modelId="{EAA59501-0285-4A3D-A3A3-CD4B23E885BD}" type="presParOf" srcId="{8F7DAA67-7A81-4138-B6C0-34C17CD740CF}" destId="{805CE611-C906-4AD1-BA00-1EA6DD10D191}" srcOrd="2" destOrd="0" presId="urn:microsoft.com/office/officeart/2005/8/layout/target3"/>
    <dgm:cxn modelId="{6DD51525-EFD1-48A0-B117-EED9B21D9B12}" type="presParOf" srcId="{8F7DAA67-7A81-4138-B6C0-34C17CD740CF}" destId="{97E1E35B-3303-4599-9195-5613CC881F5D}" srcOrd="3" destOrd="0" presId="urn:microsoft.com/office/officeart/2005/8/layout/target3"/>
    <dgm:cxn modelId="{74DE6BC2-69C4-4D12-B10C-73D3CD793D5F}" type="presParOf" srcId="{8F7DAA67-7A81-4138-B6C0-34C17CD740CF}" destId="{6E163A40-D68D-4817-B590-40A625E8D862}" srcOrd="4" destOrd="0" presId="urn:microsoft.com/office/officeart/2005/8/layout/target3"/>
    <dgm:cxn modelId="{23224672-5B17-4BCE-B272-5F52771ED6CA}" type="presParOf" srcId="{8F7DAA67-7A81-4138-B6C0-34C17CD740CF}" destId="{4174B6CC-8E9C-4B68-B29C-56A93195AAFB}" srcOrd="5" destOrd="0" presId="urn:microsoft.com/office/officeart/2005/8/layout/target3"/>
    <dgm:cxn modelId="{2C17EDAC-FE05-4832-ACC4-F632960E386A}" type="presParOf" srcId="{8F7DAA67-7A81-4138-B6C0-34C17CD740CF}" destId="{9E64F503-0A37-4573-AEDB-2FD17209D9F0}" srcOrd="6" destOrd="0" presId="urn:microsoft.com/office/officeart/2005/8/layout/target3"/>
    <dgm:cxn modelId="{D3938462-09B4-483B-A05A-386C2074ADE4}" type="presParOf" srcId="{8F7DAA67-7A81-4138-B6C0-34C17CD740CF}" destId="{C12EE332-DDCC-47EC-AD1D-950E7DFC1CCB}" srcOrd="7" destOrd="0" presId="urn:microsoft.com/office/officeart/2005/8/layout/target3"/>
    <dgm:cxn modelId="{825591C4-2DDB-4E13-88DA-63729DA06AC7}" type="presParOf" srcId="{8F7DAA67-7A81-4138-B6C0-34C17CD740CF}" destId="{A0BA7658-539C-4DFB-8735-E00DE791FADC}" srcOrd="8" destOrd="0" presId="urn:microsoft.com/office/officeart/2005/8/layout/target3"/>
    <dgm:cxn modelId="{3AA43C61-C31E-4EED-BAFA-84818FE0756F}" type="presParOf" srcId="{8F7DAA67-7A81-4138-B6C0-34C17CD740CF}" destId="{DCF87117-EB84-41DA-BEE6-3EE17772A92F}" srcOrd="9" destOrd="0" presId="urn:microsoft.com/office/officeart/2005/8/layout/target3"/>
    <dgm:cxn modelId="{343BF73F-A089-4F38-B81D-7BAE10325A6A}" type="presParOf" srcId="{8F7DAA67-7A81-4138-B6C0-34C17CD740CF}" destId="{E9E59CDA-7C26-473A-8629-AE7B42F99DF3}" srcOrd="10" destOrd="0" presId="urn:microsoft.com/office/officeart/2005/8/layout/target3"/>
    <dgm:cxn modelId="{9929970A-466E-4145-A70A-519F9BC90D32}" type="presParOf" srcId="{8F7DAA67-7A81-4138-B6C0-34C17CD740CF}" destId="{735BC66A-B2A3-4616-9CC3-3D42E80036C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B12E65-4972-4CE1-B567-8E8D57559FF3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94606AF-011B-44D7-90EF-34DE19BA2230}">
      <dgm:prSet/>
      <dgm:spPr/>
      <dgm:t>
        <a:bodyPr/>
        <a:lstStyle/>
        <a:p>
          <a:pPr rtl="0"/>
          <a:r>
            <a:rPr lang="en-US" dirty="0" smtClean="0"/>
            <a:t>County and city help for veterans</a:t>
          </a:r>
          <a:endParaRPr lang="en-US" dirty="0"/>
        </a:p>
      </dgm:t>
    </dgm:pt>
    <dgm:pt modelId="{E1A93AB1-C22F-47A6-8B9B-577386A8A25B}" type="parTrans" cxnId="{474B8C30-C8CD-4014-BC96-2BF461AB76B0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C2C4C9F-54AD-42E5-8604-56015B4D7136}" type="sibTrans" cxnId="{474B8C30-C8CD-4014-BC96-2BF461AB76B0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CDF16DB-CC83-459E-81E3-191929E22281}">
      <dgm:prSet/>
      <dgm:spPr/>
      <dgm:t>
        <a:bodyPr/>
        <a:lstStyle/>
        <a:p>
          <a:pPr rtl="0"/>
          <a:r>
            <a:rPr lang="en-US" dirty="0" smtClean="0"/>
            <a:t>Experts on veterans law</a:t>
          </a:r>
          <a:endParaRPr lang="en-US" dirty="0"/>
        </a:p>
      </dgm:t>
    </dgm:pt>
    <dgm:pt modelId="{863DF416-12FE-4446-81A4-BA9FF1FCB3F2}" type="parTrans" cxnId="{B415A35C-325E-4A62-BE4E-F09F422DDA10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91B9F5E-CE94-4440-AA40-7CB318BD9D88}" type="sibTrans" cxnId="{B415A35C-325E-4A62-BE4E-F09F422DDA10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96CD7E1-D846-417E-8A27-51CD0177F2FA}">
      <dgm:prSet/>
      <dgm:spPr/>
      <dgm:t>
        <a:bodyPr/>
        <a:lstStyle/>
        <a:p>
          <a:pPr rtl="0"/>
          <a:r>
            <a:rPr lang="en-US" dirty="0" smtClean="0"/>
            <a:t>Oregon VA site has locator</a:t>
          </a:r>
          <a:endParaRPr lang="en-US" dirty="0"/>
        </a:p>
      </dgm:t>
    </dgm:pt>
    <dgm:pt modelId="{09707B7C-2772-44B3-81DC-C3FB27A265DE}" type="parTrans" cxnId="{C0BFB572-BD02-4D61-871C-971BF627D6F2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DF289D5-775E-48F4-A325-3597F92479C5}" type="sibTrans" cxnId="{C0BFB572-BD02-4D61-871C-971BF627D6F2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4971809-5EB3-4D71-923A-4AD0265DB213}">
      <dgm:prSet/>
      <dgm:spPr/>
      <dgm:t>
        <a:bodyPr/>
        <a:lstStyle/>
        <a:p>
          <a:pPr rtl="0"/>
          <a:r>
            <a:rPr lang="en-US" dirty="0" smtClean="0"/>
            <a:t>Cemeteries – 3 in Oregon</a:t>
          </a:r>
          <a:endParaRPr lang="en-US" dirty="0"/>
        </a:p>
      </dgm:t>
    </dgm:pt>
    <dgm:pt modelId="{092ABA37-1041-4FA7-B719-B107DBDF98EC}" type="parTrans" cxnId="{49517F04-E9D6-4A0D-AD62-E08FBF8C4DCC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83322C1-96B6-442C-8FFA-9E5E55B52DB7}" type="sibTrans" cxnId="{49517F04-E9D6-4A0D-AD62-E08FBF8C4DCC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6BF4F2C-BD12-4008-A129-684F4C123F5C}" type="pres">
      <dgm:prSet presAssocID="{96B12E65-4972-4CE1-B567-8E8D57559FF3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3D26FC81-E318-4D1C-97CB-43906902AE5E}" type="pres">
      <dgm:prSet presAssocID="{C94606AF-011B-44D7-90EF-34DE19BA2230}" presName="noChildren" presStyleCnt="0"/>
      <dgm:spPr/>
    </dgm:pt>
    <dgm:pt modelId="{A61868DC-0183-4C7F-B116-0A8578FEB2C0}" type="pres">
      <dgm:prSet presAssocID="{C94606AF-011B-44D7-90EF-34DE19BA2230}" presName="gap" presStyleCnt="0"/>
      <dgm:spPr/>
    </dgm:pt>
    <dgm:pt modelId="{4207934A-A69F-47E1-8249-71C66F8A8467}" type="pres">
      <dgm:prSet presAssocID="{C94606AF-011B-44D7-90EF-34DE19BA2230}" presName="medCircle2" presStyleLbl="vennNode1" presStyleIdx="0" presStyleCnt="4"/>
      <dgm:spPr/>
    </dgm:pt>
    <dgm:pt modelId="{052726D2-CA13-418C-A0D8-064CA2C09810}" type="pres">
      <dgm:prSet presAssocID="{C94606AF-011B-44D7-90EF-34DE19BA2230}" presName="txLvlOnly1" presStyleLbl="revTx" presStyleIdx="0" presStyleCnt="4" custScaleX="89825"/>
      <dgm:spPr/>
      <dgm:t>
        <a:bodyPr/>
        <a:lstStyle/>
        <a:p>
          <a:endParaRPr lang="en-US"/>
        </a:p>
      </dgm:t>
    </dgm:pt>
    <dgm:pt modelId="{3646958E-25AB-4D25-A740-9012C0DEDAC8}" type="pres">
      <dgm:prSet presAssocID="{ECDF16DB-CC83-459E-81E3-191929E22281}" presName="noChildren" presStyleCnt="0"/>
      <dgm:spPr/>
    </dgm:pt>
    <dgm:pt modelId="{44ED3519-1635-4498-8BCC-6EC60262380B}" type="pres">
      <dgm:prSet presAssocID="{ECDF16DB-CC83-459E-81E3-191929E22281}" presName="gap" presStyleCnt="0"/>
      <dgm:spPr/>
    </dgm:pt>
    <dgm:pt modelId="{C501F3EB-2F94-4BC7-A408-E5056768CA87}" type="pres">
      <dgm:prSet presAssocID="{ECDF16DB-CC83-459E-81E3-191929E22281}" presName="medCircle2" presStyleLbl="vennNode1" presStyleIdx="1" presStyleCnt="4"/>
      <dgm:spPr/>
    </dgm:pt>
    <dgm:pt modelId="{17297ACE-42FE-4309-B27E-19412EB851BC}" type="pres">
      <dgm:prSet presAssocID="{ECDF16DB-CC83-459E-81E3-191929E22281}" presName="txLvlOnly1" presStyleLbl="revTx" presStyleIdx="1" presStyleCnt="4" custScaleX="89825"/>
      <dgm:spPr/>
      <dgm:t>
        <a:bodyPr/>
        <a:lstStyle/>
        <a:p>
          <a:endParaRPr lang="en-US"/>
        </a:p>
      </dgm:t>
    </dgm:pt>
    <dgm:pt modelId="{62E124AD-2B51-40DD-B14D-E34FB859EF6D}" type="pres">
      <dgm:prSet presAssocID="{596CD7E1-D846-417E-8A27-51CD0177F2FA}" presName="noChildren" presStyleCnt="0"/>
      <dgm:spPr/>
    </dgm:pt>
    <dgm:pt modelId="{A7E8A4A5-8260-4580-A09C-67AA7284CFE3}" type="pres">
      <dgm:prSet presAssocID="{596CD7E1-D846-417E-8A27-51CD0177F2FA}" presName="gap" presStyleCnt="0"/>
      <dgm:spPr/>
    </dgm:pt>
    <dgm:pt modelId="{2AC29F52-3354-4140-934D-70E950673B6D}" type="pres">
      <dgm:prSet presAssocID="{596CD7E1-D846-417E-8A27-51CD0177F2FA}" presName="medCircle2" presStyleLbl="vennNode1" presStyleIdx="2" presStyleCnt="4"/>
      <dgm:spPr/>
    </dgm:pt>
    <dgm:pt modelId="{74A5E4D4-35CB-4FB3-A6BA-EBBCDF05CF3B}" type="pres">
      <dgm:prSet presAssocID="{596CD7E1-D846-417E-8A27-51CD0177F2FA}" presName="txLvlOnly1" presStyleLbl="revTx" presStyleIdx="2" presStyleCnt="4" custScaleX="89825"/>
      <dgm:spPr/>
      <dgm:t>
        <a:bodyPr/>
        <a:lstStyle/>
        <a:p>
          <a:endParaRPr lang="en-US"/>
        </a:p>
      </dgm:t>
    </dgm:pt>
    <dgm:pt modelId="{891AF2E9-1E3E-4464-AEB0-83FDADE2C9BC}" type="pres">
      <dgm:prSet presAssocID="{C4971809-5EB3-4D71-923A-4AD0265DB213}" presName="noChildren" presStyleCnt="0"/>
      <dgm:spPr/>
    </dgm:pt>
    <dgm:pt modelId="{0CEC9D00-8AA2-4A38-846C-9E054C154A02}" type="pres">
      <dgm:prSet presAssocID="{C4971809-5EB3-4D71-923A-4AD0265DB213}" presName="gap" presStyleCnt="0"/>
      <dgm:spPr/>
    </dgm:pt>
    <dgm:pt modelId="{29FBE71C-50CB-4977-92A4-BE9748C34915}" type="pres">
      <dgm:prSet presAssocID="{C4971809-5EB3-4D71-923A-4AD0265DB213}" presName="medCircle2" presStyleLbl="vennNode1" presStyleIdx="3" presStyleCnt="4"/>
      <dgm:spPr/>
    </dgm:pt>
    <dgm:pt modelId="{9094D0C6-0B0D-4BF5-9820-3A4ED67539CD}" type="pres">
      <dgm:prSet presAssocID="{C4971809-5EB3-4D71-923A-4AD0265DB213}" presName="txLvlOnly1" presStyleLbl="revTx" presStyleIdx="3" presStyleCnt="4" custScaleX="89825"/>
      <dgm:spPr/>
      <dgm:t>
        <a:bodyPr/>
        <a:lstStyle/>
        <a:p>
          <a:endParaRPr lang="en-US"/>
        </a:p>
      </dgm:t>
    </dgm:pt>
  </dgm:ptLst>
  <dgm:cxnLst>
    <dgm:cxn modelId="{B415A35C-325E-4A62-BE4E-F09F422DDA10}" srcId="{96B12E65-4972-4CE1-B567-8E8D57559FF3}" destId="{ECDF16DB-CC83-459E-81E3-191929E22281}" srcOrd="1" destOrd="0" parTransId="{863DF416-12FE-4446-81A4-BA9FF1FCB3F2}" sibTransId="{191B9F5E-CE94-4440-AA40-7CB318BD9D88}"/>
    <dgm:cxn modelId="{49517F04-E9D6-4A0D-AD62-E08FBF8C4DCC}" srcId="{96B12E65-4972-4CE1-B567-8E8D57559FF3}" destId="{C4971809-5EB3-4D71-923A-4AD0265DB213}" srcOrd="3" destOrd="0" parTransId="{092ABA37-1041-4FA7-B719-B107DBDF98EC}" sibTransId="{C83322C1-96B6-442C-8FFA-9E5E55B52DB7}"/>
    <dgm:cxn modelId="{C0BFB572-BD02-4D61-871C-971BF627D6F2}" srcId="{96B12E65-4972-4CE1-B567-8E8D57559FF3}" destId="{596CD7E1-D846-417E-8A27-51CD0177F2FA}" srcOrd="2" destOrd="0" parTransId="{09707B7C-2772-44B3-81DC-C3FB27A265DE}" sibTransId="{ADF289D5-775E-48F4-A325-3597F92479C5}"/>
    <dgm:cxn modelId="{474B8C30-C8CD-4014-BC96-2BF461AB76B0}" srcId="{96B12E65-4972-4CE1-B567-8E8D57559FF3}" destId="{C94606AF-011B-44D7-90EF-34DE19BA2230}" srcOrd="0" destOrd="0" parTransId="{E1A93AB1-C22F-47A6-8B9B-577386A8A25B}" sibTransId="{0C2C4C9F-54AD-42E5-8604-56015B4D7136}"/>
    <dgm:cxn modelId="{E8A530F4-0404-4292-8B07-667BB9666DB3}" type="presOf" srcId="{596CD7E1-D846-417E-8A27-51CD0177F2FA}" destId="{74A5E4D4-35CB-4FB3-A6BA-EBBCDF05CF3B}" srcOrd="0" destOrd="0" presId="urn:microsoft.com/office/officeart/2008/layout/VerticalCircleList"/>
    <dgm:cxn modelId="{FA8BCA46-15AE-4E55-97CE-BCBB29436F09}" type="presOf" srcId="{96B12E65-4972-4CE1-B567-8E8D57559FF3}" destId="{E6BF4F2C-BD12-4008-A129-684F4C123F5C}" srcOrd="0" destOrd="0" presId="urn:microsoft.com/office/officeart/2008/layout/VerticalCircleList"/>
    <dgm:cxn modelId="{537D03A1-7C1E-4007-A57E-0B703CE2A0DB}" type="presOf" srcId="{ECDF16DB-CC83-459E-81E3-191929E22281}" destId="{17297ACE-42FE-4309-B27E-19412EB851BC}" srcOrd="0" destOrd="0" presId="urn:microsoft.com/office/officeart/2008/layout/VerticalCircleList"/>
    <dgm:cxn modelId="{85AE5E21-01A6-4F7E-B6EE-CDAB1F079DEC}" type="presOf" srcId="{C94606AF-011B-44D7-90EF-34DE19BA2230}" destId="{052726D2-CA13-418C-A0D8-064CA2C09810}" srcOrd="0" destOrd="0" presId="urn:microsoft.com/office/officeart/2008/layout/VerticalCircleList"/>
    <dgm:cxn modelId="{F8CA43BB-9288-406C-A278-139EBE7D7B54}" type="presOf" srcId="{C4971809-5EB3-4D71-923A-4AD0265DB213}" destId="{9094D0C6-0B0D-4BF5-9820-3A4ED67539CD}" srcOrd="0" destOrd="0" presId="urn:microsoft.com/office/officeart/2008/layout/VerticalCircleList"/>
    <dgm:cxn modelId="{1C5E8D60-EBA1-4987-8E55-B1B6E31C5DFB}" type="presParOf" srcId="{E6BF4F2C-BD12-4008-A129-684F4C123F5C}" destId="{3D26FC81-E318-4D1C-97CB-43906902AE5E}" srcOrd="0" destOrd="0" presId="urn:microsoft.com/office/officeart/2008/layout/VerticalCircleList"/>
    <dgm:cxn modelId="{60639E03-D617-4131-B910-1227EEB493CE}" type="presParOf" srcId="{3D26FC81-E318-4D1C-97CB-43906902AE5E}" destId="{A61868DC-0183-4C7F-B116-0A8578FEB2C0}" srcOrd="0" destOrd="0" presId="urn:microsoft.com/office/officeart/2008/layout/VerticalCircleList"/>
    <dgm:cxn modelId="{05567C28-027E-43E4-A0B5-D1E0A568DA3E}" type="presParOf" srcId="{3D26FC81-E318-4D1C-97CB-43906902AE5E}" destId="{4207934A-A69F-47E1-8249-71C66F8A8467}" srcOrd="1" destOrd="0" presId="urn:microsoft.com/office/officeart/2008/layout/VerticalCircleList"/>
    <dgm:cxn modelId="{292A5C39-AD2A-42E0-BFFA-A5CA2BEE4F89}" type="presParOf" srcId="{3D26FC81-E318-4D1C-97CB-43906902AE5E}" destId="{052726D2-CA13-418C-A0D8-064CA2C09810}" srcOrd="2" destOrd="0" presId="urn:microsoft.com/office/officeart/2008/layout/VerticalCircleList"/>
    <dgm:cxn modelId="{A164DD3D-B99F-43F6-BF58-A98BE6B55B15}" type="presParOf" srcId="{E6BF4F2C-BD12-4008-A129-684F4C123F5C}" destId="{3646958E-25AB-4D25-A740-9012C0DEDAC8}" srcOrd="1" destOrd="0" presId="urn:microsoft.com/office/officeart/2008/layout/VerticalCircleList"/>
    <dgm:cxn modelId="{DD6B5AA4-1970-4D27-B80C-25A4FC8AAAB6}" type="presParOf" srcId="{3646958E-25AB-4D25-A740-9012C0DEDAC8}" destId="{44ED3519-1635-4498-8BCC-6EC60262380B}" srcOrd="0" destOrd="0" presId="urn:microsoft.com/office/officeart/2008/layout/VerticalCircleList"/>
    <dgm:cxn modelId="{11EEA2FC-713D-4D51-845C-004B6B84004A}" type="presParOf" srcId="{3646958E-25AB-4D25-A740-9012C0DEDAC8}" destId="{C501F3EB-2F94-4BC7-A408-E5056768CA87}" srcOrd="1" destOrd="0" presId="urn:microsoft.com/office/officeart/2008/layout/VerticalCircleList"/>
    <dgm:cxn modelId="{D46DCADF-4D6B-4174-B74E-25B54E35AC01}" type="presParOf" srcId="{3646958E-25AB-4D25-A740-9012C0DEDAC8}" destId="{17297ACE-42FE-4309-B27E-19412EB851BC}" srcOrd="2" destOrd="0" presId="urn:microsoft.com/office/officeart/2008/layout/VerticalCircleList"/>
    <dgm:cxn modelId="{8F385CD0-CA61-4E6B-B7FD-DBA5C1EDAD8A}" type="presParOf" srcId="{E6BF4F2C-BD12-4008-A129-684F4C123F5C}" destId="{62E124AD-2B51-40DD-B14D-E34FB859EF6D}" srcOrd="2" destOrd="0" presId="urn:microsoft.com/office/officeart/2008/layout/VerticalCircleList"/>
    <dgm:cxn modelId="{99560D05-CF69-4CAE-B3E1-5157130B286B}" type="presParOf" srcId="{62E124AD-2B51-40DD-B14D-E34FB859EF6D}" destId="{A7E8A4A5-8260-4580-A09C-67AA7284CFE3}" srcOrd="0" destOrd="0" presId="urn:microsoft.com/office/officeart/2008/layout/VerticalCircleList"/>
    <dgm:cxn modelId="{8945D949-FEAA-432D-9B1A-8F3C5C8715E8}" type="presParOf" srcId="{62E124AD-2B51-40DD-B14D-E34FB859EF6D}" destId="{2AC29F52-3354-4140-934D-70E950673B6D}" srcOrd="1" destOrd="0" presId="urn:microsoft.com/office/officeart/2008/layout/VerticalCircleList"/>
    <dgm:cxn modelId="{B515D483-DFAB-46C7-BC73-E2148AD19046}" type="presParOf" srcId="{62E124AD-2B51-40DD-B14D-E34FB859EF6D}" destId="{74A5E4D4-35CB-4FB3-A6BA-EBBCDF05CF3B}" srcOrd="2" destOrd="0" presId="urn:microsoft.com/office/officeart/2008/layout/VerticalCircleList"/>
    <dgm:cxn modelId="{4D7B76BA-D05C-4B45-9B2E-3154F559D8CE}" type="presParOf" srcId="{E6BF4F2C-BD12-4008-A129-684F4C123F5C}" destId="{891AF2E9-1E3E-4464-AEB0-83FDADE2C9BC}" srcOrd="3" destOrd="0" presId="urn:microsoft.com/office/officeart/2008/layout/VerticalCircleList"/>
    <dgm:cxn modelId="{AF0AC771-3674-433B-A3E0-175C44BCC903}" type="presParOf" srcId="{891AF2E9-1E3E-4464-AEB0-83FDADE2C9BC}" destId="{0CEC9D00-8AA2-4A38-846C-9E054C154A02}" srcOrd="0" destOrd="0" presId="urn:microsoft.com/office/officeart/2008/layout/VerticalCircleList"/>
    <dgm:cxn modelId="{BB7B47E9-D42B-42EC-A487-2BAB473C4704}" type="presParOf" srcId="{891AF2E9-1E3E-4464-AEB0-83FDADE2C9BC}" destId="{29FBE71C-50CB-4977-92A4-BE9748C34915}" srcOrd="1" destOrd="0" presId="urn:microsoft.com/office/officeart/2008/layout/VerticalCircleList"/>
    <dgm:cxn modelId="{DA502C2A-2F8C-4AF9-AD2A-9AA11F0F0E70}" type="presParOf" srcId="{891AF2E9-1E3E-4464-AEB0-83FDADE2C9BC}" destId="{9094D0C6-0B0D-4BF5-9820-3A4ED67539C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7D980-393B-423D-807B-31B8E31E2062}">
      <dsp:nvSpPr>
        <dsp:cNvPr id="0" name=""/>
        <dsp:cNvSpPr/>
      </dsp:nvSpPr>
      <dsp:spPr>
        <a:xfrm>
          <a:off x="0" y="114300"/>
          <a:ext cx="3505200" cy="35052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D2F04-2575-4F72-8EB8-FFDFC1452A2A}">
      <dsp:nvSpPr>
        <dsp:cNvPr id="0" name=""/>
        <dsp:cNvSpPr/>
      </dsp:nvSpPr>
      <dsp:spPr>
        <a:xfrm>
          <a:off x="332993" y="447294"/>
          <a:ext cx="1367028" cy="1367028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Multistep process</a:t>
          </a:r>
          <a:endParaRPr lang="en-US" sz="2100" kern="1200" dirty="0"/>
        </a:p>
      </dsp:txBody>
      <dsp:txXfrm>
        <a:off x="399726" y="514027"/>
        <a:ext cx="1233562" cy="1233562"/>
      </dsp:txXfrm>
    </dsp:sp>
    <dsp:sp modelId="{1AF518CE-9DF9-431E-89CF-C4B1FEB58A5D}">
      <dsp:nvSpPr>
        <dsp:cNvPr id="0" name=""/>
        <dsp:cNvSpPr/>
      </dsp:nvSpPr>
      <dsp:spPr>
        <a:xfrm>
          <a:off x="1805178" y="447294"/>
          <a:ext cx="1367028" cy="1367028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Site is very navigable</a:t>
          </a:r>
          <a:endParaRPr lang="en-US" sz="2100" kern="1200" dirty="0"/>
        </a:p>
      </dsp:txBody>
      <dsp:txXfrm>
        <a:off x="1871911" y="514027"/>
        <a:ext cx="1233562" cy="1233562"/>
      </dsp:txXfrm>
    </dsp:sp>
    <dsp:sp modelId="{7058E08F-F2C9-40C3-805D-9032B7009A04}">
      <dsp:nvSpPr>
        <dsp:cNvPr id="0" name=""/>
        <dsp:cNvSpPr/>
      </dsp:nvSpPr>
      <dsp:spPr>
        <a:xfrm>
          <a:off x="332993" y="1919478"/>
          <a:ext cx="1367028" cy="1367028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There are trainers </a:t>
          </a:r>
          <a:endParaRPr lang="en-US" sz="2100" kern="1200" dirty="0"/>
        </a:p>
      </dsp:txBody>
      <dsp:txXfrm>
        <a:off x="399726" y="1986211"/>
        <a:ext cx="1233562" cy="1233562"/>
      </dsp:txXfrm>
    </dsp:sp>
    <dsp:sp modelId="{DBD21E81-11B6-4379-A753-9B5769C04504}">
      <dsp:nvSpPr>
        <dsp:cNvPr id="0" name=""/>
        <dsp:cNvSpPr/>
      </dsp:nvSpPr>
      <dsp:spPr>
        <a:xfrm>
          <a:off x="1805178" y="1919478"/>
          <a:ext cx="1367028" cy="1367028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Insurance agents can help </a:t>
          </a:r>
          <a:endParaRPr lang="en-US" sz="2100" kern="1200" dirty="0"/>
        </a:p>
      </dsp:txBody>
      <dsp:txXfrm>
        <a:off x="1871911" y="1986211"/>
        <a:ext cx="1233562" cy="1233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8A641-81D6-4809-8A77-BE696A77223B}">
      <dsp:nvSpPr>
        <dsp:cNvPr id="0" name=""/>
        <dsp:cNvSpPr/>
      </dsp:nvSpPr>
      <dsp:spPr>
        <a:xfrm>
          <a:off x="-38102" y="921067"/>
          <a:ext cx="2425065" cy="242506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CE611-C906-4AD1-BA00-1EA6DD10D191}">
      <dsp:nvSpPr>
        <dsp:cNvPr id="0" name=""/>
        <dsp:cNvSpPr/>
      </dsp:nvSpPr>
      <dsp:spPr>
        <a:xfrm>
          <a:off x="647695" y="685799"/>
          <a:ext cx="2981653" cy="28465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800080"/>
              </a:solidFill>
            </a:rPr>
            <a:t>SHIBA – to help Medicare enrollees</a:t>
          </a:r>
          <a:endParaRPr lang="en-US" sz="2000" kern="1200" dirty="0">
            <a:solidFill>
              <a:srgbClr val="800080"/>
            </a:solidFill>
          </a:endParaRPr>
        </a:p>
      </dsp:txBody>
      <dsp:txXfrm>
        <a:off x="647695" y="685799"/>
        <a:ext cx="2981653" cy="853971"/>
      </dsp:txXfrm>
    </dsp:sp>
    <dsp:sp modelId="{6E163A40-D68D-4817-B590-40A625E8D862}">
      <dsp:nvSpPr>
        <dsp:cNvPr id="0" name=""/>
        <dsp:cNvSpPr/>
      </dsp:nvSpPr>
      <dsp:spPr>
        <a:xfrm>
          <a:off x="386284" y="1648588"/>
          <a:ext cx="1576290" cy="157629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80000"/>
            <a:hueOff val="-259674"/>
            <a:satOff val="-16754"/>
            <a:lumOff val="16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4B6CC-8E9C-4B68-B29C-56A93195AAFB}">
      <dsp:nvSpPr>
        <dsp:cNvPr id="0" name=""/>
        <dsp:cNvSpPr/>
      </dsp:nvSpPr>
      <dsp:spPr>
        <a:xfrm>
          <a:off x="838202" y="1472776"/>
          <a:ext cx="2905405" cy="19478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-259674"/>
              <a:satOff val="-16754"/>
              <a:lumOff val="168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800080"/>
              </a:solidFill>
            </a:rPr>
            <a:t>Centers for Medicare/Medicaid Services</a:t>
          </a:r>
          <a:endParaRPr lang="en-US" sz="2000" kern="1200" dirty="0">
            <a:solidFill>
              <a:srgbClr val="800080"/>
            </a:solidFill>
          </a:endParaRPr>
        </a:p>
      </dsp:txBody>
      <dsp:txXfrm>
        <a:off x="838202" y="1472776"/>
        <a:ext cx="2905405" cy="898987"/>
      </dsp:txXfrm>
    </dsp:sp>
    <dsp:sp modelId="{C12EE332-DDCC-47EC-AD1D-950E7DFC1CCB}">
      <dsp:nvSpPr>
        <dsp:cNvPr id="0" name=""/>
        <dsp:cNvSpPr/>
      </dsp:nvSpPr>
      <dsp:spPr>
        <a:xfrm>
          <a:off x="810670" y="2376107"/>
          <a:ext cx="727518" cy="72751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80000"/>
            <a:hueOff val="-519348"/>
            <a:satOff val="-33508"/>
            <a:lumOff val="336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A7658-539C-4DFB-8735-E00DE791FADC}">
      <dsp:nvSpPr>
        <dsp:cNvPr id="0" name=""/>
        <dsp:cNvSpPr/>
      </dsp:nvSpPr>
      <dsp:spPr>
        <a:xfrm>
          <a:off x="1181092" y="2325384"/>
          <a:ext cx="2815916" cy="828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-519348"/>
              <a:satOff val="-33508"/>
              <a:lumOff val="336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800080"/>
              </a:solidFill>
            </a:rPr>
            <a:t>Condition specific agencies</a:t>
          </a:r>
          <a:endParaRPr lang="en-US" sz="2000" kern="1200" dirty="0">
            <a:solidFill>
              <a:srgbClr val="800080"/>
            </a:solidFill>
          </a:endParaRPr>
        </a:p>
      </dsp:txBody>
      <dsp:txXfrm>
        <a:off x="1181092" y="2325384"/>
        <a:ext cx="2815916" cy="828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7934A-A69F-47E1-8249-71C66F8A8467}">
      <dsp:nvSpPr>
        <dsp:cNvPr id="0" name=""/>
        <dsp:cNvSpPr/>
      </dsp:nvSpPr>
      <dsp:spPr>
        <a:xfrm>
          <a:off x="1207874" y="1371"/>
          <a:ext cx="1096594" cy="1096594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52726D2-CA13-418C-A0D8-064CA2C09810}">
      <dsp:nvSpPr>
        <dsp:cNvPr id="0" name=""/>
        <dsp:cNvSpPr/>
      </dsp:nvSpPr>
      <dsp:spPr>
        <a:xfrm>
          <a:off x="2053827" y="1371"/>
          <a:ext cx="5255419" cy="1096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County and city help for veterans</a:t>
          </a:r>
          <a:endParaRPr lang="en-US" sz="3600" kern="1200" dirty="0"/>
        </a:p>
      </dsp:txBody>
      <dsp:txXfrm>
        <a:off x="2053827" y="1371"/>
        <a:ext cx="5255419" cy="1096594"/>
      </dsp:txXfrm>
    </dsp:sp>
    <dsp:sp modelId="{C501F3EB-2F94-4BC7-A408-E5056768CA87}">
      <dsp:nvSpPr>
        <dsp:cNvPr id="0" name=""/>
        <dsp:cNvSpPr/>
      </dsp:nvSpPr>
      <dsp:spPr>
        <a:xfrm>
          <a:off x="1207874" y="1097965"/>
          <a:ext cx="1096594" cy="1096594"/>
        </a:xfrm>
        <a:prstGeom prst="ellipse">
          <a:avLst/>
        </a:prstGeom>
        <a:solidFill>
          <a:schemeClr val="accent4">
            <a:shade val="80000"/>
            <a:alpha val="50000"/>
            <a:hueOff val="-173116"/>
            <a:satOff val="-11169"/>
            <a:lumOff val="11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7297ACE-42FE-4309-B27E-19412EB851BC}">
      <dsp:nvSpPr>
        <dsp:cNvPr id="0" name=""/>
        <dsp:cNvSpPr/>
      </dsp:nvSpPr>
      <dsp:spPr>
        <a:xfrm>
          <a:off x="2053827" y="1097965"/>
          <a:ext cx="5255419" cy="1096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Experts on veterans law</a:t>
          </a:r>
          <a:endParaRPr lang="en-US" sz="3600" kern="1200" dirty="0"/>
        </a:p>
      </dsp:txBody>
      <dsp:txXfrm>
        <a:off x="2053827" y="1097965"/>
        <a:ext cx="5255419" cy="1096594"/>
      </dsp:txXfrm>
    </dsp:sp>
    <dsp:sp modelId="{2AC29F52-3354-4140-934D-70E950673B6D}">
      <dsp:nvSpPr>
        <dsp:cNvPr id="0" name=""/>
        <dsp:cNvSpPr/>
      </dsp:nvSpPr>
      <dsp:spPr>
        <a:xfrm>
          <a:off x="1207874" y="2194560"/>
          <a:ext cx="1096594" cy="1096594"/>
        </a:xfrm>
        <a:prstGeom prst="ellipse">
          <a:avLst/>
        </a:prstGeom>
        <a:solidFill>
          <a:schemeClr val="accent4">
            <a:shade val="80000"/>
            <a:alpha val="50000"/>
            <a:hueOff val="-346232"/>
            <a:satOff val="-22339"/>
            <a:lumOff val="224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A5E4D4-35CB-4FB3-A6BA-EBBCDF05CF3B}">
      <dsp:nvSpPr>
        <dsp:cNvPr id="0" name=""/>
        <dsp:cNvSpPr/>
      </dsp:nvSpPr>
      <dsp:spPr>
        <a:xfrm>
          <a:off x="2053827" y="2194560"/>
          <a:ext cx="5255419" cy="1096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Oregon VA site has locator</a:t>
          </a:r>
          <a:endParaRPr lang="en-US" sz="3600" kern="1200" dirty="0"/>
        </a:p>
      </dsp:txBody>
      <dsp:txXfrm>
        <a:off x="2053827" y="2194560"/>
        <a:ext cx="5255419" cy="1096594"/>
      </dsp:txXfrm>
    </dsp:sp>
    <dsp:sp modelId="{29FBE71C-50CB-4977-92A4-BE9748C34915}">
      <dsp:nvSpPr>
        <dsp:cNvPr id="0" name=""/>
        <dsp:cNvSpPr/>
      </dsp:nvSpPr>
      <dsp:spPr>
        <a:xfrm>
          <a:off x="1207874" y="3291154"/>
          <a:ext cx="1096594" cy="1096594"/>
        </a:xfrm>
        <a:prstGeom prst="ellipse">
          <a:avLst/>
        </a:prstGeom>
        <a:solidFill>
          <a:schemeClr val="accent4">
            <a:shade val="80000"/>
            <a:alpha val="50000"/>
            <a:hueOff val="-519348"/>
            <a:satOff val="-33508"/>
            <a:lumOff val="336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94D0C6-0B0D-4BF5-9820-3A4ED67539CD}">
      <dsp:nvSpPr>
        <dsp:cNvPr id="0" name=""/>
        <dsp:cNvSpPr/>
      </dsp:nvSpPr>
      <dsp:spPr>
        <a:xfrm>
          <a:off x="2053827" y="3291154"/>
          <a:ext cx="5255419" cy="1096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Cemeteries – 3 in Oregon</a:t>
          </a:r>
          <a:endParaRPr lang="en-US" sz="3600" kern="1200" dirty="0"/>
        </a:p>
      </dsp:txBody>
      <dsp:txXfrm>
        <a:off x="2053827" y="3291154"/>
        <a:ext cx="5255419" cy="1096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62A626C5-E850-4D8B-9AE0-EE51D62B4DE4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081117AE-997F-4594-9176-11EFFD327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4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53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5298" indent="-235298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0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06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70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0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1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0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62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40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18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6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40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58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77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98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41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21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82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672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23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67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473" indent="-176473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5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009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46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56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68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812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780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473" indent="-176473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71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473" indent="-176473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81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473" indent="-176473">
              <a:buFont typeface="Arial" charset="0"/>
              <a:buChar char="•"/>
            </a:pPr>
            <a:endParaRPr lang="en-US" baseline="0" dirty="0" smtClean="0"/>
          </a:p>
          <a:p>
            <a:pPr marL="176473" indent="-176473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937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674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93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660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826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3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99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8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9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1192">
              <a:defRPr/>
            </a:pP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9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117AE-997F-4594-9176-11EFFD32721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5B00-8D30-47BE-9BF0-9BB310FA5E9E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060-2583-4746-BDF0-B7587129B17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5B00-8D30-47BE-9BF0-9BB310FA5E9E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060-2583-4746-BDF0-B7587129B1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5B00-8D30-47BE-9BF0-9BB310FA5E9E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060-2583-4746-BDF0-B7587129B1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5B00-8D30-47BE-9BF0-9BB310FA5E9E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060-2583-4746-BDF0-B7587129B1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5B00-8D30-47BE-9BF0-9BB310FA5E9E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060-2583-4746-BDF0-B7587129B17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5B00-8D30-47BE-9BF0-9BB310FA5E9E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060-2583-4746-BDF0-B7587129B1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5B00-8D30-47BE-9BF0-9BB310FA5E9E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060-2583-4746-BDF0-B7587129B1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5B00-8D30-47BE-9BF0-9BB310FA5E9E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060-2583-4746-BDF0-B7587129B1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5B00-8D30-47BE-9BF0-9BB310FA5E9E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060-2583-4746-BDF0-B7587129B1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5B00-8D30-47BE-9BF0-9BB310FA5E9E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060-2583-4746-BDF0-B7587129B1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5B00-8D30-47BE-9BF0-9BB310FA5E9E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614060-2583-4746-BDF0-B7587129B1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435B00-8D30-47BE-9BF0-9BB310FA5E9E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614060-2583-4746-BDF0-B7587129B17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  <p:sldLayoutId id="214748485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857" r:id="rId9"/>
    <p:sldLayoutId id="2147484858" r:id="rId10"/>
    <p:sldLayoutId id="21474848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11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w2w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freewynninfolit@gmail.co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990600"/>
            <a:ext cx="7427976" cy="28194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Brushing up on Social Services Information for Patrons</a:t>
            </a:r>
            <a:b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 Primer for Librarians</a:t>
            </a:r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43000" y="3685032"/>
            <a:ext cx="7351776" cy="1877568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Holly </a:t>
            </a:r>
            <a:r>
              <a:rPr lang="en-US" sz="36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Freewynn</a:t>
            </a:r>
            <a:r>
              <a:rPr lang="en-US" sz="36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, MLS, MUS</a:t>
            </a:r>
            <a:endParaRPr lang="en-US" sz="3600" dirty="0">
              <a:solidFill>
                <a:srgbClr val="FFFF66"/>
              </a:solidFill>
              <a:latin typeface="Calibri" panose="020F0502020204030204" pitchFamily="34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6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Oregon I&amp;R – have THIS on hand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4000" dirty="0" smtClean="0"/>
              <a:t>2-1-1 can be accessed </a:t>
            </a:r>
            <a:r>
              <a:rPr lang="en-US" sz="4000" dirty="0"/>
              <a:t>by calling 211, or at </a:t>
            </a:r>
            <a:r>
              <a:rPr lang="en-US" sz="4000" dirty="0">
                <a:hlinkClick r:id="rId3"/>
              </a:rPr>
              <a:t>http://www.211.org</a:t>
            </a:r>
            <a:r>
              <a:rPr lang="en-US" sz="4000" dirty="0" smtClean="0">
                <a:hlinkClick r:id="rId3"/>
              </a:rPr>
              <a:t>/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Local human/social service agencies – can be found by calling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1-855-673-2372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600200"/>
          </a:xfrm>
        </p:spPr>
        <p:txBody>
          <a:bodyPr/>
          <a:lstStyle/>
          <a:p>
            <a:r>
              <a:rPr lang="en-US" dirty="0" smtClean="0"/>
              <a:t>Going more in depth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out there, and how do our patrons get to 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58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A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/>
              <a:t>An elder patron who is a veteran with mobility issues lives with adult child </a:t>
            </a:r>
            <a:r>
              <a:rPr lang="en-US" sz="3600" dirty="0" smtClean="0"/>
              <a:t>(who works part time as a caregiver in facility )</a:t>
            </a:r>
            <a:r>
              <a:rPr lang="en-US" sz="3600" dirty="0"/>
              <a:t> </a:t>
            </a:r>
            <a:r>
              <a:rPr lang="en-US" sz="3600" dirty="0" smtClean="0"/>
              <a:t>and </a:t>
            </a:r>
            <a:r>
              <a:rPr lang="en-US" sz="3600" dirty="0"/>
              <a:t>two minor children – one child has a developmental disability.  They live in Roseburg, Oregon</a:t>
            </a:r>
            <a:r>
              <a:rPr lang="en-US" sz="3600" dirty="0" smtClean="0"/>
              <a:t>. 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Adult daughter is inquiring about access to start looking for assistance.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Scenario – cont.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family might get benefits/services from:</a:t>
            </a:r>
          </a:p>
          <a:p>
            <a:r>
              <a:rPr lang="en-US" dirty="0" smtClean="0"/>
              <a:t>Veterans Administration medical and other offices</a:t>
            </a:r>
          </a:p>
          <a:p>
            <a:r>
              <a:rPr lang="en-US" dirty="0" smtClean="0"/>
              <a:t>Douglas County Health and Senior Services Departments</a:t>
            </a:r>
          </a:p>
          <a:p>
            <a:r>
              <a:rPr lang="en-US" dirty="0" smtClean="0"/>
              <a:t>Roseburg Public Schools – Special Education (Title I)</a:t>
            </a:r>
          </a:p>
          <a:p>
            <a:r>
              <a:rPr lang="en-US" dirty="0" err="1" smtClean="0"/>
              <a:t>UTrans</a:t>
            </a:r>
            <a:r>
              <a:rPr lang="en-US" dirty="0" smtClean="0"/>
              <a:t> Direct – </a:t>
            </a:r>
            <a:r>
              <a:rPr lang="en-US" dirty="0" err="1" smtClean="0"/>
              <a:t>paratransit</a:t>
            </a:r>
            <a:r>
              <a:rPr lang="en-US" dirty="0" smtClean="0"/>
              <a:t> for disabled applicants</a:t>
            </a:r>
          </a:p>
          <a:p>
            <a:r>
              <a:rPr lang="en-US" dirty="0" smtClean="0"/>
              <a:t>SNAP – nutritional help – federal program administered within the state</a:t>
            </a:r>
          </a:p>
          <a:p>
            <a:r>
              <a:rPr lang="en-US" dirty="0" smtClean="0"/>
              <a:t>Case management – may be different offices depending on person being served</a:t>
            </a:r>
          </a:p>
          <a:p>
            <a:r>
              <a:rPr lang="en-US" dirty="0" smtClean="0"/>
              <a:t>Low-rent program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2000">
              <a:srgbClr val="E6D78A"/>
            </a:gs>
            <a:gs pos="22000">
              <a:srgbClr val="C7AC4C"/>
            </a:gs>
            <a:gs pos="53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Agencies and offices and services, oh my – </a:t>
            </a:r>
            <a:r>
              <a:rPr lang="en-US" u="sng" dirty="0" smtClean="0"/>
              <a:t>not</a:t>
            </a:r>
            <a:r>
              <a:rPr lang="en-US" dirty="0" smtClean="0"/>
              <a:t> exhaustive!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4267200" cy="41451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Some </a:t>
            </a:r>
            <a:r>
              <a:rPr lang="en-US" sz="2800" dirty="0"/>
              <a:t>categories for </a:t>
            </a:r>
            <a:r>
              <a:rPr lang="en-US" sz="2800" dirty="0" smtClean="0"/>
              <a:t>help: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7030A0"/>
                </a:solidFill>
              </a:rPr>
              <a:t>Aging or elder issues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7030A0"/>
                </a:solidFill>
              </a:rPr>
              <a:t>Domestic violence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7030A0"/>
                </a:solidFill>
              </a:rPr>
              <a:t>Children’s services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7030A0"/>
                </a:solidFill>
              </a:rPr>
              <a:t>Mental health and addictions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7030A0"/>
                </a:solidFill>
              </a:rPr>
              <a:t>Consumer advocacy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7030A0"/>
                </a:solidFill>
              </a:rPr>
              <a:t>Family services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7030A0"/>
                </a:solidFill>
              </a:rPr>
              <a:t>Tribal affiliation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7030A0"/>
                </a:solidFill>
              </a:rPr>
              <a:t>Legal aid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048000"/>
            <a:ext cx="4191000" cy="330692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>
                <a:solidFill>
                  <a:srgbClr val="7030A0"/>
                </a:solidFill>
              </a:rPr>
              <a:t>Food, nutritional support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>
                <a:solidFill>
                  <a:srgbClr val="7030A0"/>
                </a:solidFill>
              </a:rPr>
              <a:t>Health, dental care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>
                <a:solidFill>
                  <a:srgbClr val="7030A0"/>
                </a:solidFill>
              </a:rPr>
              <a:t>Military service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>
                <a:solidFill>
                  <a:srgbClr val="7030A0"/>
                </a:solidFill>
              </a:rPr>
              <a:t>Refugee </a:t>
            </a:r>
            <a:r>
              <a:rPr lang="en-US" dirty="0" smtClean="0">
                <a:solidFill>
                  <a:srgbClr val="7030A0"/>
                </a:solidFill>
              </a:rPr>
              <a:t>and immigration status</a:t>
            </a:r>
            <a:endParaRPr lang="en-US" dirty="0">
              <a:solidFill>
                <a:srgbClr val="7030A0"/>
              </a:solidFill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>
                <a:solidFill>
                  <a:srgbClr val="7030A0"/>
                </a:solidFill>
              </a:rPr>
              <a:t>Transportation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>
                <a:solidFill>
                  <a:srgbClr val="7030A0"/>
                </a:solidFill>
              </a:rPr>
              <a:t>Utility </a:t>
            </a:r>
            <a:r>
              <a:rPr lang="en-US" dirty="0" smtClean="0">
                <a:solidFill>
                  <a:srgbClr val="7030A0"/>
                </a:solidFill>
              </a:rPr>
              <a:t>help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7030A0"/>
                </a:solidFill>
              </a:rPr>
              <a:t>Homelessness status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agencies?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5999"/>
            <a:ext cx="4038600" cy="4068925"/>
          </a:xfrm>
        </p:spPr>
        <p:txBody>
          <a:bodyPr/>
          <a:lstStyle/>
          <a:p>
            <a:r>
              <a:rPr lang="en-US" dirty="0" smtClean="0"/>
              <a:t>Federal government</a:t>
            </a:r>
          </a:p>
          <a:p>
            <a:endParaRPr lang="en-US" dirty="0" smtClean="0"/>
          </a:p>
          <a:p>
            <a:r>
              <a:rPr lang="en-US" dirty="0" smtClean="0"/>
              <a:t>State offices</a:t>
            </a:r>
          </a:p>
          <a:p>
            <a:endParaRPr lang="en-US" dirty="0" smtClean="0"/>
          </a:p>
          <a:p>
            <a:r>
              <a:rPr lang="en-US" dirty="0" smtClean="0"/>
              <a:t>County &amp; tribal agencies</a:t>
            </a:r>
          </a:p>
          <a:p>
            <a:endParaRPr lang="en-US" dirty="0" smtClean="0"/>
          </a:p>
          <a:p>
            <a:r>
              <a:rPr lang="en-US" dirty="0" smtClean="0"/>
              <a:t>Health departments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5999"/>
            <a:ext cx="4038600" cy="4068925"/>
          </a:xfrm>
        </p:spPr>
        <p:txBody>
          <a:bodyPr/>
          <a:lstStyle/>
          <a:p>
            <a:r>
              <a:rPr lang="en-US" dirty="0" smtClean="0"/>
              <a:t>Quasi-governmental entities</a:t>
            </a:r>
          </a:p>
          <a:p>
            <a:r>
              <a:rPr lang="en-US" dirty="0" smtClean="0"/>
              <a:t>Churches /faith groups</a:t>
            </a:r>
          </a:p>
          <a:p>
            <a:endParaRPr lang="en-US" dirty="0"/>
          </a:p>
          <a:p>
            <a:r>
              <a:rPr lang="en-US" dirty="0" smtClean="0"/>
              <a:t>Non-profit groups</a:t>
            </a:r>
          </a:p>
          <a:p>
            <a:endParaRPr lang="en-US" dirty="0"/>
          </a:p>
          <a:p>
            <a:r>
              <a:rPr lang="en-US" dirty="0" smtClean="0"/>
              <a:t>Contract agencies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People</a:t>
            </a:r>
            <a:br>
              <a:rPr lang="en-US" sz="3600" dirty="0" smtClean="0"/>
            </a:br>
            <a:r>
              <a:rPr lang="en-US" sz="3600" dirty="0" smtClean="0"/>
              <a:t> to</a:t>
            </a:r>
            <a:br>
              <a:rPr lang="en-US" sz="3600" dirty="0" smtClean="0"/>
            </a:br>
            <a:r>
              <a:rPr lang="en-US" sz="3600" dirty="0" smtClean="0"/>
              <a:t> services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0" y="3124199"/>
            <a:ext cx="2209800" cy="25146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Bridging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information gaps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_ _ _ _ _ _ _ _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r="10853"/>
          <a:stretch>
            <a:fillRect/>
          </a:stretch>
        </p:blipFill>
        <p:spPr>
          <a:xfrm rot="420000">
            <a:off x="3541899" y="1199517"/>
            <a:ext cx="4617720" cy="3931920"/>
          </a:xfrm>
          <a:effectLst>
            <a:glow rad="63500">
              <a:schemeClr val="accent6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04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264664"/>
          </a:xfrm>
        </p:spPr>
        <p:txBody>
          <a:bodyPr/>
          <a:lstStyle/>
          <a:p>
            <a:r>
              <a:rPr lang="en-US" sz="6000" dirty="0" smtClean="0"/>
              <a:t>Oregon Vital Statistics and Public Records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0352" y="5029200"/>
            <a:ext cx="7772400" cy="457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Oregon Records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192" lvl="1" indent="0" algn="ctr">
              <a:buNone/>
            </a:pPr>
            <a:r>
              <a:rPr lang="en-US" sz="2800" u="sng" dirty="0" smtClean="0"/>
              <a:t>Birth certificates are the primary documents to prove identity – (then state issued identification)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Birth certificates can be ordered by phone, mail, internet, in person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Other records to be ordered include marriage, divorce, domestic partnership, death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There are eligibility requirements for ordering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Forms can be downloaded from web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marL="393192" lvl="1" indent="0">
              <a:buNone/>
            </a:pPr>
            <a:endParaRPr lang="en-US" sz="2800" u="sng" dirty="0"/>
          </a:p>
          <a:p>
            <a:pPr marL="393192" lvl="1" indent="0">
              <a:buNone/>
            </a:pPr>
            <a:endParaRPr lang="en-US" sz="2800" dirty="0"/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77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atron born in another state </a:t>
            </a:r>
            <a:br>
              <a:rPr lang="en-US" dirty="0" smtClean="0"/>
            </a:br>
            <a:r>
              <a:rPr lang="en-US" dirty="0" smtClean="0"/>
              <a:t>or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800080"/>
                </a:solidFill>
              </a:rPr>
              <a:t>Another state or territory</a:t>
            </a:r>
            <a:r>
              <a:rPr lang="en-US" sz="3000" dirty="0" smtClean="0"/>
              <a:t>: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dirty="0" smtClean="0"/>
              <a:t>This can be accomplished through the Center for Disease Control site: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/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3000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en-US" sz="3000" dirty="0" smtClean="0">
                <a:solidFill>
                  <a:srgbClr val="002060"/>
                </a:solidFill>
                <a:hlinkClick r:id="rId3"/>
              </a:rPr>
              <a:t>www.cdc.gov/nchs/w2w.htm</a:t>
            </a:r>
            <a:endParaRPr lang="en-US" sz="30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800080"/>
                </a:solidFill>
              </a:rPr>
              <a:t>U.S. Citizen born abroad</a:t>
            </a:r>
            <a:r>
              <a:rPr lang="en-US" sz="3000" dirty="0" smtClean="0"/>
              <a:t>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dirty="0" smtClean="0"/>
              <a:t>Requires filling out a form, FS-240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800080"/>
                </a:solidFill>
              </a:rPr>
              <a:t>Non-US Citizen needing documents: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dirty="0" smtClean="0"/>
              <a:t>Patron needs to contact consular for home country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400" dirty="0"/>
              <a:t>O</a:t>
            </a:r>
            <a:r>
              <a:rPr lang="en-US" sz="4400" dirty="0" smtClean="0"/>
              <a:t>BJECTIVES </a:t>
            </a:r>
            <a:r>
              <a:rPr lang="en-US" sz="4400" dirty="0"/>
              <a:t>FOR THIS SESSION: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Learn </a:t>
            </a:r>
            <a:r>
              <a:rPr lang="en-US" dirty="0">
                <a:latin typeface="+mj-lt"/>
              </a:rPr>
              <a:t>some language and wording </a:t>
            </a:r>
            <a:r>
              <a:rPr lang="en-US" dirty="0" smtClean="0">
                <a:latin typeface="+mj-lt"/>
              </a:rPr>
              <a:t>essential </a:t>
            </a:r>
            <a:r>
              <a:rPr lang="en-US" dirty="0">
                <a:latin typeface="+mj-lt"/>
              </a:rPr>
              <a:t>when approaching social service and other </a:t>
            </a:r>
            <a:r>
              <a:rPr lang="en-US" dirty="0" smtClean="0">
                <a:latin typeface="+mj-lt"/>
              </a:rPr>
              <a:t>agencies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Discover some eligibility criteria of </a:t>
            </a:r>
            <a:r>
              <a:rPr lang="en-US" dirty="0">
                <a:latin typeface="+mj-lt"/>
              </a:rPr>
              <a:t>the </a:t>
            </a:r>
            <a:r>
              <a:rPr lang="en-US" dirty="0" smtClean="0">
                <a:latin typeface="+mj-lt"/>
              </a:rPr>
              <a:t>programs our </a:t>
            </a:r>
            <a:r>
              <a:rPr lang="en-US" dirty="0">
                <a:latin typeface="+mj-lt"/>
              </a:rPr>
              <a:t>patrons </a:t>
            </a:r>
            <a:r>
              <a:rPr lang="en-US" dirty="0" smtClean="0">
                <a:latin typeface="+mj-lt"/>
              </a:rPr>
              <a:t>  may </a:t>
            </a:r>
            <a:r>
              <a:rPr lang="en-US" dirty="0">
                <a:latin typeface="+mj-lt"/>
              </a:rPr>
              <a:t>navigate </a:t>
            </a: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Explore strategies patrons can use to access services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Learn where and how </a:t>
            </a:r>
            <a:r>
              <a:rPr lang="en-US" dirty="0">
                <a:latin typeface="+mj-lt"/>
              </a:rPr>
              <a:t>to connect patrons to the specialists in the area of </a:t>
            </a:r>
            <a:r>
              <a:rPr lang="en-US" dirty="0" smtClean="0">
                <a:latin typeface="+mj-lt"/>
              </a:rPr>
              <a:t>interest</a:t>
            </a:r>
          </a:p>
          <a:p>
            <a:endParaRPr lang="en-US" dirty="0">
              <a:latin typeface="+mj-lt"/>
            </a:endParaRPr>
          </a:p>
          <a:p>
            <a:pPr lvl="0"/>
            <a:r>
              <a:rPr lang="en-US" dirty="0">
                <a:latin typeface="+mj-lt"/>
              </a:rPr>
              <a:t>Take home a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whopping </a:t>
            </a:r>
            <a:r>
              <a:rPr lang="en-US" dirty="0" smtClean="0">
                <a:latin typeface="+mj-lt"/>
              </a:rPr>
              <a:t>list</a:t>
            </a:r>
            <a:endParaRPr lang="en-US" dirty="0">
              <a:latin typeface="+mj-lt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687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Oregon Dept. of Motor Vehicles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DMV – if patrons just need a new license or ID</a:t>
            </a:r>
          </a:p>
          <a:p>
            <a:r>
              <a:rPr lang="en-US" dirty="0" smtClean="0"/>
              <a:t>Fees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driver’s license (good for 8 years) $60.00 new, or $40.00 renewal if not past a year</a:t>
            </a:r>
          </a:p>
          <a:p>
            <a:pPr lvl="1"/>
            <a:r>
              <a:rPr lang="en-US" dirty="0" smtClean="0"/>
              <a:t>For ID card (good for 8 years) $44.50 new, or $40.50 renewal</a:t>
            </a:r>
          </a:p>
          <a:p>
            <a:pPr lvl="1"/>
            <a:r>
              <a:rPr lang="en-US" dirty="0" smtClean="0"/>
              <a:t>Disability 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 placard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r>
              <a:rPr lang="en-US" dirty="0" smtClean="0"/>
              <a:t>DMV site has </a:t>
            </a:r>
          </a:p>
          <a:p>
            <a:pPr marL="393192" lvl="1" indent="0">
              <a:buNone/>
            </a:pPr>
            <a:r>
              <a:rPr lang="en-US" dirty="0"/>
              <a:t>i</a:t>
            </a:r>
            <a:r>
              <a:rPr lang="en-US" dirty="0" smtClean="0"/>
              <a:t>nformation </a:t>
            </a:r>
          </a:p>
          <a:p>
            <a:pPr marL="393192" lvl="1" indent="0">
              <a:buNone/>
            </a:pPr>
            <a:r>
              <a:rPr lang="en-US" dirty="0" smtClean="0"/>
              <a:t>on auto insurance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64" name="Picture 40" descr="C:\Users\paxxmama2\AppData\Local\Microsoft\Windows\Temporary Internet Files\Content.IE5\MT6PG9AH\MP90044225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512884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2785404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Health Care for All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3467126" y="1585864"/>
            <a:ext cx="4617720" cy="3463290"/>
          </a:xfrm>
        </p:spPr>
      </p:pic>
    </p:spTree>
    <p:extLst>
      <p:ext uri="{BB962C8B-B14F-4D97-AF65-F5344CB8AC3E}">
        <p14:creationId xmlns:p14="http://schemas.microsoft.com/office/powerpoint/2010/main" val="10734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A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Medicare &amp; Medicaid – </a:t>
            </a:r>
            <a:br>
              <a:rPr lang="en-US" dirty="0" smtClean="0"/>
            </a:br>
            <a:r>
              <a:rPr lang="en-US" dirty="0" smtClean="0"/>
              <a:t>What’s the difference?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4040188" cy="381000"/>
          </a:xfrm>
        </p:spPr>
        <p:txBody>
          <a:bodyPr/>
          <a:lstStyle/>
          <a:p>
            <a:r>
              <a:rPr lang="en-US" dirty="0" smtClean="0"/>
              <a:t>Medicaid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2133600"/>
            <a:ext cx="4041775" cy="381000"/>
          </a:xfrm>
        </p:spPr>
        <p:txBody>
          <a:bodyPr/>
          <a:lstStyle/>
          <a:p>
            <a:r>
              <a:rPr lang="en-US" dirty="0" smtClean="0"/>
              <a:t>Medicare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743200"/>
            <a:ext cx="4040188" cy="361712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dirty="0"/>
              <a:t>Historically, it was used by older adults to access nursing facility care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dirty="0"/>
              <a:t>Now, more options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Income and asset based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Administered by states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Provides a wide range of health coverage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Some Oregonians get health care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617120"/>
          </a:xfrm>
        </p:spPr>
        <p:txBody>
          <a:bodyPr/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Aged 65 or over,  also some support for people who have disabilities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Typically covers doctor visits, limited hospital care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There are provisions to help cover Medicare premiums and co-pays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Health Information &amp; Advocacy	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800080"/>
                </a:solidFill>
              </a:rPr>
              <a:t>CoverOregon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Health Advocacy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99126350"/>
              </p:ext>
            </p:extLst>
          </p:nvPr>
        </p:nvGraphicFramePr>
        <p:xfrm>
          <a:off x="457200" y="2438400"/>
          <a:ext cx="3505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13933712"/>
              </p:ext>
            </p:extLst>
          </p:nvPr>
        </p:nvGraphicFramePr>
        <p:xfrm>
          <a:off x="4419600" y="2286000"/>
          <a:ext cx="404177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87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and Subsistence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Safety net and help with making up the gaps……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95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Security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Alphabet soup = SSB, SSD, SSI</a:t>
            </a:r>
          </a:p>
          <a:p>
            <a:endParaRPr lang="en-US" dirty="0"/>
          </a:p>
          <a:p>
            <a:r>
              <a:rPr lang="en-US" dirty="0" smtClean="0"/>
              <a:t>Applying can be time consuming - some decisions = YEARS</a:t>
            </a:r>
          </a:p>
          <a:p>
            <a:endParaRPr lang="en-US" dirty="0" smtClean="0"/>
          </a:p>
          <a:p>
            <a:r>
              <a:rPr lang="en-US" dirty="0" smtClean="0"/>
              <a:t>Caveats: 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Compassionate Allowances </a:t>
            </a:r>
          </a:p>
          <a:p>
            <a:pPr lvl="2"/>
            <a:r>
              <a:rPr lang="en-US" dirty="0" smtClean="0"/>
              <a:t>Survivors of beneficiaries</a:t>
            </a:r>
          </a:p>
          <a:p>
            <a:pPr lvl="2"/>
            <a:r>
              <a:rPr lang="en-US" dirty="0" smtClean="0"/>
              <a:t>Children with disabilities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500" dirty="0" smtClean="0"/>
              <a:t>EXPLORE THE WEBSITE – www.ssa.gov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810000" cy="933448"/>
          </a:xfrm>
        </p:spPr>
        <p:txBody>
          <a:bodyPr/>
          <a:lstStyle/>
          <a:p>
            <a:r>
              <a:rPr lang="en-US" sz="2800" dirty="0" smtClean="0"/>
              <a:t>Oregon Unemployment</a:t>
            </a:r>
            <a:endParaRPr lang="en-US" sz="2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581400" cy="49530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 smtClean="0"/>
              <a:t>Filing can be online, by phone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6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 smtClean="0"/>
              <a:t>There are requirements to apply for jobs, be available for work, etc.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6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/>
              <a:t>Claimants are responsible for following the </a:t>
            </a:r>
            <a:r>
              <a:rPr lang="en-US" sz="2600" dirty="0" smtClean="0"/>
              <a:t>law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6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 smtClean="0"/>
              <a:t>Can request a hearing if denied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  <a:p>
            <a:endParaRPr lang="en-US" sz="2000" dirty="0"/>
          </a:p>
          <a:p>
            <a:r>
              <a:rPr lang="en-US" sz="3200" dirty="0" smtClean="0"/>
              <a:t>   ASK FOR HELP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pic>
        <p:nvPicPr>
          <p:cNvPr id="1031" name="Picture 7" descr="C:\Users\paxxmama2\AppData\Local\Microsoft\Windows\Temporary Internet Files\Content.IE5\MT6PG9AH\MP90038263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50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 – Formerly Food Stamps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181600" cy="4434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943600" y="1920085"/>
            <a:ext cx="2743200" cy="4434840"/>
          </a:xfrm>
        </p:spPr>
        <p:txBody>
          <a:bodyPr/>
          <a:lstStyle/>
          <a:p>
            <a:r>
              <a:rPr lang="en-US" dirty="0" smtClean="0"/>
              <a:t>Help buy food</a:t>
            </a:r>
          </a:p>
          <a:p>
            <a:endParaRPr lang="en-US" dirty="0" smtClean="0"/>
          </a:p>
          <a:p>
            <a:r>
              <a:rPr lang="en-US" dirty="0" smtClean="0"/>
              <a:t>Supplemental !!</a:t>
            </a:r>
          </a:p>
          <a:p>
            <a:endParaRPr lang="en-US" dirty="0"/>
          </a:p>
          <a:p>
            <a:r>
              <a:rPr lang="en-US" dirty="0" smtClean="0"/>
              <a:t>Avg. monthly benefit = $235</a:t>
            </a:r>
          </a:p>
          <a:p>
            <a:endParaRPr lang="en-US" dirty="0"/>
          </a:p>
          <a:p>
            <a:r>
              <a:rPr lang="en-US" dirty="0" smtClean="0"/>
              <a:t>100% benefit paid by feds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30" name="Picture 6" descr="C:\Users\paxxmama2\AppData\Local\Microsoft\Windows\Temporary Internet Files\Content.IE5\DGPTU3ZZ\MP90043871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5394960" cy="361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Veterans Benefits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0352" y="3124200"/>
            <a:ext cx="7772400" cy="160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Income, health care and other assistance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41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VA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Benefits for service</a:t>
            </a:r>
          </a:p>
          <a:p>
            <a:r>
              <a:rPr lang="en-US" dirty="0" smtClean="0"/>
              <a:t>Burial</a:t>
            </a:r>
          </a:p>
          <a:p>
            <a:r>
              <a:rPr lang="en-US" dirty="0" smtClean="0"/>
              <a:t>Cemeteries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Health care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Home Loans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4" name="Picture 6" descr="C:\Users\paxxmama2\AppData\Local\Microsoft\Windows\Temporary Internet Files\Content.IE5\GU7A2SXB\MP90042300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285861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axxmama2\AppData\Local\Microsoft\Windows\Temporary Internet Files\Content.IE5\1TZTTFQO\MP90042242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886200"/>
            <a:ext cx="2743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may worry patrons….</a:t>
            </a:r>
            <a:endParaRPr lang="en-US" dirty="0"/>
          </a:p>
        </p:txBody>
      </p:sp>
      <p:pic>
        <p:nvPicPr>
          <p:cNvPr id="2050" name="Picture 2" descr="C:\Users\paxxmama2\AppData\Local\Microsoft\Windows\Temporary Internet Files\Content.IE5\GU7A2SXB\MP90038520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95462"/>
            <a:ext cx="4038600" cy="28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285999"/>
            <a:ext cx="4038600" cy="35814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 descr="C:\Users\paxxmama2\AppData\Local\Microsoft\Windows\Temporary Internet Files\Content.IE5\MT6PG9AH\MC9002813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657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5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US" dirty="0" smtClean="0"/>
              <a:t>Helping Oregon veterans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607090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35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US" dirty="0" smtClean="0"/>
              <a:t>Transportation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/>
          <a:lstStyle/>
          <a:p>
            <a:r>
              <a:rPr lang="en-US" sz="3200" dirty="0" smtClean="0"/>
              <a:t>INDEPENDENCE</a:t>
            </a:r>
          </a:p>
          <a:p>
            <a:r>
              <a:rPr lang="en-US" sz="3200" dirty="0" smtClean="0"/>
              <a:t>Rural areas have special concerns</a:t>
            </a:r>
          </a:p>
          <a:p>
            <a:r>
              <a:rPr lang="en-US" sz="3200" dirty="0" smtClean="0"/>
              <a:t>Oregon </a:t>
            </a:r>
            <a:r>
              <a:rPr lang="en-US" sz="3200" dirty="0" err="1" smtClean="0"/>
              <a:t>TripCheck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Consider using 211 service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34331"/>
            <a:ext cx="1811337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paxxmama2\AppData\Local\Microsoft\Windows\Temporary Internet Files\Content.IE5\MT6PG9AH\MC9003194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83653"/>
            <a:ext cx="2373310" cy="11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axxmama2\AppData\Local\Microsoft\Windows\Temporary Internet Files\Content.IE5\1TZTTFQO\MC90033782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22907"/>
            <a:ext cx="1460817" cy="16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480"/>
            <a:ext cx="8229600" cy="499347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Public Utility Commission – administers some financial help</a:t>
            </a:r>
          </a:p>
          <a:p>
            <a:r>
              <a:rPr lang="en-US" dirty="0" smtClean="0"/>
              <a:t>There is Low Income Energy Assistance Program – LIEAP – that helps with heating assistance</a:t>
            </a:r>
          </a:p>
          <a:p>
            <a:r>
              <a:rPr lang="en-US" dirty="0" smtClean="0"/>
              <a:t>Oregon HEAT – program to donate oil and other help</a:t>
            </a:r>
            <a:endParaRPr lang="en-US" dirty="0"/>
          </a:p>
        </p:txBody>
      </p:sp>
      <p:pic>
        <p:nvPicPr>
          <p:cNvPr id="1027" name="Picture 3" descr="C:\Users\paxxmama2\AppData\Local\Microsoft\Windows\Temporary Internet Files\Content.IE5\GU7A2SXB\MC90043257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xxmama2\AppData\Local\Microsoft\Windows\Temporary Internet Files\Content.IE5\1TZTTFQO\MC9004378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621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xxmama2\AppData\Local\Microsoft\Windows\Temporary Internet Files\Content.IE5\1TZTTFQO\MP90044862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51" y="1739351"/>
            <a:ext cx="1116817" cy="167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6DC5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Housing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838200"/>
          </a:xfrm>
        </p:spPr>
        <p:txBody>
          <a:bodyPr/>
          <a:lstStyle/>
          <a:p>
            <a:r>
              <a:rPr lang="en-US" dirty="0" smtClean="0">
                <a:solidFill>
                  <a:srgbClr val="993300"/>
                </a:solidFill>
              </a:rPr>
              <a:t>Oregon Housing and Community Services</a:t>
            </a:r>
            <a:endParaRPr lang="en-US" dirty="0">
              <a:solidFill>
                <a:srgbClr val="9933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1752601"/>
            <a:ext cx="4041775" cy="76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993300"/>
                </a:solidFill>
              </a:rPr>
              <a:t>Landlord/Tenant</a:t>
            </a:r>
          </a:p>
          <a:p>
            <a:r>
              <a:rPr lang="en-US" dirty="0" smtClean="0">
                <a:solidFill>
                  <a:srgbClr val="993300"/>
                </a:solidFill>
              </a:rPr>
              <a:t>Advocacy</a:t>
            </a:r>
            <a:endParaRPr lang="en-US" dirty="0">
              <a:solidFill>
                <a:srgbClr val="9933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743200"/>
            <a:ext cx="4040188" cy="3617120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Shelter supports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Foreclosure prevention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Manufactured home park resource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Energy assistance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Weatherization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617120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How to be a renter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Consequences of eviction -create long-term challenges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Rights of tenants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Housing discrimination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Mobile home park rules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14352"/>
            <a:ext cx="7315200" cy="857248"/>
          </a:xfrm>
        </p:spPr>
        <p:txBody>
          <a:bodyPr/>
          <a:lstStyle/>
          <a:p>
            <a:r>
              <a:rPr lang="en-US" sz="4400" dirty="0" smtClean="0"/>
              <a:t>Consumer Protection</a:t>
            </a:r>
            <a:endParaRPr lang="en-US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685800" y="1981200"/>
            <a:ext cx="2743200" cy="4267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Doing business safely in Oregon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Next section:</a:t>
            </a:r>
          </a:p>
          <a:p>
            <a:endParaRPr lang="en-US" dirty="0"/>
          </a:p>
          <a:p>
            <a:r>
              <a:rPr lang="en-US" dirty="0" smtClean="0"/>
              <a:t>Attorney General site</a:t>
            </a:r>
          </a:p>
          <a:p>
            <a:endParaRPr lang="en-US" dirty="0"/>
          </a:p>
          <a:p>
            <a:r>
              <a:rPr lang="en-US" dirty="0" smtClean="0"/>
              <a:t>Staying free of scams</a:t>
            </a:r>
          </a:p>
          <a:p>
            <a:endParaRPr lang="en-US" dirty="0"/>
          </a:p>
          <a:p>
            <a:r>
              <a:rPr lang="en-US" dirty="0" smtClean="0"/>
              <a:t>Licensing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Attorney General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Priorities for Oregon Department of Justice: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Advocating for vulnerable citizens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Support district attorneys in prosecutorial duties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Assist in child support recoupment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Aid victims of crime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Fight scams and fraud, bad business practices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marL="667512" lvl="2" indent="0">
              <a:buNone/>
            </a:pPr>
            <a:r>
              <a:rPr lang="en-US" dirty="0" smtClean="0"/>
              <a:t>Within the ODOJ, there is the Consumer Protection arm</a:t>
            </a:r>
          </a:p>
        </p:txBody>
      </p:sp>
      <p:pic>
        <p:nvPicPr>
          <p:cNvPr id="1026" name="Picture 2" descr="C:\Users\paxxmama2\AppData\Local\Microsoft\Windows\Temporary Internet Files\Content.IE5\1TZTTFQO\MC9000242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143000" cy="8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6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 Department of Justice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consumer protections: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Lemon Law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Three day rescission/cancellation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Mortgage and foreclosure fraud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 descr="C:\Users\paxxmama2\AppData\Local\Microsoft\Windows\Temporary Internet Files\Content.IE5\MT6PG9AH\MC9000843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2259594" cy="17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B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When a professional is THE 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licensing boards in Oregon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Many people who need a license to work can be searched online </a:t>
            </a:r>
          </a:p>
          <a:p>
            <a:endParaRPr lang="en-US" dirty="0"/>
          </a:p>
          <a:p>
            <a:r>
              <a:rPr lang="en-US" dirty="0" smtClean="0"/>
              <a:t>Popular licenses to know about finding include contractors, landscapers, collection agencies, childcare providers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exploitation – some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429000" cy="443484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1920085"/>
            <a:ext cx="5562600" cy="4434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Prevention is better than $ $ recovery</a:t>
            </a:r>
          </a:p>
          <a:p>
            <a:endParaRPr lang="en-US" dirty="0" smtClean="0"/>
          </a:p>
          <a:p>
            <a:r>
              <a:rPr lang="en-US" dirty="0" smtClean="0"/>
              <a:t>Have a person to run things by – a money buddy</a:t>
            </a:r>
          </a:p>
          <a:p>
            <a:endParaRPr lang="en-US" dirty="0"/>
          </a:p>
          <a:p>
            <a:r>
              <a:rPr lang="en-US" dirty="0" smtClean="0"/>
              <a:t>If you did not initiate, DO NOT SHARE INFORMATION</a:t>
            </a:r>
          </a:p>
          <a:p>
            <a:endParaRPr lang="en-US" dirty="0" smtClean="0"/>
          </a:p>
          <a:p>
            <a:r>
              <a:rPr lang="en-US" dirty="0" smtClean="0"/>
              <a:t>Check credit reports regularly</a:t>
            </a:r>
          </a:p>
          <a:p>
            <a:endParaRPr lang="en-US" dirty="0"/>
          </a:p>
          <a:p>
            <a:r>
              <a:rPr lang="en-US" dirty="0" smtClean="0"/>
              <a:t>Learn to safeguard transactions, including online issues and identity theft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paxxmama2\AppData\Local\Microsoft\Windows\Temporary Internet Files\Content.IE5\DGPTU3ZZ\MP9004226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362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Tips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382000" cy="438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Check in with patron as you help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Consider communication challenges – hearing, language, etc.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Support patrons to be persistent and ask questions – piecemeal help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Consider training on dealing with hostile patrons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Library hosting community services - taxes, legal help, etc.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Know what adaptive equipment/software you have in your library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920875"/>
            <a:ext cx="4038600" cy="44338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A quick note about acronyms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They </a:t>
            </a:r>
            <a:r>
              <a:rPr lang="en-US" sz="2400" dirty="0"/>
              <a:t>are </a:t>
            </a:r>
            <a:r>
              <a:rPr lang="en-US" sz="2400" dirty="0" smtClean="0"/>
              <a:t>ubiquitous and </a:t>
            </a:r>
            <a:r>
              <a:rPr lang="en-US" sz="2400" dirty="0"/>
              <a:t>change </a:t>
            </a:r>
            <a:r>
              <a:rPr lang="en-US" sz="2400" dirty="0" smtClean="0"/>
              <a:t>often</a:t>
            </a:r>
            <a:r>
              <a:rPr lang="en-US" sz="2400" dirty="0"/>
              <a:t> </a:t>
            </a:r>
            <a:r>
              <a:rPr lang="en-US" sz="2400" dirty="0" smtClean="0"/>
              <a:t>in social services and are used ALL THE TIME between workers and agencies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There are often acronyms that have different meanings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EXAMPLE: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AR – Applicant /Recipient – from Medicaid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AR – Accounts Receivable – billing, state agencies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64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???  QUESTIONS  ????</a:t>
            </a:r>
            <a:endParaRPr lang="en-US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Thanks for sharing your time.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Holly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W.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Freewynn</a:t>
            </a:r>
            <a:endParaRPr lang="en-US" sz="3200" dirty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marL="0" indent="0">
              <a:buNone/>
            </a:pPr>
            <a:endParaRPr lang="en-US" sz="32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3200" dirty="0" smtClean="0">
                <a:hlinkClick r:id="rId3"/>
              </a:rPr>
              <a:t>freewynninfolit@gmail.com</a:t>
            </a: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971-219-8037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69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start???????</a:t>
            </a:r>
            <a:endParaRPr lang="en-US" dirty="0"/>
          </a:p>
        </p:txBody>
      </p:sp>
      <p:pic>
        <p:nvPicPr>
          <p:cNvPr id="1026" name="Picture 2" descr="C:\Users\paxxmama2\AppData\Local\Microsoft\Windows\Temporary Internet Files\Content.IE5\1TZTTFQO\MC900334296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4038600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Maybe at </a:t>
            </a:r>
            <a:br>
              <a:rPr lang="en-US" sz="6000" dirty="0" smtClean="0"/>
            </a:br>
            <a:r>
              <a:rPr lang="en-US" sz="6000" dirty="0" smtClean="0"/>
              <a:t>Information and Referral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505200"/>
            <a:ext cx="7854696" cy="18288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algn="ctr"/>
            <a:r>
              <a:rPr lang="en-US" sz="4400" dirty="0" smtClean="0"/>
              <a:t>Where human service</a:t>
            </a:r>
          </a:p>
          <a:p>
            <a:pPr algn="ctr"/>
            <a:r>
              <a:rPr lang="en-US" sz="4400" dirty="0" smtClean="0"/>
              <a:t> inquiry often begins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534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I&amp;A, I&amp;R, Outreach, etc…..</a:t>
            </a:r>
            <a:endParaRPr lang="en-US" dirty="0"/>
          </a:p>
        </p:txBody>
      </p:sp>
      <p:pic>
        <p:nvPicPr>
          <p:cNvPr id="1026" name="Picture 2" descr="C:\Users\paxxmama2\AppData\Local\Microsoft\Windows\Temporary Internet Files\Content.IE5\MT6PG9AH\MC900070852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5943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8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SCENARIO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+mj-lt"/>
                <a:cs typeface="Andalus" panose="02020603050405020304" pitchFamily="18" charset="-78"/>
              </a:rPr>
              <a:t>An adult daughter patron calls to find out how to access services for her elderly parent who lives in Oregon. </a:t>
            </a:r>
          </a:p>
          <a:p>
            <a:pPr marL="0" indent="0" algn="ctr"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en-US" dirty="0" smtClean="0"/>
              <a:t>Possible routes to send this patron, based on an excellent reference interview</a:t>
            </a:r>
            <a:r>
              <a:rPr lang="en-US" dirty="0"/>
              <a:t>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Clr>
                <a:srgbClr val="800080"/>
              </a:buClr>
              <a:buSzPct val="105000"/>
              <a:buFont typeface="Wingdings" panose="05000000000000000000" pitchFamily="2" charset="2"/>
              <a:buChar char="v"/>
            </a:pPr>
            <a:r>
              <a:rPr lang="en-US" dirty="0" smtClean="0"/>
              <a:t>In-home care agencies</a:t>
            </a:r>
          </a:p>
          <a:p>
            <a:pPr>
              <a:buClr>
                <a:srgbClr val="800080"/>
              </a:buClr>
              <a:buSzPct val="105000"/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Clr>
                <a:srgbClr val="800080"/>
              </a:buClr>
              <a:buSzPct val="105000"/>
              <a:buFont typeface="Wingdings" panose="05000000000000000000" pitchFamily="2" charset="2"/>
              <a:buChar char="v"/>
            </a:pPr>
            <a:r>
              <a:rPr lang="en-US" sz="2600" dirty="0" smtClean="0"/>
              <a:t>Medicaid office referral</a:t>
            </a:r>
          </a:p>
          <a:p>
            <a:pPr>
              <a:buClr>
                <a:srgbClr val="800080"/>
              </a:buClr>
              <a:buSzPct val="105000"/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2">
              <a:buClr>
                <a:srgbClr val="800080"/>
              </a:buClr>
              <a:buSzPct val="105000"/>
              <a:buFont typeface="Wingdings" panose="05000000000000000000" pitchFamily="2" charset="2"/>
              <a:buChar char="v"/>
            </a:pPr>
            <a:r>
              <a:rPr lang="en-US" sz="2600" dirty="0" smtClean="0"/>
              <a:t>SHIBA volunteer – to understand elder’s medical coverage</a:t>
            </a:r>
          </a:p>
          <a:p>
            <a:pPr>
              <a:buClr>
                <a:srgbClr val="800080"/>
              </a:buClr>
              <a:buSzPct val="105000"/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4">
              <a:buClr>
                <a:srgbClr val="800080"/>
              </a:buClr>
              <a:buSzPct val="105000"/>
              <a:buFont typeface="Wingdings" panose="05000000000000000000" pitchFamily="2" charset="2"/>
              <a:buChar char="v"/>
            </a:pPr>
            <a:r>
              <a:rPr lang="en-US" sz="2600" dirty="0" smtClean="0"/>
              <a:t>Potential home modification for physical needs</a:t>
            </a:r>
          </a:p>
        </p:txBody>
      </p:sp>
    </p:spTree>
    <p:extLst>
      <p:ext uri="{BB962C8B-B14F-4D97-AF65-F5344CB8AC3E}">
        <p14:creationId xmlns:p14="http://schemas.microsoft.com/office/powerpoint/2010/main" val="20247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6096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Information and Referral exists in most areas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81000" y="1295400"/>
            <a:ext cx="4724400" cy="5410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Guided by evolving best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2-1-1 and others use a taxonomy created for human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Oregon patrons can access social services via 2-1-1 and local 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Local agencies have I&amp;R  workers of their own, too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050" name="Picture 2" descr="C:\Program Files (x86)\Microsoft Office\MEDIA\CAGCAT10\j0332268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27" y="2057400"/>
            <a:ext cx="345656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4952</TotalTime>
  <Words>1317</Words>
  <Application>Microsoft Office PowerPoint</Application>
  <PresentationFormat>On-screen Show (4:3)</PresentationFormat>
  <Paragraphs>379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Brushing up on Social Services Information for Patrons  A Primer for Librarians</vt:lpstr>
      <vt:lpstr>         OBJECTIVES FOR THIS SESSION: </vt:lpstr>
      <vt:lpstr>What may worry patrons….</vt:lpstr>
      <vt:lpstr>A quick note about acronyms</vt:lpstr>
      <vt:lpstr>Where to start???????</vt:lpstr>
      <vt:lpstr>Maybe at  Information and Referral</vt:lpstr>
      <vt:lpstr>I&amp;A, I&amp;R, Outreach, etc…..</vt:lpstr>
      <vt:lpstr>  SCENARIO  </vt:lpstr>
      <vt:lpstr>Information and Referral exists in most areas</vt:lpstr>
      <vt:lpstr>Oregon I&amp;R – have THIS on hand</vt:lpstr>
      <vt:lpstr>Going more in depth</vt:lpstr>
      <vt:lpstr>SCENARIO </vt:lpstr>
      <vt:lpstr> Scenario – cont.</vt:lpstr>
      <vt:lpstr>Agencies and offices and services, oh my – not exhaustive!  </vt:lpstr>
      <vt:lpstr>Who are the agencies?</vt:lpstr>
      <vt:lpstr>People  to  services</vt:lpstr>
      <vt:lpstr>Oregon Vital Statistics and Public Records</vt:lpstr>
      <vt:lpstr>State of Oregon Records </vt:lpstr>
      <vt:lpstr>Patron born in another state  or country</vt:lpstr>
      <vt:lpstr>Oregon Dept. of Motor Vehicles</vt:lpstr>
      <vt:lpstr>Health Care for All</vt:lpstr>
      <vt:lpstr>Medicare &amp; Medicaid –  What’s the difference?</vt:lpstr>
      <vt:lpstr>Health Information &amp; Advocacy </vt:lpstr>
      <vt:lpstr>Income and Subsistence</vt:lpstr>
      <vt:lpstr>Social Security</vt:lpstr>
      <vt:lpstr>Oregon Unemployment</vt:lpstr>
      <vt:lpstr>SNAP – Formerly Food Stamps</vt:lpstr>
      <vt:lpstr>Veterans Benefits</vt:lpstr>
      <vt:lpstr>Basic VA services</vt:lpstr>
      <vt:lpstr>Helping Oregon veterans</vt:lpstr>
      <vt:lpstr>Transportation </vt:lpstr>
      <vt:lpstr>Utilities</vt:lpstr>
      <vt:lpstr>  Housing</vt:lpstr>
      <vt:lpstr>Consumer Protection</vt:lpstr>
      <vt:lpstr>Oregon Attorney General</vt:lpstr>
      <vt:lpstr>OR Department of Justice - continued</vt:lpstr>
      <vt:lpstr>When a professional is THE problem</vt:lpstr>
      <vt:lpstr>Financial exploitation – some tips</vt:lpstr>
      <vt:lpstr>Final Tips </vt:lpstr>
      <vt:lpstr>???  QUESTIONS  ????</vt:lpstr>
      <vt:lpstr> Thanks for sharing your time.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Freewynn</dc:creator>
  <cp:lastModifiedBy>Holly Freewynn</cp:lastModifiedBy>
  <cp:revision>165</cp:revision>
  <cp:lastPrinted>2014-04-18T02:19:39Z</cp:lastPrinted>
  <dcterms:created xsi:type="dcterms:W3CDTF">2014-02-24T20:21:29Z</dcterms:created>
  <dcterms:modified xsi:type="dcterms:W3CDTF">2014-04-18T03:12:52Z</dcterms:modified>
</cp:coreProperties>
</file>