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25603200"/>
  <p:notesSz cx="6858000" cy="9144000"/>
  <p:defaultTextStyle>
    <a:defPPr>
      <a:defRPr lang="en-US"/>
    </a:defPPr>
    <a:lvl1pPr marL="0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776542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553084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329626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106168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8882710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0659252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435794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212336" algn="l" defTabSz="3553084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6" y="5220"/>
      </p:cViewPr>
      <p:guideLst>
        <p:guide orient="horz" pos="8064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5039069335083114"/>
          <c:y val="1.5649606299212614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White</c:v>
                </c:pt>
                <c:pt idx="1">
                  <c:v>Latino</c:v>
                </c:pt>
                <c:pt idx="2">
                  <c:v>Asian</c:v>
                </c:pt>
                <c:pt idx="3">
                  <c:v>Black</c:v>
                </c:pt>
                <c:pt idx="4">
                  <c:v>Native American</c:v>
                </c:pt>
                <c:pt idx="5">
                  <c:v>Pacific Islander</c:v>
                </c:pt>
                <c:pt idx="6">
                  <c:v>Multiracial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 formatCode="0%">
                  <c:v>0.73</c:v>
                </c:pt>
                <c:pt idx="1">
                  <c:v>0.16300000000000001</c:v>
                </c:pt>
                <c:pt idx="2">
                  <c:v>0.105</c:v>
                </c:pt>
                <c:pt idx="3">
                  <c:v>2.5999999999999999E-2</c:v>
                </c:pt>
                <c:pt idx="4">
                  <c:v>6.0000000000000001E-3</c:v>
                </c:pt>
                <c:pt idx="5">
                  <c:v>5.0000000000000001E-3</c:v>
                </c:pt>
                <c:pt idx="6">
                  <c:v>4.4999999999999998E-2</c:v>
                </c:pt>
                <c:pt idx="7">
                  <c:v>8.7999999999999995E-2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953589"/>
            <a:ext cx="31089600" cy="54880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4508480"/>
            <a:ext cx="25603200" cy="65430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7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53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2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06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88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65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435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21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1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7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25317"/>
            <a:ext cx="8229600" cy="218456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25317"/>
            <a:ext cx="24079200" cy="218456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8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1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6452429"/>
            <a:ext cx="31089600" cy="5085080"/>
          </a:xfrm>
        </p:spPr>
        <p:txBody>
          <a:bodyPr anchor="t"/>
          <a:lstStyle>
            <a:lvl1pPr algn="l">
              <a:defRPr sz="1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0851730"/>
            <a:ext cx="31089600" cy="5600698"/>
          </a:xfrm>
        </p:spPr>
        <p:txBody>
          <a:bodyPr anchor="b"/>
          <a:lstStyle>
            <a:lvl1pPr marL="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1pPr>
            <a:lvl2pPr marL="1776542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5308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32962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10616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88271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65925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43579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21233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5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5974082"/>
            <a:ext cx="16154400" cy="16896929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5974082"/>
            <a:ext cx="16154400" cy="16896929"/>
          </a:xfrm>
        </p:spPr>
        <p:txBody>
          <a:bodyPr/>
          <a:lstStyle>
            <a:lvl1pPr>
              <a:defRPr sz="10900"/>
            </a:lvl1pPr>
            <a:lvl2pPr>
              <a:defRPr sz="93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1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5731088"/>
            <a:ext cx="16160752" cy="2388445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6542" indent="0">
              <a:buNone/>
              <a:defRPr sz="7800" b="1"/>
            </a:lvl2pPr>
            <a:lvl3pPr marL="3553084" indent="0">
              <a:buNone/>
              <a:defRPr sz="7000" b="1"/>
            </a:lvl3pPr>
            <a:lvl4pPr marL="5329626" indent="0">
              <a:buNone/>
              <a:defRPr sz="6200" b="1"/>
            </a:lvl4pPr>
            <a:lvl5pPr marL="7106168" indent="0">
              <a:buNone/>
              <a:defRPr sz="6200" b="1"/>
            </a:lvl5pPr>
            <a:lvl6pPr marL="8882710" indent="0">
              <a:buNone/>
              <a:defRPr sz="6200" b="1"/>
            </a:lvl6pPr>
            <a:lvl7pPr marL="10659252" indent="0">
              <a:buNone/>
              <a:defRPr sz="6200" b="1"/>
            </a:lvl7pPr>
            <a:lvl8pPr marL="12435794" indent="0">
              <a:buNone/>
              <a:defRPr sz="6200" b="1"/>
            </a:lvl8pPr>
            <a:lvl9pPr marL="14212336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119533"/>
            <a:ext cx="16160752" cy="14751475"/>
          </a:xfrm>
        </p:spPr>
        <p:txBody>
          <a:bodyPr/>
          <a:lstStyle>
            <a:lvl1pPr>
              <a:defRPr sz="9300"/>
            </a:lvl1pPr>
            <a:lvl2pPr>
              <a:defRPr sz="78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5731088"/>
            <a:ext cx="16167100" cy="2388445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76542" indent="0">
              <a:buNone/>
              <a:defRPr sz="7800" b="1"/>
            </a:lvl2pPr>
            <a:lvl3pPr marL="3553084" indent="0">
              <a:buNone/>
              <a:defRPr sz="7000" b="1"/>
            </a:lvl3pPr>
            <a:lvl4pPr marL="5329626" indent="0">
              <a:buNone/>
              <a:defRPr sz="6200" b="1"/>
            </a:lvl4pPr>
            <a:lvl5pPr marL="7106168" indent="0">
              <a:buNone/>
              <a:defRPr sz="6200" b="1"/>
            </a:lvl5pPr>
            <a:lvl6pPr marL="8882710" indent="0">
              <a:buNone/>
              <a:defRPr sz="6200" b="1"/>
            </a:lvl6pPr>
            <a:lvl7pPr marL="10659252" indent="0">
              <a:buNone/>
              <a:defRPr sz="6200" b="1"/>
            </a:lvl7pPr>
            <a:lvl8pPr marL="12435794" indent="0">
              <a:buNone/>
              <a:defRPr sz="6200" b="1"/>
            </a:lvl8pPr>
            <a:lvl9pPr marL="14212336" indent="0">
              <a:buNone/>
              <a:defRPr sz="6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8119533"/>
            <a:ext cx="16167100" cy="14751475"/>
          </a:xfrm>
        </p:spPr>
        <p:txBody>
          <a:bodyPr/>
          <a:lstStyle>
            <a:lvl1pPr>
              <a:defRPr sz="9300"/>
            </a:lvl1pPr>
            <a:lvl2pPr>
              <a:defRPr sz="78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2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3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019387"/>
            <a:ext cx="12033252" cy="4338320"/>
          </a:xfrm>
        </p:spPr>
        <p:txBody>
          <a:bodyPr anchor="b"/>
          <a:lstStyle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19388"/>
            <a:ext cx="20447000" cy="21851622"/>
          </a:xfrm>
        </p:spPr>
        <p:txBody>
          <a:bodyPr/>
          <a:lstStyle>
            <a:lvl1pPr>
              <a:defRPr sz="12400"/>
            </a:lvl1pPr>
            <a:lvl2pPr>
              <a:defRPr sz="10900"/>
            </a:lvl2pPr>
            <a:lvl3pPr>
              <a:defRPr sz="93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5357708"/>
            <a:ext cx="12033252" cy="17513302"/>
          </a:xfrm>
        </p:spPr>
        <p:txBody>
          <a:bodyPr/>
          <a:lstStyle>
            <a:lvl1pPr marL="0" indent="0">
              <a:buNone/>
              <a:defRPr sz="5400"/>
            </a:lvl1pPr>
            <a:lvl2pPr marL="1776542" indent="0">
              <a:buNone/>
              <a:defRPr sz="4700"/>
            </a:lvl2pPr>
            <a:lvl3pPr marL="3553084" indent="0">
              <a:buNone/>
              <a:defRPr sz="3900"/>
            </a:lvl3pPr>
            <a:lvl4pPr marL="5329626" indent="0">
              <a:buNone/>
              <a:defRPr sz="3500"/>
            </a:lvl4pPr>
            <a:lvl5pPr marL="7106168" indent="0">
              <a:buNone/>
              <a:defRPr sz="3500"/>
            </a:lvl5pPr>
            <a:lvl6pPr marL="8882710" indent="0">
              <a:buNone/>
              <a:defRPr sz="3500"/>
            </a:lvl6pPr>
            <a:lvl7pPr marL="10659252" indent="0">
              <a:buNone/>
              <a:defRPr sz="3500"/>
            </a:lvl7pPr>
            <a:lvl8pPr marL="12435794" indent="0">
              <a:buNone/>
              <a:defRPr sz="3500"/>
            </a:lvl8pPr>
            <a:lvl9pPr marL="14212336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7922240"/>
            <a:ext cx="21945600" cy="2115822"/>
          </a:xfrm>
        </p:spPr>
        <p:txBody>
          <a:bodyPr anchor="b"/>
          <a:lstStyle>
            <a:lvl1pPr algn="l">
              <a:defRPr sz="7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287693"/>
            <a:ext cx="21945600" cy="15361920"/>
          </a:xfrm>
        </p:spPr>
        <p:txBody>
          <a:bodyPr/>
          <a:lstStyle>
            <a:lvl1pPr marL="0" indent="0">
              <a:buNone/>
              <a:defRPr sz="12400"/>
            </a:lvl1pPr>
            <a:lvl2pPr marL="1776542" indent="0">
              <a:buNone/>
              <a:defRPr sz="10900"/>
            </a:lvl2pPr>
            <a:lvl3pPr marL="3553084" indent="0">
              <a:buNone/>
              <a:defRPr sz="9300"/>
            </a:lvl3pPr>
            <a:lvl4pPr marL="5329626" indent="0">
              <a:buNone/>
              <a:defRPr sz="7800"/>
            </a:lvl4pPr>
            <a:lvl5pPr marL="7106168" indent="0">
              <a:buNone/>
              <a:defRPr sz="7800"/>
            </a:lvl5pPr>
            <a:lvl6pPr marL="8882710" indent="0">
              <a:buNone/>
              <a:defRPr sz="7800"/>
            </a:lvl6pPr>
            <a:lvl7pPr marL="10659252" indent="0">
              <a:buNone/>
              <a:defRPr sz="7800"/>
            </a:lvl7pPr>
            <a:lvl8pPr marL="12435794" indent="0">
              <a:buNone/>
              <a:defRPr sz="7800"/>
            </a:lvl8pPr>
            <a:lvl9pPr marL="14212336" indent="0">
              <a:buNone/>
              <a:defRPr sz="7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0038062"/>
            <a:ext cx="21945600" cy="3004818"/>
          </a:xfrm>
        </p:spPr>
        <p:txBody>
          <a:bodyPr/>
          <a:lstStyle>
            <a:lvl1pPr marL="0" indent="0">
              <a:buNone/>
              <a:defRPr sz="5400"/>
            </a:lvl1pPr>
            <a:lvl2pPr marL="1776542" indent="0">
              <a:buNone/>
              <a:defRPr sz="4700"/>
            </a:lvl2pPr>
            <a:lvl3pPr marL="3553084" indent="0">
              <a:buNone/>
              <a:defRPr sz="3900"/>
            </a:lvl3pPr>
            <a:lvl4pPr marL="5329626" indent="0">
              <a:buNone/>
              <a:defRPr sz="3500"/>
            </a:lvl4pPr>
            <a:lvl5pPr marL="7106168" indent="0">
              <a:buNone/>
              <a:defRPr sz="3500"/>
            </a:lvl5pPr>
            <a:lvl6pPr marL="8882710" indent="0">
              <a:buNone/>
              <a:defRPr sz="3500"/>
            </a:lvl6pPr>
            <a:lvl7pPr marL="10659252" indent="0">
              <a:buNone/>
              <a:defRPr sz="3500"/>
            </a:lvl7pPr>
            <a:lvl8pPr marL="12435794" indent="0">
              <a:buNone/>
              <a:defRPr sz="3500"/>
            </a:lvl8pPr>
            <a:lvl9pPr marL="14212336" indent="0">
              <a:buNone/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5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025315"/>
            <a:ext cx="32918400" cy="4267200"/>
          </a:xfrm>
          <a:prstGeom prst="rect">
            <a:avLst/>
          </a:prstGeom>
        </p:spPr>
        <p:txBody>
          <a:bodyPr vert="horz" lIns="355308" tIns="177654" rIns="355308" bIns="17765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5974082"/>
            <a:ext cx="32918400" cy="16896929"/>
          </a:xfrm>
          <a:prstGeom prst="rect">
            <a:avLst/>
          </a:prstGeom>
        </p:spPr>
        <p:txBody>
          <a:bodyPr vert="horz" lIns="355308" tIns="177654" rIns="355308" bIns="1776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3730375"/>
            <a:ext cx="8534400" cy="1363133"/>
          </a:xfrm>
          <a:prstGeom prst="rect">
            <a:avLst/>
          </a:prstGeom>
        </p:spPr>
        <p:txBody>
          <a:bodyPr vert="horz" lIns="355308" tIns="177654" rIns="355308" bIns="177654" rtlCol="0" anchor="ctr"/>
          <a:lstStyle>
            <a:lvl1pPr algn="l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E7FB3-1A9A-4BCB-B416-73226ABF203F}" type="datetimeFigureOut">
              <a:rPr lang="en-US" smtClean="0"/>
              <a:t>4/19/2014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3730375"/>
            <a:ext cx="11582400" cy="1363133"/>
          </a:xfrm>
          <a:prstGeom prst="rect">
            <a:avLst/>
          </a:prstGeom>
        </p:spPr>
        <p:txBody>
          <a:bodyPr vert="horz" lIns="355308" tIns="177654" rIns="355308" bIns="177654" rtlCol="0" anchor="ctr"/>
          <a:lstStyle>
            <a:lvl1pPr algn="ct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3730375"/>
            <a:ext cx="8534400" cy="1363133"/>
          </a:xfrm>
          <a:prstGeom prst="rect">
            <a:avLst/>
          </a:prstGeom>
        </p:spPr>
        <p:txBody>
          <a:bodyPr vert="horz" lIns="355308" tIns="177654" rIns="355308" bIns="177654" rtlCol="0" anchor="ctr"/>
          <a:lstStyle>
            <a:lvl1pPr algn="r">
              <a:defRPr sz="4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F0E2F-1555-497D-B1CD-7C5EE65FC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3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53084" rtl="0" eaLnBrk="1" latinLnBrk="0" hangingPunct="1">
        <a:spcBef>
          <a:spcPct val="0"/>
        </a:spcBef>
        <a:buNone/>
        <a:defRPr sz="1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2407" indent="-1332407" algn="l" defTabSz="35530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1pPr>
      <a:lvl2pPr marL="2886881" indent="-1110339" algn="l" defTabSz="3553084" rtl="0" eaLnBrk="1" latinLnBrk="0" hangingPunct="1">
        <a:spcBef>
          <a:spcPct val="20000"/>
        </a:spcBef>
        <a:buFont typeface="Arial" panose="020B0604020202020204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1355" indent="-888271" algn="l" defTabSz="3553084" rtl="0" eaLnBrk="1" latinLnBrk="0" hangingPunct="1">
        <a:spcBef>
          <a:spcPct val="20000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6217897" indent="-888271" algn="l" defTabSz="3553084" rtl="0" eaLnBrk="1" latinLnBrk="0" hangingPunct="1">
        <a:spcBef>
          <a:spcPct val="20000"/>
        </a:spcBef>
        <a:buFont typeface="Arial" panose="020B0604020202020204" pitchFamily="34" charset="0"/>
        <a:buChar char="–"/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94439" indent="-888271" algn="l" defTabSz="3553084" rtl="0" eaLnBrk="1" latinLnBrk="0" hangingPunct="1">
        <a:spcBef>
          <a:spcPct val="20000"/>
        </a:spcBef>
        <a:buFont typeface="Arial" panose="020B0604020202020204" pitchFamily="34" charset="0"/>
        <a:buChar char="»"/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770981" indent="-888271" algn="l" defTabSz="3553084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547523" indent="-888271" algn="l" defTabSz="3553084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324065" indent="-888271" algn="l" defTabSz="3553084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100607" indent="-888271" algn="l" defTabSz="3553084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3084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76542" algn="l" defTabSz="3553084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53084" algn="l" defTabSz="3553084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329626" algn="l" defTabSz="3553084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106168" algn="l" defTabSz="3553084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882710" algn="l" defTabSz="3553084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659252" algn="l" defTabSz="3553084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794" algn="l" defTabSz="3553084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336" algn="l" defTabSz="3553084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972800" y="914400"/>
            <a:ext cx="155448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Proposal for Community Input into World Languages Collections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1828800"/>
            <a:ext cx="365760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City of </a:t>
            </a:r>
            <a:r>
              <a:rPr lang="en-US" sz="2000" b="1" dirty="0" err="1" smtClean="0"/>
              <a:t>Duckville</a:t>
            </a:r>
            <a:r>
              <a:rPr lang="en-US" sz="2000" b="1" dirty="0" smtClean="0"/>
              <a:t>, 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91,00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76% White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16% Latino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11% Asian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3% Black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1% Native American</a:t>
            </a:r>
          </a:p>
          <a:p>
            <a:endParaRPr lang="en-US" sz="2000" dirty="0" smtClean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355839093"/>
              </p:ext>
            </p:extLst>
          </p:nvPr>
        </p:nvGraphicFramePr>
        <p:xfrm>
          <a:off x="4572000" y="9144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14400" y="5486400"/>
            <a:ext cx="64008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Proposal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Duckville</a:t>
            </a:r>
            <a:r>
              <a:rPr lang="en-US" sz="2000" dirty="0" smtClean="0"/>
              <a:t> City Library has a substantial Spanish-language collection, is interested in expanding its collections in other 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Librarians have noticed  a significant increase in patrons who speak Asian 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Duckville</a:t>
            </a:r>
            <a:r>
              <a:rPr lang="en-US" sz="2000" dirty="0" smtClean="0"/>
              <a:t> Public Schools survey indicates Chinese, Vietnamese, Korean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,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and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most spoken languages among students, after English and Spanish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Librarians plan on expanding collections in those languages, by forming focus groups from members of these communities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0058400"/>
            <a:ext cx="6400800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Why Providing materials in Asian Languages is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Asians have already overtaken Latinos as the biggest group of immigrants to the United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309,000 versus 47,000 in 2012 (Shah, 2012)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Often do not speak English as a first language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order to serve them effectively, materials in the languages they speak would be very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Example: Denver Public Library has been developing a Vietnamese-language collection ever since 1987, with 1% of the total budget since 2002 going to Vietnamese-language materials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Each of the three locations with sizable Vietnamese populations experienced significant circulation of those items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5544800"/>
            <a:ext cx="54864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Why Consulting the Community is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Cultural groups often have specific needs or desires that outsiders may not be aware of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Example: a needs assessment by the Multnomah County  Library on Mandarin, Vietnamese, and Russian revealed a lot of interesting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Examples: Russian-language patrons very interested in religious materials, Vietnamese patrons prefer books not published in Vietnam (to avoid Communist propaganda)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0116800"/>
            <a:ext cx="5486400" cy="44012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Children’s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Immigrant parents particularly interested in materials for their children in their first 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Example: </a:t>
            </a:r>
            <a:r>
              <a:rPr lang="en-US" sz="2000" dirty="0" err="1" smtClean="0"/>
              <a:t>Atlestam</a:t>
            </a:r>
            <a:r>
              <a:rPr lang="en-US" sz="2000" dirty="0"/>
              <a:t>, </a:t>
            </a:r>
            <a:r>
              <a:rPr lang="en-US" sz="2000" dirty="0" err="1"/>
              <a:t>Brunnstrom</a:t>
            </a:r>
            <a:r>
              <a:rPr lang="en-US" sz="2000" dirty="0"/>
              <a:t>, and </a:t>
            </a:r>
            <a:r>
              <a:rPr lang="en-US" sz="2000" dirty="0" err="1" smtClean="0"/>
              <a:t>Myhre</a:t>
            </a:r>
            <a:r>
              <a:rPr lang="en-US" sz="2000" dirty="0" smtClean="0"/>
              <a:t> found this in interviews with focus groups for Gothenburg Public Library in Gothenburg, Sweden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“Many </a:t>
            </a:r>
            <a:r>
              <a:rPr lang="en-US" sz="2000" dirty="0"/>
              <a:t>[in the focus groups] wish that the library could support children’s mother tongue development” (</a:t>
            </a:r>
            <a:r>
              <a:rPr lang="en-US" sz="2000" dirty="0" err="1"/>
              <a:t>Atlestam</a:t>
            </a:r>
            <a:r>
              <a:rPr lang="en-US" sz="2000" dirty="0"/>
              <a:t> et al. 2011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Any attempt to create focus groups for foreign-language materials should include parents to suggest children’s materials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544800" y="3657600"/>
            <a:ext cx="4572000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David Lev, Emporia State University  </a:t>
            </a:r>
          </a:p>
          <a:p>
            <a:pPr algn="ctr"/>
            <a:r>
              <a:rPr lang="en-US" sz="2800" dirty="0" smtClean="0"/>
              <a:t>Oregon </a:t>
            </a:r>
            <a:r>
              <a:rPr lang="en-US" sz="2800" smtClean="0"/>
              <a:t>Cohort 13</a:t>
            </a:r>
            <a:endParaRPr lang="en-US" sz="2800" dirty="0" smtClean="0"/>
          </a:p>
        </p:txBody>
      </p:sp>
      <p:pic>
        <p:nvPicPr>
          <p:cNvPr id="1029" name="Picture 5" descr="C:\Users\Owner.Owner-PC\AppData\Local\Microsoft\Windows\Temporary Internet Files\Content.IE5\ALW1UC9G\MP90043179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3657600"/>
            <a:ext cx="3759200" cy="375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058400" y="8229600"/>
            <a:ext cx="4572000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Marketing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order to be effective, the library  needs to be able to find communities it’s planning on reaching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Advertising in local newsletters such as </a:t>
            </a:r>
            <a:r>
              <a:rPr lang="en-US" sz="2000" i="1" dirty="0" smtClean="0"/>
              <a:t>Asian Reporter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Contacting ethnic organizations (Vietnamese Community of Oregon,  Korean Society of Oregon, etc.), churches,  and other community organizations to spread the word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Printing out fliers in English and target languages to distribute through community organizations and businesses</a:t>
            </a:r>
          </a:p>
          <a:p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0" y="8229600"/>
            <a:ext cx="4912395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0972800" y="13716000"/>
            <a:ext cx="54864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Collaboration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Develop relationships with Korean Society of  Oregon, Vietnamese Community of </a:t>
            </a:r>
            <a:r>
              <a:rPr lang="en-US" sz="2000" dirty="0"/>
              <a:t>O</a:t>
            </a:r>
            <a:r>
              <a:rPr lang="en-US" sz="2000" dirty="0" smtClean="0"/>
              <a:t>regon, and Chinese Friendship Organization of Oregon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Ask them to help promote initial meetings and to recruit interested 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Also ask to point library in direction of other organizations and businesses that would be interested in getting involved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Ask about possibility of providing translators or cultural navigators at meeting</a:t>
            </a:r>
          </a:p>
          <a:p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972800" y="18288000"/>
            <a:ext cx="6400800" cy="5940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Recruiting Volunteers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Advertise about a month in advance through </a:t>
            </a:r>
            <a:r>
              <a:rPr lang="en-US" sz="2000" i="1" dirty="0" smtClean="0"/>
              <a:t>Asian Reporter </a:t>
            </a:r>
            <a:r>
              <a:rPr lang="en-US" sz="2000" dirty="0" smtClean="0"/>
              <a:t> and fliers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Held at the library in the evening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Ask  for 3-5 volunteers per language group to join advisory committee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Try to have at least one person per language group who is somewhat bilingual (can fluently speak both English and target language)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Look for age diversity-parents, seniors, teens/twenty-</a:t>
            </a:r>
            <a:r>
              <a:rPr lang="en-US" sz="2000" dirty="0" err="1" smtClean="0"/>
              <a:t>somethings</a:t>
            </a:r>
            <a:r>
              <a:rPr lang="en-US" sz="2000" dirty="0" smtClean="0"/>
              <a:t>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Expected to be in focus group for about a year (can be on for longer), if necessary to drop out asked to notify a month or so in advance if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Others can drop in at focus group meetings if they wish to give 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Hold similar meeting to initial one to recruit new focus group members each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0" y="10247586"/>
            <a:ext cx="2783541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02813"/>
              </p:ext>
            </p:extLst>
          </p:nvPr>
        </p:nvGraphicFramePr>
        <p:xfrm>
          <a:off x="21031200" y="5486400"/>
          <a:ext cx="64008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25908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Items Needed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Projected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cost</a:t>
                      </a:r>
                      <a:endParaRPr lang="en-US" sz="2000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Advertisement in </a:t>
                      </a:r>
                      <a:r>
                        <a:rPr lang="en-US" sz="2000" i="1" dirty="0" smtClean="0"/>
                        <a:t>Asian Reporter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$240</a:t>
                      </a:r>
                      <a:endParaRPr lang="en-US" sz="2000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Fliers</a:t>
                      </a:r>
                      <a:r>
                        <a:rPr lang="en-US" sz="2000" baseline="0" dirty="0" smtClean="0"/>
                        <a:t> for distribution to community organizations and businesses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$200</a:t>
                      </a:r>
                      <a:endParaRPr lang="en-US" sz="2000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Meeting supplies (refreshments, handouts and schedules for meetings, etc.) for first 4 months</a:t>
                      </a:r>
                      <a:r>
                        <a:rPr lang="en-US" sz="2000" baseline="0" dirty="0" smtClean="0"/>
                        <a:t> of meetings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$250</a:t>
                      </a:r>
                      <a:endParaRPr lang="en-US" sz="2000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Translators</a:t>
                      </a:r>
                      <a:r>
                        <a:rPr lang="en-US" sz="2000" baseline="0" dirty="0" smtClean="0"/>
                        <a:t> for meetings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$500</a:t>
                      </a:r>
                      <a:endParaRPr lang="en-US" sz="2000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$1190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1945600" y="45720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Budget for Initial Recruitment and Focus Group Meetings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0116800" y="11887200"/>
            <a:ext cx="548640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Budget for Purchasing of New Books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Duckville</a:t>
            </a:r>
            <a:r>
              <a:rPr lang="en-US" sz="2000" dirty="0" smtClean="0"/>
              <a:t> currently gives $2700 for Korean, Vietnamese, and Korean combined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dirty="0" smtClean="0"/>
              <a:t>In next financial year,  give $1000 for each language, for a total of $3000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Books will be selected based on recommendations from focus groups, after review from librarians with selection authority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1031200" y="15544800"/>
            <a:ext cx="4572000" cy="80945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Basic Timeline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April 2014: Initial meeting to recruit focus group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May 2014: First meeting of focus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June-August 2014: Compile list of desired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July 2014: Include $3000 for Asian language materials in FY 2014-2015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August 2014: Ensure materials are purchasable by the library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September 2014:  Begin purchase of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September 2014-March 2015: Continue to hold focus group meetings to make sure community happy with purchases, begin planning purchases for next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March 2015:  Perform assessments to make sure items are being 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April 2015: If significant number of purchased materials have been circulated, plan on purchasing new materials with beginning of new financial year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8346400" y="914400"/>
            <a:ext cx="5486400" cy="6247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Easiest way would be to track circulation of new materials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materials circulate roughly 5 times or so between being purchased in September and assessed in March, program will be considered a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materials only circulate 1-2 times, reassess the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Either way, hold another big meeting similar to initial meeting about a year later, asking for further input from communities at large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This can also be an opportunity to select new volunteers for focus groups, especially if materials selected haven’t pleased library patrons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there is an overall disinterest in participation in focus groups or in materials they select, funding can be reset to its level in the previous financial year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260800" y="8229600"/>
            <a:ext cx="5486400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Expansion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the program proves successful, expansion can be implemented for next financial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More money for popular language collections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program appears particularly popular, can apply for grants or ask for donations from Friends of </a:t>
            </a:r>
            <a:r>
              <a:rPr lang="en-US" sz="2000" dirty="0" err="1" smtClean="0"/>
              <a:t>Duckville</a:t>
            </a:r>
            <a:r>
              <a:rPr lang="en-US" sz="2000" dirty="0" smtClean="0"/>
              <a:t> Public Library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local statistics indicate increases in other language communities (Russian, Arabic, etc.) can create focus groups for those communities as well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260800" y="12801600"/>
            <a:ext cx="54864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Desired Outcomes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It is hoped that the creation of focus groups to select materials will not only bring the voices and opinions of the community of </a:t>
            </a:r>
            <a:r>
              <a:rPr lang="en-US" sz="2000" dirty="0" err="1" smtClean="0"/>
              <a:t>Duckville</a:t>
            </a:r>
            <a:r>
              <a:rPr lang="en-US" sz="2000" dirty="0" smtClean="0"/>
              <a:t> into the library, but also make communities that might feel isolated from </a:t>
            </a:r>
            <a:r>
              <a:rPr lang="en-US" sz="2000" dirty="0" err="1" smtClean="0"/>
              <a:t>Duckville</a:t>
            </a:r>
            <a:r>
              <a:rPr lang="en-US" sz="2000" dirty="0" smtClean="0"/>
              <a:t> at large feel more a part of the community as a whole.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8346400" y="15544800"/>
            <a:ext cx="5486400" cy="6524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smtClean="0"/>
              <a:t>References</a:t>
            </a:r>
            <a:endParaRPr lang="en-US" sz="2000" b="1" dirty="0" smtClean="0"/>
          </a:p>
          <a:p>
            <a:r>
              <a:rPr lang="en-US" sz="1400" dirty="0"/>
              <a:t>The </a:t>
            </a:r>
            <a:r>
              <a:rPr lang="en-US" sz="1400" dirty="0" err="1"/>
              <a:t>asian</a:t>
            </a:r>
            <a:r>
              <a:rPr lang="en-US" sz="1400" dirty="0"/>
              <a:t> reporter advertising. (2012, October 12). Retrieved from http://www.asianreporter.com/paperadv.htm</a:t>
            </a:r>
          </a:p>
          <a:p>
            <a:r>
              <a:rPr lang="en-US" sz="1400" dirty="0" err="1"/>
              <a:t>Atlestam</a:t>
            </a:r>
            <a:r>
              <a:rPr lang="en-US" sz="1400" dirty="0"/>
              <a:t>, I., , </a:t>
            </a:r>
            <a:r>
              <a:rPr lang="en-US" sz="1400" dirty="0" err="1"/>
              <a:t>Brunnström</a:t>
            </a:r>
            <a:r>
              <a:rPr lang="en-US" sz="1400" dirty="0"/>
              <a:t>, A., &amp; </a:t>
            </a:r>
            <a:r>
              <a:rPr lang="en-US" sz="1400" dirty="0" err="1"/>
              <a:t>Myhre</a:t>
            </a:r>
            <a:r>
              <a:rPr lang="en-US" sz="1400" dirty="0"/>
              <a:t>, R. (2011). Collection development for immigrants-what to purchase, and why? findings in </a:t>
            </a:r>
            <a:r>
              <a:rPr lang="en-US" sz="1400" dirty="0" err="1"/>
              <a:t>gothenburg</a:t>
            </a:r>
            <a:r>
              <a:rPr lang="en-US" sz="1400" dirty="0"/>
              <a:t>, </a:t>
            </a:r>
            <a:r>
              <a:rPr lang="en-US" sz="1400" dirty="0" err="1"/>
              <a:t>sweden</a:t>
            </a:r>
            <a:r>
              <a:rPr lang="en-US" sz="1400" dirty="0"/>
              <a:t>. International Federation of Library Associations and Institutions, 37(1), 69-79.</a:t>
            </a:r>
          </a:p>
          <a:p>
            <a:r>
              <a:rPr lang="en-US" sz="1400" dirty="0"/>
              <a:t> Beaverton city library: About us. (</a:t>
            </a:r>
            <a:r>
              <a:rPr lang="en-US" sz="1400" dirty="0" err="1"/>
              <a:t>n.d.</a:t>
            </a:r>
            <a:r>
              <a:rPr lang="en-US" sz="1400" dirty="0"/>
              <a:t>). Retrieved from http://www.beavertonlibrary.org/index.aspx?nid=100 </a:t>
            </a:r>
          </a:p>
          <a:p>
            <a:r>
              <a:rPr lang="en-US" sz="1400" dirty="0"/>
              <a:t>Beaverton City Library, (2013). Library fund. Beaverton, Oregon:</a:t>
            </a:r>
          </a:p>
          <a:p>
            <a:r>
              <a:rPr lang="en-US" sz="1400" dirty="0"/>
              <a:t>Beaverton community profile. (2013). Retrieved from http://www.beavertonoregon.gov/index.aspx?nid=195</a:t>
            </a:r>
          </a:p>
          <a:p>
            <a:r>
              <a:rPr lang="en-US" sz="1400" dirty="0"/>
              <a:t>Beaverton, </a:t>
            </a:r>
            <a:r>
              <a:rPr lang="en-US" sz="1400" dirty="0" err="1"/>
              <a:t>oregon</a:t>
            </a:r>
            <a:r>
              <a:rPr lang="en-US" sz="1400" dirty="0"/>
              <a:t>: Classification listing &amp; salary schedule. (</a:t>
            </a:r>
            <a:r>
              <a:rPr lang="en-US" sz="1400" dirty="0" err="1"/>
              <a:t>n.d.</a:t>
            </a:r>
            <a:r>
              <a:rPr lang="en-US" sz="1400" dirty="0"/>
              <a:t>). Retrieved from http://apps.beavertonoregon.gov/Jobs/classification.aspx </a:t>
            </a:r>
          </a:p>
          <a:p>
            <a:r>
              <a:rPr lang="en-US" sz="1400" dirty="0"/>
              <a:t>Beaverton School District, (2010). Percentage of student by language</a:t>
            </a:r>
          </a:p>
          <a:p>
            <a:r>
              <a:rPr lang="en-US" sz="1400" dirty="0" err="1"/>
              <a:t>Eitner</a:t>
            </a:r>
            <a:r>
              <a:rPr lang="en-US" sz="1400" dirty="0"/>
              <a:t>, M. (2006). The </a:t>
            </a:r>
            <a:r>
              <a:rPr lang="en-US" sz="1400" dirty="0" err="1"/>
              <a:t>vietnamese</a:t>
            </a:r>
            <a:r>
              <a:rPr lang="en-US" sz="1400" dirty="0"/>
              <a:t> collection at the </a:t>
            </a:r>
            <a:r>
              <a:rPr lang="en-US" sz="1400" dirty="0" err="1"/>
              <a:t>denver</a:t>
            </a:r>
            <a:r>
              <a:rPr lang="en-US" sz="1400" dirty="0"/>
              <a:t> public library: Evolving needs and preferences. Colorado Libraries, 32(4), 19-20. </a:t>
            </a:r>
          </a:p>
          <a:p>
            <a:r>
              <a:rPr lang="en-US" sz="1400" dirty="0" err="1"/>
              <a:t>Moorad</a:t>
            </a:r>
            <a:r>
              <a:rPr lang="en-US" sz="1400" dirty="0"/>
              <a:t>, B. Multnomah County Library, (2006). Multnomah county library needs assessment for the </a:t>
            </a:r>
            <a:r>
              <a:rPr lang="en-US" sz="1400" dirty="0" err="1"/>
              <a:t>russian</a:t>
            </a:r>
            <a:r>
              <a:rPr lang="en-US" sz="1400" dirty="0"/>
              <a:t>-speaking, </a:t>
            </a:r>
            <a:r>
              <a:rPr lang="en-US" sz="1400" dirty="0" err="1"/>
              <a:t>vietnamese</a:t>
            </a:r>
            <a:r>
              <a:rPr lang="en-US" sz="1400" dirty="0"/>
              <a:t>, and </a:t>
            </a:r>
            <a:r>
              <a:rPr lang="en-US" sz="1400" dirty="0" err="1"/>
              <a:t>chinese</a:t>
            </a:r>
            <a:r>
              <a:rPr lang="en-US" sz="1400" dirty="0"/>
              <a:t> communities</a:t>
            </a:r>
          </a:p>
          <a:p>
            <a:r>
              <a:rPr lang="en-US" sz="1400" dirty="0"/>
              <a:t>Shah, N. (2013, September 19). Asian newcomers drive immigration. Wall Street Journal. Retrieved from http://online.wsj.com/article/SB10001424127887324807704579083411301711316.html</a:t>
            </a:r>
          </a:p>
          <a:p>
            <a:r>
              <a:rPr lang="en-US" sz="1400" dirty="0"/>
              <a:t>US Census, (2012). American </a:t>
            </a:r>
            <a:r>
              <a:rPr lang="en-US" sz="1400" dirty="0" err="1"/>
              <a:t>factfinder</a:t>
            </a:r>
            <a:r>
              <a:rPr lang="en-US" sz="1400" dirty="0"/>
              <a:t>. Retrieved from website: http://factfinder2.census.gov/faces/tableservices/jsf/pages/productview.xhtml?pid=DEC_10_PL_GCTPL2.ST10&amp;prodType=table</a:t>
            </a:r>
          </a:p>
          <a:p>
            <a:r>
              <a:rPr lang="en-US" sz="1400" dirty="0"/>
              <a:t>Wolf, J. (2013, October 7-9). Interview by Lev D via email.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816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4511</TotalTime>
  <Words>1343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Lev</dc:creator>
  <cp:lastModifiedBy>David Lev</cp:lastModifiedBy>
  <cp:revision>33</cp:revision>
  <dcterms:created xsi:type="dcterms:W3CDTF">2014-04-07T03:23:39Z</dcterms:created>
  <dcterms:modified xsi:type="dcterms:W3CDTF">2014-04-19T15:36:26Z</dcterms:modified>
</cp:coreProperties>
</file>