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4" autoAdjust="0"/>
    <p:restoredTop sz="94660"/>
  </p:normalViewPr>
  <p:slideViewPr>
    <p:cSldViewPr snapToGrid="0">
      <p:cViewPr varScale="1">
        <p:scale>
          <a:sx n="61" d="100"/>
          <a:sy n="61" d="100"/>
        </p:scale>
        <p:origin x="96"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B3ECFF-7149-40AF-AB90-C205A2CDE4F3}" type="datetimeFigureOut">
              <a:rPr lang="en-US" smtClean="0"/>
              <a:t>4/17/2014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469672-7ED0-425C-893A-5D78E0512BB7}" type="slidenum">
              <a:rPr lang="en-US" smtClean="0"/>
              <a:t>‹#›</a:t>
            </a:fld>
            <a:endParaRPr lang="en-US"/>
          </a:p>
        </p:txBody>
      </p:sp>
    </p:spTree>
    <p:extLst>
      <p:ext uri="{BB962C8B-B14F-4D97-AF65-F5344CB8AC3E}">
        <p14:creationId xmlns:p14="http://schemas.microsoft.com/office/powerpoint/2010/main" val="3405801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453825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941299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4002093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Profession or occupation has been added to the authorized access point to break</a:t>
            </a:r>
            <a:r>
              <a:rPr lang="en-US" baseline="0" dirty="0" smtClean="0"/>
              <a:t> a conflict with another person with the same name.  As part of the access point, it will always be in the singular.  As a separate element, it may be plural or singular, depending on the source of the term.  If it comes from a controlled vocabulary like LCSH that uses plural terms, it will be plural.  If it doesn’t come from a controlled vocabulary, it will be in the singular.</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994188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example of an uncontrolled profession/occupation</a:t>
            </a:r>
            <a:r>
              <a:rPr lang="en-US" baseline="0" dirty="0" smtClean="0"/>
              <a:t> term.</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23918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catalogers are using LCSH as the source of controlled vocabulary</a:t>
            </a:r>
            <a:r>
              <a:rPr lang="en-US" baseline="0" dirty="0" smtClean="0"/>
              <a:t> for this element, but other thesauri are perfectly valid to use as well.  This record shows the use of a term from </a:t>
            </a:r>
            <a:r>
              <a:rPr lang="en-US" baseline="0" dirty="0" err="1" smtClean="0"/>
              <a:t>MeSH</a:t>
            </a:r>
            <a:r>
              <a:rPr lang="en-US" baseline="0" smtClean="0"/>
              <a:t>.</a:t>
            </a:r>
            <a:endParaRPr lang="en-US"/>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73567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a special list of Occupation</a:t>
            </a:r>
            <a:r>
              <a:rPr lang="en-US" baseline="0" dirty="0" smtClean="0"/>
              <a:t> Term Source Codes that could be used for field 374.  </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219056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example of a controlled vocabulary</a:t>
            </a:r>
            <a:r>
              <a:rPr lang="en-US" baseline="0" dirty="0" smtClean="0"/>
              <a:t> for occupations that is in the singular, the Dictionary of </a:t>
            </a:r>
            <a:r>
              <a:rPr lang="en-US" baseline="0" smtClean="0"/>
              <a:t>Occupational Titles - coded “dot”</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2519953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3229829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4287510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65582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46403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Form of work used as a qualifier in the authorized access point to distinguish the</a:t>
            </a:r>
            <a:r>
              <a:rPr lang="en-US" baseline="0" dirty="0" smtClean="0"/>
              <a:t> play from the novel by the same author.  Uncontrolled term in field 380.</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140315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Form of work not needed to differentiate this access point from any other, but it</a:t>
            </a:r>
            <a:r>
              <a:rPr lang="en-US" baseline="0" dirty="0" smtClean="0"/>
              <a:t> is recorded as a separate element anyway.  Example shows an uncontrolled term in the singular and two terms from controlled vocabulary. </a:t>
            </a:r>
          </a:p>
          <a:p>
            <a:endParaRPr lang="en-US" baseline="0" dirty="0" smtClean="0"/>
          </a:p>
          <a:p>
            <a:r>
              <a:rPr lang="en-US" baseline="0" dirty="0" err="1" smtClean="0"/>
              <a:t>lcac</a:t>
            </a:r>
            <a:r>
              <a:rPr lang="en-US" baseline="0" dirty="0" smtClean="0"/>
              <a:t> = </a:t>
            </a:r>
            <a:r>
              <a:rPr lang="en-US" dirty="0" smtClean="0"/>
              <a:t>Library of Congress Annotated Children's Cataloging Program subject headings</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1501018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Any characteristic that is not accommodated in a special field that serves to characterize a work or expression. Examples are an issuing body, arranged statement of music, version, or a geographic term. May be used to differentiate a work from another work with the same title. </a:t>
            </a:r>
          </a:p>
          <a:p>
            <a:endParaRPr lang="en-US" dirty="0" smtClean="0"/>
          </a:p>
          <a:p>
            <a:r>
              <a:rPr lang="en-US" dirty="0" smtClean="0"/>
              <a:t>Multiple characteristics from the same source vocabulary may be recorded in the same field in separate occurrences of subfield $a (Other distinguishing characteristic). Terms from different source vocabularies are recorded in separate occurrences of the field.</a:t>
            </a:r>
          </a:p>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797332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Issuing body used as a qualifier - also</a:t>
            </a:r>
            <a:r>
              <a:rPr lang="en-US" baseline="0" dirty="0" smtClean="0"/>
              <a:t> recorded separately in field 381.</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891072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paintings by the same artist with the same title. Art museum</a:t>
            </a:r>
            <a:r>
              <a:rPr lang="en-US" baseline="0" dirty="0" smtClean="0"/>
              <a:t> owning the painting used to differentiate the two works.</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484213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Surname of</a:t>
            </a:r>
            <a:r>
              <a:rPr lang="en-US" baseline="0" dirty="0" smtClean="0"/>
              <a:t> director added to access point for a film to differentiate it from another film with the same title from the same year.  Surname also recorded separately in 381.</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2848177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Surname of translator added to access point to differentiate</a:t>
            </a:r>
            <a:r>
              <a:rPr lang="en-US" baseline="0" dirty="0" smtClean="0"/>
              <a:t> a specific English expression. Surname also recorded as a separate element in 381.</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24770053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3508697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14680640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1038511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9913446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6108897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 current PCC policy is not to supply 336, there are a handful of records with it in the LC/NACO authority file.</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31726805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fields</a:t>
            </a:r>
            <a:r>
              <a:rPr lang="en-US" baseline="0" dirty="0" smtClean="0"/>
              <a:t> recording attributes of FRBR group 1 and 2 entities </a:t>
            </a:r>
            <a:r>
              <a:rPr lang="en-US" dirty="0" smtClean="0"/>
              <a:t>support the FRAD and FRBR conceptual models. Not all systems/OPACs can take advantage of these but we are working toward future scenarios such as those envisioned by the Semantic Web that depend on linked data to make, visualize and connect relationships among and between names, corporate bodies, works, expressions, etc. </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3239915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RDA</a:t>
            </a:r>
            <a:r>
              <a:rPr lang="en-US" baseline="0" dirty="0" smtClean="0"/>
              <a:t> attributes are permitted in both AACR2 and RDA authority records.  Of course all newly created NARs are now done according to RDA.  To limit a search to RDA authorities, search for “</a:t>
            </a:r>
            <a:r>
              <a:rPr lang="en-US" baseline="0" dirty="0" err="1" smtClean="0"/>
              <a:t>rda</a:t>
            </a:r>
            <a:r>
              <a:rPr lang="en-US" baseline="0" dirty="0" smtClean="0"/>
              <a:t>” in Descriptive Conventions. [FIRST ANIMATION]</a:t>
            </a:r>
          </a:p>
          <a:p>
            <a:endParaRPr lang="en-US" baseline="0" dirty="0" smtClean="0"/>
          </a:p>
          <a:p>
            <a:r>
              <a:rPr lang="en-US" baseline="0" dirty="0" smtClean="0"/>
              <a:t>To search for any attribute data, use the Entity Attributes index.  [SECOND ANIMATION]</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3265849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about generating a list of composers from Oregon.</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5630397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27 authority records are retrieved from</a:t>
            </a:r>
            <a:r>
              <a:rPr lang="en-US" baseline="0" dirty="0" smtClean="0"/>
              <a:t> the search for composers from Oregon.</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17422112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a:t>
            </a:r>
            <a:r>
              <a:rPr lang="en-US" baseline="0" dirty="0" smtClean="0"/>
              <a:t> about a list of fictitious authors?</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10802656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dirty="0" smtClean="0"/>
              <a:t>Other designation </a:t>
            </a:r>
            <a:r>
              <a:rPr lang="en-US" sz="1200" kern="1200" dirty="0" smtClean="0">
                <a:solidFill>
                  <a:schemeClr val="tx1"/>
                </a:solidFill>
                <a:latin typeface="+mn-lt"/>
                <a:ea typeface="+mn-ea"/>
                <a:cs typeface="+mn-cs"/>
              </a:rPr>
              <a:t>associated with the person is a </a:t>
            </a:r>
            <a:r>
              <a:rPr lang="en-US" dirty="0" smtClean="0"/>
              <a:t>core element for fictitious</a:t>
            </a:r>
            <a:r>
              <a:rPr lang="en-US" baseline="0" dirty="0" smtClean="0"/>
              <a:t> or legendary persons</a:t>
            </a:r>
            <a:r>
              <a:rPr lang="en-US" dirty="0" smtClean="0"/>
              <a:t> (see RDA</a:t>
            </a:r>
            <a:r>
              <a:rPr lang="en-US" baseline="0" dirty="0" smtClean="0"/>
              <a:t> 8.3 April 2014 revision) </a:t>
            </a:r>
            <a:r>
              <a:rPr lang="en-US" dirty="0" smtClean="0"/>
              <a:t>and must be recorded as a</a:t>
            </a:r>
            <a:r>
              <a:rPr lang="en-US" baseline="0" dirty="0" smtClean="0"/>
              <a:t> </a:t>
            </a:r>
            <a:r>
              <a:rPr lang="en-US" dirty="0" smtClean="0"/>
              <a:t>separate element, as part of the authorized access point representing the person, or as both. In this case, the name is unique and does not need a qualifier to differentiate it.  However, since the element is core, it has been recorded in the 368 $c, which makes it possible to search the authority file for fictitious</a:t>
            </a:r>
            <a:r>
              <a:rPr lang="en-US" baseline="0" dirty="0" smtClean="0"/>
              <a:t> persons.</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29352291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about we want to find examples of real-life</a:t>
            </a:r>
            <a:r>
              <a:rPr lang="en-US" baseline="0" dirty="0" smtClean="0"/>
              <a:t> cats as persons associated with resources?  Like our fictitious persons examples, </a:t>
            </a:r>
            <a:r>
              <a:rPr lang="en-US" dirty="0" smtClean="0"/>
              <a:t>other designation </a:t>
            </a:r>
            <a:r>
              <a:rPr lang="en-US" sz="1200" kern="1200" dirty="0" smtClean="0">
                <a:solidFill>
                  <a:schemeClr val="tx1"/>
                </a:solidFill>
                <a:latin typeface="+mn-lt"/>
                <a:ea typeface="+mn-ea"/>
                <a:cs typeface="+mn-cs"/>
              </a:rPr>
              <a:t>associated with the person is a </a:t>
            </a:r>
            <a:r>
              <a:rPr lang="en-US" dirty="0" smtClean="0"/>
              <a:t>core element for real non-human entities (see RDA</a:t>
            </a:r>
            <a:r>
              <a:rPr lang="en-US" baseline="0" dirty="0" smtClean="0"/>
              <a:t> 8.3 April 2014 revision) </a:t>
            </a:r>
            <a:r>
              <a:rPr lang="en-US" dirty="0" smtClean="0"/>
              <a:t>and must be recorded as a</a:t>
            </a:r>
            <a:r>
              <a:rPr lang="en-US" baseline="0" dirty="0" smtClean="0"/>
              <a:t> </a:t>
            </a:r>
            <a:r>
              <a:rPr lang="en-US" dirty="0" smtClean="0"/>
              <a:t>separate element, as part of the authorized access point representing the person, or as both. </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1874287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 fictitious</a:t>
            </a:r>
            <a:r>
              <a:rPr lang="en-US" baseline="0" dirty="0" smtClean="0"/>
              <a:t> character who is a cat.  There’s also another one in our retrieval set: </a:t>
            </a:r>
            <a:r>
              <a:rPr lang="en-US" baseline="0" dirty="0" err="1" smtClean="0"/>
              <a:t>Meeow</a:t>
            </a:r>
            <a:r>
              <a:rPr lang="en-US" baseline="0" dirty="0" smtClean="0"/>
              <a:t> (Fictitious character)</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3077161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example of Title of the</a:t>
            </a:r>
            <a:r>
              <a:rPr lang="en-US" baseline="0" dirty="0" smtClean="0"/>
              <a:t> P</a:t>
            </a:r>
            <a:r>
              <a:rPr lang="en-US" dirty="0" smtClean="0"/>
              <a:t>erson (368 $d).  However, $d is not yet being used in name authorities.</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8677174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Generate a list of films from 2001.</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88</a:t>
            </a:fld>
            <a:endParaRPr lang="en-US">
              <a:solidFill>
                <a:prstClr val="black"/>
              </a:solidFill>
            </a:endParaRPr>
          </a:p>
        </p:txBody>
      </p:sp>
    </p:spTree>
    <p:extLst>
      <p:ext uri="{BB962C8B-B14F-4D97-AF65-F5344CB8AC3E}">
        <p14:creationId xmlns:p14="http://schemas.microsoft.com/office/powerpoint/2010/main" val="23670603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Only a few</a:t>
            </a:r>
            <a:r>
              <a:rPr lang="en-US" baseline="0" dirty="0" smtClean="0"/>
              <a:t> results returned are actually films.  Several issues that need work: more attribute information needs to be added to work authority records; we need to be able to be more specific in searching for particular attributes.  In this case, it would be helpful to limit our search to just the form of work attribute.</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15820326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catalog probably cannot answer any of these questions, but in the future hopefully, with linked data between bibliographic and authority records and links</a:t>
            </a:r>
            <a:r>
              <a:rPr lang="en-US" baseline="0" dirty="0" smtClean="0"/>
              <a:t> to other information sources on the Web, our systems will enable users to do these kinds of searches and return results showing what a specific library or consortium holds.</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4271700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we need</a:t>
            </a:r>
            <a:r>
              <a:rPr lang="en-US" baseline="0" dirty="0" smtClean="0"/>
              <a:t>, and hopefully will get, is a system that enables users to query authority records (though they won’t know they are doing that) for attributes of entities, and then returns bibliographic records of resources that have the access points found as a result of the initial search.  Hopefully, library system developers will take advantage of the potential of linked data and all of the new information that we are including in </a:t>
            </a:r>
            <a:r>
              <a:rPr lang="en-US" baseline="0" smtClean="0"/>
              <a:t>authority records.</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92</a:t>
            </a:fld>
            <a:endParaRPr lang="en-US">
              <a:solidFill>
                <a:prstClr val="black"/>
              </a:solidFill>
            </a:endParaRPr>
          </a:p>
        </p:txBody>
      </p:sp>
    </p:spTree>
    <p:extLst>
      <p:ext uri="{BB962C8B-B14F-4D97-AF65-F5344CB8AC3E}">
        <p14:creationId xmlns:p14="http://schemas.microsoft.com/office/powerpoint/2010/main" val="2234942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Another example of Title of the</a:t>
            </a:r>
            <a:r>
              <a:rPr lang="en-US" baseline="0" dirty="0" smtClean="0"/>
              <a:t> P</a:t>
            </a:r>
            <a:r>
              <a:rPr lang="en-US" dirty="0" smtClean="0"/>
              <a:t>erson (368 $d).  However, $d is not yet being used in name authorities.</a:t>
            </a:r>
          </a:p>
          <a:p>
            <a:endParaRPr lang="en-US" dirty="0" smtClean="0"/>
          </a:p>
          <a:p>
            <a:r>
              <a:rPr lang="en-US" dirty="0" smtClean="0"/>
              <a:t> </a:t>
            </a:r>
          </a:p>
          <a:p>
            <a:r>
              <a:rPr lang="en-US" dirty="0" smtClean="0"/>
              <a:t>9.4.1.9  Other Term of Rank, </a:t>
            </a:r>
            <a:r>
              <a:rPr lang="en-US" dirty="0" err="1" smtClean="0"/>
              <a:t>Honour</a:t>
            </a:r>
            <a:r>
              <a:rPr lang="en-US" dirty="0" smtClean="0"/>
              <a:t>, or Office </a:t>
            </a:r>
          </a:p>
          <a:p>
            <a:endParaRPr lang="en-US" dirty="0" smtClean="0"/>
          </a:p>
          <a:p>
            <a:r>
              <a:rPr lang="en-US" dirty="0" smtClean="0"/>
              <a:t>Record other titles of the person indicative of rank, </a:t>
            </a:r>
            <a:r>
              <a:rPr lang="en-US" dirty="0" err="1" smtClean="0"/>
              <a:t>honour</a:t>
            </a:r>
            <a:r>
              <a:rPr lang="en-US" dirty="0" smtClean="0"/>
              <a:t>, or office if the terms appear with the name. Record the term in the language in which it was conferred or in the language used in the country in which the person resides.</a:t>
            </a:r>
          </a:p>
          <a:p>
            <a:r>
              <a:rPr lang="en-US" dirty="0" smtClean="0"/>
              <a:t> </a:t>
            </a:r>
          </a:p>
          <a:p>
            <a:r>
              <a:rPr lang="en-US" dirty="0" smtClean="0"/>
              <a:t>EXAMPLE</a:t>
            </a:r>
          </a:p>
          <a:p>
            <a:endParaRPr lang="en-US" dirty="0" smtClean="0"/>
          </a:p>
          <a:p>
            <a:r>
              <a:rPr lang="en-US" dirty="0" smtClean="0"/>
              <a:t>  Captain</a:t>
            </a:r>
          </a:p>
          <a:p>
            <a:r>
              <a:rPr lang="en-US" dirty="0" smtClean="0"/>
              <a:t>  </a:t>
            </a:r>
          </a:p>
          <a:p>
            <a:r>
              <a:rPr lang="en-US" dirty="0" smtClean="0"/>
              <a:t>  Reverend</a:t>
            </a:r>
          </a:p>
          <a:p>
            <a:r>
              <a:rPr lang="en-US" dirty="0" smtClean="0"/>
              <a:t> </a:t>
            </a:r>
          </a:p>
          <a:p>
            <a:r>
              <a:rPr lang="en-US" dirty="0" smtClean="0"/>
              <a:t>  Sir</a:t>
            </a:r>
          </a:p>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998256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007775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100763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example, the fuller form of name has be added to the authorized access point.</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64904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a:t>
            </a:r>
            <a:r>
              <a:rPr lang="en-US" baseline="0" dirty="0" smtClean="0"/>
              <a:t> example, the fuller form of name has been recorded as a separate element only, and is not part of the authorized access point.</a:t>
            </a:r>
            <a:endParaRPr lang="en-US" dirty="0"/>
          </a:p>
        </p:txBody>
      </p:sp>
      <p:sp>
        <p:nvSpPr>
          <p:cNvPr id="4" name="Slide Number Placeholder 3"/>
          <p:cNvSpPr>
            <a:spLocks noGrp="1"/>
          </p:cNvSpPr>
          <p:nvPr>
            <p:ph type="sldNum" sz="quarter" idx="10"/>
          </p:nvPr>
        </p:nvSpPr>
        <p:spPr/>
        <p:txBody>
          <a:bodyPr/>
          <a:lstStyle/>
          <a:p>
            <a:fld id="{15AD9ACA-C43B-4FF3-86B0-84CB62C50E68}"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879265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15D8D0-01B0-44D3-A39E-D80F5632F241}" type="datetimeFigureOut">
              <a:rPr lang="en-US" smtClean="0">
                <a:solidFill>
                  <a:prstClr val="black">
                    <a:tint val="75000"/>
                  </a:prstClr>
                </a:solidFill>
              </a:rPr>
              <a:pPr/>
              <a:t>4/17/2014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94AD8-5182-4B8D-AE6D-558DF9766C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694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15D8D0-01B0-44D3-A39E-D80F5632F241}" type="datetimeFigureOut">
              <a:rPr lang="en-US" smtClean="0">
                <a:solidFill>
                  <a:prstClr val="black">
                    <a:tint val="75000"/>
                  </a:prstClr>
                </a:solidFill>
              </a:rPr>
              <a:pPr/>
              <a:t>4/17/2014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94AD8-5182-4B8D-AE6D-558DF9766C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303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15D8D0-01B0-44D3-A39E-D80F5632F241}" type="datetimeFigureOut">
              <a:rPr lang="en-US" smtClean="0">
                <a:solidFill>
                  <a:prstClr val="black">
                    <a:tint val="75000"/>
                  </a:prstClr>
                </a:solidFill>
              </a:rPr>
              <a:pPr/>
              <a:t>4/17/2014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94AD8-5182-4B8D-AE6D-558DF9766C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113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15D8D0-01B0-44D3-A39E-D80F5632F241}" type="datetimeFigureOut">
              <a:rPr lang="en-US" smtClean="0">
                <a:solidFill>
                  <a:prstClr val="black">
                    <a:tint val="75000"/>
                  </a:prstClr>
                </a:solidFill>
              </a:rPr>
              <a:pPr/>
              <a:t>4/17/2014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94AD8-5182-4B8D-AE6D-558DF9766C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37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15D8D0-01B0-44D3-A39E-D80F5632F241}" type="datetimeFigureOut">
              <a:rPr lang="en-US" smtClean="0">
                <a:solidFill>
                  <a:prstClr val="black">
                    <a:tint val="75000"/>
                  </a:prstClr>
                </a:solidFill>
              </a:rPr>
              <a:pPr/>
              <a:t>4/17/2014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B94AD8-5182-4B8D-AE6D-558DF9766C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6553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15D8D0-01B0-44D3-A39E-D80F5632F241}" type="datetimeFigureOut">
              <a:rPr lang="en-US" smtClean="0">
                <a:solidFill>
                  <a:prstClr val="black">
                    <a:tint val="75000"/>
                  </a:prstClr>
                </a:solidFill>
              </a:rPr>
              <a:pPr/>
              <a:t>4/17/2014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B94AD8-5182-4B8D-AE6D-558DF9766C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4913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15D8D0-01B0-44D3-A39E-D80F5632F241}" type="datetimeFigureOut">
              <a:rPr lang="en-US" smtClean="0">
                <a:solidFill>
                  <a:prstClr val="black">
                    <a:tint val="75000"/>
                  </a:prstClr>
                </a:solidFill>
              </a:rPr>
              <a:pPr/>
              <a:t>4/17/2014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B94AD8-5182-4B8D-AE6D-558DF9766C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31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15D8D0-01B0-44D3-A39E-D80F5632F241}" type="datetimeFigureOut">
              <a:rPr lang="en-US" smtClean="0">
                <a:solidFill>
                  <a:prstClr val="black">
                    <a:tint val="75000"/>
                  </a:prstClr>
                </a:solidFill>
              </a:rPr>
              <a:pPr/>
              <a:t>4/17/2014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B94AD8-5182-4B8D-AE6D-558DF9766C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311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15D8D0-01B0-44D3-A39E-D80F5632F241}" type="datetimeFigureOut">
              <a:rPr lang="en-US" smtClean="0">
                <a:solidFill>
                  <a:prstClr val="black">
                    <a:tint val="75000"/>
                  </a:prstClr>
                </a:solidFill>
              </a:rPr>
              <a:pPr/>
              <a:t>4/17/2014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B94AD8-5182-4B8D-AE6D-558DF9766C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078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15D8D0-01B0-44D3-A39E-D80F5632F241}" type="datetimeFigureOut">
              <a:rPr lang="en-US" smtClean="0">
                <a:solidFill>
                  <a:prstClr val="black">
                    <a:tint val="75000"/>
                  </a:prstClr>
                </a:solidFill>
              </a:rPr>
              <a:pPr/>
              <a:t>4/17/2014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B94AD8-5182-4B8D-AE6D-558DF9766C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2994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15D8D0-01B0-44D3-A39E-D80F5632F241}" type="datetimeFigureOut">
              <a:rPr lang="en-US" smtClean="0">
                <a:solidFill>
                  <a:prstClr val="black">
                    <a:tint val="75000"/>
                  </a:prstClr>
                </a:solidFill>
              </a:rPr>
              <a:pPr/>
              <a:t>4/17/2014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B94AD8-5182-4B8D-AE6D-558DF9766C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36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15D8D0-01B0-44D3-A39E-D80F5632F241}" type="datetimeFigureOut">
              <a:rPr lang="en-US" smtClean="0">
                <a:solidFill>
                  <a:prstClr val="black">
                    <a:tint val="75000"/>
                  </a:prstClr>
                </a:solidFill>
              </a:rPr>
              <a:pPr/>
              <a:t>4/17/2014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94AD8-5182-4B8D-AE6D-558DF9766C7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30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7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noAutofit/>
          </a:bodyPr>
          <a:lstStyle/>
          <a:p>
            <a:r>
              <a:rPr lang="en-US" sz="3460" dirty="0"/>
              <a:t>Other Attributes of Person or Corporate Body</a:t>
            </a:r>
            <a:endParaRPr lang="en-US" sz="3460" dirty="0"/>
          </a:p>
        </p:txBody>
      </p:sp>
      <p:sp>
        <p:nvSpPr>
          <p:cNvPr id="3" name="Content Placeholder 2"/>
          <p:cNvSpPr>
            <a:spLocks noGrp="1"/>
          </p:cNvSpPr>
          <p:nvPr>
            <p:ph idx="1"/>
          </p:nvPr>
        </p:nvSpPr>
        <p:spPr>
          <a:xfrm>
            <a:off x="2286000" y="1447800"/>
            <a:ext cx="7848600" cy="4953000"/>
          </a:xfrm>
        </p:spPr>
        <p:txBody>
          <a:bodyPr>
            <a:noAutofit/>
          </a:bodyPr>
          <a:lstStyle/>
          <a:p>
            <a:r>
              <a:rPr lang="en-US" sz="2200" dirty="0"/>
              <a:t>9.4 - Title of the Person</a:t>
            </a:r>
          </a:p>
          <a:p>
            <a:r>
              <a:rPr lang="en-US" sz="2200" dirty="0"/>
              <a:t>9.6 - Other Designation Associated with the Person</a:t>
            </a:r>
          </a:p>
          <a:p>
            <a:pPr>
              <a:buNone/>
            </a:pPr>
            <a:r>
              <a:rPr lang="en-US" sz="2200" dirty="0"/>
              <a:t>		9.6.1.4 - Saints</a:t>
            </a:r>
          </a:p>
          <a:p>
            <a:pPr>
              <a:buNone/>
            </a:pPr>
            <a:r>
              <a:rPr lang="en-US" sz="2200" dirty="0"/>
              <a:t>		9.6.1.5 - Spirits</a:t>
            </a:r>
          </a:p>
          <a:p>
            <a:pPr>
              <a:buNone/>
            </a:pPr>
            <a:r>
              <a:rPr lang="en-US" sz="2200" dirty="0"/>
              <a:t>		9.6.1.6 - Persons Named in Sacred Scriptures or Apocryphal 		Books</a:t>
            </a:r>
          </a:p>
          <a:p>
            <a:pPr>
              <a:buNone/>
            </a:pPr>
            <a:r>
              <a:rPr lang="en-US" sz="2200" dirty="0"/>
              <a:t>		9.6.1.7 - Fictitious and Legendary Persons</a:t>
            </a:r>
          </a:p>
          <a:p>
            <a:pPr>
              <a:buNone/>
            </a:pPr>
            <a:r>
              <a:rPr lang="en-US" sz="2200" dirty="0"/>
              <a:t>		9.6.1.8 - Real Non-human Entities</a:t>
            </a:r>
          </a:p>
          <a:p>
            <a:pPr>
              <a:buNone/>
            </a:pPr>
            <a:r>
              <a:rPr lang="en-US" sz="2200" dirty="0"/>
              <a:t>		9.6.1.9 - Other Designation</a:t>
            </a:r>
          </a:p>
          <a:p>
            <a:r>
              <a:rPr lang="en-US" sz="2200" dirty="0"/>
              <a:t>11.7.1.4 - Type of Corporate Body</a:t>
            </a:r>
          </a:p>
          <a:p>
            <a:r>
              <a:rPr lang="en-US" sz="2200" dirty="0"/>
              <a:t>11.7.1.5 - Type of Jurisdiction</a:t>
            </a:r>
          </a:p>
          <a:p>
            <a:r>
              <a:rPr lang="en-US" sz="2200" dirty="0"/>
              <a:t>11.7.1.6 - Other Designation</a:t>
            </a:r>
          </a:p>
          <a:p>
            <a:pPr>
              <a:buNone/>
            </a:pPr>
            <a:endParaRPr lang="en-US" sz="2400" dirty="0"/>
          </a:p>
        </p:txBody>
      </p:sp>
    </p:spTree>
    <p:extLst>
      <p:ext uri="{BB962C8B-B14F-4D97-AF65-F5344CB8AC3E}">
        <p14:creationId xmlns:p14="http://schemas.microsoft.com/office/powerpoint/2010/main" val="1275307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524004" y="4"/>
            <a:ext cx="9113711" cy="6858191"/>
          </a:xfrm>
          <a:prstGeom prst="rect">
            <a:avLst/>
          </a:prstGeom>
          <a:noFill/>
          <a:ln w="9525">
            <a:noFill/>
            <a:miter lim="800000"/>
            <a:headEnd/>
            <a:tailEnd/>
          </a:ln>
        </p:spPr>
      </p:pic>
      <p:sp>
        <p:nvSpPr>
          <p:cNvPr id="5" name="TextBox 4"/>
          <p:cNvSpPr txBox="1"/>
          <p:nvPr/>
        </p:nvSpPr>
        <p:spPr>
          <a:xfrm>
            <a:off x="7467600" y="685801"/>
            <a:ext cx="2438400" cy="1200329"/>
          </a:xfrm>
          <a:prstGeom prst="rect">
            <a:avLst/>
          </a:prstGeom>
          <a:noFill/>
          <a:ln>
            <a:solidFill>
              <a:schemeClr val="tx1"/>
            </a:solidFill>
          </a:ln>
        </p:spPr>
        <p:txBody>
          <a:bodyPr wrap="square" rtlCol="0">
            <a:spAutoFit/>
          </a:bodyPr>
          <a:lstStyle/>
          <a:p>
            <a:pPr algn="ctr"/>
            <a:r>
              <a:rPr lang="en-US" dirty="0">
                <a:solidFill>
                  <a:prstClr val="black"/>
                </a:solidFill>
              </a:rPr>
              <a:t>Other Designation: Fictitious and Legendary Persons</a:t>
            </a:r>
          </a:p>
          <a:p>
            <a:pPr algn="ctr"/>
            <a:r>
              <a:rPr lang="en-US" dirty="0">
                <a:solidFill>
                  <a:srgbClr val="FF0000"/>
                </a:solidFill>
              </a:rPr>
              <a:t>368 $c</a:t>
            </a:r>
            <a:endParaRPr lang="en-US" dirty="0">
              <a:solidFill>
                <a:srgbClr val="FF0000"/>
              </a:solidFill>
            </a:endParaRPr>
          </a:p>
        </p:txBody>
      </p:sp>
    </p:spTree>
    <p:extLst>
      <p:ext uri="{BB962C8B-B14F-4D97-AF65-F5344CB8AC3E}">
        <p14:creationId xmlns:p14="http://schemas.microsoft.com/office/powerpoint/2010/main" val="2355185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1542288" y="1"/>
            <a:ext cx="9134856" cy="6865239"/>
          </a:xfrm>
          <a:prstGeom prst="rect">
            <a:avLst/>
          </a:prstGeom>
          <a:noFill/>
          <a:ln w="9525">
            <a:noFill/>
            <a:miter lim="800000"/>
            <a:headEnd/>
            <a:tailEnd/>
          </a:ln>
        </p:spPr>
      </p:pic>
      <p:sp>
        <p:nvSpPr>
          <p:cNvPr id="4" name="TextBox 3"/>
          <p:cNvSpPr txBox="1"/>
          <p:nvPr/>
        </p:nvSpPr>
        <p:spPr>
          <a:xfrm>
            <a:off x="7467600" y="685801"/>
            <a:ext cx="2438400" cy="1200329"/>
          </a:xfrm>
          <a:prstGeom prst="rect">
            <a:avLst/>
          </a:prstGeom>
          <a:noFill/>
          <a:ln>
            <a:solidFill>
              <a:schemeClr val="tx1"/>
            </a:solidFill>
          </a:ln>
        </p:spPr>
        <p:txBody>
          <a:bodyPr wrap="square" rtlCol="0">
            <a:spAutoFit/>
          </a:bodyPr>
          <a:lstStyle/>
          <a:p>
            <a:pPr algn="ctr"/>
            <a:r>
              <a:rPr lang="en-US" dirty="0">
                <a:solidFill>
                  <a:prstClr val="black"/>
                </a:solidFill>
              </a:rPr>
              <a:t>Other Designation: Fictitious and Legendary Persons</a:t>
            </a:r>
          </a:p>
          <a:p>
            <a:pPr algn="ctr"/>
            <a:r>
              <a:rPr lang="en-US" dirty="0">
                <a:solidFill>
                  <a:srgbClr val="FF0000"/>
                </a:solidFill>
              </a:rPr>
              <a:t>368 $c</a:t>
            </a:r>
            <a:endParaRPr lang="en-US" dirty="0">
              <a:solidFill>
                <a:srgbClr val="FF0000"/>
              </a:solidFill>
            </a:endParaRPr>
          </a:p>
        </p:txBody>
      </p:sp>
    </p:spTree>
    <p:extLst>
      <p:ext uri="{BB962C8B-B14F-4D97-AF65-F5344CB8AC3E}">
        <p14:creationId xmlns:p14="http://schemas.microsoft.com/office/powerpoint/2010/main" val="2665484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871472" y="3"/>
            <a:ext cx="8460200" cy="6837140"/>
          </a:xfrm>
          <a:prstGeom prst="rect">
            <a:avLst/>
          </a:prstGeom>
          <a:noFill/>
          <a:ln w="9525">
            <a:noFill/>
            <a:miter lim="800000"/>
            <a:headEnd/>
            <a:tailEnd/>
          </a:ln>
        </p:spPr>
      </p:pic>
      <p:sp>
        <p:nvSpPr>
          <p:cNvPr id="3" name="TextBox 2"/>
          <p:cNvSpPr txBox="1"/>
          <p:nvPr/>
        </p:nvSpPr>
        <p:spPr>
          <a:xfrm>
            <a:off x="7391400" y="685800"/>
            <a:ext cx="2438400" cy="923330"/>
          </a:xfrm>
          <a:prstGeom prst="rect">
            <a:avLst/>
          </a:prstGeom>
          <a:noFill/>
          <a:ln>
            <a:solidFill>
              <a:schemeClr val="tx1"/>
            </a:solidFill>
          </a:ln>
        </p:spPr>
        <p:txBody>
          <a:bodyPr wrap="square" rtlCol="0">
            <a:spAutoFit/>
          </a:bodyPr>
          <a:lstStyle/>
          <a:p>
            <a:pPr algn="ctr"/>
            <a:r>
              <a:rPr lang="en-US" dirty="0">
                <a:solidFill>
                  <a:prstClr val="black"/>
                </a:solidFill>
              </a:rPr>
              <a:t>Other Designation: Real Non-human Entities</a:t>
            </a:r>
          </a:p>
          <a:p>
            <a:pPr algn="ctr"/>
            <a:r>
              <a:rPr lang="en-US" dirty="0">
                <a:solidFill>
                  <a:srgbClr val="FF0000"/>
                </a:solidFill>
              </a:rPr>
              <a:t>368 $c</a:t>
            </a:r>
            <a:endParaRPr lang="en-US" dirty="0">
              <a:solidFill>
                <a:srgbClr val="FF0000"/>
              </a:solidFill>
            </a:endParaRPr>
          </a:p>
        </p:txBody>
      </p:sp>
    </p:spTree>
    <p:extLst>
      <p:ext uri="{BB962C8B-B14F-4D97-AF65-F5344CB8AC3E}">
        <p14:creationId xmlns:p14="http://schemas.microsoft.com/office/powerpoint/2010/main" val="4092403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1898905" y="5"/>
            <a:ext cx="8361045" cy="6740843"/>
          </a:xfrm>
          <a:prstGeom prst="rect">
            <a:avLst/>
          </a:prstGeom>
          <a:noFill/>
          <a:ln w="9525">
            <a:noFill/>
            <a:miter lim="800000"/>
            <a:headEnd/>
            <a:tailEnd/>
          </a:ln>
        </p:spPr>
      </p:pic>
      <p:sp>
        <p:nvSpPr>
          <p:cNvPr id="3" name="TextBox 2"/>
          <p:cNvSpPr txBox="1"/>
          <p:nvPr/>
        </p:nvSpPr>
        <p:spPr>
          <a:xfrm>
            <a:off x="7391400" y="762000"/>
            <a:ext cx="2438400" cy="923330"/>
          </a:xfrm>
          <a:prstGeom prst="rect">
            <a:avLst/>
          </a:prstGeom>
          <a:noFill/>
          <a:ln>
            <a:solidFill>
              <a:schemeClr val="tx1"/>
            </a:solidFill>
          </a:ln>
        </p:spPr>
        <p:txBody>
          <a:bodyPr wrap="square" rtlCol="0">
            <a:spAutoFit/>
          </a:bodyPr>
          <a:lstStyle/>
          <a:p>
            <a:pPr algn="ctr"/>
            <a:r>
              <a:rPr lang="en-US" dirty="0">
                <a:solidFill>
                  <a:prstClr val="black"/>
                </a:solidFill>
              </a:rPr>
              <a:t>Other Designation: Real Non-human Entities</a:t>
            </a:r>
          </a:p>
          <a:p>
            <a:pPr algn="ctr"/>
            <a:r>
              <a:rPr lang="en-US" dirty="0">
                <a:solidFill>
                  <a:srgbClr val="FF0000"/>
                </a:solidFill>
              </a:rPr>
              <a:t>368 $c</a:t>
            </a:r>
            <a:endParaRPr lang="en-US" dirty="0">
              <a:solidFill>
                <a:prstClr val="black"/>
              </a:solidFill>
            </a:endParaRPr>
          </a:p>
        </p:txBody>
      </p:sp>
    </p:spTree>
    <p:extLst>
      <p:ext uri="{BB962C8B-B14F-4D97-AF65-F5344CB8AC3E}">
        <p14:creationId xmlns:p14="http://schemas.microsoft.com/office/powerpoint/2010/main" val="4044653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03554" y="2"/>
            <a:ext cx="8965921" cy="6906463"/>
          </a:xfrm>
          <a:prstGeom prst="rect">
            <a:avLst/>
          </a:prstGeom>
          <a:noFill/>
          <a:ln w="9525">
            <a:noFill/>
            <a:miter lim="800000"/>
            <a:headEnd/>
            <a:tailEnd/>
          </a:ln>
        </p:spPr>
      </p:pic>
      <p:sp>
        <p:nvSpPr>
          <p:cNvPr id="3" name="TextBox 2"/>
          <p:cNvSpPr txBox="1"/>
          <p:nvPr/>
        </p:nvSpPr>
        <p:spPr>
          <a:xfrm>
            <a:off x="6781800" y="2590800"/>
            <a:ext cx="22860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Other Designation: Any Other Designation</a:t>
            </a:r>
          </a:p>
          <a:p>
            <a:pPr algn="ctr"/>
            <a:r>
              <a:rPr lang="en-US" dirty="0">
                <a:solidFill>
                  <a:srgbClr val="FF0000"/>
                </a:solidFill>
              </a:rPr>
              <a:t>368 $c</a:t>
            </a:r>
          </a:p>
        </p:txBody>
      </p:sp>
    </p:spTree>
    <p:extLst>
      <p:ext uri="{BB962C8B-B14F-4D97-AF65-F5344CB8AC3E}">
        <p14:creationId xmlns:p14="http://schemas.microsoft.com/office/powerpoint/2010/main" val="3142373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633729" y="109729"/>
            <a:ext cx="8903513" cy="6684569"/>
          </a:xfrm>
          <a:prstGeom prst="rect">
            <a:avLst/>
          </a:prstGeom>
          <a:noFill/>
          <a:ln w="9525">
            <a:noFill/>
            <a:miter lim="800000"/>
            <a:headEnd/>
            <a:tailEnd/>
          </a:ln>
        </p:spPr>
      </p:pic>
      <p:sp>
        <p:nvSpPr>
          <p:cNvPr id="3" name="TextBox 2"/>
          <p:cNvSpPr txBox="1"/>
          <p:nvPr/>
        </p:nvSpPr>
        <p:spPr>
          <a:xfrm>
            <a:off x="6629400" y="2743200"/>
            <a:ext cx="22860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Other Designation: Any Other Designation</a:t>
            </a:r>
          </a:p>
          <a:p>
            <a:pPr algn="ctr"/>
            <a:r>
              <a:rPr lang="en-US" dirty="0">
                <a:solidFill>
                  <a:srgbClr val="FF0000"/>
                </a:solidFill>
              </a:rPr>
              <a:t>368 $c</a:t>
            </a:r>
          </a:p>
        </p:txBody>
      </p:sp>
    </p:spTree>
    <p:extLst>
      <p:ext uri="{BB962C8B-B14F-4D97-AF65-F5344CB8AC3E}">
        <p14:creationId xmlns:p14="http://schemas.microsoft.com/office/powerpoint/2010/main" val="4106018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551433" y="0"/>
            <a:ext cx="9085021" cy="6831482"/>
          </a:xfrm>
          <a:prstGeom prst="rect">
            <a:avLst/>
          </a:prstGeom>
          <a:noFill/>
          <a:ln w="9525">
            <a:noFill/>
            <a:miter lim="800000"/>
            <a:headEnd/>
            <a:tailEnd/>
          </a:ln>
        </p:spPr>
      </p:pic>
      <p:sp>
        <p:nvSpPr>
          <p:cNvPr id="3" name="TextBox 2"/>
          <p:cNvSpPr txBox="1"/>
          <p:nvPr/>
        </p:nvSpPr>
        <p:spPr>
          <a:xfrm>
            <a:off x="6400800" y="2667000"/>
            <a:ext cx="22860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Other Designation: Any Other Designation</a:t>
            </a:r>
          </a:p>
          <a:p>
            <a:pPr algn="ctr"/>
            <a:r>
              <a:rPr lang="en-US" dirty="0">
                <a:solidFill>
                  <a:srgbClr val="FF0000"/>
                </a:solidFill>
              </a:rPr>
              <a:t>368 $c</a:t>
            </a:r>
          </a:p>
        </p:txBody>
      </p:sp>
    </p:spTree>
    <p:extLst>
      <p:ext uri="{BB962C8B-B14F-4D97-AF65-F5344CB8AC3E}">
        <p14:creationId xmlns:p14="http://schemas.microsoft.com/office/powerpoint/2010/main" val="1255679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24009" y="237745"/>
            <a:ext cx="9194006" cy="6379369"/>
          </a:xfrm>
          <a:prstGeom prst="rect">
            <a:avLst/>
          </a:prstGeom>
          <a:noFill/>
          <a:ln w="9525">
            <a:noFill/>
            <a:miter lim="800000"/>
            <a:headEnd/>
            <a:tailEnd/>
          </a:ln>
        </p:spPr>
      </p:pic>
      <p:sp>
        <p:nvSpPr>
          <p:cNvPr id="3" name="TextBox 2"/>
          <p:cNvSpPr txBox="1"/>
          <p:nvPr/>
        </p:nvSpPr>
        <p:spPr>
          <a:xfrm>
            <a:off x="7543800" y="1143000"/>
            <a:ext cx="22860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Other Designation: Any Other Designation</a:t>
            </a:r>
          </a:p>
          <a:p>
            <a:pPr algn="ctr"/>
            <a:r>
              <a:rPr lang="en-US" dirty="0">
                <a:solidFill>
                  <a:srgbClr val="FF0000"/>
                </a:solidFill>
              </a:rPr>
              <a:t>368 $c</a:t>
            </a:r>
          </a:p>
        </p:txBody>
      </p:sp>
    </p:spTree>
    <p:extLst>
      <p:ext uri="{BB962C8B-B14F-4D97-AF65-F5344CB8AC3E}">
        <p14:creationId xmlns:p14="http://schemas.microsoft.com/office/powerpoint/2010/main" val="1251468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495426" y="118873"/>
            <a:ext cx="9172575" cy="6657975"/>
          </a:xfrm>
          <a:prstGeom prst="rect">
            <a:avLst/>
          </a:prstGeom>
          <a:noFill/>
          <a:ln w="9525">
            <a:noFill/>
            <a:miter lim="800000"/>
            <a:headEnd/>
            <a:tailEnd/>
          </a:ln>
        </p:spPr>
      </p:pic>
      <p:sp>
        <p:nvSpPr>
          <p:cNvPr id="3" name="TextBox 2"/>
          <p:cNvSpPr txBox="1"/>
          <p:nvPr/>
        </p:nvSpPr>
        <p:spPr>
          <a:xfrm>
            <a:off x="7467600" y="838200"/>
            <a:ext cx="22860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Type of Corporate Body</a:t>
            </a:r>
          </a:p>
          <a:p>
            <a:pPr algn="ctr"/>
            <a:r>
              <a:rPr lang="en-US" dirty="0">
                <a:solidFill>
                  <a:srgbClr val="FF0000"/>
                </a:solidFill>
              </a:rPr>
              <a:t>368 $a</a:t>
            </a:r>
            <a:endParaRPr lang="en-US" dirty="0">
              <a:solidFill>
                <a:prstClr val="black"/>
              </a:solidFill>
            </a:endParaRPr>
          </a:p>
        </p:txBody>
      </p:sp>
    </p:spTree>
    <p:extLst>
      <p:ext uri="{BB962C8B-B14F-4D97-AF65-F5344CB8AC3E}">
        <p14:creationId xmlns:p14="http://schemas.microsoft.com/office/powerpoint/2010/main" val="203115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871472" y="17"/>
            <a:ext cx="8458486" cy="6861429"/>
          </a:xfrm>
          <a:prstGeom prst="rect">
            <a:avLst/>
          </a:prstGeom>
          <a:noFill/>
          <a:ln w="9525">
            <a:noFill/>
            <a:miter lim="800000"/>
            <a:headEnd/>
            <a:tailEnd/>
          </a:ln>
        </p:spPr>
      </p:pic>
      <p:sp>
        <p:nvSpPr>
          <p:cNvPr id="5" name="TextBox 4"/>
          <p:cNvSpPr txBox="1"/>
          <p:nvPr/>
        </p:nvSpPr>
        <p:spPr>
          <a:xfrm>
            <a:off x="7391400" y="762000"/>
            <a:ext cx="22860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Type of Corporate Body</a:t>
            </a:r>
          </a:p>
          <a:p>
            <a:pPr algn="ctr"/>
            <a:r>
              <a:rPr lang="en-US" dirty="0">
                <a:solidFill>
                  <a:srgbClr val="FF0000"/>
                </a:solidFill>
              </a:rPr>
              <a:t>368 $a</a:t>
            </a:r>
            <a:endParaRPr lang="en-US" dirty="0">
              <a:solidFill>
                <a:prstClr val="black"/>
              </a:solidFill>
            </a:endParaRPr>
          </a:p>
        </p:txBody>
      </p:sp>
      <p:pic>
        <p:nvPicPr>
          <p:cNvPr id="13314" name="Picture 2"/>
          <p:cNvPicPr>
            <a:picLocks noChangeAspect="1" noChangeArrowheads="1"/>
          </p:cNvPicPr>
          <p:nvPr/>
        </p:nvPicPr>
        <p:blipFill>
          <a:blip r:embed="rId3" cstate="print"/>
          <a:srcRect/>
          <a:stretch>
            <a:fillRect/>
          </a:stretch>
        </p:blipFill>
        <p:spPr bwMode="auto">
          <a:xfrm>
            <a:off x="7543801" y="76201"/>
            <a:ext cx="847725" cy="152401"/>
          </a:xfrm>
          <a:prstGeom prst="rect">
            <a:avLst/>
          </a:prstGeom>
          <a:noFill/>
          <a:ln w="9525">
            <a:noFill/>
            <a:miter lim="800000"/>
            <a:headEnd/>
            <a:tailEnd/>
          </a:ln>
        </p:spPr>
      </p:pic>
    </p:spTree>
    <p:extLst>
      <p:ext uri="{BB962C8B-B14F-4D97-AF65-F5344CB8AC3E}">
        <p14:creationId xmlns:p14="http://schemas.microsoft.com/office/powerpoint/2010/main" val="2590223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noAutofit/>
          </a:bodyPr>
          <a:lstStyle/>
          <a:p>
            <a:r>
              <a:rPr lang="en-US" sz="3460" dirty="0"/>
              <a:t>368 - Other Attributes of Person or Corporate Body</a:t>
            </a:r>
            <a:endParaRPr lang="en-US" sz="3460" dirty="0"/>
          </a:p>
        </p:txBody>
      </p:sp>
      <p:sp>
        <p:nvSpPr>
          <p:cNvPr id="3" name="Content Placeholder 2"/>
          <p:cNvSpPr>
            <a:spLocks noGrp="1"/>
          </p:cNvSpPr>
          <p:nvPr>
            <p:ph idx="1"/>
          </p:nvPr>
        </p:nvSpPr>
        <p:spPr>
          <a:xfrm>
            <a:off x="2514600" y="1219200"/>
            <a:ext cx="7239000" cy="4953000"/>
          </a:xfrm>
        </p:spPr>
        <p:txBody>
          <a:bodyPr>
            <a:noAutofit/>
          </a:bodyPr>
          <a:lstStyle/>
          <a:p>
            <a:r>
              <a:rPr lang="en-US" sz="2000" dirty="0"/>
              <a:t>Indicators not defined</a:t>
            </a:r>
          </a:p>
          <a:p>
            <a:pPr>
              <a:lnSpc>
                <a:spcPct val="120000"/>
              </a:lnSpc>
              <a:spcBef>
                <a:spcPts val="0"/>
              </a:spcBef>
            </a:pPr>
            <a:r>
              <a:rPr lang="en-US" sz="2000" dirty="0"/>
              <a:t>Subfields</a:t>
            </a:r>
          </a:p>
          <a:p>
            <a:pPr>
              <a:buNone/>
            </a:pPr>
            <a:r>
              <a:rPr lang="en-US" sz="2000" dirty="0"/>
              <a:t>	</a:t>
            </a:r>
            <a:r>
              <a:rPr lang="en-US" sz="2000" dirty="0"/>
              <a:t>$a - Type of corporate body (R)</a:t>
            </a:r>
          </a:p>
          <a:p>
            <a:pPr>
              <a:buNone/>
            </a:pPr>
            <a:r>
              <a:rPr lang="en-US" sz="2000" dirty="0"/>
              <a:t>	$b - Type of jurisdiction (R)</a:t>
            </a:r>
          </a:p>
          <a:p>
            <a:pPr>
              <a:buNone/>
            </a:pPr>
            <a:r>
              <a:rPr lang="en-US" sz="2000" dirty="0"/>
              <a:t>	$c - Other designation (R)</a:t>
            </a:r>
          </a:p>
          <a:p>
            <a:pPr>
              <a:buNone/>
            </a:pPr>
            <a:r>
              <a:rPr lang="en-US" sz="2000" dirty="0"/>
              <a:t>	$d - Title of person (R)</a:t>
            </a:r>
          </a:p>
          <a:p>
            <a:pPr>
              <a:buNone/>
            </a:pPr>
            <a:r>
              <a:rPr lang="en-US" sz="2000" dirty="0"/>
              <a:t>	$s - Start period (NR)</a:t>
            </a:r>
          </a:p>
          <a:p>
            <a:pPr>
              <a:buNone/>
            </a:pPr>
            <a:r>
              <a:rPr lang="en-US" sz="2000" dirty="0"/>
              <a:t>	$t - End period (NR)</a:t>
            </a:r>
          </a:p>
          <a:p>
            <a:pPr>
              <a:buNone/>
            </a:pPr>
            <a:r>
              <a:rPr lang="en-US" sz="2000" dirty="0"/>
              <a:t>	$u - Uniform Resource Identifier (R)</a:t>
            </a:r>
          </a:p>
          <a:p>
            <a:pPr>
              <a:buNone/>
            </a:pPr>
            <a:r>
              <a:rPr lang="en-US" sz="2000" dirty="0"/>
              <a:t>	$v - Source of information (R)</a:t>
            </a:r>
          </a:p>
          <a:p>
            <a:pPr>
              <a:buNone/>
            </a:pPr>
            <a:r>
              <a:rPr lang="en-US" sz="2000" dirty="0"/>
              <a:t>	$0 - Authority record control number or standard number (R)</a:t>
            </a:r>
          </a:p>
          <a:p>
            <a:pPr>
              <a:buNone/>
            </a:pPr>
            <a:r>
              <a:rPr lang="en-US" sz="2000" dirty="0"/>
              <a:t>	$2 - Source (NR)</a:t>
            </a:r>
          </a:p>
          <a:p>
            <a:pPr>
              <a:buNone/>
            </a:pPr>
            <a:r>
              <a:rPr lang="en-US" sz="2000" dirty="0"/>
              <a:t>	$6 - Linkage (NR)</a:t>
            </a:r>
          </a:p>
          <a:p>
            <a:pPr>
              <a:buNone/>
            </a:pPr>
            <a:r>
              <a:rPr lang="en-US" sz="2000" dirty="0"/>
              <a:t>	$8 - Field link and sequence number (R)</a:t>
            </a:r>
          </a:p>
          <a:p>
            <a:pPr>
              <a:buNone/>
            </a:pPr>
            <a:endParaRPr lang="en-US" sz="2400" dirty="0"/>
          </a:p>
        </p:txBody>
      </p:sp>
    </p:spTree>
    <p:extLst>
      <p:ext uri="{BB962C8B-B14F-4D97-AF65-F5344CB8AC3E}">
        <p14:creationId xmlns:p14="http://schemas.microsoft.com/office/powerpoint/2010/main" val="4264143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871472" y="11"/>
            <a:ext cx="8458486" cy="6841712"/>
          </a:xfrm>
          <a:prstGeom prst="rect">
            <a:avLst/>
          </a:prstGeom>
          <a:noFill/>
          <a:ln w="9525">
            <a:noFill/>
            <a:miter lim="800000"/>
            <a:headEnd/>
            <a:tailEnd/>
          </a:ln>
        </p:spPr>
      </p:pic>
      <p:sp>
        <p:nvSpPr>
          <p:cNvPr id="3" name="TextBox 2"/>
          <p:cNvSpPr txBox="1"/>
          <p:nvPr/>
        </p:nvSpPr>
        <p:spPr>
          <a:xfrm>
            <a:off x="7391400" y="762000"/>
            <a:ext cx="22860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Type of Corporate Body</a:t>
            </a:r>
          </a:p>
          <a:p>
            <a:pPr algn="ctr"/>
            <a:r>
              <a:rPr lang="en-US" dirty="0">
                <a:solidFill>
                  <a:srgbClr val="FF0000"/>
                </a:solidFill>
              </a:rPr>
              <a:t>368 $a</a:t>
            </a:r>
            <a:endParaRPr lang="en-US" dirty="0">
              <a:solidFill>
                <a:prstClr val="black"/>
              </a:solidFill>
            </a:endParaRPr>
          </a:p>
        </p:txBody>
      </p:sp>
    </p:spTree>
    <p:extLst>
      <p:ext uri="{BB962C8B-B14F-4D97-AF65-F5344CB8AC3E}">
        <p14:creationId xmlns:p14="http://schemas.microsoft.com/office/powerpoint/2010/main" val="3231417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24008" y="9"/>
            <a:ext cx="9092565" cy="6872288"/>
          </a:xfrm>
          <a:prstGeom prst="rect">
            <a:avLst/>
          </a:prstGeom>
          <a:noFill/>
          <a:ln w="9525">
            <a:noFill/>
            <a:miter lim="800000"/>
            <a:headEnd/>
            <a:tailEnd/>
          </a:ln>
        </p:spPr>
      </p:pic>
      <p:pic>
        <p:nvPicPr>
          <p:cNvPr id="3" name="Picture 2"/>
          <p:cNvPicPr>
            <a:picLocks noChangeAspect="1" noChangeArrowheads="1"/>
          </p:cNvPicPr>
          <p:nvPr/>
        </p:nvPicPr>
        <p:blipFill>
          <a:blip r:embed="rId2" cstate="print"/>
          <a:srcRect/>
          <a:stretch>
            <a:fillRect/>
          </a:stretch>
        </p:blipFill>
        <p:spPr bwMode="auto">
          <a:xfrm>
            <a:off x="1524001" y="-14288"/>
            <a:ext cx="9092565" cy="6872288"/>
          </a:xfrm>
          <a:prstGeom prst="rect">
            <a:avLst/>
          </a:prstGeom>
          <a:noFill/>
          <a:ln w="9525">
            <a:noFill/>
            <a:miter lim="800000"/>
            <a:headEnd/>
            <a:tailEnd/>
          </a:ln>
        </p:spPr>
      </p:pic>
      <p:sp>
        <p:nvSpPr>
          <p:cNvPr id="4" name="TextBox 3"/>
          <p:cNvSpPr txBox="1"/>
          <p:nvPr/>
        </p:nvSpPr>
        <p:spPr>
          <a:xfrm>
            <a:off x="7467600" y="838200"/>
            <a:ext cx="22860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Type of Corporate Body</a:t>
            </a:r>
          </a:p>
          <a:p>
            <a:pPr algn="ctr"/>
            <a:r>
              <a:rPr lang="en-US" dirty="0">
                <a:solidFill>
                  <a:srgbClr val="FF0000"/>
                </a:solidFill>
              </a:rPr>
              <a:t>368 $a</a:t>
            </a:r>
            <a:endParaRPr lang="en-US" dirty="0">
              <a:solidFill>
                <a:prstClr val="black"/>
              </a:solidFill>
            </a:endParaRPr>
          </a:p>
        </p:txBody>
      </p:sp>
    </p:spTree>
    <p:extLst>
      <p:ext uri="{BB962C8B-B14F-4D97-AF65-F5344CB8AC3E}">
        <p14:creationId xmlns:p14="http://schemas.microsoft.com/office/powerpoint/2010/main" val="358320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862329" y="9"/>
            <a:ext cx="8438769" cy="6821995"/>
          </a:xfrm>
          <a:prstGeom prst="rect">
            <a:avLst/>
          </a:prstGeom>
          <a:noFill/>
          <a:ln w="9525">
            <a:noFill/>
            <a:miter lim="800000"/>
            <a:headEnd/>
            <a:tailEnd/>
          </a:ln>
        </p:spPr>
      </p:pic>
      <p:sp>
        <p:nvSpPr>
          <p:cNvPr id="3" name="TextBox 2"/>
          <p:cNvSpPr txBox="1"/>
          <p:nvPr/>
        </p:nvSpPr>
        <p:spPr>
          <a:xfrm>
            <a:off x="7391400" y="762000"/>
            <a:ext cx="22860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Type of Corporate Body</a:t>
            </a:r>
          </a:p>
          <a:p>
            <a:pPr algn="ctr"/>
            <a:r>
              <a:rPr lang="en-US" dirty="0">
                <a:solidFill>
                  <a:srgbClr val="FF0000"/>
                </a:solidFill>
              </a:rPr>
              <a:t>368 $a</a:t>
            </a:r>
            <a:endParaRPr lang="en-US" dirty="0">
              <a:solidFill>
                <a:prstClr val="black"/>
              </a:solidFill>
            </a:endParaRPr>
          </a:p>
        </p:txBody>
      </p:sp>
    </p:spTree>
    <p:extLst>
      <p:ext uri="{BB962C8B-B14F-4D97-AF65-F5344CB8AC3E}">
        <p14:creationId xmlns:p14="http://schemas.microsoft.com/office/powerpoint/2010/main" val="3179591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524008" y="109729"/>
            <a:ext cx="9186863" cy="6665119"/>
          </a:xfrm>
          <a:prstGeom prst="rect">
            <a:avLst/>
          </a:prstGeom>
          <a:noFill/>
          <a:ln w="9525">
            <a:noFill/>
            <a:miter lim="800000"/>
            <a:headEnd/>
            <a:tailEnd/>
          </a:ln>
        </p:spPr>
      </p:pic>
      <p:sp>
        <p:nvSpPr>
          <p:cNvPr id="3" name="TextBox 2"/>
          <p:cNvSpPr txBox="1"/>
          <p:nvPr/>
        </p:nvSpPr>
        <p:spPr>
          <a:xfrm>
            <a:off x="7543800" y="914400"/>
            <a:ext cx="22860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Type of Corporate Body</a:t>
            </a:r>
          </a:p>
          <a:p>
            <a:pPr algn="ctr"/>
            <a:r>
              <a:rPr lang="en-US" dirty="0">
                <a:solidFill>
                  <a:srgbClr val="FF0000"/>
                </a:solidFill>
              </a:rPr>
              <a:t>368 $a</a:t>
            </a:r>
            <a:endParaRPr lang="en-US" dirty="0">
              <a:solidFill>
                <a:prstClr val="black"/>
              </a:solidFill>
            </a:endParaRPr>
          </a:p>
        </p:txBody>
      </p:sp>
    </p:spTree>
    <p:extLst>
      <p:ext uri="{BB962C8B-B14F-4D97-AF65-F5344CB8AC3E}">
        <p14:creationId xmlns:p14="http://schemas.microsoft.com/office/powerpoint/2010/main" val="3407306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524008" y="109728"/>
            <a:ext cx="9186863" cy="6643688"/>
          </a:xfrm>
          <a:prstGeom prst="rect">
            <a:avLst/>
          </a:prstGeom>
          <a:noFill/>
          <a:ln w="9525">
            <a:noFill/>
            <a:miter lim="800000"/>
            <a:headEnd/>
            <a:tailEnd/>
          </a:ln>
        </p:spPr>
      </p:pic>
      <p:sp>
        <p:nvSpPr>
          <p:cNvPr id="3" name="TextBox 2"/>
          <p:cNvSpPr txBox="1"/>
          <p:nvPr/>
        </p:nvSpPr>
        <p:spPr>
          <a:xfrm>
            <a:off x="7620000" y="1066801"/>
            <a:ext cx="22860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Type of Jurisdiction</a:t>
            </a:r>
          </a:p>
          <a:p>
            <a:pPr algn="ctr"/>
            <a:r>
              <a:rPr lang="en-US" dirty="0">
                <a:solidFill>
                  <a:srgbClr val="FF0000"/>
                </a:solidFill>
              </a:rPr>
              <a:t>368 $b</a:t>
            </a:r>
            <a:endParaRPr lang="en-US" dirty="0">
              <a:solidFill>
                <a:prstClr val="black"/>
              </a:solidFill>
            </a:endParaRPr>
          </a:p>
        </p:txBody>
      </p:sp>
    </p:spTree>
    <p:extLst>
      <p:ext uri="{BB962C8B-B14F-4D97-AF65-F5344CB8AC3E}">
        <p14:creationId xmlns:p14="http://schemas.microsoft.com/office/powerpoint/2010/main" val="1774181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679448" y="7"/>
            <a:ext cx="8826246" cy="6899148"/>
          </a:xfrm>
          <a:prstGeom prst="rect">
            <a:avLst/>
          </a:prstGeom>
          <a:noFill/>
          <a:ln w="9525">
            <a:noFill/>
            <a:miter lim="800000"/>
            <a:headEnd/>
            <a:tailEnd/>
          </a:ln>
        </p:spPr>
      </p:pic>
      <p:sp>
        <p:nvSpPr>
          <p:cNvPr id="3" name="TextBox 2"/>
          <p:cNvSpPr txBox="1"/>
          <p:nvPr/>
        </p:nvSpPr>
        <p:spPr>
          <a:xfrm>
            <a:off x="7543800" y="914401"/>
            <a:ext cx="22860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Type of Jurisdiction</a:t>
            </a:r>
          </a:p>
          <a:p>
            <a:pPr algn="ctr"/>
            <a:r>
              <a:rPr lang="en-US" dirty="0">
                <a:solidFill>
                  <a:srgbClr val="FF0000"/>
                </a:solidFill>
              </a:rPr>
              <a:t>368 $b</a:t>
            </a:r>
            <a:endParaRPr lang="en-US" dirty="0">
              <a:solidFill>
                <a:prstClr val="black"/>
              </a:solidFill>
            </a:endParaRPr>
          </a:p>
        </p:txBody>
      </p:sp>
    </p:spTree>
    <p:extLst>
      <p:ext uri="{BB962C8B-B14F-4D97-AF65-F5344CB8AC3E}">
        <p14:creationId xmlns:p14="http://schemas.microsoft.com/office/powerpoint/2010/main" val="3230458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679448" y="7"/>
            <a:ext cx="8826246" cy="6899148"/>
          </a:xfrm>
          <a:prstGeom prst="rect">
            <a:avLst/>
          </a:prstGeom>
          <a:noFill/>
          <a:ln w="9525">
            <a:noFill/>
            <a:miter lim="800000"/>
            <a:headEnd/>
            <a:tailEnd/>
          </a:ln>
        </p:spPr>
      </p:pic>
      <p:sp>
        <p:nvSpPr>
          <p:cNvPr id="3" name="TextBox 2"/>
          <p:cNvSpPr txBox="1"/>
          <p:nvPr/>
        </p:nvSpPr>
        <p:spPr>
          <a:xfrm>
            <a:off x="7543800" y="914401"/>
            <a:ext cx="22860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Type of Jurisdiction</a:t>
            </a:r>
          </a:p>
          <a:p>
            <a:pPr algn="ctr"/>
            <a:r>
              <a:rPr lang="en-US" dirty="0">
                <a:solidFill>
                  <a:srgbClr val="FF0000"/>
                </a:solidFill>
              </a:rPr>
              <a:t>368 $b</a:t>
            </a:r>
            <a:endParaRPr lang="en-US" dirty="0">
              <a:solidFill>
                <a:prstClr val="black"/>
              </a:solidFill>
            </a:endParaRPr>
          </a:p>
        </p:txBody>
      </p:sp>
    </p:spTree>
    <p:extLst>
      <p:ext uri="{BB962C8B-B14F-4D97-AF65-F5344CB8AC3E}">
        <p14:creationId xmlns:p14="http://schemas.microsoft.com/office/powerpoint/2010/main" val="832241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697736" y="14"/>
            <a:ext cx="8812530" cy="6885432"/>
          </a:xfrm>
          <a:prstGeom prst="rect">
            <a:avLst/>
          </a:prstGeom>
          <a:noFill/>
          <a:ln w="9525">
            <a:noFill/>
            <a:miter lim="800000"/>
            <a:headEnd/>
            <a:tailEnd/>
          </a:ln>
        </p:spPr>
      </p:pic>
      <p:sp>
        <p:nvSpPr>
          <p:cNvPr id="3" name="TextBox 2"/>
          <p:cNvSpPr txBox="1"/>
          <p:nvPr/>
        </p:nvSpPr>
        <p:spPr>
          <a:xfrm>
            <a:off x="7543800" y="914401"/>
            <a:ext cx="22860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Type of Jurisdiction</a:t>
            </a:r>
          </a:p>
          <a:p>
            <a:pPr algn="ctr"/>
            <a:r>
              <a:rPr lang="en-US" dirty="0">
                <a:solidFill>
                  <a:srgbClr val="FF0000"/>
                </a:solidFill>
              </a:rPr>
              <a:t>368 $b</a:t>
            </a:r>
            <a:endParaRPr lang="en-US" dirty="0">
              <a:solidFill>
                <a:prstClr val="black"/>
              </a:solidFill>
            </a:endParaRPr>
          </a:p>
        </p:txBody>
      </p:sp>
    </p:spTree>
    <p:extLst>
      <p:ext uri="{BB962C8B-B14F-4D97-AF65-F5344CB8AC3E}">
        <p14:creationId xmlns:p14="http://schemas.microsoft.com/office/powerpoint/2010/main" val="594676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752601" y="18289"/>
            <a:ext cx="8696897" cy="6803327"/>
          </a:xfrm>
          <a:prstGeom prst="rect">
            <a:avLst/>
          </a:prstGeom>
          <a:noFill/>
          <a:ln w="9525">
            <a:noFill/>
            <a:miter lim="800000"/>
            <a:headEnd/>
            <a:tailEnd/>
          </a:ln>
        </p:spPr>
      </p:pic>
      <p:sp>
        <p:nvSpPr>
          <p:cNvPr id="3" name="TextBox 2"/>
          <p:cNvSpPr txBox="1"/>
          <p:nvPr/>
        </p:nvSpPr>
        <p:spPr>
          <a:xfrm>
            <a:off x="7543800" y="914401"/>
            <a:ext cx="22860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Type of Jurisdiction</a:t>
            </a:r>
          </a:p>
          <a:p>
            <a:pPr algn="ctr"/>
            <a:r>
              <a:rPr lang="en-US" dirty="0">
                <a:solidFill>
                  <a:srgbClr val="FF0000"/>
                </a:solidFill>
              </a:rPr>
              <a:t>368 $b</a:t>
            </a:r>
            <a:endParaRPr lang="en-US" dirty="0">
              <a:solidFill>
                <a:prstClr val="black"/>
              </a:solidFill>
            </a:endParaRPr>
          </a:p>
        </p:txBody>
      </p:sp>
    </p:spTree>
    <p:extLst>
      <p:ext uri="{BB962C8B-B14F-4D97-AF65-F5344CB8AC3E}">
        <p14:creationId xmlns:p14="http://schemas.microsoft.com/office/powerpoint/2010/main" val="844238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688592" y="10"/>
            <a:ext cx="8819388" cy="6906006"/>
          </a:xfrm>
          <a:prstGeom prst="rect">
            <a:avLst/>
          </a:prstGeom>
          <a:noFill/>
          <a:ln w="9525">
            <a:noFill/>
            <a:miter lim="800000"/>
            <a:headEnd/>
            <a:tailEnd/>
          </a:ln>
        </p:spPr>
      </p:pic>
      <p:sp>
        <p:nvSpPr>
          <p:cNvPr id="3" name="TextBox 2"/>
          <p:cNvSpPr txBox="1"/>
          <p:nvPr/>
        </p:nvSpPr>
        <p:spPr>
          <a:xfrm>
            <a:off x="7467600" y="838201"/>
            <a:ext cx="2362200" cy="646331"/>
          </a:xfrm>
          <a:prstGeom prst="rect">
            <a:avLst/>
          </a:prstGeom>
          <a:noFill/>
          <a:ln>
            <a:solidFill>
              <a:schemeClr val="tx1"/>
            </a:solidFill>
          </a:ln>
        </p:spPr>
        <p:txBody>
          <a:bodyPr wrap="square" rtlCol="0">
            <a:spAutoFit/>
          </a:bodyPr>
          <a:lstStyle/>
          <a:p>
            <a:pPr algn="ctr"/>
            <a:r>
              <a:rPr lang="en-US" dirty="0">
                <a:solidFill>
                  <a:prstClr val="black"/>
                </a:solidFill>
              </a:rPr>
              <a:t>Other Designation</a:t>
            </a:r>
          </a:p>
          <a:p>
            <a:pPr algn="ctr"/>
            <a:r>
              <a:rPr lang="en-US" dirty="0">
                <a:solidFill>
                  <a:srgbClr val="FF0000"/>
                </a:solidFill>
              </a:rPr>
              <a:t>368 $c</a:t>
            </a:r>
            <a:endParaRPr lang="en-US" dirty="0">
              <a:solidFill>
                <a:prstClr val="black"/>
              </a:solidFill>
            </a:endParaRPr>
          </a:p>
        </p:txBody>
      </p:sp>
    </p:spTree>
    <p:extLst>
      <p:ext uri="{BB962C8B-B14F-4D97-AF65-F5344CB8AC3E}">
        <p14:creationId xmlns:p14="http://schemas.microsoft.com/office/powerpoint/2010/main" val="1254763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noAutofit/>
          </a:bodyPr>
          <a:lstStyle/>
          <a:p>
            <a:r>
              <a:rPr lang="en-US" sz="3460" dirty="0"/>
              <a:t>368 - Other Attributes of Person or Corporate Body</a:t>
            </a:r>
            <a:endParaRPr lang="en-US" sz="3460" dirty="0"/>
          </a:p>
        </p:txBody>
      </p:sp>
      <p:sp>
        <p:nvSpPr>
          <p:cNvPr id="3" name="Content Placeholder 2"/>
          <p:cNvSpPr>
            <a:spLocks noGrp="1"/>
          </p:cNvSpPr>
          <p:nvPr>
            <p:ph idx="1"/>
          </p:nvPr>
        </p:nvSpPr>
        <p:spPr>
          <a:xfrm>
            <a:off x="2286000" y="1447800"/>
            <a:ext cx="7848600" cy="4953000"/>
          </a:xfrm>
        </p:spPr>
        <p:txBody>
          <a:bodyPr>
            <a:noAutofit/>
          </a:bodyPr>
          <a:lstStyle/>
          <a:p>
            <a:pPr>
              <a:buNone/>
            </a:pPr>
            <a:r>
              <a:rPr lang="en-US" sz="2200" dirty="0"/>
              <a:t>PCC policies</a:t>
            </a:r>
          </a:p>
          <a:p>
            <a:r>
              <a:rPr lang="en-US" sz="2400" dirty="0"/>
              <a:t>Prefer controlled vocabulary for terms, recording the source in subfield $2</a:t>
            </a:r>
          </a:p>
          <a:p>
            <a:r>
              <a:rPr lang="en-US" sz="2400" dirty="0"/>
              <a:t>For consistency, capitalize the first term in each subfield $a, $b and $c</a:t>
            </a:r>
          </a:p>
          <a:p>
            <a:r>
              <a:rPr lang="en-US" sz="2400" dirty="0"/>
              <a:t>Until further notice LC/PCC catalogers are asked NOT to supply the following subfields: $d (Title of person), $s (Start period), $t (End period), $u (Uniform Resource Identifier), and $v (Source of Information)</a:t>
            </a:r>
          </a:p>
          <a:p>
            <a:endParaRPr lang="en-US" sz="2200" dirty="0"/>
          </a:p>
          <a:p>
            <a:pPr>
              <a:buNone/>
            </a:pPr>
            <a:endParaRPr lang="en-US" sz="2400" dirty="0"/>
          </a:p>
        </p:txBody>
      </p:sp>
    </p:spTree>
    <p:extLst>
      <p:ext uri="{BB962C8B-B14F-4D97-AF65-F5344CB8AC3E}">
        <p14:creationId xmlns:p14="http://schemas.microsoft.com/office/powerpoint/2010/main" val="3760025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1679448" y="14"/>
            <a:ext cx="8819388" cy="6885432"/>
          </a:xfrm>
          <a:prstGeom prst="rect">
            <a:avLst/>
          </a:prstGeom>
          <a:noFill/>
          <a:ln w="9525">
            <a:noFill/>
            <a:miter lim="800000"/>
            <a:headEnd/>
            <a:tailEnd/>
          </a:ln>
        </p:spPr>
      </p:pic>
      <p:sp>
        <p:nvSpPr>
          <p:cNvPr id="3" name="TextBox 2"/>
          <p:cNvSpPr txBox="1"/>
          <p:nvPr/>
        </p:nvSpPr>
        <p:spPr>
          <a:xfrm>
            <a:off x="7467600" y="914401"/>
            <a:ext cx="2362200" cy="646331"/>
          </a:xfrm>
          <a:prstGeom prst="rect">
            <a:avLst/>
          </a:prstGeom>
          <a:noFill/>
          <a:ln>
            <a:solidFill>
              <a:schemeClr val="tx1"/>
            </a:solidFill>
          </a:ln>
        </p:spPr>
        <p:txBody>
          <a:bodyPr wrap="square" rtlCol="0">
            <a:spAutoFit/>
          </a:bodyPr>
          <a:lstStyle/>
          <a:p>
            <a:pPr algn="ctr"/>
            <a:r>
              <a:rPr lang="en-US" dirty="0">
                <a:solidFill>
                  <a:prstClr val="black"/>
                </a:solidFill>
              </a:rPr>
              <a:t>Other Designation</a:t>
            </a:r>
          </a:p>
          <a:p>
            <a:pPr algn="ctr"/>
            <a:r>
              <a:rPr lang="en-US" dirty="0">
                <a:solidFill>
                  <a:srgbClr val="FF0000"/>
                </a:solidFill>
              </a:rPr>
              <a:t>368 $c</a:t>
            </a:r>
            <a:endParaRPr lang="en-US" dirty="0">
              <a:solidFill>
                <a:prstClr val="black"/>
              </a:solidFill>
            </a:endParaRPr>
          </a:p>
        </p:txBody>
      </p:sp>
    </p:spTree>
    <p:extLst>
      <p:ext uri="{BB962C8B-B14F-4D97-AF65-F5344CB8AC3E}">
        <p14:creationId xmlns:p14="http://schemas.microsoft.com/office/powerpoint/2010/main" val="528148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1679448" y="3"/>
            <a:ext cx="8812530" cy="6892290"/>
          </a:xfrm>
          <a:prstGeom prst="rect">
            <a:avLst/>
          </a:prstGeom>
          <a:noFill/>
          <a:ln w="9525">
            <a:noFill/>
            <a:miter lim="800000"/>
            <a:headEnd/>
            <a:tailEnd/>
          </a:ln>
        </p:spPr>
      </p:pic>
      <p:sp>
        <p:nvSpPr>
          <p:cNvPr id="3" name="TextBox 2"/>
          <p:cNvSpPr txBox="1"/>
          <p:nvPr/>
        </p:nvSpPr>
        <p:spPr>
          <a:xfrm>
            <a:off x="7467600" y="914401"/>
            <a:ext cx="2362200" cy="646331"/>
          </a:xfrm>
          <a:prstGeom prst="rect">
            <a:avLst/>
          </a:prstGeom>
          <a:noFill/>
          <a:ln>
            <a:solidFill>
              <a:schemeClr val="tx1"/>
            </a:solidFill>
          </a:ln>
        </p:spPr>
        <p:txBody>
          <a:bodyPr wrap="square" rtlCol="0">
            <a:spAutoFit/>
          </a:bodyPr>
          <a:lstStyle/>
          <a:p>
            <a:pPr algn="ctr"/>
            <a:r>
              <a:rPr lang="en-US" dirty="0">
                <a:solidFill>
                  <a:prstClr val="black"/>
                </a:solidFill>
              </a:rPr>
              <a:t>Other Designation</a:t>
            </a:r>
          </a:p>
          <a:p>
            <a:pPr algn="ctr"/>
            <a:r>
              <a:rPr lang="en-US" dirty="0">
                <a:solidFill>
                  <a:srgbClr val="FF0000"/>
                </a:solidFill>
              </a:rPr>
              <a:t>368 $c</a:t>
            </a:r>
            <a:endParaRPr lang="en-US" dirty="0">
              <a:solidFill>
                <a:prstClr val="black"/>
              </a:solidFill>
            </a:endParaRPr>
          </a:p>
        </p:txBody>
      </p:sp>
    </p:spTree>
    <p:extLst>
      <p:ext uri="{BB962C8B-B14F-4D97-AF65-F5344CB8AC3E}">
        <p14:creationId xmlns:p14="http://schemas.microsoft.com/office/powerpoint/2010/main" val="517996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1679448" y="7"/>
            <a:ext cx="8819388" cy="6871716"/>
          </a:xfrm>
          <a:prstGeom prst="rect">
            <a:avLst/>
          </a:prstGeom>
          <a:noFill/>
          <a:ln w="9525">
            <a:noFill/>
            <a:miter lim="800000"/>
            <a:headEnd/>
            <a:tailEnd/>
          </a:ln>
        </p:spPr>
      </p:pic>
      <p:sp>
        <p:nvSpPr>
          <p:cNvPr id="3" name="TextBox 2"/>
          <p:cNvSpPr txBox="1"/>
          <p:nvPr/>
        </p:nvSpPr>
        <p:spPr>
          <a:xfrm>
            <a:off x="7467600" y="914401"/>
            <a:ext cx="2362200" cy="646331"/>
          </a:xfrm>
          <a:prstGeom prst="rect">
            <a:avLst/>
          </a:prstGeom>
          <a:noFill/>
          <a:ln>
            <a:solidFill>
              <a:schemeClr val="tx1"/>
            </a:solidFill>
          </a:ln>
        </p:spPr>
        <p:txBody>
          <a:bodyPr wrap="square" rtlCol="0">
            <a:spAutoFit/>
          </a:bodyPr>
          <a:lstStyle/>
          <a:p>
            <a:pPr algn="ctr"/>
            <a:r>
              <a:rPr lang="en-US" dirty="0">
                <a:solidFill>
                  <a:prstClr val="black"/>
                </a:solidFill>
              </a:rPr>
              <a:t>Other Designation</a:t>
            </a:r>
          </a:p>
          <a:p>
            <a:pPr algn="ctr"/>
            <a:r>
              <a:rPr lang="en-US" dirty="0">
                <a:solidFill>
                  <a:srgbClr val="FF0000"/>
                </a:solidFill>
              </a:rPr>
              <a:t>368 $c</a:t>
            </a:r>
            <a:endParaRPr lang="en-US" dirty="0">
              <a:solidFill>
                <a:prstClr val="black"/>
              </a:solidFill>
            </a:endParaRPr>
          </a:p>
        </p:txBody>
      </p:sp>
      <p:pic>
        <p:nvPicPr>
          <p:cNvPr id="11267" name="Picture 3"/>
          <p:cNvPicPr>
            <a:picLocks noChangeAspect="1" noChangeArrowheads="1"/>
          </p:cNvPicPr>
          <p:nvPr/>
        </p:nvPicPr>
        <p:blipFill>
          <a:blip r:embed="rId3" cstate="print"/>
          <a:srcRect/>
          <a:stretch>
            <a:fillRect/>
          </a:stretch>
        </p:blipFill>
        <p:spPr bwMode="auto">
          <a:xfrm>
            <a:off x="7543801" y="76201"/>
            <a:ext cx="847725" cy="180975"/>
          </a:xfrm>
          <a:prstGeom prst="rect">
            <a:avLst/>
          </a:prstGeom>
          <a:noFill/>
          <a:ln w="9525">
            <a:noFill/>
            <a:miter lim="800000"/>
            <a:headEnd/>
            <a:tailEnd/>
          </a:ln>
        </p:spPr>
      </p:pic>
    </p:spTree>
    <p:extLst>
      <p:ext uri="{BB962C8B-B14F-4D97-AF65-F5344CB8AC3E}">
        <p14:creationId xmlns:p14="http://schemas.microsoft.com/office/powerpoint/2010/main" val="627887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1679448" y="7"/>
            <a:ext cx="8826246" cy="6899148"/>
          </a:xfrm>
          <a:prstGeom prst="rect">
            <a:avLst/>
          </a:prstGeom>
          <a:noFill/>
          <a:ln w="9525">
            <a:noFill/>
            <a:miter lim="800000"/>
            <a:headEnd/>
            <a:tailEnd/>
          </a:ln>
        </p:spPr>
      </p:pic>
      <p:sp>
        <p:nvSpPr>
          <p:cNvPr id="3" name="TextBox 2"/>
          <p:cNvSpPr txBox="1"/>
          <p:nvPr/>
        </p:nvSpPr>
        <p:spPr>
          <a:xfrm>
            <a:off x="7467600" y="762001"/>
            <a:ext cx="2362200" cy="646331"/>
          </a:xfrm>
          <a:prstGeom prst="rect">
            <a:avLst/>
          </a:prstGeom>
          <a:noFill/>
          <a:ln>
            <a:solidFill>
              <a:schemeClr val="tx1"/>
            </a:solidFill>
          </a:ln>
        </p:spPr>
        <p:txBody>
          <a:bodyPr wrap="square" rtlCol="0">
            <a:spAutoFit/>
          </a:bodyPr>
          <a:lstStyle/>
          <a:p>
            <a:pPr algn="ctr"/>
            <a:r>
              <a:rPr lang="en-US" dirty="0">
                <a:solidFill>
                  <a:prstClr val="black"/>
                </a:solidFill>
              </a:rPr>
              <a:t>Other Designation</a:t>
            </a:r>
          </a:p>
          <a:p>
            <a:pPr algn="ctr"/>
            <a:r>
              <a:rPr lang="en-US" dirty="0">
                <a:solidFill>
                  <a:srgbClr val="FF0000"/>
                </a:solidFill>
              </a:rPr>
              <a:t>368 $c</a:t>
            </a:r>
            <a:endParaRPr lang="en-US" dirty="0">
              <a:solidFill>
                <a:prstClr val="black"/>
              </a:solidFill>
            </a:endParaRPr>
          </a:p>
        </p:txBody>
      </p:sp>
    </p:spTree>
    <p:extLst>
      <p:ext uri="{BB962C8B-B14F-4D97-AF65-F5344CB8AC3E}">
        <p14:creationId xmlns:p14="http://schemas.microsoft.com/office/powerpoint/2010/main" val="445407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noAutofit/>
          </a:bodyPr>
          <a:lstStyle/>
          <a:p>
            <a:r>
              <a:rPr lang="en-US" sz="3460" dirty="0"/>
              <a:t>Other Person Elements</a:t>
            </a:r>
            <a:endParaRPr lang="en-US" sz="3460" dirty="0"/>
          </a:p>
        </p:txBody>
      </p:sp>
      <p:sp>
        <p:nvSpPr>
          <p:cNvPr id="3" name="Content Placeholder 2"/>
          <p:cNvSpPr>
            <a:spLocks noGrp="1"/>
          </p:cNvSpPr>
          <p:nvPr>
            <p:ph idx="1"/>
          </p:nvPr>
        </p:nvSpPr>
        <p:spPr>
          <a:xfrm>
            <a:off x="2286000" y="1447800"/>
            <a:ext cx="7848600" cy="4953000"/>
          </a:xfrm>
        </p:spPr>
        <p:txBody>
          <a:bodyPr>
            <a:noAutofit/>
          </a:bodyPr>
          <a:lstStyle/>
          <a:p>
            <a:r>
              <a:rPr lang="en-US" sz="3000" dirty="0"/>
              <a:t>9.5 - Fuller Form of Name - </a:t>
            </a:r>
            <a:r>
              <a:rPr lang="en-US" sz="3000" dirty="0">
                <a:solidFill>
                  <a:srgbClr val="FF0000"/>
                </a:solidFill>
              </a:rPr>
              <a:t>MARC 378</a:t>
            </a:r>
          </a:p>
          <a:p>
            <a:r>
              <a:rPr lang="en-US" sz="3000" dirty="0"/>
              <a:t>9.7 - Gender - </a:t>
            </a:r>
            <a:r>
              <a:rPr lang="en-US" sz="3000" dirty="0">
                <a:solidFill>
                  <a:srgbClr val="FF0000"/>
                </a:solidFill>
              </a:rPr>
              <a:t>MARC 375</a:t>
            </a:r>
          </a:p>
          <a:p>
            <a:r>
              <a:rPr lang="en-US" sz="3000" dirty="0"/>
              <a:t>9.16 - Profession or Occupation - </a:t>
            </a:r>
            <a:r>
              <a:rPr lang="en-US" sz="3000" dirty="0">
                <a:solidFill>
                  <a:srgbClr val="FF0000"/>
                </a:solidFill>
              </a:rPr>
              <a:t>MARC 374</a:t>
            </a:r>
          </a:p>
          <a:p>
            <a:pPr>
              <a:buNone/>
            </a:pPr>
            <a:endParaRPr lang="en-US" sz="2400" dirty="0"/>
          </a:p>
        </p:txBody>
      </p:sp>
    </p:spTree>
    <p:extLst>
      <p:ext uri="{BB962C8B-B14F-4D97-AF65-F5344CB8AC3E}">
        <p14:creationId xmlns:p14="http://schemas.microsoft.com/office/powerpoint/2010/main" val="2920171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noAutofit/>
          </a:bodyPr>
          <a:lstStyle/>
          <a:p>
            <a:r>
              <a:rPr lang="en-US" sz="3460" dirty="0"/>
              <a:t>378 - Fuller Form of Personal Name</a:t>
            </a:r>
            <a:endParaRPr lang="en-US" sz="3460" dirty="0"/>
          </a:p>
        </p:txBody>
      </p:sp>
      <p:sp>
        <p:nvSpPr>
          <p:cNvPr id="3" name="Content Placeholder 2"/>
          <p:cNvSpPr>
            <a:spLocks noGrp="1"/>
          </p:cNvSpPr>
          <p:nvPr>
            <p:ph idx="1"/>
          </p:nvPr>
        </p:nvSpPr>
        <p:spPr>
          <a:xfrm>
            <a:off x="2514600" y="1219200"/>
            <a:ext cx="7239000" cy="4953000"/>
          </a:xfrm>
        </p:spPr>
        <p:txBody>
          <a:bodyPr>
            <a:noAutofit/>
          </a:bodyPr>
          <a:lstStyle/>
          <a:p>
            <a:r>
              <a:rPr lang="en-US" sz="2000" dirty="0"/>
              <a:t>Indicators not defined</a:t>
            </a:r>
          </a:p>
          <a:p>
            <a:pPr>
              <a:lnSpc>
                <a:spcPct val="120000"/>
              </a:lnSpc>
              <a:spcBef>
                <a:spcPts val="0"/>
              </a:spcBef>
            </a:pPr>
            <a:r>
              <a:rPr lang="en-US" sz="2000" dirty="0"/>
              <a:t>Subfields</a:t>
            </a:r>
          </a:p>
          <a:p>
            <a:pPr>
              <a:buNone/>
            </a:pPr>
            <a:r>
              <a:rPr lang="en-US" sz="2000" dirty="0"/>
              <a:t>	</a:t>
            </a:r>
            <a:r>
              <a:rPr lang="en-US" sz="2000" dirty="0"/>
              <a:t>$q - Fuller form of personal name (NR)</a:t>
            </a:r>
          </a:p>
          <a:p>
            <a:pPr>
              <a:buNone/>
            </a:pPr>
            <a:r>
              <a:rPr lang="en-US" sz="2000" dirty="0"/>
              <a:t>	$u - Uniform Resource Identifier (R)</a:t>
            </a:r>
          </a:p>
          <a:p>
            <a:pPr>
              <a:buNone/>
            </a:pPr>
            <a:r>
              <a:rPr lang="en-US" sz="2000" dirty="0"/>
              <a:t>	$v - Source of information (R)</a:t>
            </a:r>
          </a:p>
          <a:p>
            <a:pPr>
              <a:buNone/>
            </a:pPr>
            <a:r>
              <a:rPr lang="en-US" sz="2000" dirty="0"/>
              <a:t>	$6 - Linkage (NR)</a:t>
            </a:r>
          </a:p>
          <a:p>
            <a:pPr>
              <a:buNone/>
            </a:pPr>
            <a:r>
              <a:rPr lang="en-US" sz="2000" dirty="0"/>
              <a:t>	$8 - Field link and sequence number (R)</a:t>
            </a:r>
          </a:p>
          <a:p>
            <a:pPr>
              <a:buNone/>
            </a:pPr>
            <a:endParaRPr lang="en-US" sz="2400" dirty="0"/>
          </a:p>
        </p:txBody>
      </p:sp>
    </p:spTree>
    <p:extLst>
      <p:ext uri="{BB962C8B-B14F-4D97-AF65-F5344CB8AC3E}">
        <p14:creationId xmlns:p14="http://schemas.microsoft.com/office/powerpoint/2010/main" val="3188652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3999" y="73152"/>
            <a:ext cx="9162593" cy="6736994"/>
          </a:xfrm>
          <a:prstGeom prst="rect">
            <a:avLst/>
          </a:prstGeom>
          <a:noFill/>
          <a:ln w="9525">
            <a:noFill/>
            <a:miter lim="800000"/>
            <a:headEnd/>
            <a:tailEnd/>
          </a:ln>
        </p:spPr>
      </p:pic>
      <p:sp>
        <p:nvSpPr>
          <p:cNvPr id="3" name="TextBox 2"/>
          <p:cNvSpPr txBox="1"/>
          <p:nvPr/>
        </p:nvSpPr>
        <p:spPr>
          <a:xfrm>
            <a:off x="6858000" y="3124201"/>
            <a:ext cx="29718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Fuller Form of Personal Name</a:t>
            </a:r>
          </a:p>
          <a:p>
            <a:pPr algn="ctr"/>
            <a:r>
              <a:rPr lang="en-US" dirty="0">
                <a:solidFill>
                  <a:srgbClr val="FF0000"/>
                </a:solidFill>
              </a:rPr>
              <a:t>378 $q</a:t>
            </a:r>
            <a:endParaRPr lang="en-US" dirty="0">
              <a:solidFill>
                <a:prstClr val="black"/>
              </a:solidFill>
            </a:endParaRPr>
          </a:p>
        </p:txBody>
      </p:sp>
    </p:spTree>
    <p:extLst>
      <p:ext uri="{BB962C8B-B14F-4D97-AF65-F5344CB8AC3E}">
        <p14:creationId xmlns:p14="http://schemas.microsoft.com/office/powerpoint/2010/main" val="2941903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523999" y="73153"/>
            <a:ext cx="9134551" cy="6715963"/>
          </a:xfrm>
          <a:prstGeom prst="rect">
            <a:avLst/>
          </a:prstGeom>
          <a:noFill/>
          <a:ln w="9525">
            <a:noFill/>
            <a:miter lim="800000"/>
            <a:headEnd/>
            <a:tailEnd/>
          </a:ln>
        </p:spPr>
      </p:pic>
      <p:sp>
        <p:nvSpPr>
          <p:cNvPr id="3" name="TextBox 2"/>
          <p:cNvSpPr txBox="1"/>
          <p:nvPr/>
        </p:nvSpPr>
        <p:spPr>
          <a:xfrm>
            <a:off x="6096000" y="685801"/>
            <a:ext cx="29718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Fuller Form of Personal Name</a:t>
            </a:r>
          </a:p>
          <a:p>
            <a:pPr algn="ctr"/>
            <a:r>
              <a:rPr lang="en-US" dirty="0">
                <a:solidFill>
                  <a:srgbClr val="FF0000"/>
                </a:solidFill>
              </a:rPr>
              <a:t>378 $q</a:t>
            </a:r>
            <a:endParaRPr lang="en-US" dirty="0">
              <a:solidFill>
                <a:prstClr val="black"/>
              </a:solidFill>
            </a:endParaRPr>
          </a:p>
        </p:txBody>
      </p:sp>
    </p:spTree>
    <p:extLst>
      <p:ext uri="{BB962C8B-B14F-4D97-AF65-F5344CB8AC3E}">
        <p14:creationId xmlns:p14="http://schemas.microsoft.com/office/powerpoint/2010/main" val="31324919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noAutofit/>
          </a:bodyPr>
          <a:lstStyle/>
          <a:p>
            <a:r>
              <a:rPr lang="en-US" sz="3460" dirty="0"/>
              <a:t>375 - Gender</a:t>
            </a:r>
            <a:endParaRPr lang="en-US" sz="3460" dirty="0"/>
          </a:p>
        </p:txBody>
      </p:sp>
      <p:sp>
        <p:nvSpPr>
          <p:cNvPr id="3" name="Content Placeholder 2"/>
          <p:cNvSpPr>
            <a:spLocks noGrp="1"/>
          </p:cNvSpPr>
          <p:nvPr>
            <p:ph idx="1"/>
          </p:nvPr>
        </p:nvSpPr>
        <p:spPr>
          <a:xfrm>
            <a:off x="2514600" y="1219200"/>
            <a:ext cx="7239000" cy="4953000"/>
          </a:xfrm>
        </p:spPr>
        <p:txBody>
          <a:bodyPr>
            <a:noAutofit/>
          </a:bodyPr>
          <a:lstStyle/>
          <a:p>
            <a:r>
              <a:rPr lang="en-US" sz="2000" dirty="0"/>
              <a:t>Indicators not defined</a:t>
            </a:r>
          </a:p>
          <a:p>
            <a:pPr>
              <a:lnSpc>
                <a:spcPct val="120000"/>
              </a:lnSpc>
              <a:spcBef>
                <a:spcPts val="0"/>
              </a:spcBef>
            </a:pPr>
            <a:r>
              <a:rPr lang="en-US" sz="2000" dirty="0"/>
              <a:t>Subfields</a:t>
            </a:r>
          </a:p>
          <a:p>
            <a:pPr>
              <a:buNone/>
            </a:pPr>
            <a:r>
              <a:rPr lang="en-US" sz="2000" dirty="0"/>
              <a:t>	</a:t>
            </a:r>
            <a:r>
              <a:rPr lang="en-US" sz="2000" dirty="0"/>
              <a:t>$a - Gender (R)</a:t>
            </a:r>
          </a:p>
          <a:p>
            <a:pPr>
              <a:buNone/>
            </a:pPr>
            <a:r>
              <a:rPr lang="en-US" sz="2000" dirty="0"/>
              <a:t>	$s - Start period (NR)</a:t>
            </a:r>
          </a:p>
          <a:p>
            <a:pPr>
              <a:buNone/>
            </a:pPr>
            <a:r>
              <a:rPr lang="en-US" sz="2000" dirty="0"/>
              <a:t>	$t - End period (NR)</a:t>
            </a:r>
          </a:p>
          <a:p>
            <a:pPr>
              <a:buNone/>
            </a:pPr>
            <a:r>
              <a:rPr lang="en-US" sz="2000" dirty="0"/>
              <a:t>	$u - Uniform Resource Identifier (R)</a:t>
            </a:r>
          </a:p>
          <a:p>
            <a:pPr>
              <a:buNone/>
            </a:pPr>
            <a:r>
              <a:rPr lang="en-US" sz="2000" dirty="0"/>
              <a:t>	$v - Source of information (R)</a:t>
            </a:r>
          </a:p>
          <a:p>
            <a:pPr>
              <a:buNone/>
            </a:pPr>
            <a:r>
              <a:rPr lang="en-US" sz="2000" dirty="0"/>
              <a:t>	$2 - Source of term (NR)</a:t>
            </a:r>
          </a:p>
          <a:p>
            <a:pPr>
              <a:buNone/>
            </a:pPr>
            <a:r>
              <a:rPr lang="en-US" sz="2000" dirty="0"/>
              <a:t>	$6 - Linkage (NR)</a:t>
            </a:r>
          </a:p>
          <a:p>
            <a:pPr>
              <a:buNone/>
            </a:pPr>
            <a:r>
              <a:rPr lang="en-US" sz="2000" dirty="0"/>
              <a:t>	$8 - Field link and sequence number (R)</a:t>
            </a:r>
          </a:p>
          <a:p>
            <a:pPr>
              <a:buNone/>
            </a:pPr>
            <a:endParaRPr lang="en-US" sz="2400" dirty="0"/>
          </a:p>
        </p:txBody>
      </p:sp>
    </p:spTree>
    <p:extLst>
      <p:ext uri="{BB962C8B-B14F-4D97-AF65-F5344CB8AC3E}">
        <p14:creationId xmlns:p14="http://schemas.microsoft.com/office/powerpoint/2010/main" val="652090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615440" y="-1"/>
            <a:ext cx="8949690" cy="6851142"/>
          </a:xfrm>
          <a:prstGeom prst="rect">
            <a:avLst/>
          </a:prstGeom>
          <a:noFill/>
          <a:ln w="9525">
            <a:noFill/>
            <a:miter lim="800000"/>
            <a:headEnd/>
            <a:tailEnd/>
          </a:ln>
        </p:spPr>
      </p:pic>
      <p:sp>
        <p:nvSpPr>
          <p:cNvPr id="3" name="TextBox 2"/>
          <p:cNvSpPr txBox="1"/>
          <p:nvPr/>
        </p:nvSpPr>
        <p:spPr>
          <a:xfrm>
            <a:off x="6096000" y="2133601"/>
            <a:ext cx="29718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Gender</a:t>
            </a:r>
          </a:p>
          <a:p>
            <a:pPr algn="ctr"/>
            <a:r>
              <a:rPr lang="en-US" dirty="0">
                <a:solidFill>
                  <a:srgbClr val="FF0000"/>
                </a:solidFill>
              </a:rPr>
              <a:t>375</a:t>
            </a:r>
            <a:endParaRPr lang="en-US" dirty="0">
              <a:solidFill>
                <a:prstClr val="black"/>
              </a:solidFill>
            </a:endParaRPr>
          </a:p>
        </p:txBody>
      </p:sp>
    </p:spTree>
    <p:extLst>
      <p:ext uri="{BB962C8B-B14F-4D97-AF65-F5344CB8AC3E}">
        <p14:creationId xmlns:p14="http://schemas.microsoft.com/office/powerpoint/2010/main" val="3658215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97153" y="137161"/>
            <a:ext cx="8969693" cy="6556915"/>
          </a:xfrm>
          <a:prstGeom prst="rect">
            <a:avLst/>
          </a:prstGeom>
          <a:noFill/>
          <a:ln w="9525">
            <a:noFill/>
            <a:miter lim="800000"/>
            <a:headEnd/>
            <a:tailEnd/>
          </a:ln>
        </p:spPr>
      </p:pic>
      <p:sp>
        <p:nvSpPr>
          <p:cNvPr id="4" name="TextBox 3"/>
          <p:cNvSpPr txBox="1"/>
          <p:nvPr/>
        </p:nvSpPr>
        <p:spPr>
          <a:xfrm>
            <a:off x="7467600" y="990601"/>
            <a:ext cx="2438400" cy="646331"/>
          </a:xfrm>
          <a:prstGeom prst="rect">
            <a:avLst/>
          </a:prstGeom>
          <a:noFill/>
          <a:ln>
            <a:solidFill>
              <a:schemeClr val="tx1"/>
            </a:solidFill>
          </a:ln>
        </p:spPr>
        <p:txBody>
          <a:bodyPr wrap="square" rtlCol="0">
            <a:spAutoFit/>
          </a:bodyPr>
          <a:lstStyle/>
          <a:p>
            <a:pPr algn="ctr"/>
            <a:r>
              <a:rPr lang="en-US" dirty="0">
                <a:solidFill>
                  <a:prstClr val="black"/>
                </a:solidFill>
              </a:rPr>
              <a:t>Title of the Person</a:t>
            </a:r>
          </a:p>
          <a:p>
            <a:pPr algn="ctr"/>
            <a:r>
              <a:rPr lang="en-US" dirty="0">
                <a:solidFill>
                  <a:srgbClr val="FF0000"/>
                </a:solidFill>
              </a:rPr>
              <a:t>368 $d</a:t>
            </a:r>
            <a:endParaRPr lang="en-US" dirty="0">
              <a:solidFill>
                <a:srgbClr val="FF0000"/>
              </a:solidFill>
            </a:endParaRPr>
          </a:p>
        </p:txBody>
      </p:sp>
    </p:spTree>
    <p:extLst>
      <p:ext uri="{BB962C8B-B14F-4D97-AF65-F5344CB8AC3E}">
        <p14:creationId xmlns:p14="http://schemas.microsoft.com/office/powerpoint/2010/main" val="12817600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noAutofit/>
          </a:bodyPr>
          <a:lstStyle/>
          <a:p>
            <a:r>
              <a:rPr lang="en-US" sz="3460" dirty="0"/>
              <a:t>374 - Occupation</a:t>
            </a:r>
            <a:endParaRPr lang="en-US" sz="3460" dirty="0"/>
          </a:p>
        </p:txBody>
      </p:sp>
      <p:sp>
        <p:nvSpPr>
          <p:cNvPr id="3" name="Content Placeholder 2"/>
          <p:cNvSpPr>
            <a:spLocks noGrp="1"/>
          </p:cNvSpPr>
          <p:nvPr>
            <p:ph idx="1"/>
          </p:nvPr>
        </p:nvSpPr>
        <p:spPr>
          <a:xfrm>
            <a:off x="2514600" y="1219200"/>
            <a:ext cx="7239000" cy="4953000"/>
          </a:xfrm>
        </p:spPr>
        <p:txBody>
          <a:bodyPr>
            <a:noAutofit/>
          </a:bodyPr>
          <a:lstStyle/>
          <a:p>
            <a:r>
              <a:rPr lang="en-US" sz="2000" dirty="0"/>
              <a:t>Indicators not defined</a:t>
            </a:r>
          </a:p>
          <a:p>
            <a:pPr>
              <a:lnSpc>
                <a:spcPct val="120000"/>
              </a:lnSpc>
              <a:spcBef>
                <a:spcPts val="0"/>
              </a:spcBef>
            </a:pPr>
            <a:r>
              <a:rPr lang="en-US" sz="2000" dirty="0"/>
              <a:t>Subfields</a:t>
            </a:r>
          </a:p>
          <a:p>
            <a:pPr>
              <a:buNone/>
            </a:pPr>
            <a:r>
              <a:rPr lang="en-US" sz="2000" dirty="0"/>
              <a:t>	</a:t>
            </a:r>
            <a:r>
              <a:rPr lang="en-US" sz="2000" dirty="0"/>
              <a:t>$a - Occupation (R)</a:t>
            </a:r>
          </a:p>
          <a:p>
            <a:pPr>
              <a:buNone/>
            </a:pPr>
            <a:r>
              <a:rPr lang="en-US" sz="2000" dirty="0"/>
              <a:t>	$s - Start period (NR)</a:t>
            </a:r>
          </a:p>
          <a:p>
            <a:pPr>
              <a:buNone/>
            </a:pPr>
            <a:r>
              <a:rPr lang="en-US" sz="2000" dirty="0"/>
              <a:t>	$t - End period (NR)</a:t>
            </a:r>
          </a:p>
          <a:p>
            <a:pPr>
              <a:buNone/>
            </a:pPr>
            <a:r>
              <a:rPr lang="en-US" sz="2000" dirty="0"/>
              <a:t>	$u - Uniform Resource Identifier (R)</a:t>
            </a:r>
          </a:p>
          <a:p>
            <a:pPr>
              <a:buNone/>
            </a:pPr>
            <a:r>
              <a:rPr lang="en-US" sz="2000" dirty="0"/>
              <a:t>	$v - Source of information (R)</a:t>
            </a:r>
          </a:p>
          <a:p>
            <a:pPr>
              <a:buNone/>
            </a:pPr>
            <a:r>
              <a:rPr lang="en-US" sz="2000" dirty="0"/>
              <a:t>	$0 - Record control number (R)</a:t>
            </a:r>
          </a:p>
          <a:p>
            <a:pPr>
              <a:buNone/>
            </a:pPr>
            <a:r>
              <a:rPr lang="en-US" sz="2000" dirty="0"/>
              <a:t>	$2 - Source of term (NR)</a:t>
            </a:r>
          </a:p>
          <a:p>
            <a:pPr>
              <a:buNone/>
            </a:pPr>
            <a:r>
              <a:rPr lang="en-US" sz="2000" dirty="0"/>
              <a:t>	$6 - Linkage (NR)</a:t>
            </a:r>
          </a:p>
          <a:p>
            <a:pPr>
              <a:buNone/>
            </a:pPr>
            <a:r>
              <a:rPr lang="en-US" sz="2000" dirty="0"/>
              <a:t>	$8 - Field link and sequence number (R)</a:t>
            </a:r>
          </a:p>
          <a:p>
            <a:pPr>
              <a:buNone/>
            </a:pPr>
            <a:endParaRPr lang="en-US" sz="2400" dirty="0"/>
          </a:p>
        </p:txBody>
      </p:sp>
    </p:spTree>
    <p:extLst>
      <p:ext uri="{BB962C8B-B14F-4D97-AF65-F5344CB8AC3E}">
        <p14:creationId xmlns:p14="http://schemas.microsoft.com/office/powerpoint/2010/main" val="19495977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8229600" cy="639762"/>
          </a:xfrm>
        </p:spPr>
        <p:txBody>
          <a:bodyPr>
            <a:normAutofit fontScale="90000"/>
          </a:bodyPr>
          <a:lstStyle/>
          <a:p>
            <a:r>
              <a:rPr lang="en-US" dirty="0" smtClean="0"/>
              <a:t>374 - Occupation</a:t>
            </a:r>
            <a:endParaRPr lang="en-US" dirty="0"/>
          </a:p>
        </p:txBody>
      </p:sp>
      <p:sp>
        <p:nvSpPr>
          <p:cNvPr id="3" name="Content Placeholder 2"/>
          <p:cNvSpPr>
            <a:spLocks noGrp="1"/>
          </p:cNvSpPr>
          <p:nvPr>
            <p:ph idx="1"/>
          </p:nvPr>
        </p:nvSpPr>
        <p:spPr>
          <a:xfrm>
            <a:off x="2209800" y="1066800"/>
            <a:ext cx="7772400" cy="5791200"/>
          </a:xfrm>
        </p:spPr>
        <p:txBody>
          <a:bodyPr>
            <a:noAutofit/>
          </a:bodyPr>
          <a:lstStyle/>
          <a:p>
            <a:pPr>
              <a:buNone/>
            </a:pPr>
            <a:r>
              <a:rPr lang="en-US" sz="2400" dirty="0"/>
              <a:t>PCC policies</a:t>
            </a:r>
          </a:p>
          <a:p>
            <a:r>
              <a:rPr lang="en-US" sz="2400" dirty="0"/>
              <a:t>Prefer controlled vocabulary, such as LCSH or </a:t>
            </a:r>
            <a:r>
              <a:rPr lang="en-US" sz="2400" dirty="0" err="1"/>
              <a:t>MeSH</a:t>
            </a:r>
            <a:r>
              <a:rPr lang="en-US" sz="2400" dirty="0"/>
              <a:t>, recording the source in subfield $2</a:t>
            </a:r>
          </a:p>
          <a:p>
            <a:r>
              <a:rPr lang="en-US" sz="2400" dirty="0"/>
              <a:t>For consistency, capitalize the first term in each subfield $a</a:t>
            </a:r>
          </a:p>
          <a:p>
            <a:r>
              <a:rPr lang="en-US" sz="2400" dirty="0"/>
              <a:t>When terms do not come from a controlled vocabulary, use a singular form</a:t>
            </a:r>
            <a:endParaRPr lang="en-US" sz="2400" i="1" dirty="0"/>
          </a:p>
          <a:p>
            <a:pPr>
              <a:buNone/>
            </a:pPr>
            <a:endParaRPr lang="en-US" sz="2400" i="1" dirty="0"/>
          </a:p>
          <a:p>
            <a:endParaRPr lang="en-US" sz="2500" dirty="0"/>
          </a:p>
          <a:p>
            <a:pPr>
              <a:buNone/>
            </a:pPr>
            <a:endParaRPr lang="en-US" sz="2500" dirty="0"/>
          </a:p>
        </p:txBody>
      </p:sp>
    </p:spTree>
    <p:extLst>
      <p:ext uri="{BB962C8B-B14F-4D97-AF65-F5344CB8AC3E}">
        <p14:creationId xmlns:p14="http://schemas.microsoft.com/office/powerpoint/2010/main" val="27195060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1615440" y="-3"/>
            <a:ext cx="8935974" cy="6830568"/>
          </a:xfrm>
          <a:prstGeom prst="rect">
            <a:avLst/>
          </a:prstGeom>
          <a:noFill/>
          <a:ln w="9525">
            <a:noFill/>
            <a:miter lim="800000"/>
            <a:headEnd/>
            <a:tailEnd/>
          </a:ln>
        </p:spPr>
      </p:pic>
      <p:sp>
        <p:nvSpPr>
          <p:cNvPr id="3" name="TextBox 2"/>
          <p:cNvSpPr txBox="1"/>
          <p:nvPr/>
        </p:nvSpPr>
        <p:spPr>
          <a:xfrm>
            <a:off x="6553200" y="2590801"/>
            <a:ext cx="29718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Occupation</a:t>
            </a:r>
          </a:p>
          <a:p>
            <a:pPr algn="ctr"/>
            <a:r>
              <a:rPr lang="en-US" dirty="0">
                <a:solidFill>
                  <a:srgbClr val="FF0000"/>
                </a:solidFill>
              </a:rPr>
              <a:t>374</a:t>
            </a:r>
            <a:endParaRPr lang="en-US" dirty="0">
              <a:solidFill>
                <a:prstClr val="black"/>
              </a:solidFill>
            </a:endParaRPr>
          </a:p>
        </p:txBody>
      </p:sp>
    </p:spTree>
    <p:extLst>
      <p:ext uri="{BB962C8B-B14F-4D97-AF65-F5344CB8AC3E}">
        <p14:creationId xmlns:p14="http://schemas.microsoft.com/office/powerpoint/2010/main" val="3146296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615440" y="-3"/>
            <a:ext cx="8942832" cy="6830568"/>
          </a:xfrm>
          <a:prstGeom prst="rect">
            <a:avLst/>
          </a:prstGeom>
          <a:noFill/>
          <a:ln w="9525">
            <a:noFill/>
            <a:miter lim="800000"/>
            <a:headEnd/>
            <a:tailEnd/>
          </a:ln>
        </p:spPr>
      </p:pic>
      <p:sp>
        <p:nvSpPr>
          <p:cNvPr id="3" name="TextBox 2"/>
          <p:cNvSpPr txBox="1"/>
          <p:nvPr/>
        </p:nvSpPr>
        <p:spPr>
          <a:xfrm>
            <a:off x="6477000" y="609601"/>
            <a:ext cx="29718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Occupation</a:t>
            </a:r>
          </a:p>
          <a:p>
            <a:pPr algn="ctr"/>
            <a:r>
              <a:rPr lang="en-US" dirty="0">
                <a:solidFill>
                  <a:srgbClr val="FF0000"/>
                </a:solidFill>
              </a:rPr>
              <a:t>374</a:t>
            </a:r>
            <a:endParaRPr lang="en-US" dirty="0">
              <a:solidFill>
                <a:prstClr val="black"/>
              </a:solidFill>
            </a:endParaRPr>
          </a:p>
        </p:txBody>
      </p:sp>
    </p:spTree>
    <p:extLst>
      <p:ext uri="{BB962C8B-B14F-4D97-AF65-F5344CB8AC3E}">
        <p14:creationId xmlns:p14="http://schemas.microsoft.com/office/powerpoint/2010/main" val="32703652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523998" y="91441"/>
            <a:ext cx="9141562" cy="6715963"/>
          </a:xfrm>
          <a:prstGeom prst="rect">
            <a:avLst/>
          </a:prstGeom>
          <a:noFill/>
          <a:ln w="9525">
            <a:noFill/>
            <a:miter lim="800000"/>
            <a:headEnd/>
            <a:tailEnd/>
          </a:ln>
        </p:spPr>
      </p:pic>
      <p:sp>
        <p:nvSpPr>
          <p:cNvPr id="3" name="TextBox 2"/>
          <p:cNvSpPr txBox="1"/>
          <p:nvPr/>
        </p:nvSpPr>
        <p:spPr>
          <a:xfrm>
            <a:off x="6553200" y="685801"/>
            <a:ext cx="29718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Occupation</a:t>
            </a:r>
          </a:p>
          <a:p>
            <a:pPr algn="ctr"/>
            <a:r>
              <a:rPr lang="en-US" dirty="0">
                <a:solidFill>
                  <a:srgbClr val="FF0000"/>
                </a:solidFill>
              </a:rPr>
              <a:t>374</a:t>
            </a:r>
            <a:endParaRPr lang="en-US" dirty="0">
              <a:solidFill>
                <a:prstClr val="black"/>
              </a:solidFill>
            </a:endParaRPr>
          </a:p>
        </p:txBody>
      </p:sp>
      <p:pic>
        <p:nvPicPr>
          <p:cNvPr id="6147" name="Picture 3"/>
          <p:cNvPicPr>
            <a:picLocks noChangeAspect="1" noChangeArrowheads="1"/>
          </p:cNvPicPr>
          <p:nvPr/>
        </p:nvPicPr>
        <p:blipFill>
          <a:blip r:embed="rId3" cstate="print"/>
          <a:srcRect/>
          <a:stretch>
            <a:fillRect/>
          </a:stretch>
        </p:blipFill>
        <p:spPr bwMode="auto">
          <a:xfrm>
            <a:off x="9835896" y="152400"/>
            <a:ext cx="781050" cy="228600"/>
          </a:xfrm>
          <a:prstGeom prst="rect">
            <a:avLst/>
          </a:prstGeom>
          <a:noFill/>
          <a:ln w="9525">
            <a:noFill/>
            <a:miter lim="800000"/>
            <a:headEnd/>
            <a:tailEnd/>
          </a:ln>
        </p:spPr>
      </p:pic>
    </p:spTree>
    <p:extLst>
      <p:ext uri="{BB962C8B-B14F-4D97-AF65-F5344CB8AC3E}">
        <p14:creationId xmlns:p14="http://schemas.microsoft.com/office/powerpoint/2010/main" val="32947185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1523999" y="-1"/>
            <a:ext cx="9127998" cy="6844284"/>
          </a:xfrm>
          <a:prstGeom prst="rect">
            <a:avLst/>
          </a:prstGeom>
          <a:noFill/>
          <a:ln w="9525">
            <a:noFill/>
            <a:miter lim="800000"/>
            <a:headEnd/>
            <a:tailEnd/>
          </a:ln>
        </p:spPr>
      </p:pic>
      <p:sp>
        <p:nvSpPr>
          <p:cNvPr id="3" name="TextBox 2"/>
          <p:cNvSpPr txBox="1"/>
          <p:nvPr/>
        </p:nvSpPr>
        <p:spPr>
          <a:xfrm>
            <a:off x="6477000" y="3048001"/>
            <a:ext cx="29718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Occupation</a:t>
            </a:r>
          </a:p>
          <a:p>
            <a:pPr algn="ctr"/>
            <a:r>
              <a:rPr lang="en-US" dirty="0">
                <a:solidFill>
                  <a:srgbClr val="FF0000"/>
                </a:solidFill>
              </a:rPr>
              <a:t>374</a:t>
            </a:r>
            <a:endParaRPr lang="en-US" dirty="0">
              <a:solidFill>
                <a:prstClr val="black"/>
              </a:solidFill>
            </a:endParaRPr>
          </a:p>
        </p:txBody>
      </p:sp>
    </p:spTree>
    <p:extLst>
      <p:ext uri="{BB962C8B-B14F-4D97-AF65-F5344CB8AC3E}">
        <p14:creationId xmlns:p14="http://schemas.microsoft.com/office/powerpoint/2010/main" val="15829484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cstate="print"/>
          <a:srcRect/>
          <a:stretch>
            <a:fillRect/>
          </a:stretch>
        </p:blipFill>
        <p:spPr bwMode="auto">
          <a:xfrm>
            <a:off x="1523999" y="91440"/>
            <a:ext cx="9114282" cy="6672834"/>
          </a:xfrm>
          <a:prstGeom prst="rect">
            <a:avLst/>
          </a:prstGeom>
          <a:noFill/>
          <a:ln w="9525">
            <a:noFill/>
            <a:miter lim="800000"/>
            <a:headEnd/>
            <a:tailEnd/>
          </a:ln>
        </p:spPr>
      </p:pic>
      <p:sp>
        <p:nvSpPr>
          <p:cNvPr id="5" name="TextBox 4"/>
          <p:cNvSpPr txBox="1"/>
          <p:nvPr/>
        </p:nvSpPr>
        <p:spPr>
          <a:xfrm>
            <a:off x="6553200" y="2819401"/>
            <a:ext cx="29718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Occupation</a:t>
            </a:r>
          </a:p>
          <a:p>
            <a:pPr algn="ctr"/>
            <a:r>
              <a:rPr lang="en-US" dirty="0">
                <a:solidFill>
                  <a:srgbClr val="FF0000"/>
                </a:solidFill>
              </a:rPr>
              <a:t>374</a:t>
            </a:r>
            <a:endParaRPr lang="en-US" dirty="0">
              <a:solidFill>
                <a:prstClr val="black"/>
              </a:solidFill>
            </a:endParaRPr>
          </a:p>
        </p:txBody>
      </p:sp>
    </p:spTree>
    <p:extLst>
      <p:ext uri="{BB962C8B-B14F-4D97-AF65-F5344CB8AC3E}">
        <p14:creationId xmlns:p14="http://schemas.microsoft.com/office/powerpoint/2010/main" val="28069321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1828801" y="106986"/>
            <a:ext cx="8573719" cy="6751015"/>
          </a:xfrm>
          <a:prstGeom prst="rect">
            <a:avLst/>
          </a:prstGeom>
          <a:noFill/>
          <a:ln w="9525">
            <a:noFill/>
            <a:miter lim="800000"/>
            <a:headEnd/>
            <a:tailEnd/>
          </a:ln>
        </p:spPr>
      </p:pic>
    </p:spTree>
    <p:extLst>
      <p:ext uri="{BB962C8B-B14F-4D97-AF65-F5344CB8AC3E}">
        <p14:creationId xmlns:p14="http://schemas.microsoft.com/office/powerpoint/2010/main" val="14879972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524000" y="64008"/>
            <a:ext cx="9194749" cy="6733108"/>
          </a:xfrm>
          <a:prstGeom prst="rect">
            <a:avLst/>
          </a:prstGeom>
          <a:noFill/>
          <a:ln w="9525">
            <a:noFill/>
            <a:miter lim="800000"/>
            <a:headEnd/>
            <a:tailEnd/>
          </a:ln>
        </p:spPr>
      </p:pic>
      <p:sp>
        <p:nvSpPr>
          <p:cNvPr id="3" name="TextBox 2"/>
          <p:cNvSpPr txBox="1"/>
          <p:nvPr/>
        </p:nvSpPr>
        <p:spPr>
          <a:xfrm>
            <a:off x="6781800" y="2362201"/>
            <a:ext cx="29718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Occupation</a:t>
            </a:r>
          </a:p>
          <a:p>
            <a:pPr algn="ctr"/>
            <a:r>
              <a:rPr lang="en-US" dirty="0">
                <a:solidFill>
                  <a:srgbClr val="FF0000"/>
                </a:solidFill>
              </a:rPr>
              <a:t>374</a:t>
            </a:r>
            <a:endParaRPr lang="en-US" dirty="0">
              <a:solidFill>
                <a:prstClr val="black"/>
              </a:solidFill>
            </a:endParaRPr>
          </a:p>
        </p:txBody>
      </p:sp>
    </p:spTree>
    <p:extLst>
      <p:ext uri="{BB962C8B-B14F-4D97-AF65-F5344CB8AC3E}">
        <p14:creationId xmlns:p14="http://schemas.microsoft.com/office/powerpoint/2010/main" val="30617632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noAutofit/>
          </a:bodyPr>
          <a:lstStyle/>
          <a:p>
            <a:r>
              <a:rPr lang="en-US" sz="3460" dirty="0"/>
              <a:t>Other Family Elements</a:t>
            </a:r>
            <a:endParaRPr lang="en-US" sz="3460" dirty="0"/>
          </a:p>
        </p:txBody>
      </p:sp>
      <p:sp>
        <p:nvSpPr>
          <p:cNvPr id="3" name="Content Placeholder 2"/>
          <p:cNvSpPr>
            <a:spLocks noGrp="1"/>
          </p:cNvSpPr>
          <p:nvPr>
            <p:ph idx="1"/>
          </p:nvPr>
        </p:nvSpPr>
        <p:spPr>
          <a:xfrm>
            <a:off x="2286000" y="1447800"/>
            <a:ext cx="7848600" cy="4953000"/>
          </a:xfrm>
        </p:spPr>
        <p:txBody>
          <a:bodyPr>
            <a:noAutofit/>
          </a:bodyPr>
          <a:lstStyle/>
          <a:p>
            <a:r>
              <a:rPr lang="en-US" sz="3000" dirty="0"/>
              <a:t>10.3 - Type of Family - </a:t>
            </a:r>
            <a:r>
              <a:rPr lang="en-US" sz="3000" dirty="0">
                <a:solidFill>
                  <a:srgbClr val="FF0000"/>
                </a:solidFill>
              </a:rPr>
              <a:t>MARC 376 $a</a:t>
            </a:r>
          </a:p>
          <a:p>
            <a:r>
              <a:rPr lang="en-US" sz="3000" dirty="0"/>
              <a:t>10.6 - Prominent Member of the Family - </a:t>
            </a:r>
            <a:r>
              <a:rPr lang="en-US" sz="3000" dirty="0">
                <a:solidFill>
                  <a:srgbClr val="FF0000"/>
                </a:solidFill>
              </a:rPr>
              <a:t>MARC 376 $b</a:t>
            </a:r>
          </a:p>
          <a:p>
            <a:r>
              <a:rPr lang="en-US" sz="3000" dirty="0"/>
              <a:t>10.7 - Hereditary Title - </a:t>
            </a:r>
            <a:r>
              <a:rPr lang="en-US" sz="3000" dirty="0">
                <a:solidFill>
                  <a:srgbClr val="FF0000"/>
                </a:solidFill>
              </a:rPr>
              <a:t>MARC 376 $c</a:t>
            </a:r>
          </a:p>
          <a:p>
            <a:pPr>
              <a:buNone/>
            </a:pPr>
            <a:endParaRPr lang="en-US" sz="2400" dirty="0"/>
          </a:p>
        </p:txBody>
      </p:sp>
    </p:spTree>
    <p:extLst>
      <p:ext uri="{BB962C8B-B14F-4D97-AF65-F5344CB8AC3E}">
        <p14:creationId xmlns:p14="http://schemas.microsoft.com/office/powerpoint/2010/main" val="2415674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1523999" y="-2"/>
            <a:ext cx="9114282" cy="6837426"/>
          </a:xfrm>
          <a:prstGeom prst="rect">
            <a:avLst/>
          </a:prstGeom>
          <a:noFill/>
          <a:ln w="9525">
            <a:noFill/>
            <a:miter lim="800000"/>
            <a:headEnd/>
            <a:tailEnd/>
          </a:ln>
        </p:spPr>
      </p:pic>
      <p:sp>
        <p:nvSpPr>
          <p:cNvPr id="3" name="TextBox 2"/>
          <p:cNvSpPr txBox="1"/>
          <p:nvPr/>
        </p:nvSpPr>
        <p:spPr>
          <a:xfrm>
            <a:off x="6705600" y="1676401"/>
            <a:ext cx="24384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Title of the Person</a:t>
            </a:r>
          </a:p>
          <a:p>
            <a:pPr algn="ctr"/>
            <a:r>
              <a:rPr lang="en-US" dirty="0">
                <a:solidFill>
                  <a:srgbClr val="FF0000"/>
                </a:solidFill>
              </a:rPr>
              <a:t>368 $d</a:t>
            </a:r>
            <a:endParaRPr lang="en-US" dirty="0">
              <a:solidFill>
                <a:srgbClr val="FF0000"/>
              </a:solidFill>
            </a:endParaRPr>
          </a:p>
        </p:txBody>
      </p:sp>
    </p:spTree>
    <p:extLst>
      <p:ext uri="{BB962C8B-B14F-4D97-AF65-F5344CB8AC3E}">
        <p14:creationId xmlns:p14="http://schemas.microsoft.com/office/powerpoint/2010/main" val="810276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noAutofit/>
          </a:bodyPr>
          <a:lstStyle/>
          <a:p>
            <a:r>
              <a:rPr lang="en-US" sz="3460" dirty="0"/>
              <a:t>376 - Family Information</a:t>
            </a:r>
            <a:endParaRPr lang="en-US" sz="3460" dirty="0"/>
          </a:p>
        </p:txBody>
      </p:sp>
      <p:sp>
        <p:nvSpPr>
          <p:cNvPr id="3" name="Content Placeholder 2"/>
          <p:cNvSpPr>
            <a:spLocks noGrp="1"/>
          </p:cNvSpPr>
          <p:nvPr>
            <p:ph idx="1"/>
          </p:nvPr>
        </p:nvSpPr>
        <p:spPr>
          <a:xfrm>
            <a:off x="2514600" y="1219200"/>
            <a:ext cx="7239000" cy="4953000"/>
          </a:xfrm>
        </p:spPr>
        <p:txBody>
          <a:bodyPr>
            <a:noAutofit/>
          </a:bodyPr>
          <a:lstStyle/>
          <a:p>
            <a:r>
              <a:rPr lang="en-US" sz="2000" dirty="0"/>
              <a:t>Indicators not defined</a:t>
            </a:r>
          </a:p>
          <a:p>
            <a:pPr>
              <a:lnSpc>
                <a:spcPct val="120000"/>
              </a:lnSpc>
              <a:spcBef>
                <a:spcPts val="0"/>
              </a:spcBef>
            </a:pPr>
            <a:r>
              <a:rPr lang="en-US" sz="2000" dirty="0"/>
              <a:t>Subfields</a:t>
            </a:r>
          </a:p>
          <a:p>
            <a:pPr>
              <a:buNone/>
            </a:pPr>
            <a:r>
              <a:rPr lang="en-US" sz="2000" dirty="0"/>
              <a:t>	</a:t>
            </a:r>
            <a:r>
              <a:rPr lang="en-US" sz="2000" dirty="0"/>
              <a:t>$a - Type of family (R)</a:t>
            </a:r>
          </a:p>
          <a:p>
            <a:pPr>
              <a:buNone/>
            </a:pPr>
            <a:r>
              <a:rPr lang="en-US" sz="2000" dirty="0"/>
              <a:t>	$b - Name of prominent member (R)</a:t>
            </a:r>
          </a:p>
          <a:p>
            <a:pPr>
              <a:buNone/>
            </a:pPr>
            <a:r>
              <a:rPr lang="en-US" sz="2000" dirty="0"/>
              <a:t>	$c - Hereditary title (R)</a:t>
            </a:r>
          </a:p>
          <a:p>
            <a:pPr>
              <a:buNone/>
            </a:pPr>
            <a:r>
              <a:rPr lang="en-US" sz="2000" dirty="0"/>
              <a:t>	$s - Start period (NR)</a:t>
            </a:r>
          </a:p>
          <a:p>
            <a:pPr>
              <a:buNone/>
            </a:pPr>
            <a:r>
              <a:rPr lang="en-US" sz="2000" dirty="0"/>
              <a:t>	$t - End period (NR)</a:t>
            </a:r>
          </a:p>
          <a:p>
            <a:pPr>
              <a:buNone/>
            </a:pPr>
            <a:r>
              <a:rPr lang="en-US" sz="2000" dirty="0"/>
              <a:t>	$u - Uniform Resource Identifier (R)</a:t>
            </a:r>
          </a:p>
          <a:p>
            <a:pPr>
              <a:buNone/>
            </a:pPr>
            <a:r>
              <a:rPr lang="en-US" sz="2000" dirty="0"/>
              <a:t>	$v - Source of information (R)</a:t>
            </a:r>
          </a:p>
          <a:p>
            <a:pPr>
              <a:buNone/>
            </a:pPr>
            <a:r>
              <a:rPr lang="en-US" sz="2000" dirty="0"/>
              <a:t>	$0 - Record control number (R)</a:t>
            </a:r>
          </a:p>
          <a:p>
            <a:pPr>
              <a:buNone/>
            </a:pPr>
            <a:r>
              <a:rPr lang="en-US" sz="2000" dirty="0"/>
              <a:t>	$2 - Source of term (NR)</a:t>
            </a:r>
          </a:p>
          <a:p>
            <a:pPr>
              <a:buNone/>
            </a:pPr>
            <a:r>
              <a:rPr lang="en-US" sz="2000" dirty="0"/>
              <a:t>	$6 - Linkage (NR)</a:t>
            </a:r>
          </a:p>
          <a:p>
            <a:pPr>
              <a:buNone/>
            </a:pPr>
            <a:r>
              <a:rPr lang="en-US" sz="2000" dirty="0"/>
              <a:t>	$8 - Field link and sequence number (R)</a:t>
            </a:r>
          </a:p>
          <a:p>
            <a:pPr>
              <a:buNone/>
            </a:pPr>
            <a:endParaRPr lang="en-US" sz="2400" dirty="0"/>
          </a:p>
        </p:txBody>
      </p:sp>
    </p:spTree>
    <p:extLst>
      <p:ext uri="{BB962C8B-B14F-4D97-AF65-F5344CB8AC3E}">
        <p14:creationId xmlns:p14="http://schemas.microsoft.com/office/powerpoint/2010/main" val="32301376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8229600" cy="639762"/>
          </a:xfrm>
        </p:spPr>
        <p:txBody>
          <a:bodyPr>
            <a:normAutofit fontScale="90000"/>
          </a:bodyPr>
          <a:lstStyle/>
          <a:p>
            <a:r>
              <a:rPr lang="en-US" dirty="0" smtClean="0"/>
              <a:t>376 - Family Information</a:t>
            </a:r>
            <a:endParaRPr lang="en-US" dirty="0"/>
          </a:p>
        </p:txBody>
      </p:sp>
      <p:sp>
        <p:nvSpPr>
          <p:cNvPr id="3" name="Content Placeholder 2"/>
          <p:cNvSpPr>
            <a:spLocks noGrp="1"/>
          </p:cNvSpPr>
          <p:nvPr>
            <p:ph idx="1"/>
          </p:nvPr>
        </p:nvSpPr>
        <p:spPr>
          <a:xfrm>
            <a:off x="2209800" y="1066800"/>
            <a:ext cx="7772400" cy="5791200"/>
          </a:xfrm>
        </p:spPr>
        <p:txBody>
          <a:bodyPr>
            <a:noAutofit/>
          </a:bodyPr>
          <a:lstStyle/>
          <a:p>
            <a:pPr>
              <a:buNone/>
            </a:pPr>
            <a:r>
              <a:rPr lang="en-US" sz="2400" dirty="0"/>
              <a:t>PCC policies</a:t>
            </a:r>
          </a:p>
          <a:p>
            <a:r>
              <a:rPr lang="en-US" sz="2400" dirty="0"/>
              <a:t>For names of prominent members, give the authorized access point form. Do not include any internal subfield coding in subfield $b. </a:t>
            </a:r>
          </a:p>
          <a:p>
            <a:pPr>
              <a:buNone/>
            </a:pPr>
            <a:endParaRPr lang="en-US" sz="2400" i="1" dirty="0"/>
          </a:p>
          <a:p>
            <a:endParaRPr lang="en-US" sz="2500" dirty="0"/>
          </a:p>
          <a:p>
            <a:pPr>
              <a:buNone/>
            </a:pPr>
            <a:endParaRPr lang="en-US" sz="2500" dirty="0"/>
          </a:p>
        </p:txBody>
      </p:sp>
      <p:pic>
        <p:nvPicPr>
          <p:cNvPr id="1029" name="Picture 5"/>
          <p:cNvPicPr>
            <a:picLocks noChangeAspect="1" noChangeArrowheads="1"/>
          </p:cNvPicPr>
          <p:nvPr/>
        </p:nvPicPr>
        <p:blipFill>
          <a:blip r:embed="rId2" cstate="print"/>
          <a:srcRect/>
          <a:stretch>
            <a:fillRect/>
          </a:stretch>
        </p:blipFill>
        <p:spPr bwMode="auto">
          <a:xfrm>
            <a:off x="2209800" y="3200400"/>
            <a:ext cx="7708900" cy="2743200"/>
          </a:xfrm>
          <a:prstGeom prst="rect">
            <a:avLst/>
          </a:prstGeom>
          <a:noFill/>
          <a:ln w="9525">
            <a:noFill/>
            <a:miter lim="800000"/>
            <a:headEnd/>
            <a:tailEnd/>
          </a:ln>
        </p:spPr>
      </p:pic>
    </p:spTree>
    <p:extLst>
      <p:ext uri="{BB962C8B-B14F-4D97-AF65-F5344CB8AC3E}">
        <p14:creationId xmlns:p14="http://schemas.microsoft.com/office/powerpoint/2010/main" val="4595338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lstStyle/>
          <a:p>
            <a:r>
              <a:rPr lang="en-US" dirty="0" smtClean="0"/>
              <a:t>Other Work/Expression Elements</a:t>
            </a:r>
            <a:endParaRPr lang="en-US" dirty="0"/>
          </a:p>
        </p:txBody>
      </p:sp>
      <p:sp>
        <p:nvSpPr>
          <p:cNvPr id="3" name="Content Placeholder 2"/>
          <p:cNvSpPr>
            <a:spLocks noGrp="1"/>
          </p:cNvSpPr>
          <p:nvPr>
            <p:ph idx="1"/>
          </p:nvPr>
        </p:nvSpPr>
        <p:spPr>
          <a:xfrm>
            <a:off x="1981200" y="1295400"/>
            <a:ext cx="8229600" cy="5334000"/>
          </a:xfrm>
        </p:spPr>
        <p:txBody>
          <a:bodyPr>
            <a:normAutofit lnSpcReduction="10000"/>
          </a:bodyPr>
          <a:lstStyle/>
          <a:p>
            <a:r>
              <a:rPr lang="en-US" dirty="0" smtClean="0"/>
              <a:t>6.3  Form of Work - </a:t>
            </a:r>
            <a:r>
              <a:rPr lang="en-US" dirty="0" smtClean="0">
                <a:solidFill>
                  <a:srgbClr val="FF0000"/>
                </a:solidFill>
              </a:rPr>
              <a:t>MARC 380</a:t>
            </a:r>
          </a:p>
          <a:p>
            <a:r>
              <a:rPr lang="en-US" dirty="0" smtClean="0"/>
              <a:t>6.6  Other Distinguishing Characteristic of the 	 Work - </a:t>
            </a:r>
            <a:r>
              <a:rPr lang="en-US" dirty="0" smtClean="0">
                <a:solidFill>
                  <a:srgbClr val="FF0000"/>
                </a:solidFill>
              </a:rPr>
              <a:t>MARC 381</a:t>
            </a:r>
          </a:p>
          <a:p>
            <a:r>
              <a:rPr lang="en-US" dirty="0" smtClean="0"/>
              <a:t>6.9  Content Type - </a:t>
            </a:r>
            <a:r>
              <a:rPr lang="en-US" dirty="0" smtClean="0">
                <a:solidFill>
                  <a:srgbClr val="FF0000"/>
                </a:solidFill>
              </a:rPr>
              <a:t>MARC 336</a:t>
            </a:r>
          </a:p>
          <a:p>
            <a:r>
              <a:rPr lang="en-US" dirty="0" smtClean="0"/>
              <a:t>6.12  Other Distinguishing Characteristic of the   	  Expression - </a:t>
            </a:r>
            <a:r>
              <a:rPr lang="en-US" dirty="0" smtClean="0">
                <a:solidFill>
                  <a:srgbClr val="FF0000"/>
                </a:solidFill>
              </a:rPr>
              <a:t>MARC 381</a:t>
            </a:r>
          </a:p>
          <a:p>
            <a:r>
              <a:rPr lang="en-US" dirty="0" smtClean="0"/>
              <a:t>6.15  Medium of Performance - </a:t>
            </a:r>
            <a:r>
              <a:rPr lang="en-US" dirty="0" smtClean="0">
                <a:solidFill>
                  <a:srgbClr val="FF0000"/>
                </a:solidFill>
              </a:rPr>
              <a:t>MARC 382</a:t>
            </a:r>
          </a:p>
          <a:p>
            <a:r>
              <a:rPr lang="en-US" dirty="0" smtClean="0"/>
              <a:t>6.16  Numeric Designation of a Musical Work - 	  </a:t>
            </a:r>
            <a:r>
              <a:rPr lang="en-US" dirty="0" smtClean="0">
                <a:solidFill>
                  <a:srgbClr val="FF0000"/>
                </a:solidFill>
              </a:rPr>
              <a:t>MARC 383</a:t>
            </a:r>
          </a:p>
          <a:p>
            <a:r>
              <a:rPr lang="en-US" dirty="0" smtClean="0"/>
              <a:t>6.17  Key - </a:t>
            </a:r>
            <a:r>
              <a:rPr lang="en-US" dirty="0" smtClean="0">
                <a:solidFill>
                  <a:srgbClr val="FF0000"/>
                </a:solidFill>
              </a:rPr>
              <a:t>MARC 384</a:t>
            </a:r>
          </a:p>
        </p:txBody>
      </p:sp>
    </p:spTree>
    <p:extLst>
      <p:ext uri="{BB962C8B-B14F-4D97-AF65-F5344CB8AC3E}">
        <p14:creationId xmlns:p14="http://schemas.microsoft.com/office/powerpoint/2010/main" val="30521166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lstStyle/>
          <a:p>
            <a:r>
              <a:rPr lang="en-US" dirty="0" smtClean="0"/>
              <a:t>Other Work/Expression Elements</a:t>
            </a:r>
            <a:endParaRPr lang="en-US" dirty="0"/>
          </a:p>
        </p:txBody>
      </p:sp>
      <p:sp>
        <p:nvSpPr>
          <p:cNvPr id="3" name="Content Placeholder 2"/>
          <p:cNvSpPr>
            <a:spLocks noGrp="1"/>
          </p:cNvSpPr>
          <p:nvPr>
            <p:ph idx="1"/>
          </p:nvPr>
        </p:nvSpPr>
        <p:spPr>
          <a:xfrm>
            <a:off x="1981200" y="1295400"/>
            <a:ext cx="8458200" cy="5334000"/>
          </a:xfrm>
        </p:spPr>
        <p:txBody>
          <a:bodyPr>
            <a:normAutofit/>
          </a:bodyPr>
          <a:lstStyle/>
          <a:p>
            <a:r>
              <a:rPr lang="en-US" dirty="0" smtClean="0"/>
              <a:t>6.18  Other Distinguishing Characteristic of the 	   	   Expression of a Musical Work - </a:t>
            </a:r>
            <a:r>
              <a:rPr lang="en-US" dirty="0" smtClean="0">
                <a:solidFill>
                  <a:srgbClr val="FF0000"/>
                </a:solidFill>
              </a:rPr>
              <a:t>MARC 381</a:t>
            </a:r>
          </a:p>
          <a:p>
            <a:r>
              <a:rPr lang="en-US" dirty="0" smtClean="0"/>
              <a:t>6.21  Other Distinguishing Characteristic of a 	 	   Legal Work - </a:t>
            </a:r>
            <a:r>
              <a:rPr lang="en-US" dirty="0" smtClean="0">
                <a:solidFill>
                  <a:srgbClr val="FF0000"/>
                </a:solidFill>
              </a:rPr>
              <a:t>MARC 381</a:t>
            </a:r>
          </a:p>
          <a:p>
            <a:r>
              <a:rPr lang="en-US" dirty="0" smtClean="0"/>
              <a:t>6.25  Other Distinguishing Characteristic of the 	</a:t>
            </a:r>
            <a:r>
              <a:rPr lang="en-US" smtClean="0"/>
              <a:t> 	   Expression </a:t>
            </a:r>
            <a:r>
              <a:rPr lang="en-US" dirty="0" smtClean="0"/>
              <a:t>of a Religious Work - </a:t>
            </a:r>
            <a:r>
              <a:rPr lang="en-US" dirty="0" smtClean="0">
                <a:solidFill>
                  <a:srgbClr val="FF0000"/>
                </a:solidFill>
              </a:rPr>
              <a:t>MARC 381</a:t>
            </a:r>
            <a:endParaRPr lang="en-US" dirty="0">
              <a:solidFill>
                <a:srgbClr val="FF0000"/>
              </a:solidFill>
            </a:endParaRPr>
          </a:p>
        </p:txBody>
      </p:sp>
    </p:spTree>
    <p:extLst>
      <p:ext uri="{BB962C8B-B14F-4D97-AF65-F5344CB8AC3E}">
        <p14:creationId xmlns:p14="http://schemas.microsoft.com/office/powerpoint/2010/main" val="15063120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noAutofit/>
          </a:bodyPr>
          <a:lstStyle/>
          <a:p>
            <a:r>
              <a:rPr lang="en-US" sz="4000" dirty="0"/>
              <a:t>380 - Form of Work</a:t>
            </a:r>
            <a:endParaRPr lang="en-US" sz="4000" dirty="0"/>
          </a:p>
        </p:txBody>
      </p:sp>
      <p:sp>
        <p:nvSpPr>
          <p:cNvPr id="3" name="Content Placeholder 2"/>
          <p:cNvSpPr>
            <a:spLocks noGrp="1"/>
          </p:cNvSpPr>
          <p:nvPr>
            <p:ph idx="1"/>
          </p:nvPr>
        </p:nvSpPr>
        <p:spPr>
          <a:xfrm>
            <a:off x="2514600" y="1219200"/>
            <a:ext cx="7239000" cy="4953000"/>
          </a:xfrm>
        </p:spPr>
        <p:txBody>
          <a:bodyPr>
            <a:noAutofit/>
          </a:bodyPr>
          <a:lstStyle/>
          <a:p>
            <a:r>
              <a:rPr lang="en-US" sz="2500" dirty="0"/>
              <a:t>Indicators not defined</a:t>
            </a:r>
          </a:p>
          <a:p>
            <a:pPr>
              <a:lnSpc>
                <a:spcPct val="120000"/>
              </a:lnSpc>
              <a:spcBef>
                <a:spcPts val="0"/>
              </a:spcBef>
            </a:pPr>
            <a:r>
              <a:rPr lang="en-US" sz="2500" dirty="0"/>
              <a:t>Subfields</a:t>
            </a:r>
          </a:p>
          <a:p>
            <a:pPr>
              <a:buNone/>
            </a:pPr>
            <a:r>
              <a:rPr lang="en-US" sz="2500" dirty="0"/>
              <a:t>	</a:t>
            </a:r>
            <a:r>
              <a:rPr lang="en-US" sz="2500" dirty="0"/>
              <a:t>$a - Form of work (R)</a:t>
            </a:r>
          </a:p>
          <a:p>
            <a:pPr>
              <a:buNone/>
            </a:pPr>
            <a:r>
              <a:rPr lang="en-US" sz="2500" dirty="0"/>
              <a:t>	$0 - Record control number (R)</a:t>
            </a:r>
          </a:p>
          <a:p>
            <a:pPr>
              <a:buNone/>
            </a:pPr>
            <a:r>
              <a:rPr lang="en-US" sz="2500" dirty="0"/>
              <a:t>	$2 - Source of term (NR)</a:t>
            </a:r>
          </a:p>
          <a:p>
            <a:pPr>
              <a:buNone/>
            </a:pPr>
            <a:r>
              <a:rPr lang="en-US" sz="2500" dirty="0"/>
              <a:t>	$6 - Linkage (NR)</a:t>
            </a:r>
          </a:p>
          <a:p>
            <a:pPr>
              <a:buNone/>
            </a:pPr>
            <a:r>
              <a:rPr lang="en-US" sz="2500" dirty="0"/>
              <a:t>	$8 - Field link and sequence number (R)</a:t>
            </a:r>
          </a:p>
          <a:p>
            <a:pPr>
              <a:buNone/>
            </a:pPr>
            <a:endParaRPr lang="en-US" sz="2500" dirty="0"/>
          </a:p>
        </p:txBody>
      </p:sp>
    </p:spTree>
    <p:extLst>
      <p:ext uri="{BB962C8B-B14F-4D97-AF65-F5344CB8AC3E}">
        <p14:creationId xmlns:p14="http://schemas.microsoft.com/office/powerpoint/2010/main" val="17315874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8229600" cy="639762"/>
          </a:xfrm>
        </p:spPr>
        <p:txBody>
          <a:bodyPr>
            <a:normAutofit fontScale="90000"/>
          </a:bodyPr>
          <a:lstStyle/>
          <a:p>
            <a:r>
              <a:rPr lang="en-US" dirty="0" smtClean="0"/>
              <a:t>380 - Form of Work</a:t>
            </a:r>
            <a:endParaRPr lang="en-US" dirty="0"/>
          </a:p>
        </p:txBody>
      </p:sp>
      <p:sp>
        <p:nvSpPr>
          <p:cNvPr id="3" name="Content Placeholder 2"/>
          <p:cNvSpPr>
            <a:spLocks noGrp="1"/>
          </p:cNvSpPr>
          <p:nvPr>
            <p:ph idx="1"/>
          </p:nvPr>
        </p:nvSpPr>
        <p:spPr>
          <a:xfrm>
            <a:off x="2209800" y="1066800"/>
            <a:ext cx="7772400" cy="5791200"/>
          </a:xfrm>
        </p:spPr>
        <p:txBody>
          <a:bodyPr>
            <a:noAutofit/>
          </a:bodyPr>
          <a:lstStyle/>
          <a:p>
            <a:pPr>
              <a:buNone/>
            </a:pPr>
            <a:r>
              <a:rPr lang="en-US" sz="2400" dirty="0"/>
              <a:t>PCC policies</a:t>
            </a:r>
          </a:p>
          <a:p>
            <a:r>
              <a:rPr lang="en-US" sz="2400" dirty="0"/>
              <a:t>Prefer a controlled vocabulary, such as LCSH, LCGFT, or </a:t>
            </a:r>
            <a:r>
              <a:rPr lang="en-US" sz="2400" dirty="0" err="1"/>
              <a:t>MeSH</a:t>
            </a:r>
            <a:r>
              <a:rPr lang="en-US" sz="2400" dirty="0"/>
              <a:t>, or use a source term from the MARC Subject Heading and Term Source Codes or Genre/Form Source Codes in subfield $2 if appropriate.  </a:t>
            </a:r>
          </a:p>
          <a:p>
            <a:r>
              <a:rPr lang="en-US" sz="2400" dirty="0"/>
              <a:t>For consistency, capitalize the first term in subfield $a.  </a:t>
            </a:r>
          </a:p>
          <a:p>
            <a:r>
              <a:rPr lang="en-US" sz="2400" dirty="0"/>
              <a:t>When terms do not come from a controlled vocabulary, use the singular form. </a:t>
            </a:r>
            <a:endParaRPr lang="en-US" sz="2400" i="1" dirty="0"/>
          </a:p>
          <a:p>
            <a:endParaRPr lang="en-US" sz="2500" dirty="0"/>
          </a:p>
          <a:p>
            <a:pPr>
              <a:buNone/>
            </a:pPr>
            <a:endParaRPr lang="en-US" sz="2500" dirty="0"/>
          </a:p>
        </p:txBody>
      </p:sp>
    </p:spTree>
    <p:extLst>
      <p:ext uri="{BB962C8B-B14F-4D97-AF65-F5344CB8AC3E}">
        <p14:creationId xmlns:p14="http://schemas.microsoft.com/office/powerpoint/2010/main" val="2441787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523999" y="54864"/>
            <a:ext cx="9146210" cy="6719240"/>
          </a:xfrm>
          <a:prstGeom prst="rect">
            <a:avLst/>
          </a:prstGeom>
          <a:noFill/>
          <a:ln w="9525">
            <a:noFill/>
            <a:miter lim="800000"/>
            <a:headEnd/>
            <a:tailEnd/>
          </a:ln>
        </p:spPr>
      </p:pic>
      <p:sp>
        <p:nvSpPr>
          <p:cNvPr id="3" name="TextBox 2"/>
          <p:cNvSpPr txBox="1"/>
          <p:nvPr/>
        </p:nvSpPr>
        <p:spPr>
          <a:xfrm>
            <a:off x="6553200" y="3352801"/>
            <a:ext cx="29718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Form of Work</a:t>
            </a:r>
          </a:p>
          <a:p>
            <a:pPr algn="ctr"/>
            <a:r>
              <a:rPr lang="en-US" dirty="0">
                <a:solidFill>
                  <a:srgbClr val="FF0000"/>
                </a:solidFill>
              </a:rPr>
              <a:t>380</a:t>
            </a:r>
            <a:endParaRPr lang="en-US" dirty="0">
              <a:solidFill>
                <a:prstClr val="black"/>
              </a:solidFill>
            </a:endParaRPr>
          </a:p>
        </p:txBody>
      </p:sp>
    </p:spTree>
    <p:extLst>
      <p:ext uri="{BB962C8B-B14F-4D97-AF65-F5344CB8AC3E}">
        <p14:creationId xmlns:p14="http://schemas.microsoft.com/office/powerpoint/2010/main" val="21661167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523999" y="64008"/>
            <a:ext cx="9160078" cy="6740042"/>
          </a:xfrm>
          <a:prstGeom prst="rect">
            <a:avLst/>
          </a:prstGeom>
          <a:noFill/>
          <a:ln w="9525">
            <a:noFill/>
            <a:miter lim="800000"/>
            <a:headEnd/>
            <a:tailEnd/>
          </a:ln>
        </p:spPr>
      </p:pic>
      <p:sp>
        <p:nvSpPr>
          <p:cNvPr id="3" name="TextBox 2"/>
          <p:cNvSpPr txBox="1"/>
          <p:nvPr/>
        </p:nvSpPr>
        <p:spPr>
          <a:xfrm>
            <a:off x="6553200" y="3048001"/>
            <a:ext cx="29718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Form of Work</a:t>
            </a:r>
          </a:p>
          <a:p>
            <a:pPr algn="ctr"/>
            <a:r>
              <a:rPr lang="en-US" dirty="0">
                <a:solidFill>
                  <a:srgbClr val="FF0000"/>
                </a:solidFill>
              </a:rPr>
              <a:t>380</a:t>
            </a:r>
            <a:endParaRPr lang="en-US" dirty="0">
              <a:solidFill>
                <a:prstClr val="black"/>
              </a:solidFill>
            </a:endParaRPr>
          </a:p>
        </p:txBody>
      </p:sp>
    </p:spTree>
    <p:extLst>
      <p:ext uri="{BB962C8B-B14F-4D97-AF65-F5344CB8AC3E}">
        <p14:creationId xmlns:p14="http://schemas.microsoft.com/office/powerpoint/2010/main" val="31795293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srcRect/>
          <a:stretch>
            <a:fillRect/>
          </a:stretch>
        </p:blipFill>
        <p:spPr bwMode="auto">
          <a:xfrm>
            <a:off x="1578864" y="-1"/>
            <a:ext cx="9018270" cy="6851142"/>
          </a:xfrm>
          <a:prstGeom prst="rect">
            <a:avLst/>
          </a:prstGeom>
          <a:noFill/>
          <a:ln w="9525">
            <a:noFill/>
            <a:miter lim="800000"/>
            <a:headEnd/>
            <a:tailEnd/>
          </a:ln>
        </p:spPr>
      </p:pic>
      <p:sp>
        <p:nvSpPr>
          <p:cNvPr id="5" name="TextBox 4"/>
          <p:cNvSpPr txBox="1"/>
          <p:nvPr/>
        </p:nvSpPr>
        <p:spPr>
          <a:xfrm>
            <a:off x="6858000" y="990601"/>
            <a:ext cx="29718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Form of Work</a:t>
            </a:r>
          </a:p>
          <a:p>
            <a:pPr algn="ctr"/>
            <a:r>
              <a:rPr lang="en-US" dirty="0">
                <a:solidFill>
                  <a:srgbClr val="FF0000"/>
                </a:solidFill>
              </a:rPr>
              <a:t>380</a:t>
            </a:r>
            <a:endParaRPr lang="en-US" dirty="0">
              <a:solidFill>
                <a:prstClr val="black"/>
              </a:solidFill>
            </a:endParaRPr>
          </a:p>
        </p:txBody>
      </p:sp>
    </p:spTree>
    <p:extLst>
      <p:ext uri="{BB962C8B-B14F-4D97-AF65-F5344CB8AC3E}">
        <p14:creationId xmlns:p14="http://schemas.microsoft.com/office/powerpoint/2010/main" val="16060313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23999" y="182881"/>
            <a:ext cx="9104605" cy="6476543"/>
          </a:xfrm>
          <a:prstGeom prst="rect">
            <a:avLst/>
          </a:prstGeom>
          <a:noFill/>
          <a:ln w="9525">
            <a:noFill/>
            <a:miter lim="800000"/>
            <a:headEnd/>
            <a:tailEnd/>
          </a:ln>
        </p:spPr>
      </p:pic>
      <p:sp>
        <p:nvSpPr>
          <p:cNvPr id="3" name="TextBox 2"/>
          <p:cNvSpPr txBox="1"/>
          <p:nvPr/>
        </p:nvSpPr>
        <p:spPr>
          <a:xfrm>
            <a:off x="7010400" y="2971801"/>
            <a:ext cx="29718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Form of Work</a:t>
            </a:r>
          </a:p>
          <a:p>
            <a:pPr algn="ctr"/>
            <a:r>
              <a:rPr lang="en-US" dirty="0">
                <a:solidFill>
                  <a:srgbClr val="FF0000"/>
                </a:solidFill>
              </a:rPr>
              <a:t>380</a:t>
            </a:r>
            <a:endParaRPr lang="en-US" dirty="0">
              <a:solidFill>
                <a:prstClr val="black"/>
              </a:solidFill>
            </a:endParaRPr>
          </a:p>
        </p:txBody>
      </p:sp>
    </p:spTree>
    <p:extLst>
      <p:ext uri="{BB962C8B-B14F-4D97-AF65-F5344CB8AC3E}">
        <p14:creationId xmlns:p14="http://schemas.microsoft.com/office/powerpoint/2010/main" val="2798957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706881" y="36577"/>
            <a:ext cx="8750999" cy="6803327"/>
          </a:xfrm>
          <a:prstGeom prst="rect">
            <a:avLst/>
          </a:prstGeom>
          <a:noFill/>
          <a:ln w="9525">
            <a:noFill/>
            <a:miter lim="800000"/>
            <a:headEnd/>
            <a:tailEnd/>
          </a:ln>
        </p:spPr>
      </p:pic>
      <p:sp>
        <p:nvSpPr>
          <p:cNvPr id="5" name="TextBox 4"/>
          <p:cNvSpPr txBox="1"/>
          <p:nvPr/>
        </p:nvSpPr>
        <p:spPr>
          <a:xfrm>
            <a:off x="7467600" y="838200"/>
            <a:ext cx="2438400" cy="923330"/>
          </a:xfrm>
          <a:prstGeom prst="rect">
            <a:avLst/>
          </a:prstGeom>
          <a:noFill/>
          <a:ln>
            <a:solidFill>
              <a:schemeClr val="tx1"/>
            </a:solidFill>
          </a:ln>
        </p:spPr>
        <p:txBody>
          <a:bodyPr wrap="square" rtlCol="0">
            <a:spAutoFit/>
          </a:bodyPr>
          <a:lstStyle/>
          <a:p>
            <a:pPr algn="ctr"/>
            <a:r>
              <a:rPr lang="en-US" dirty="0">
                <a:solidFill>
                  <a:prstClr val="black"/>
                </a:solidFill>
              </a:rPr>
              <a:t>Other Designation: Saints</a:t>
            </a:r>
          </a:p>
          <a:p>
            <a:pPr algn="ctr"/>
            <a:r>
              <a:rPr lang="en-US" dirty="0">
                <a:solidFill>
                  <a:srgbClr val="FF0000"/>
                </a:solidFill>
              </a:rPr>
              <a:t>368 $c</a:t>
            </a:r>
            <a:endParaRPr lang="en-US" dirty="0">
              <a:solidFill>
                <a:srgbClr val="FF0000"/>
              </a:solidFill>
            </a:endParaRPr>
          </a:p>
        </p:txBody>
      </p:sp>
    </p:spTree>
    <p:extLst>
      <p:ext uri="{BB962C8B-B14F-4D97-AF65-F5344CB8AC3E}">
        <p14:creationId xmlns:p14="http://schemas.microsoft.com/office/powerpoint/2010/main" val="33462657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523998" y="182881"/>
            <a:ext cx="9118473" cy="6483477"/>
          </a:xfrm>
          <a:prstGeom prst="rect">
            <a:avLst/>
          </a:prstGeom>
          <a:noFill/>
          <a:ln w="9525">
            <a:noFill/>
            <a:miter lim="800000"/>
            <a:headEnd/>
            <a:tailEnd/>
          </a:ln>
        </p:spPr>
      </p:pic>
      <p:sp>
        <p:nvSpPr>
          <p:cNvPr id="3" name="TextBox 2"/>
          <p:cNvSpPr txBox="1"/>
          <p:nvPr/>
        </p:nvSpPr>
        <p:spPr>
          <a:xfrm>
            <a:off x="6324600" y="1066801"/>
            <a:ext cx="2971800" cy="646331"/>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Form of Work</a:t>
            </a:r>
          </a:p>
          <a:p>
            <a:pPr algn="ctr"/>
            <a:r>
              <a:rPr lang="en-US" dirty="0">
                <a:solidFill>
                  <a:srgbClr val="FF0000"/>
                </a:solidFill>
              </a:rPr>
              <a:t>380</a:t>
            </a:r>
            <a:endParaRPr lang="en-US" dirty="0">
              <a:solidFill>
                <a:prstClr val="black"/>
              </a:solidFill>
            </a:endParaRPr>
          </a:p>
        </p:txBody>
      </p:sp>
    </p:spTree>
    <p:extLst>
      <p:ext uri="{BB962C8B-B14F-4D97-AF65-F5344CB8AC3E}">
        <p14:creationId xmlns:p14="http://schemas.microsoft.com/office/powerpoint/2010/main" val="37945085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143000"/>
          </a:xfrm>
        </p:spPr>
        <p:txBody>
          <a:bodyPr>
            <a:noAutofit/>
          </a:bodyPr>
          <a:lstStyle/>
          <a:p>
            <a:r>
              <a:rPr lang="en-US" sz="4000" dirty="0"/>
              <a:t>381 - Other Distinguishing Characteristics of Work or Expression</a:t>
            </a:r>
            <a:r>
              <a:rPr lang="en-US" sz="4000" b="1" dirty="0"/>
              <a:t/>
            </a:r>
            <a:br>
              <a:rPr lang="en-US" sz="4000" b="1" dirty="0"/>
            </a:br>
            <a:endParaRPr lang="en-US" sz="4000" dirty="0"/>
          </a:p>
        </p:txBody>
      </p:sp>
      <p:sp>
        <p:nvSpPr>
          <p:cNvPr id="3" name="Content Placeholder 2"/>
          <p:cNvSpPr>
            <a:spLocks noGrp="1"/>
          </p:cNvSpPr>
          <p:nvPr>
            <p:ph idx="1"/>
          </p:nvPr>
        </p:nvSpPr>
        <p:spPr>
          <a:xfrm>
            <a:off x="2514600" y="1752600"/>
            <a:ext cx="7239000" cy="4953000"/>
          </a:xfrm>
        </p:spPr>
        <p:txBody>
          <a:bodyPr>
            <a:noAutofit/>
          </a:bodyPr>
          <a:lstStyle/>
          <a:p>
            <a:r>
              <a:rPr lang="en-US" sz="2500" dirty="0"/>
              <a:t>Indicators not defined</a:t>
            </a:r>
          </a:p>
          <a:p>
            <a:pPr>
              <a:lnSpc>
                <a:spcPct val="120000"/>
              </a:lnSpc>
              <a:spcBef>
                <a:spcPts val="0"/>
              </a:spcBef>
            </a:pPr>
            <a:r>
              <a:rPr lang="en-US" sz="2500" dirty="0"/>
              <a:t>Subfields</a:t>
            </a:r>
          </a:p>
          <a:p>
            <a:pPr>
              <a:buNone/>
            </a:pPr>
            <a:r>
              <a:rPr lang="en-US" sz="2500" dirty="0"/>
              <a:t>	</a:t>
            </a:r>
            <a:r>
              <a:rPr lang="en-US" sz="2500" dirty="0"/>
              <a:t>$a - Other distinguishing characteristic (R)</a:t>
            </a:r>
          </a:p>
          <a:p>
            <a:pPr>
              <a:buNone/>
            </a:pPr>
            <a:r>
              <a:rPr lang="en-US" sz="2500" dirty="0"/>
              <a:t>	$u - Uniform Resource Identifier (R)</a:t>
            </a:r>
          </a:p>
          <a:p>
            <a:pPr>
              <a:buNone/>
            </a:pPr>
            <a:r>
              <a:rPr lang="en-US" sz="2500" dirty="0"/>
              <a:t>	$v - Source of information (R)</a:t>
            </a:r>
          </a:p>
          <a:p>
            <a:pPr>
              <a:buNone/>
            </a:pPr>
            <a:r>
              <a:rPr lang="en-US" sz="2500" dirty="0"/>
              <a:t>	$0 - Record control number (R)</a:t>
            </a:r>
          </a:p>
          <a:p>
            <a:pPr>
              <a:buNone/>
            </a:pPr>
            <a:r>
              <a:rPr lang="en-US" sz="2500" dirty="0"/>
              <a:t>	$2 - Source of term (NR)</a:t>
            </a:r>
          </a:p>
          <a:p>
            <a:pPr>
              <a:buNone/>
            </a:pPr>
            <a:r>
              <a:rPr lang="en-US" sz="2500" dirty="0"/>
              <a:t>	$6 - Linkage (NR)</a:t>
            </a:r>
          </a:p>
          <a:p>
            <a:pPr>
              <a:buNone/>
            </a:pPr>
            <a:r>
              <a:rPr lang="en-US" sz="2500" dirty="0"/>
              <a:t>	$8 - Field link and sequence number (R)</a:t>
            </a:r>
          </a:p>
          <a:p>
            <a:pPr>
              <a:buNone/>
            </a:pPr>
            <a:endParaRPr lang="en-US" sz="2500" dirty="0"/>
          </a:p>
        </p:txBody>
      </p:sp>
    </p:spTree>
    <p:extLst>
      <p:ext uri="{BB962C8B-B14F-4D97-AF65-F5344CB8AC3E}">
        <p14:creationId xmlns:p14="http://schemas.microsoft.com/office/powerpoint/2010/main" val="24495443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524001" y="152401"/>
            <a:ext cx="9197645" cy="6540703"/>
          </a:xfrm>
          <a:prstGeom prst="rect">
            <a:avLst/>
          </a:prstGeom>
          <a:noFill/>
          <a:ln w="9525">
            <a:noFill/>
            <a:miter lim="800000"/>
            <a:headEnd/>
            <a:tailEnd/>
          </a:ln>
        </p:spPr>
      </p:pic>
      <p:sp>
        <p:nvSpPr>
          <p:cNvPr id="7" name="TextBox 6"/>
          <p:cNvSpPr txBox="1"/>
          <p:nvPr/>
        </p:nvSpPr>
        <p:spPr>
          <a:xfrm>
            <a:off x="6705600" y="1066800"/>
            <a:ext cx="32766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Other Distinguishing Characteristic of Work</a:t>
            </a:r>
          </a:p>
          <a:p>
            <a:pPr algn="ctr"/>
            <a:r>
              <a:rPr lang="en-US" dirty="0">
                <a:solidFill>
                  <a:srgbClr val="FF0000"/>
                </a:solidFill>
              </a:rPr>
              <a:t>381</a:t>
            </a:r>
            <a:endParaRPr lang="en-US" dirty="0">
              <a:solidFill>
                <a:prstClr val="black"/>
              </a:solidFill>
            </a:endParaRPr>
          </a:p>
        </p:txBody>
      </p:sp>
    </p:spTree>
    <p:extLst>
      <p:ext uri="{BB962C8B-B14F-4D97-AF65-F5344CB8AC3E}">
        <p14:creationId xmlns:p14="http://schemas.microsoft.com/office/powerpoint/2010/main" val="26386128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1524001" y="36576"/>
            <a:ext cx="9135085" cy="6768236"/>
          </a:xfrm>
          <a:prstGeom prst="rect">
            <a:avLst/>
          </a:prstGeom>
          <a:noFill/>
          <a:ln w="9525">
            <a:noFill/>
            <a:miter lim="800000"/>
            <a:headEnd/>
            <a:tailEnd/>
          </a:ln>
        </p:spPr>
      </p:pic>
      <p:sp>
        <p:nvSpPr>
          <p:cNvPr id="3" name="TextBox 2"/>
          <p:cNvSpPr txBox="1"/>
          <p:nvPr/>
        </p:nvSpPr>
        <p:spPr>
          <a:xfrm>
            <a:off x="6629400" y="304800"/>
            <a:ext cx="32766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Other Distinguishing Characteristic of Work</a:t>
            </a:r>
          </a:p>
          <a:p>
            <a:pPr algn="ctr"/>
            <a:r>
              <a:rPr lang="en-US" dirty="0">
                <a:solidFill>
                  <a:srgbClr val="FF0000"/>
                </a:solidFill>
              </a:rPr>
              <a:t>381</a:t>
            </a:r>
            <a:endParaRPr lang="en-US" dirty="0">
              <a:solidFill>
                <a:prstClr val="black"/>
              </a:solidFill>
            </a:endParaRPr>
          </a:p>
        </p:txBody>
      </p:sp>
    </p:spTree>
    <p:extLst>
      <p:ext uri="{BB962C8B-B14F-4D97-AF65-F5344CB8AC3E}">
        <p14:creationId xmlns:p14="http://schemas.microsoft.com/office/powerpoint/2010/main" val="42811150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523999" y="45721"/>
            <a:ext cx="9128303" cy="6761455"/>
          </a:xfrm>
          <a:prstGeom prst="rect">
            <a:avLst/>
          </a:prstGeom>
          <a:noFill/>
          <a:ln w="9525">
            <a:noFill/>
            <a:miter lim="800000"/>
            <a:headEnd/>
            <a:tailEnd/>
          </a:ln>
        </p:spPr>
      </p:pic>
      <p:sp>
        <p:nvSpPr>
          <p:cNvPr id="3" name="TextBox 2"/>
          <p:cNvSpPr txBox="1"/>
          <p:nvPr/>
        </p:nvSpPr>
        <p:spPr>
          <a:xfrm>
            <a:off x="6248400" y="2971800"/>
            <a:ext cx="32766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Other Distinguishing Characteristic of Work</a:t>
            </a:r>
          </a:p>
          <a:p>
            <a:pPr algn="ctr"/>
            <a:r>
              <a:rPr lang="en-US" dirty="0">
                <a:solidFill>
                  <a:srgbClr val="FF0000"/>
                </a:solidFill>
              </a:rPr>
              <a:t>381</a:t>
            </a:r>
            <a:endParaRPr lang="en-US" dirty="0">
              <a:solidFill>
                <a:prstClr val="black"/>
              </a:solidFill>
            </a:endParaRPr>
          </a:p>
        </p:txBody>
      </p:sp>
    </p:spTree>
    <p:extLst>
      <p:ext uri="{BB962C8B-B14F-4D97-AF65-F5344CB8AC3E}">
        <p14:creationId xmlns:p14="http://schemas.microsoft.com/office/powerpoint/2010/main" val="3853991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523997" y="-1"/>
            <a:ext cx="9230868" cy="6851142"/>
          </a:xfrm>
          <a:prstGeom prst="rect">
            <a:avLst/>
          </a:prstGeom>
          <a:noFill/>
          <a:ln w="9525">
            <a:noFill/>
            <a:miter lim="800000"/>
            <a:headEnd/>
            <a:tailEnd/>
          </a:ln>
        </p:spPr>
      </p:pic>
      <p:sp>
        <p:nvSpPr>
          <p:cNvPr id="3" name="TextBox 2"/>
          <p:cNvSpPr txBox="1"/>
          <p:nvPr/>
        </p:nvSpPr>
        <p:spPr>
          <a:xfrm>
            <a:off x="7010400" y="228600"/>
            <a:ext cx="33528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Other Distinguishing Characteristic of Expression </a:t>
            </a:r>
          </a:p>
          <a:p>
            <a:pPr algn="ctr"/>
            <a:r>
              <a:rPr lang="en-US" dirty="0">
                <a:solidFill>
                  <a:srgbClr val="FF0000"/>
                </a:solidFill>
              </a:rPr>
              <a:t>381</a:t>
            </a:r>
            <a:endParaRPr lang="en-US" dirty="0">
              <a:solidFill>
                <a:prstClr val="black"/>
              </a:solidFill>
            </a:endParaRPr>
          </a:p>
        </p:txBody>
      </p:sp>
    </p:spTree>
    <p:extLst>
      <p:ext uri="{BB962C8B-B14F-4D97-AF65-F5344CB8AC3E}">
        <p14:creationId xmlns:p14="http://schemas.microsoft.com/office/powerpoint/2010/main" val="31742758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1523999" y="64008"/>
            <a:ext cx="9121521" cy="6775018"/>
          </a:xfrm>
          <a:prstGeom prst="rect">
            <a:avLst/>
          </a:prstGeom>
          <a:noFill/>
          <a:ln w="9525">
            <a:noFill/>
            <a:miter lim="800000"/>
            <a:headEnd/>
            <a:tailEnd/>
          </a:ln>
        </p:spPr>
      </p:pic>
      <p:sp>
        <p:nvSpPr>
          <p:cNvPr id="3" name="TextBox 2"/>
          <p:cNvSpPr txBox="1"/>
          <p:nvPr/>
        </p:nvSpPr>
        <p:spPr>
          <a:xfrm>
            <a:off x="6553200" y="3124200"/>
            <a:ext cx="33528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Other Distinguishing Characteristic of Expression </a:t>
            </a:r>
          </a:p>
          <a:p>
            <a:pPr algn="ctr"/>
            <a:r>
              <a:rPr lang="en-US" dirty="0">
                <a:solidFill>
                  <a:srgbClr val="FF0000"/>
                </a:solidFill>
              </a:rPr>
              <a:t>381</a:t>
            </a:r>
            <a:endParaRPr lang="en-US" dirty="0">
              <a:solidFill>
                <a:prstClr val="black"/>
              </a:solidFill>
            </a:endParaRPr>
          </a:p>
        </p:txBody>
      </p:sp>
    </p:spTree>
    <p:extLst>
      <p:ext uri="{BB962C8B-B14F-4D97-AF65-F5344CB8AC3E}">
        <p14:creationId xmlns:p14="http://schemas.microsoft.com/office/powerpoint/2010/main" val="29426988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a:blip r:embed="rId2" cstate="print"/>
          <a:srcRect/>
          <a:stretch>
            <a:fillRect/>
          </a:stretch>
        </p:blipFill>
        <p:spPr bwMode="auto">
          <a:xfrm>
            <a:off x="1524000" y="0"/>
            <a:ext cx="9074150" cy="6343650"/>
          </a:xfrm>
          <a:prstGeom prst="rect">
            <a:avLst/>
          </a:prstGeom>
          <a:noFill/>
          <a:ln w="9525">
            <a:noFill/>
            <a:miter lim="800000"/>
            <a:headEnd/>
            <a:tailEnd/>
          </a:ln>
        </p:spPr>
      </p:pic>
      <p:sp>
        <p:nvSpPr>
          <p:cNvPr id="7" name="TextBox 6"/>
          <p:cNvSpPr txBox="1"/>
          <p:nvPr/>
        </p:nvSpPr>
        <p:spPr>
          <a:xfrm>
            <a:off x="4495800" y="5638800"/>
            <a:ext cx="33528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Other Distinguishing Characteristic of Expression </a:t>
            </a:r>
          </a:p>
          <a:p>
            <a:pPr algn="ctr"/>
            <a:r>
              <a:rPr lang="en-US" dirty="0">
                <a:solidFill>
                  <a:srgbClr val="FF0000"/>
                </a:solidFill>
              </a:rPr>
              <a:t>381</a:t>
            </a:r>
            <a:endParaRPr lang="en-US" dirty="0">
              <a:solidFill>
                <a:prstClr val="black"/>
              </a:solidFill>
            </a:endParaRPr>
          </a:p>
        </p:txBody>
      </p:sp>
    </p:spTree>
    <p:extLst>
      <p:ext uri="{BB962C8B-B14F-4D97-AF65-F5344CB8AC3E}">
        <p14:creationId xmlns:p14="http://schemas.microsoft.com/office/powerpoint/2010/main" val="32698310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914400"/>
          </a:xfrm>
        </p:spPr>
        <p:txBody>
          <a:bodyPr>
            <a:noAutofit/>
          </a:bodyPr>
          <a:lstStyle/>
          <a:p>
            <a:r>
              <a:rPr lang="en-US" sz="3700" dirty="0"/>
              <a:t>382 - Medium of Performance</a:t>
            </a:r>
            <a:endParaRPr lang="en-US" sz="3700" dirty="0"/>
          </a:p>
        </p:txBody>
      </p:sp>
      <p:sp>
        <p:nvSpPr>
          <p:cNvPr id="3" name="Content Placeholder 2"/>
          <p:cNvSpPr>
            <a:spLocks noGrp="1"/>
          </p:cNvSpPr>
          <p:nvPr>
            <p:ph idx="1"/>
          </p:nvPr>
        </p:nvSpPr>
        <p:spPr>
          <a:xfrm>
            <a:off x="2514600" y="990600"/>
            <a:ext cx="7239000" cy="4953000"/>
          </a:xfrm>
        </p:spPr>
        <p:txBody>
          <a:bodyPr>
            <a:noAutofit/>
          </a:bodyPr>
          <a:lstStyle/>
          <a:p>
            <a:r>
              <a:rPr lang="en-US" sz="1800" dirty="0"/>
              <a:t>First Indicator</a:t>
            </a:r>
          </a:p>
          <a:p>
            <a:pPr>
              <a:buNone/>
            </a:pPr>
            <a:r>
              <a:rPr lang="en-US" sz="1800" dirty="0"/>
              <a:t>	# - No information provided</a:t>
            </a:r>
          </a:p>
          <a:p>
            <a:pPr>
              <a:buNone/>
            </a:pPr>
            <a:r>
              <a:rPr lang="en-US" sz="1800" dirty="0"/>
              <a:t>	0 - Medium of performance</a:t>
            </a:r>
          </a:p>
          <a:p>
            <a:pPr>
              <a:buNone/>
            </a:pPr>
            <a:r>
              <a:rPr lang="en-US" sz="1800" dirty="0"/>
              <a:t>	1 - Partial medium of performance</a:t>
            </a:r>
          </a:p>
          <a:p>
            <a:r>
              <a:rPr lang="en-US" sz="1800" dirty="0"/>
              <a:t>Second Indicator not defined</a:t>
            </a:r>
          </a:p>
          <a:p>
            <a:pPr>
              <a:lnSpc>
                <a:spcPct val="120000"/>
              </a:lnSpc>
              <a:spcBef>
                <a:spcPts val="0"/>
              </a:spcBef>
            </a:pPr>
            <a:r>
              <a:rPr lang="en-US" sz="1800" dirty="0"/>
              <a:t>Subfields</a:t>
            </a:r>
          </a:p>
          <a:p>
            <a:pPr>
              <a:buNone/>
            </a:pPr>
            <a:r>
              <a:rPr lang="en-US" sz="1800" dirty="0"/>
              <a:t>	</a:t>
            </a:r>
            <a:r>
              <a:rPr lang="en-US" sz="1800" dirty="0"/>
              <a:t>$a - Medium of performance (R)</a:t>
            </a:r>
          </a:p>
          <a:p>
            <a:pPr>
              <a:buNone/>
            </a:pPr>
            <a:r>
              <a:rPr lang="en-US" sz="1800" dirty="0"/>
              <a:t>	$b - Soloist (R)</a:t>
            </a:r>
          </a:p>
          <a:p>
            <a:pPr>
              <a:buNone/>
            </a:pPr>
            <a:r>
              <a:rPr lang="en-US" sz="1800" dirty="0"/>
              <a:t>	$d - Doubling instrument (R)</a:t>
            </a:r>
          </a:p>
          <a:p>
            <a:pPr>
              <a:buNone/>
            </a:pPr>
            <a:r>
              <a:rPr lang="en-US" sz="1800" dirty="0"/>
              <a:t>	$n - Number of performers of the same medium (R)</a:t>
            </a:r>
          </a:p>
          <a:p>
            <a:pPr>
              <a:buNone/>
            </a:pPr>
            <a:r>
              <a:rPr lang="en-US" sz="1800" dirty="0"/>
              <a:t>	$p - Alternative medium of performance (R)</a:t>
            </a:r>
          </a:p>
          <a:p>
            <a:pPr>
              <a:buNone/>
            </a:pPr>
            <a:r>
              <a:rPr lang="en-US" sz="1800" dirty="0"/>
              <a:t>	$s - Total number of performers (R)</a:t>
            </a:r>
          </a:p>
          <a:p>
            <a:pPr>
              <a:buNone/>
            </a:pPr>
            <a:r>
              <a:rPr lang="en-US" sz="1800" dirty="0"/>
              <a:t>	$v - Note (R)</a:t>
            </a:r>
          </a:p>
          <a:p>
            <a:pPr>
              <a:buNone/>
            </a:pPr>
            <a:r>
              <a:rPr lang="en-US" sz="1800" dirty="0"/>
              <a:t>	$0 - Authority record control number or standard number (R)</a:t>
            </a:r>
          </a:p>
          <a:p>
            <a:pPr>
              <a:buNone/>
            </a:pPr>
            <a:r>
              <a:rPr lang="en-US" sz="1800" dirty="0"/>
              <a:t>	$2 - Source of term (NR)</a:t>
            </a:r>
          </a:p>
          <a:p>
            <a:pPr>
              <a:buNone/>
            </a:pPr>
            <a:r>
              <a:rPr lang="en-US" sz="1800" dirty="0"/>
              <a:t>	$6 - Linkage (NR)</a:t>
            </a:r>
          </a:p>
          <a:p>
            <a:pPr>
              <a:buNone/>
            </a:pPr>
            <a:r>
              <a:rPr lang="en-US" sz="1800" dirty="0"/>
              <a:t>	$8 - Field link and sequence number (R)</a:t>
            </a:r>
          </a:p>
          <a:p>
            <a:pPr>
              <a:buNone/>
            </a:pPr>
            <a:endParaRPr lang="en-US" sz="2500" dirty="0"/>
          </a:p>
        </p:txBody>
      </p:sp>
    </p:spTree>
    <p:extLst>
      <p:ext uri="{BB962C8B-B14F-4D97-AF65-F5344CB8AC3E}">
        <p14:creationId xmlns:p14="http://schemas.microsoft.com/office/powerpoint/2010/main" val="42635511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914400"/>
          </a:xfrm>
        </p:spPr>
        <p:txBody>
          <a:bodyPr>
            <a:noAutofit/>
          </a:bodyPr>
          <a:lstStyle/>
          <a:p>
            <a:r>
              <a:rPr lang="en-US" sz="3400" dirty="0"/>
              <a:t>383 - Numeric Designation of a Musical Work</a:t>
            </a:r>
            <a:endParaRPr lang="en-US" sz="3400" dirty="0"/>
          </a:p>
        </p:txBody>
      </p:sp>
      <p:sp>
        <p:nvSpPr>
          <p:cNvPr id="3" name="Content Placeholder 2"/>
          <p:cNvSpPr>
            <a:spLocks noGrp="1"/>
          </p:cNvSpPr>
          <p:nvPr>
            <p:ph idx="1"/>
          </p:nvPr>
        </p:nvSpPr>
        <p:spPr>
          <a:xfrm>
            <a:off x="2514600" y="990600"/>
            <a:ext cx="7239000" cy="4953000"/>
          </a:xfrm>
        </p:spPr>
        <p:txBody>
          <a:bodyPr>
            <a:noAutofit/>
          </a:bodyPr>
          <a:lstStyle/>
          <a:p>
            <a:r>
              <a:rPr lang="en-US" sz="2500" dirty="0"/>
              <a:t>Indicators not defined</a:t>
            </a:r>
          </a:p>
          <a:p>
            <a:r>
              <a:rPr lang="en-US" sz="2500" dirty="0"/>
              <a:t>Subfields</a:t>
            </a:r>
          </a:p>
          <a:p>
            <a:pPr>
              <a:buNone/>
            </a:pPr>
            <a:r>
              <a:rPr lang="en-US" sz="2500" dirty="0"/>
              <a:t>	</a:t>
            </a:r>
            <a:r>
              <a:rPr lang="en-US" sz="2500" dirty="0"/>
              <a:t>$a - Serial number (R)</a:t>
            </a:r>
          </a:p>
          <a:p>
            <a:pPr>
              <a:buNone/>
            </a:pPr>
            <a:r>
              <a:rPr lang="en-US" sz="2500" dirty="0"/>
              <a:t>	$b - Opus number (R)</a:t>
            </a:r>
          </a:p>
          <a:p>
            <a:pPr>
              <a:buNone/>
            </a:pPr>
            <a:r>
              <a:rPr lang="en-US" sz="2500" dirty="0"/>
              <a:t>	$c - Thematic index number (R)</a:t>
            </a:r>
          </a:p>
          <a:p>
            <a:pPr>
              <a:buNone/>
            </a:pPr>
            <a:r>
              <a:rPr lang="en-US" sz="2500" dirty="0"/>
              <a:t>	$d - Thematic index code (NR)</a:t>
            </a:r>
          </a:p>
          <a:p>
            <a:pPr>
              <a:buNone/>
            </a:pPr>
            <a:r>
              <a:rPr lang="en-US" sz="2500" dirty="0"/>
              <a:t>	$e - Publisher associated with opus number (NR)</a:t>
            </a:r>
          </a:p>
          <a:p>
            <a:pPr>
              <a:buNone/>
            </a:pPr>
            <a:r>
              <a:rPr lang="en-US" sz="2500" dirty="0"/>
              <a:t>	$2 - Source (NR)</a:t>
            </a:r>
          </a:p>
          <a:p>
            <a:pPr>
              <a:buNone/>
            </a:pPr>
            <a:r>
              <a:rPr lang="en-US" sz="2500" dirty="0"/>
              <a:t>	$6 - Linkage (NR)</a:t>
            </a:r>
          </a:p>
          <a:p>
            <a:pPr>
              <a:buNone/>
            </a:pPr>
            <a:r>
              <a:rPr lang="en-US" sz="2500" dirty="0"/>
              <a:t>	$8 - Field link and sequence number (R)</a:t>
            </a:r>
          </a:p>
          <a:p>
            <a:pPr>
              <a:buNone/>
            </a:pPr>
            <a:endParaRPr lang="en-US" sz="2500" dirty="0"/>
          </a:p>
        </p:txBody>
      </p:sp>
    </p:spTree>
    <p:extLst>
      <p:ext uri="{BB962C8B-B14F-4D97-AF65-F5344CB8AC3E}">
        <p14:creationId xmlns:p14="http://schemas.microsoft.com/office/powerpoint/2010/main" val="3898416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524009" y="3"/>
            <a:ext cx="9127808" cy="6844094"/>
          </a:xfrm>
          <a:prstGeom prst="rect">
            <a:avLst/>
          </a:prstGeom>
          <a:noFill/>
          <a:ln w="9525">
            <a:noFill/>
            <a:miter lim="800000"/>
            <a:headEnd/>
            <a:tailEnd/>
          </a:ln>
        </p:spPr>
      </p:pic>
      <p:sp>
        <p:nvSpPr>
          <p:cNvPr id="3" name="TextBox 2"/>
          <p:cNvSpPr txBox="1"/>
          <p:nvPr/>
        </p:nvSpPr>
        <p:spPr>
          <a:xfrm>
            <a:off x="7467600" y="838200"/>
            <a:ext cx="2438400" cy="923330"/>
          </a:xfrm>
          <a:prstGeom prst="rect">
            <a:avLst/>
          </a:prstGeom>
          <a:noFill/>
          <a:ln>
            <a:solidFill>
              <a:schemeClr val="tx1"/>
            </a:solidFill>
          </a:ln>
        </p:spPr>
        <p:txBody>
          <a:bodyPr wrap="square" rtlCol="0">
            <a:spAutoFit/>
          </a:bodyPr>
          <a:lstStyle/>
          <a:p>
            <a:pPr algn="ctr"/>
            <a:r>
              <a:rPr lang="en-US" dirty="0">
                <a:solidFill>
                  <a:prstClr val="black"/>
                </a:solidFill>
              </a:rPr>
              <a:t>Other Designation: Spirits</a:t>
            </a:r>
          </a:p>
          <a:p>
            <a:pPr algn="ctr"/>
            <a:r>
              <a:rPr lang="en-US" dirty="0">
                <a:solidFill>
                  <a:srgbClr val="FF0000"/>
                </a:solidFill>
              </a:rPr>
              <a:t>368 $c</a:t>
            </a:r>
            <a:endParaRPr lang="en-US" dirty="0">
              <a:solidFill>
                <a:srgbClr val="FF0000"/>
              </a:solidFill>
            </a:endParaRPr>
          </a:p>
        </p:txBody>
      </p:sp>
    </p:spTree>
    <p:extLst>
      <p:ext uri="{BB962C8B-B14F-4D97-AF65-F5344CB8AC3E}">
        <p14:creationId xmlns:p14="http://schemas.microsoft.com/office/powerpoint/2010/main" val="24495753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914400"/>
          </a:xfrm>
        </p:spPr>
        <p:txBody>
          <a:bodyPr>
            <a:noAutofit/>
          </a:bodyPr>
          <a:lstStyle/>
          <a:p>
            <a:r>
              <a:rPr lang="en-US" sz="3700" dirty="0"/>
              <a:t>384 - Key</a:t>
            </a:r>
            <a:endParaRPr lang="en-US" sz="3700" dirty="0"/>
          </a:p>
        </p:txBody>
      </p:sp>
      <p:sp>
        <p:nvSpPr>
          <p:cNvPr id="3" name="Content Placeholder 2"/>
          <p:cNvSpPr>
            <a:spLocks noGrp="1"/>
          </p:cNvSpPr>
          <p:nvPr>
            <p:ph idx="1"/>
          </p:nvPr>
        </p:nvSpPr>
        <p:spPr>
          <a:xfrm>
            <a:off x="2514600" y="990600"/>
            <a:ext cx="7239000" cy="4953000"/>
          </a:xfrm>
        </p:spPr>
        <p:txBody>
          <a:bodyPr>
            <a:noAutofit/>
          </a:bodyPr>
          <a:lstStyle/>
          <a:p>
            <a:r>
              <a:rPr lang="en-US" sz="2500" dirty="0"/>
              <a:t>First Indicator</a:t>
            </a:r>
          </a:p>
          <a:p>
            <a:pPr>
              <a:buNone/>
            </a:pPr>
            <a:r>
              <a:rPr lang="en-US" sz="2500" dirty="0"/>
              <a:t>	# - Relationship to original unknown</a:t>
            </a:r>
          </a:p>
          <a:p>
            <a:pPr>
              <a:buNone/>
            </a:pPr>
            <a:r>
              <a:rPr lang="en-US" sz="2500" dirty="0"/>
              <a:t>	0 - Original key</a:t>
            </a:r>
          </a:p>
          <a:p>
            <a:pPr>
              <a:buNone/>
            </a:pPr>
            <a:r>
              <a:rPr lang="en-US" sz="2500" dirty="0"/>
              <a:t>	1 - Transposed key</a:t>
            </a:r>
          </a:p>
          <a:p>
            <a:r>
              <a:rPr lang="en-US" sz="2500" dirty="0"/>
              <a:t>Second Indicator not defined</a:t>
            </a:r>
          </a:p>
          <a:p>
            <a:pPr>
              <a:lnSpc>
                <a:spcPct val="120000"/>
              </a:lnSpc>
              <a:spcBef>
                <a:spcPts val="0"/>
              </a:spcBef>
            </a:pPr>
            <a:r>
              <a:rPr lang="en-US" sz="2500" dirty="0"/>
              <a:t>Subfields</a:t>
            </a:r>
          </a:p>
          <a:p>
            <a:pPr>
              <a:buNone/>
            </a:pPr>
            <a:r>
              <a:rPr lang="en-US" sz="2500" dirty="0"/>
              <a:t>	</a:t>
            </a:r>
            <a:r>
              <a:rPr lang="en-US" sz="2500" dirty="0"/>
              <a:t>$a - Key (NR)</a:t>
            </a:r>
          </a:p>
          <a:p>
            <a:pPr>
              <a:buNone/>
            </a:pPr>
            <a:r>
              <a:rPr lang="en-US" sz="2500" dirty="0"/>
              <a:t>	$6 - Linkage (NR)</a:t>
            </a:r>
          </a:p>
          <a:p>
            <a:pPr>
              <a:buNone/>
            </a:pPr>
            <a:r>
              <a:rPr lang="en-US" sz="2500" dirty="0"/>
              <a:t>	$8 - Field link and sequence number (R)</a:t>
            </a:r>
          </a:p>
          <a:p>
            <a:pPr>
              <a:buNone/>
            </a:pPr>
            <a:endParaRPr lang="en-US" sz="2500" dirty="0"/>
          </a:p>
        </p:txBody>
      </p:sp>
    </p:spTree>
    <p:extLst>
      <p:ext uri="{BB962C8B-B14F-4D97-AF65-F5344CB8AC3E}">
        <p14:creationId xmlns:p14="http://schemas.microsoft.com/office/powerpoint/2010/main" val="16768092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524000" y="-4"/>
            <a:ext cx="9197645" cy="6694932"/>
          </a:xfrm>
          <a:prstGeom prst="rect">
            <a:avLst/>
          </a:prstGeom>
          <a:noFill/>
          <a:ln w="9525">
            <a:noFill/>
            <a:miter lim="800000"/>
            <a:headEnd/>
            <a:tailEnd/>
          </a:ln>
        </p:spPr>
      </p:pic>
      <p:sp>
        <p:nvSpPr>
          <p:cNvPr id="3" name="Rectangle 2"/>
          <p:cNvSpPr/>
          <p:nvPr/>
        </p:nvSpPr>
        <p:spPr>
          <a:xfrm>
            <a:off x="1853184" y="4837176"/>
            <a:ext cx="8641080" cy="2468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1844040" y="5111496"/>
            <a:ext cx="8650224" cy="265176"/>
          </a:xfrm>
          <a:prstGeom prst="rect">
            <a:avLst/>
          </a:prstGeom>
          <a:noFill/>
          <a:ln>
            <a:solidFill>
              <a:srgbClr val="16A1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51" name="Picture 3"/>
          <p:cNvPicPr>
            <a:picLocks noChangeAspect="1" noChangeArrowheads="1"/>
          </p:cNvPicPr>
          <p:nvPr/>
        </p:nvPicPr>
        <p:blipFill>
          <a:blip r:embed="rId3" cstate="print"/>
          <a:srcRect/>
          <a:stretch>
            <a:fillRect/>
          </a:stretch>
        </p:blipFill>
        <p:spPr bwMode="auto">
          <a:xfrm>
            <a:off x="6141720" y="3352800"/>
            <a:ext cx="545210" cy="152400"/>
          </a:xfrm>
          <a:prstGeom prst="rect">
            <a:avLst/>
          </a:prstGeom>
          <a:noFill/>
          <a:ln w="9525">
            <a:noFill/>
            <a:miter lim="800000"/>
            <a:headEnd/>
            <a:tailEnd/>
          </a:ln>
        </p:spPr>
      </p:pic>
      <p:sp>
        <p:nvSpPr>
          <p:cNvPr id="7" name="TextBox 6"/>
          <p:cNvSpPr txBox="1"/>
          <p:nvPr/>
        </p:nvSpPr>
        <p:spPr>
          <a:xfrm>
            <a:off x="6400800" y="2819400"/>
            <a:ext cx="3581400" cy="923330"/>
          </a:xfrm>
          <a:prstGeom prst="rect">
            <a:avLst/>
          </a:prstGeom>
          <a:solidFill>
            <a:schemeClr val="bg1">
              <a:lumMod val="95000"/>
            </a:schemeClr>
          </a:solidFill>
          <a:ln>
            <a:solidFill>
              <a:schemeClr val="tx1"/>
            </a:solidFill>
          </a:ln>
        </p:spPr>
        <p:txBody>
          <a:bodyPr wrap="square" rtlCol="0">
            <a:spAutoFit/>
          </a:bodyPr>
          <a:lstStyle/>
          <a:p>
            <a:pPr algn="ctr"/>
            <a:r>
              <a:rPr lang="en-US" dirty="0">
                <a:solidFill>
                  <a:prstClr val="black"/>
                </a:solidFill>
              </a:rPr>
              <a:t>Medium of Performance  </a:t>
            </a:r>
            <a:r>
              <a:rPr lang="en-US" dirty="0">
                <a:solidFill>
                  <a:srgbClr val="FF0000"/>
                </a:solidFill>
              </a:rPr>
              <a:t>382</a:t>
            </a:r>
          </a:p>
          <a:p>
            <a:pPr algn="ctr"/>
            <a:r>
              <a:rPr lang="en-US" dirty="0">
                <a:solidFill>
                  <a:prstClr val="black"/>
                </a:solidFill>
              </a:rPr>
              <a:t>Numeric Designation  </a:t>
            </a:r>
            <a:r>
              <a:rPr lang="en-US" dirty="0">
                <a:solidFill>
                  <a:srgbClr val="FF0000"/>
                </a:solidFill>
              </a:rPr>
              <a:t>383</a:t>
            </a:r>
          </a:p>
          <a:p>
            <a:pPr algn="ctr"/>
            <a:r>
              <a:rPr lang="en-US" dirty="0">
                <a:solidFill>
                  <a:prstClr val="black"/>
                </a:solidFill>
              </a:rPr>
              <a:t>Key</a:t>
            </a:r>
            <a:r>
              <a:rPr lang="en-US" dirty="0">
                <a:solidFill>
                  <a:srgbClr val="FF0000"/>
                </a:solidFill>
              </a:rPr>
              <a:t>   384</a:t>
            </a:r>
            <a:endParaRPr lang="en-US" dirty="0">
              <a:solidFill>
                <a:prstClr val="black"/>
              </a:solidFill>
            </a:endParaRPr>
          </a:p>
        </p:txBody>
      </p:sp>
    </p:spTree>
    <p:extLst>
      <p:ext uri="{BB962C8B-B14F-4D97-AF65-F5344CB8AC3E}">
        <p14:creationId xmlns:p14="http://schemas.microsoft.com/office/powerpoint/2010/main" val="11319722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639762"/>
          </a:xfrm>
        </p:spPr>
        <p:txBody>
          <a:bodyPr>
            <a:normAutofit fontScale="90000"/>
          </a:bodyPr>
          <a:lstStyle/>
          <a:p>
            <a:r>
              <a:rPr lang="en-US" dirty="0" smtClean="0"/>
              <a:t>336 - Content Type</a:t>
            </a:r>
            <a:endParaRPr lang="en-US" dirty="0"/>
          </a:p>
        </p:txBody>
      </p:sp>
      <p:sp>
        <p:nvSpPr>
          <p:cNvPr id="3" name="Content Placeholder 2"/>
          <p:cNvSpPr>
            <a:spLocks noGrp="1"/>
          </p:cNvSpPr>
          <p:nvPr>
            <p:ph idx="1"/>
          </p:nvPr>
        </p:nvSpPr>
        <p:spPr>
          <a:xfrm>
            <a:off x="2514600" y="1219200"/>
            <a:ext cx="7239000" cy="4953000"/>
          </a:xfrm>
        </p:spPr>
        <p:txBody>
          <a:bodyPr>
            <a:noAutofit/>
          </a:bodyPr>
          <a:lstStyle/>
          <a:p>
            <a:r>
              <a:rPr lang="en-US" sz="2300" dirty="0"/>
              <a:t>Indicators not defined</a:t>
            </a:r>
          </a:p>
          <a:p>
            <a:pPr>
              <a:lnSpc>
                <a:spcPct val="120000"/>
              </a:lnSpc>
              <a:spcBef>
                <a:spcPts val="0"/>
              </a:spcBef>
            </a:pPr>
            <a:r>
              <a:rPr lang="en-US" sz="2300" dirty="0"/>
              <a:t>Subfields</a:t>
            </a:r>
          </a:p>
          <a:p>
            <a:pPr>
              <a:lnSpc>
                <a:spcPct val="120000"/>
              </a:lnSpc>
              <a:spcBef>
                <a:spcPts val="0"/>
              </a:spcBef>
              <a:buNone/>
            </a:pPr>
            <a:r>
              <a:rPr lang="en-US" sz="2300" dirty="0"/>
              <a:t>	</a:t>
            </a:r>
            <a:r>
              <a:rPr lang="en-US" sz="2300" dirty="0"/>
              <a:t>$a - Content type term (R)</a:t>
            </a:r>
            <a:br>
              <a:rPr lang="en-US" sz="2300" dirty="0"/>
            </a:br>
            <a:r>
              <a:rPr lang="en-US" sz="2300" dirty="0"/>
              <a:t>$b - Content type code (R)</a:t>
            </a:r>
            <a:br>
              <a:rPr lang="en-US" sz="2300" dirty="0"/>
            </a:br>
            <a:r>
              <a:rPr lang="en-US" sz="2300" dirty="0"/>
              <a:t>$2 - Source (NR)</a:t>
            </a:r>
          </a:p>
          <a:p>
            <a:pPr>
              <a:lnSpc>
                <a:spcPct val="120000"/>
              </a:lnSpc>
              <a:spcBef>
                <a:spcPts val="0"/>
              </a:spcBef>
              <a:buNone/>
            </a:pPr>
            <a:r>
              <a:rPr lang="en-US" sz="2300" dirty="0"/>
              <a:t>	$3 - Materials specified (NR)</a:t>
            </a:r>
            <a:br>
              <a:rPr lang="en-US" sz="2300" dirty="0"/>
            </a:br>
            <a:r>
              <a:rPr lang="en-US" sz="2300" dirty="0"/>
              <a:t>$6 - Linkage (NR)</a:t>
            </a:r>
            <a:br>
              <a:rPr lang="en-US" sz="2300" dirty="0"/>
            </a:br>
            <a:r>
              <a:rPr lang="en-US" sz="2300" dirty="0"/>
              <a:t>$8 - Field link and sequence number (R)</a:t>
            </a:r>
          </a:p>
          <a:p>
            <a:pPr>
              <a:lnSpc>
                <a:spcPct val="120000"/>
              </a:lnSpc>
              <a:spcBef>
                <a:spcPts val="0"/>
              </a:spcBef>
            </a:pPr>
            <a:r>
              <a:rPr lang="en-US" sz="2300" dirty="0"/>
              <a:t>Terms from RDA 6.9</a:t>
            </a:r>
          </a:p>
          <a:p>
            <a:pPr>
              <a:lnSpc>
                <a:spcPct val="120000"/>
              </a:lnSpc>
              <a:spcBef>
                <a:spcPts val="0"/>
              </a:spcBef>
            </a:pPr>
            <a:r>
              <a:rPr lang="en-US" sz="2300" dirty="0"/>
              <a:t>PCC policy: Do not supply</a:t>
            </a:r>
            <a:endParaRPr lang="en-US" sz="2300" dirty="0"/>
          </a:p>
        </p:txBody>
      </p:sp>
    </p:spTree>
    <p:extLst>
      <p:ext uri="{BB962C8B-B14F-4D97-AF65-F5344CB8AC3E}">
        <p14:creationId xmlns:p14="http://schemas.microsoft.com/office/powerpoint/2010/main" val="29822330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889760" y="0"/>
            <a:ext cx="8460200" cy="6816852"/>
          </a:xfrm>
          <a:prstGeom prst="rect">
            <a:avLst/>
          </a:prstGeom>
          <a:noFill/>
          <a:ln w="9525">
            <a:noFill/>
            <a:miter lim="800000"/>
            <a:headEnd/>
            <a:tailEnd/>
          </a:ln>
        </p:spPr>
      </p:pic>
      <p:sp>
        <p:nvSpPr>
          <p:cNvPr id="3" name="TextBox 2"/>
          <p:cNvSpPr txBox="1"/>
          <p:nvPr/>
        </p:nvSpPr>
        <p:spPr>
          <a:xfrm>
            <a:off x="7620000" y="838201"/>
            <a:ext cx="2133600" cy="646331"/>
          </a:xfrm>
          <a:prstGeom prst="rect">
            <a:avLst/>
          </a:prstGeom>
          <a:noFill/>
          <a:ln>
            <a:solidFill>
              <a:schemeClr val="tx1"/>
            </a:solidFill>
          </a:ln>
        </p:spPr>
        <p:txBody>
          <a:bodyPr wrap="square" rtlCol="0">
            <a:spAutoFit/>
          </a:bodyPr>
          <a:lstStyle/>
          <a:p>
            <a:pPr algn="ctr"/>
            <a:r>
              <a:rPr lang="en-US" dirty="0">
                <a:solidFill>
                  <a:prstClr val="black"/>
                </a:solidFill>
              </a:rPr>
              <a:t>Content Type</a:t>
            </a:r>
          </a:p>
          <a:p>
            <a:pPr algn="ctr"/>
            <a:r>
              <a:rPr lang="en-US" dirty="0">
                <a:solidFill>
                  <a:srgbClr val="FF0000"/>
                </a:solidFill>
              </a:rPr>
              <a:t>336</a:t>
            </a:r>
            <a:endParaRPr lang="en-US" dirty="0">
              <a:solidFill>
                <a:srgbClr val="FF0000"/>
              </a:solidFill>
            </a:endParaRPr>
          </a:p>
        </p:txBody>
      </p:sp>
    </p:spTree>
    <p:extLst>
      <p:ext uri="{BB962C8B-B14F-4D97-AF65-F5344CB8AC3E}">
        <p14:creationId xmlns:p14="http://schemas.microsoft.com/office/powerpoint/2010/main" val="40194695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Enhancing Discovery</a:t>
            </a:r>
            <a:endParaRPr lang="en-US" dirty="0"/>
          </a:p>
        </p:txBody>
      </p:sp>
      <p:sp>
        <p:nvSpPr>
          <p:cNvPr id="3" name="Content Placeholder 2"/>
          <p:cNvSpPr>
            <a:spLocks noGrp="1"/>
          </p:cNvSpPr>
          <p:nvPr>
            <p:ph idx="1"/>
          </p:nvPr>
        </p:nvSpPr>
        <p:spPr/>
        <p:txBody>
          <a:bodyPr/>
          <a:lstStyle/>
          <a:p>
            <a:r>
              <a:rPr lang="en-US" dirty="0" smtClean="0"/>
              <a:t>For catalogers</a:t>
            </a:r>
          </a:p>
          <a:p>
            <a:pPr>
              <a:buNone/>
            </a:pPr>
            <a:r>
              <a:rPr lang="en-US" dirty="0" smtClean="0"/>
              <a:t>	Attributes are searchable in OCLC </a:t>
            </a:r>
            <a:r>
              <a:rPr lang="en-US" dirty="0" err="1" smtClean="0"/>
              <a:t>Connexion</a:t>
            </a:r>
            <a:endParaRPr lang="en-US" dirty="0" smtClean="0"/>
          </a:p>
          <a:p>
            <a:r>
              <a:rPr lang="en-US" dirty="0" smtClean="0"/>
              <a:t>For patrons</a:t>
            </a:r>
          </a:p>
          <a:p>
            <a:pPr>
              <a:buNone/>
            </a:pPr>
            <a:r>
              <a:rPr lang="en-US" dirty="0" smtClean="0"/>
              <a:t>	</a:t>
            </a:r>
            <a:r>
              <a:rPr lang="en-US" dirty="0" smtClean="0">
                <a:latin typeface="Calibri" pitchFamily="34" charset="0"/>
              </a:rPr>
              <a:t>Future scenarios:</a:t>
            </a:r>
          </a:p>
          <a:p>
            <a:pPr lvl="1">
              <a:buNone/>
            </a:pPr>
            <a:r>
              <a:rPr lang="en-US" sz="3200" dirty="0">
                <a:latin typeface="Calibri" pitchFamily="34" charset="0"/>
              </a:rPr>
              <a:t>	Semantic Web and linked data</a:t>
            </a:r>
            <a:endParaRPr lang="en-US" sz="3000" dirty="0">
              <a:latin typeface="Calibri" pitchFamily="34" charset="0"/>
            </a:endParaRPr>
          </a:p>
          <a:p>
            <a:pPr>
              <a:buNone/>
            </a:pPr>
            <a:endParaRPr lang="en-US" dirty="0" smtClean="0"/>
          </a:p>
        </p:txBody>
      </p:sp>
    </p:spTree>
    <p:extLst>
      <p:ext uri="{BB962C8B-B14F-4D97-AF65-F5344CB8AC3E}">
        <p14:creationId xmlns:p14="http://schemas.microsoft.com/office/powerpoint/2010/main" val="34098938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4638"/>
            <a:ext cx="7010400" cy="792162"/>
          </a:xfrm>
        </p:spPr>
        <p:txBody>
          <a:bodyPr>
            <a:normAutofit fontScale="90000"/>
          </a:bodyPr>
          <a:lstStyle/>
          <a:p>
            <a:r>
              <a:rPr lang="en-US" dirty="0" smtClean="0"/>
              <a:t>Searching the LC/NACO AF in OCLC </a:t>
            </a:r>
            <a:r>
              <a:rPr lang="en-US" dirty="0" err="1" smtClean="0"/>
              <a:t>Connexion</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2895600" y="1447801"/>
            <a:ext cx="6362700" cy="5267325"/>
          </a:xfrm>
          <a:prstGeom prst="rect">
            <a:avLst/>
          </a:prstGeom>
          <a:noFill/>
          <a:ln w="9525">
            <a:noFill/>
            <a:miter lim="800000"/>
            <a:headEnd/>
            <a:tailEnd/>
          </a:ln>
        </p:spPr>
      </p:pic>
      <p:sp>
        <p:nvSpPr>
          <p:cNvPr id="5" name="TextBox 4"/>
          <p:cNvSpPr txBox="1"/>
          <p:nvPr/>
        </p:nvSpPr>
        <p:spPr>
          <a:xfrm>
            <a:off x="4114800" y="3154680"/>
            <a:ext cx="1295400" cy="369332"/>
          </a:xfrm>
          <a:prstGeom prst="rect">
            <a:avLst/>
          </a:prstGeom>
          <a:noFill/>
        </p:spPr>
        <p:txBody>
          <a:bodyPr wrap="square" rtlCol="0">
            <a:spAutoFit/>
          </a:bodyPr>
          <a:lstStyle/>
          <a:p>
            <a:r>
              <a:rPr lang="en-US" b="1" dirty="0" err="1">
                <a:solidFill>
                  <a:srgbClr val="C00000"/>
                </a:solidFill>
              </a:rPr>
              <a:t>rda</a:t>
            </a:r>
            <a:endParaRPr lang="en-US" b="1" dirty="0">
              <a:solidFill>
                <a:srgbClr val="C00000"/>
              </a:solidFill>
            </a:endParaRPr>
          </a:p>
        </p:txBody>
      </p:sp>
      <p:sp>
        <p:nvSpPr>
          <p:cNvPr id="6" name="TextBox 5"/>
          <p:cNvSpPr txBox="1"/>
          <p:nvPr/>
        </p:nvSpPr>
        <p:spPr>
          <a:xfrm>
            <a:off x="4114800" y="3566160"/>
            <a:ext cx="1447800" cy="369332"/>
          </a:xfrm>
          <a:prstGeom prst="rect">
            <a:avLst/>
          </a:prstGeom>
          <a:noFill/>
        </p:spPr>
        <p:txBody>
          <a:bodyPr wrap="square" rtlCol="0">
            <a:spAutoFit/>
          </a:bodyPr>
          <a:lstStyle/>
          <a:p>
            <a:r>
              <a:rPr lang="en-US" b="1" dirty="0">
                <a:solidFill>
                  <a:srgbClr val="C00000"/>
                </a:solidFill>
              </a:rPr>
              <a:t>librarians</a:t>
            </a:r>
            <a:endParaRPr lang="en-US" b="1" dirty="0">
              <a:solidFill>
                <a:srgbClr val="C00000"/>
              </a:solidFill>
            </a:endParaRPr>
          </a:p>
        </p:txBody>
      </p:sp>
    </p:spTree>
    <p:extLst>
      <p:ext uri="{BB962C8B-B14F-4D97-AF65-F5344CB8AC3E}">
        <p14:creationId xmlns:p14="http://schemas.microsoft.com/office/powerpoint/2010/main" val="215473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523999" y="0"/>
            <a:ext cx="9176004" cy="7399782"/>
          </a:xfrm>
          <a:prstGeom prst="rect">
            <a:avLst/>
          </a:prstGeom>
          <a:noFill/>
          <a:ln w="9525">
            <a:noFill/>
            <a:miter lim="800000"/>
            <a:headEnd/>
            <a:tailEnd/>
          </a:ln>
        </p:spPr>
      </p:pic>
    </p:spTree>
    <p:extLst>
      <p:ext uri="{BB962C8B-B14F-4D97-AF65-F5344CB8AC3E}">
        <p14:creationId xmlns:p14="http://schemas.microsoft.com/office/powerpoint/2010/main" val="233914890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1524000" y="228601"/>
            <a:ext cx="9176614" cy="6288329"/>
          </a:xfrm>
          <a:prstGeom prst="rect">
            <a:avLst/>
          </a:prstGeom>
          <a:noFill/>
          <a:ln w="9525">
            <a:noFill/>
            <a:miter lim="800000"/>
            <a:headEnd/>
            <a:tailEnd/>
          </a:ln>
        </p:spPr>
      </p:pic>
      <p:sp>
        <p:nvSpPr>
          <p:cNvPr id="5" name="Oval 4"/>
          <p:cNvSpPr/>
          <p:nvPr/>
        </p:nvSpPr>
        <p:spPr>
          <a:xfrm>
            <a:off x="4038600" y="4953000"/>
            <a:ext cx="804672"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7096427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971800" y="881064"/>
            <a:ext cx="6248400" cy="5095875"/>
          </a:xfrm>
          <a:prstGeom prst="rect">
            <a:avLst/>
          </a:prstGeom>
          <a:noFill/>
          <a:ln w="9525">
            <a:noFill/>
            <a:miter lim="800000"/>
            <a:headEnd/>
            <a:tailEnd/>
          </a:ln>
        </p:spPr>
      </p:pic>
    </p:spTree>
    <p:extLst>
      <p:ext uri="{BB962C8B-B14F-4D97-AF65-F5344CB8AC3E}">
        <p14:creationId xmlns:p14="http://schemas.microsoft.com/office/powerpoint/2010/main" val="20576531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831975" y="6350"/>
            <a:ext cx="8528050" cy="6845300"/>
          </a:xfrm>
          <a:prstGeom prst="rect">
            <a:avLst/>
          </a:prstGeom>
          <a:noFill/>
          <a:ln w="9525">
            <a:noFill/>
            <a:miter lim="800000"/>
            <a:headEnd/>
            <a:tailEnd/>
          </a:ln>
        </p:spPr>
      </p:pic>
    </p:spTree>
    <p:extLst>
      <p:ext uri="{BB962C8B-B14F-4D97-AF65-F5344CB8AC3E}">
        <p14:creationId xmlns:p14="http://schemas.microsoft.com/office/powerpoint/2010/main" val="4216896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1706880" y="3"/>
            <a:ext cx="8744236" cy="6837140"/>
          </a:xfrm>
          <a:prstGeom prst="rect">
            <a:avLst/>
          </a:prstGeom>
          <a:noFill/>
          <a:ln w="9525">
            <a:noFill/>
            <a:miter lim="800000"/>
            <a:headEnd/>
            <a:tailEnd/>
          </a:ln>
        </p:spPr>
      </p:pic>
      <p:sp>
        <p:nvSpPr>
          <p:cNvPr id="3" name="TextBox 2"/>
          <p:cNvSpPr txBox="1"/>
          <p:nvPr/>
        </p:nvSpPr>
        <p:spPr>
          <a:xfrm>
            <a:off x="7467600" y="533400"/>
            <a:ext cx="2438400" cy="1477328"/>
          </a:xfrm>
          <a:prstGeom prst="rect">
            <a:avLst/>
          </a:prstGeom>
          <a:noFill/>
          <a:ln>
            <a:solidFill>
              <a:schemeClr val="tx1"/>
            </a:solidFill>
          </a:ln>
        </p:spPr>
        <p:txBody>
          <a:bodyPr wrap="square" rtlCol="0">
            <a:spAutoFit/>
          </a:bodyPr>
          <a:lstStyle/>
          <a:p>
            <a:pPr algn="ctr"/>
            <a:r>
              <a:rPr lang="en-US" dirty="0">
                <a:solidFill>
                  <a:prstClr val="black"/>
                </a:solidFill>
              </a:rPr>
              <a:t>Other Designation: Persons Named in Sacred Scriptures and Apocryphal Books</a:t>
            </a:r>
          </a:p>
          <a:p>
            <a:pPr algn="ctr"/>
            <a:r>
              <a:rPr lang="en-US" dirty="0">
                <a:solidFill>
                  <a:srgbClr val="FF0000"/>
                </a:solidFill>
              </a:rPr>
              <a:t>368 $c</a:t>
            </a:r>
            <a:endParaRPr lang="en-US" dirty="0">
              <a:solidFill>
                <a:srgbClr val="FF0000"/>
              </a:solidFill>
            </a:endParaRPr>
          </a:p>
        </p:txBody>
      </p:sp>
    </p:spTree>
    <p:extLst>
      <p:ext uri="{BB962C8B-B14F-4D97-AF65-F5344CB8AC3E}">
        <p14:creationId xmlns:p14="http://schemas.microsoft.com/office/powerpoint/2010/main" val="9662673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524000" y="152400"/>
            <a:ext cx="9218676" cy="6561734"/>
          </a:xfrm>
          <a:prstGeom prst="rect">
            <a:avLst/>
          </a:prstGeom>
          <a:noFill/>
          <a:ln w="9525">
            <a:noFill/>
            <a:miter lim="800000"/>
            <a:headEnd/>
            <a:tailEnd/>
          </a:ln>
        </p:spPr>
      </p:pic>
      <p:sp>
        <p:nvSpPr>
          <p:cNvPr id="3" name="Oval 2"/>
          <p:cNvSpPr/>
          <p:nvPr/>
        </p:nvSpPr>
        <p:spPr>
          <a:xfrm>
            <a:off x="3200400" y="4032504"/>
            <a:ext cx="1905000" cy="3566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Oval 3"/>
          <p:cNvSpPr/>
          <p:nvPr/>
        </p:nvSpPr>
        <p:spPr>
          <a:xfrm>
            <a:off x="3200400" y="4343400"/>
            <a:ext cx="1066800" cy="3810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552995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2876550" y="833439"/>
            <a:ext cx="6438900" cy="5191125"/>
          </a:xfrm>
          <a:prstGeom prst="rect">
            <a:avLst/>
          </a:prstGeom>
          <a:noFill/>
          <a:ln w="9525">
            <a:noFill/>
            <a:miter lim="800000"/>
            <a:headEnd/>
            <a:tailEnd/>
          </a:ln>
        </p:spPr>
      </p:pic>
    </p:spTree>
    <p:extLst>
      <p:ext uri="{BB962C8B-B14F-4D97-AF65-F5344CB8AC3E}">
        <p14:creationId xmlns:p14="http://schemas.microsoft.com/office/powerpoint/2010/main" val="11710244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847850" y="3175"/>
            <a:ext cx="8496300" cy="6851650"/>
          </a:xfrm>
          <a:prstGeom prst="rect">
            <a:avLst/>
          </a:prstGeom>
          <a:noFill/>
          <a:ln w="9525">
            <a:noFill/>
            <a:miter lim="800000"/>
            <a:headEnd/>
            <a:tailEnd/>
          </a:ln>
        </p:spPr>
      </p:pic>
    </p:spTree>
    <p:extLst>
      <p:ext uri="{BB962C8B-B14F-4D97-AF65-F5344CB8AC3E}">
        <p14:creationId xmlns:p14="http://schemas.microsoft.com/office/powerpoint/2010/main" val="4719581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cstate="print"/>
          <a:srcRect/>
          <a:stretch>
            <a:fillRect/>
          </a:stretch>
        </p:blipFill>
        <p:spPr bwMode="auto">
          <a:xfrm>
            <a:off x="1524000" y="152400"/>
            <a:ext cx="9183624" cy="6526682"/>
          </a:xfrm>
          <a:prstGeom prst="rect">
            <a:avLst/>
          </a:prstGeom>
          <a:noFill/>
          <a:ln w="9525">
            <a:noFill/>
            <a:miter lim="800000"/>
            <a:headEnd/>
            <a:tailEnd/>
          </a:ln>
        </p:spPr>
      </p:pic>
      <p:sp>
        <p:nvSpPr>
          <p:cNvPr id="4" name="Oval 3"/>
          <p:cNvSpPr/>
          <p:nvPr/>
        </p:nvSpPr>
        <p:spPr>
          <a:xfrm>
            <a:off x="2743200" y="3977640"/>
            <a:ext cx="1447800" cy="4206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209035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2962275" y="881064"/>
            <a:ext cx="6267450" cy="5095875"/>
          </a:xfrm>
          <a:prstGeom prst="rect">
            <a:avLst/>
          </a:prstGeom>
          <a:noFill/>
          <a:ln w="9525">
            <a:noFill/>
            <a:miter lim="800000"/>
            <a:headEnd/>
            <a:tailEnd/>
          </a:ln>
        </p:spPr>
      </p:pic>
    </p:spTree>
    <p:extLst>
      <p:ext uri="{BB962C8B-B14F-4D97-AF65-F5344CB8AC3E}">
        <p14:creationId xmlns:p14="http://schemas.microsoft.com/office/powerpoint/2010/main" val="7992166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1854200" y="22225"/>
            <a:ext cx="8483600" cy="6813550"/>
          </a:xfrm>
          <a:prstGeom prst="rect">
            <a:avLst/>
          </a:prstGeom>
          <a:noFill/>
          <a:ln w="9525">
            <a:noFill/>
            <a:miter lim="800000"/>
            <a:headEnd/>
            <a:tailEnd/>
          </a:ln>
        </p:spPr>
      </p:pic>
    </p:spTree>
    <p:extLst>
      <p:ext uri="{BB962C8B-B14F-4D97-AF65-F5344CB8AC3E}">
        <p14:creationId xmlns:p14="http://schemas.microsoft.com/office/powerpoint/2010/main" val="35750614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1524001" y="457200"/>
            <a:ext cx="9169603" cy="5706466"/>
          </a:xfrm>
          <a:prstGeom prst="rect">
            <a:avLst/>
          </a:prstGeom>
          <a:noFill/>
          <a:ln w="9525">
            <a:noFill/>
            <a:miter lim="800000"/>
            <a:headEnd/>
            <a:tailEnd/>
          </a:ln>
        </p:spPr>
      </p:pic>
      <p:sp>
        <p:nvSpPr>
          <p:cNvPr id="3" name="Oval 2"/>
          <p:cNvSpPr/>
          <p:nvPr/>
        </p:nvSpPr>
        <p:spPr>
          <a:xfrm>
            <a:off x="2590800" y="4343400"/>
            <a:ext cx="609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870662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1523999" y="533399"/>
            <a:ext cx="9090736" cy="5907938"/>
          </a:xfrm>
          <a:prstGeom prst="rect">
            <a:avLst/>
          </a:prstGeom>
          <a:noFill/>
          <a:ln w="9525">
            <a:noFill/>
            <a:miter lim="800000"/>
            <a:headEnd/>
            <a:tailEnd/>
          </a:ln>
        </p:spPr>
      </p:pic>
    </p:spTree>
    <p:extLst>
      <p:ext uri="{BB962C8B-B14F-4D97-AF65-F5344CB8AC3E}">
        <p14:creationId xmlns:p14="http://schemas.microsoft.com/office/powerpoint/2010/main" val="40911940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2990850" y="919164"/>
            <a:ext cx="6210300" cy="5019675"/>
          </a:xfrm>
          <a:prstGeom prst="rect">
            <a:avLst/>
          </a:prstGeom>
          <a:noFill/>
          <a:ln w="9525">
            <a:noFill/>
            <a:miter lim="800000"/>
            <a:headEnd/>
            <a:tailEnd/>
          </a:ln>
        </p:spPr>
      </p:pic>
    </p:spTree>
    <p:extLst>
      <p:ext uri="{BB962C8B-B14F-4D97-AF65-F5344CB8AC3E}">
        <p14:creationId xmlns:p14="http://schemas.microsoft.com/office/powerpoint/2010/main" val="421910449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a:stretch>
            <a:fillRect/>
          </a:stretch>
        </p:blipFill>
        <p:spPr bwMode="auto">
          <a:xfrm>
            <a:off x="1828800" y="3175"/>
            <a:ext cx="8534400" cy="6851650"/>
          </a:xfrm>
          <a:prstGeom prst="rect">
            <a:avLst/>
          </a:prstGeom>
          <a:noFill/>
          <a:ln w="9525">
            <a:noFill/>
            <a:miter lim="800000"/>
            <a:headEnd/>
            <a:tailEnd/>
          </a:ln>
        </p:spPr>
      </p:pic>
    </p:spTree>
    <p:extLst>
      <p:ext uri="{BB962C8B-B14F-4D97-AF65-F5344CB8AC3E}">
        <p14:creationId xmlns:p14="http://schemas.microsoft.com/office/powerpoint/2010/main" val="2140876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524009" y="4"/>
            <a:ext cx="9127808" cy="6858191"/>
          </a:xfrm>
          <a:prstGeom prst="rect">
            <a:avLst/>
          </a:prstGeom>
          <a:noFill/>
          <a:ln w="9525">
            <a:noFill/>
            <a:miter lim="800000"/>
            <a:headEnd/>
            <a:tailEnd/>
          </a:ln>
        </p:spPr>
      </p:pic>
      <p:sp>
        <p:nvSpPr>
          <p:cNvPr id="3" name="TextBox 2"/>
          <p:cNvSpPr txBox="1"/>
          <p:nvPr/>
        </p:nvSpPr>
        <p:spPr>
          <a:xfrm>
            <a:off x="7467600" y="685801"/>
            <a:ext cx="2438400" cy="1200329"/>
          </a:xfrm>
          <a:prstGeom prst="rect">
            <a:avLst/>
          </a:prstGeom>
          <a:noFill/>
          <a:ln>
            <a:solidFill>
              <a:schemeClr val="tx1"/>
            </a:solidFill>
          </a:ln>
        </p:spPr>
        <p:txBody>
          <a:bodyPr wrap="square" rtlCol="0">
            <a:spAutoFit/>
          </a:bodyPr>
          <a:lstStyle/>
          <a:p>
            <a:pPr algn="ctr"/>
            <a:r>
              <a:rPr lang="en-US" dirty="0">
                <a:solidFill>
                  <a:prstClr val="black"/>
                </a:solidFill>
              </a:rPr>
              <a:t>Other Designation: Fictitious and Legendary Persons</a:t>
            </a:r>
          </a:p>
          <a:p>
            <a:pPr algn="ctr"/>
            <a:r>
              <a:rPr lang="en-US" dirty="0">
                <a:solidFill>
                  <a:srgbClr val="FF0000"/>
                </a:solidFill>
              </a:rPr>
              <a:t>368 $c</a:t>
            </a:r>
            <a:endParaRPr lang="en-US" dirty="0">
              <a:solidFill>
                <a:srgbClr val="FF0000"/>
              </a:solidFill>
            </a:endParaRPr>
          </a:p>
        </p:txBody>
      </p:sp>
    </p:spTree>
    <p:extLst>
      <p:ext uri="{BB962C8B-B14F-4D97-AF65-F5344CB8AC3E}">
        <p14:creationId xmlns:p14="http://schemas.microsoft.com/office/powerpoint/2010/main" val="302102808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a:t>
            </a:r>
            <a:endParaRPr lang="en-US" dirty="0"/>
          </a:p>
        </p:txBody>
      </p:sp>
      <p:sp>
        <p:nvSpPr>
          <p:cNvPr id="3" name="Content Placeholder 2"/>
          <p:cNvSpPr>
            <a:spLocks noGrp="1"/>
          </p:cNvSpPr>
          <p:nvPr>
            <p:ph idx="1"/>
          </p:nvPr>
        </p:nvSpPr>
        <p:spPr/>
        <p:txBody>
          <a:bodyPr/>
          <a:lstStyle/>
          <a:p>
            <a:r>
              <a:rPr lang="en-US" dirty="0" smtClean="0"/>
              <a:t>What poetry by Oregon authors do you have?</a:t>
            </a:r>
          </a:p>
          <a:p>
            <a:r>
              <a:rPr lang="en-US" dirty="0" smtClean="0"/>
              <a:t>Do you have music by French women composers of the 19th century?</a:t>
            </a:r>
          </a:p>
          <a:p>
            <a:r>
              <a:rPr lang="en-US" dirty="0" smtClean="0"/>
              <a:t>How about recordings of rock bands from Portland?</a:t>
            </a:r>
          </a:p>
          <a:p>
            <a:r>
              <a:rPr lang="en-US" dirty="0" smtClean="0"/>
              <a:t>I’m looking for novels written in the 1920s by people who were doctors or lawyers by profession.</a:t>
            </a:r>
          </a:p>
          <a:p>
            <a:endParaRPr lang="en-US" dirty="0"/>
          </a:p>
        </p:txBody>
      </p:sp>
    </p:spTree>
    <p:extLst>
      <p:ext uri="{BB962C8B-B14F-4D97-AF65-F5344CB8AC3E}">
        <p14:creationId xmlns:p14="http://schemas.microsoft.com/office/powerpoint/2010/main" val="9657819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2871789" y="823914"/>
            <a:ext cx="6448425" cy="5210175"/>
          </a:xfrm>
          <a:prstGeom prst="rect">
            <a:avLst/>
          </a:prstGeom>
          <a:noFill/>
          <a:ln w="9525">
            <a:noFill/>
            <a:miter lim="800000"/>
            <a:headEnd/>
            <a:tailEnd/>
          </a:ln>
        </p:spPr>
      </p:pic>
    </p:spTree>
    <p:extLst>
      <p:ext uri="{BB962C8B-B14F-4D97-AF65-F5344CB8AC3E}">
        <p14:creationId xmlns:p14="http://schemas.microsoft.com/office/powerpoint/2010/main" val="42827170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a:stretch>
            <a:fillRect/>
          </a:stretch>
        </p:blipFill>
        <p:spPr bwMode="auto">
          <a:xfrm>
            <a:off x="1828800" y="0"/>
            <a:ext cx="8477250" cy="3562350"/>
          </a:xfrm>
          <a:prstGeom prst="rect">
            <a:avLst/>
          </a:prstGeom>
          <a:noFill/>
          <a:ln w="9525">
            <a:noFill/>
            <a:miter lim="800000"/>
            <a:headEnd/>
            <a:tailEnd/>
          </a:ln>
        </p:spPr>
      </p:pic>
      <p:pic>
        <p:nvPicPr>
          <p:cNvPr id="14339" name="Picture 3"/>
          <p:cNvPicPr>
            <a:picLocks noChangeAspect="1" noChangeArrowheads="1"/>
          </p:cNvPicPr>
          <p:nvPr/>
        </p:nvPicPr>
        <p:blipFill>
          <a:blip r:embed="rId4" cstate="print"/>
          <a:srcRect/>
          <a:stretch>
            <a:fillRect/>
          </a:stretch>
        </p:blipFill>
        <p:spPr bwMode="auto">
          <a:xfrm>
            <a:off x="2133600" y="3530600"/>
            <a:ext cx="7893050" cy="3327400"/>
          </a:xfrm>
          <a:prstGeom prst="rect">
            <a:avLst/>
          </a:prstGeom>
          <a:noFill/>
          <a:ln w="9525">
            <a:noFill/>
            <a:miter lim="800000"/>
            <a:headEnd/>
            <a:tailEnd/>
          </a:ln>
        </p:spPr>
      </p:pic>
      <p:sp>
        <p:nvSpPr>
          <p:cNvPr id="4" name="Oval 3"/>
          <p:cNvSpPr/>
          <p:nvPr/>
        </p:nvSpPr>
        <p:spPr>
          <a:xfrm>
            <a:off x="2667000" y="4648200"/>
            <a:ext cx="1371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863987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1837</Words>
  <Application>Microsoft Office PowerPoint</Application>
  <PresentationFormat>Widescreen</PresentationFormat>
  <Paragraphs>386</Paragraphs>
  <Slides>92</Slides>
  <Notes>43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92</vt:i4>
      </vt:variant>
    </vt:vector>
  </HeadingPairs>
  <TitlesOfParts>
    <vt:vector size="95" baseType="lpstr">
      <vt:lpstr>Arial</vt:lpstr>
      <vt:lpstr>Calibri</vt:lpstr>
      <vt:lpstr>1_Office Theme</vt:lpstr>
      <vt:lpstr>Other Attributes of Person or Corporate Body</vt:lpstr>
      <vt:lpstr>368 - Other Attributes of Person or Corporate Body</vt:lpstr>
      <vt:lpstr>368 - Other Attributes of Person or Corporate Body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Person Elements</vt:lpstr>
      <vt:lpstr>378 - Fuller Form of Personal Name</vt:lpstr>
      <vt:lpstr>PowerPoint Presentation</vt:lpstr>
      <vt:lpstr>PowerPoint Presentation</vt:lpstr>
      <vt:lpstr>375 - Gender</vt:lpstr>
      <vt:lpstr>PowerPoint Presentation</vt:lpstr>
      <vt:lpstr>374 - Occupation</vt:lpstr>
      <vt:lpstr>374 - Occupation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Family Elements</vt:lpstr>
      <vt:lpstr>376 - Family Information</vt:lpstr>
      <vt:lpstr>376 - Family Information</vt:lpstr>
      <vt:lpstr>Other Work/Expression Elements</vt:lpstr>
      <vt:lpstr>Other Work/Expression Elements</vt:lpstr>
      <vt:lpstr>380 - Form of Work</vt:lpstr>
      <vt:lpstr>380 - Form of Work</vt:lpstr>
      <vt:lpstr>PowerPoint Presentation</vt:lpstr>
      <vt:lpstr>PowerPoint Presentation</vt:lpstr>
      <vt:lpstr>PowerPoint Presentation</vt:lpstr>
      <vt:lpstr>PowerPoint Presentation</vt:lpstr>
      <vt:lpstr>PowerPoint Presentation</vt:lpstr>
      <vt:lpstr>381 - Other Distinguishing Characteristics of Work or Expression </vt:lpstr>
      <vt:lpstr>PowerPoint Presentation</vt:lpstr>
      <vt:lpstr>PowerPoint Presentation</vt:lpstr>
      <vt:lpstr>PowerPoint Presentation</vt:lpstr>
      <vt:lpstr>PowerPoint Presentation</vt:lpstr>
      <vt:lpstr>PowerPoint Presentation</vt:lpstr>
      <vt:lpstr>PowerPoint Presentation</vt:lpstr>
      <vt:lpstr>382 - Medium of Performance</vt:lpstr>
      <vt:lpstr>383 - Numeric Designation of a Musical Work</vt:lpstr>
      <vt:lpstr>384 - Key</vt:lpstr>
      <vt:lpstr>PowerPoint Presentation</vt:lpstr>
      <vt:lpstr>336 - Content Type</vt:lpstr>
      <vt:lpstr>PowerPoint Presentation</vt:lpstr>
      <vt:lpstr>Enhancing Discovery</vt:lpstr>
      <vt:lpstr>Searching the LC/NACO AF in OCLC Connexion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Future</vt:lpstr>
      <vt:lpstr>PowerPoint Presentation</vt:lpstr>
      <vt:lpstr>PowerPoint Presentation</vt:lpstr>
    </vt:vector>
  </TitlesOfParts>
  <Company>Library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Other Attributes of Person or Corporate Body</dc:title>
  <dc:creator>Lori Robare</dc:creator>
  <cp:lastModifiedBy>Lori Robare</cp:lastModifiedBy>
  <cp:revision>1</cp:revision>
  <dcterms:created xsi:type="dcterms:W3CDTF">2014-04-17T16:21:52Z</dcterms:created>
  <dcterms:modified xsi:type="dcterms:W3CDTF">2014-04-17T16:22:05Z</dcterms:modified>
</cp:coreProperties>
</file>