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8" r:id="rId1"/>
  </p:sldMasterIdLst>
  <p:notesMasterIdLst>
    <p:notesMasterId r:id="rId17"/>
  </p:notesMasterIdLst>
  <p:sldIdLst>
    <p:sldId id="256" r:id="rId2"/>
    <p:sldId id="257" r:id="rId3"/>
    <p:sldId id="258" r:id="rId4"/>
    <p:sldId id="259" r:id="rId5"/>
    <p:sldId id="260" r:id="rId6"/>
    <p:sldId id="261" r:id="rId7"/>
    <p:sldId id="262" r:id="rId8"/>
    <p:sldId id="263" r:id="rId9"/>
    <p:sldId id="265" r:id="rId10"/>
    <p:sldId id="266" r:id="rId11"/>
    <p:sldId id="267" r:id="rId12"/>
    <p:sldId id="268" r:id="rId13"/>
    <p:sldId id="269" r:id="rId14"/>
    <p:sldId id="270" r:id="rId15"/>
    <p:sldId id="272"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notesView">
  <p:normalViewPr horzBarState="maximized">
    <p:restoredLeft sz="9724" autoAdjust="0"/>
    <p:restoredTop sz="94660"/>
  </p:normalViewPr>
  <p:slideViewPr>
    <p:cSldViewPr snapToGrid="0">
      <p:cViewPr varScale="1">
        <p:scale>
          <a:sx n="112" d="100"/>
          <a:sy n="112" d="100"/>
        </p:scale>
        <p:origin x="-162" y="-90"/>
      </p:cViewPr>
      <p:guideLst>
        <p:guide orient="horz" pos="2160"/>
        <p:guide pos="3840"/>
      </p:guideLst>
    </p:cSldViewPr>
  </p:slideViewPr>
  <p:notesTextViewPr>
    <p:cViewPr>
      <p:scale>
        <a:sx n="1" d="1"/>
        <a:sy n="1" d="1"/>
      </p:scale>
      <p:origin x="0" y="0"/>
    </p:cViewPr>
  </p:notesTextViewPr>
  <p:notesViewPr>
    <p:cSldViewPr snapToGrid="0">
      <p:cViewPr varScale="1">
        <p:scale>
          <a:sx n="85" d="100"/>
          <a:sy n="85" d="100"/>
        </p:scale>
        <p:origin x="-3150" y="-78"/>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FE09C2D-7BAF-41ED-AD82-667AAD1E8CCC}" type="datetimeFigureOut">
              <a:rPr lang="en-US" smtClean="0"/>
              <a:pPr/>
              <a:t>7/22/2013</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8552B8C-0003-4085-A6D5-392758AE010D}"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www.beyondintractability.org/essay/personal_relationships/" TargetMode="External"/><Relationship Id="rId2" Type="http://schemas.openxmlformats.org/officeDocument/2006/relationships/slide" Target="../slides/slide3.xml"/><Relationship Id="rId1" Type="http://schemas.openxmlformats.org/officeDocument/2006/relationships/notesMaster" Target="../notesMasters/notesMaster1.xml"/><Relationship Id="rId4" Type="http://schemas.openxmlformats.org/officeDocument/2006/relationships/hyperlink" Target="http://www.beyondintractability.org/essay/setting_goals/" TargetMode="Externa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For me this topic started  four years ago when I started working in Oregon City. I was the  Director of a public library for the first time, and one of the requirements was that I attend every City Commission meeting. Wow, the fireworks! It really made me think about civility and civil discourse. Never </a:t>
            </a:r>
            <a:r>
              <a:rPr lang="en-US" dirty="0" smtClean="0"/>
              <a:t>mind </a:t>
            </a:r>
            <a:r>
              <a:rPr lang="en-US" dirty="0" smtClean="0"/>
              <a:t>national politics. It really made me think about how we work together, or not, when we disagree.</a:t>
            </a:r>
          </a:p>
          <a:p>
            <a:endParaRPr lang="en-US" dirty="0" smtClean="0"/>
          </a:p>
          <a:p>
            <a:r>
              <a:rPr lang="en-US" dirty="0" smtClean="0"/>
              <a:t>I eventually applied for a grant which I did not get, but I was thinking about a series of interactive lectures on government and discussion about tough topics. Eventually, we started a documentary film series, each of which has a speaker/facilitator to help discussion. Not all of the films are about serious tough topics, but many of them are. </a:t>
            </a:r>
          </a:p>
          <a:p>
            <a:endParaRPr lang="en-US" dirty="0"/>
          </a:p>
          <a:p>
            <a:r>
              <a:rPr lang="en-US" dirty="0" smtClean="0"/>
              <a:t>As I mentioned I’m a director, which means I’m management, one of the few positions where you actually get paid to talk about each other. One of my concerns is making sure that staff </a:t>
            </a:r>
            <a:r>
              <a:rPr lang="en-US" dirty="0"/>
              <a:t> </a:t>
            </a:r>
            <a:r>
              <a:rPr lang="en-US" dirty="0" smtClean="0"/>
              <a:t>are all working together well. The topic of civility came up again. What does it mean to be civil in the library environment? That’s what I hope to talk about with you today. </a:t>
            </a:r>
          </a:p>
          <a:p>
            <a:endParaRPr lang="en-US" dirty="0" smtClean="0"/>
          </a:p>
          <a:p>
            <a:r>
              <a:rPr lang="en-US" dirty="0" smtClean="0"/>
              <a:t>Feel free to interrupt and ask questions as we go along. </a:t>
            </a:r>
          </a:p>
          <a:p>
            <a:endParaRPr lang="en-US" dirty="0"/>
          </a:p>
          <a:p>
            <a:r>
              <a:rPr lang="en-US" dirty="0" smtClean="0"/>
              <a:t>BTW, the Commissioners finally figured out how to get along but it was too late and one of them was recalled.</a:t>
            </a:r>
            <a:endParaRPr lang="en-US" dirty="0"/>
          </a:p>
          <a:p>
            <a:endParaRPr lang="en-US" dirty="0"/>
          </a:p>
        </p:txBody>
      </p:sp>
      <p:sp>
        <p:nvSpPr>
          <p:cNvPr id="4" name="Slide Number Placeholder 3"/>
          <p:cNvSpPr>
            <a:spLocks noGrp="1"/>
          </p:cNvSpPr>
          <p:nvPr>
            <p:ph type="sldNum" sz="quarter" idx="10"/>
          </p:nvPr>
        </p:nvSpPr>
        <p:spPr/>
        <p:txBody>
          <a:bodyPr/>
          <a:lstStyle/>
          <a:p>
            <a:fld id="{28552B8C-0003-4085-A6D5-392758AE010D}" type="slidenum">
              <a:rPr lang="en-US" smtClean="0"/>
              <a:pPr/>
              <a:t>2</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8552B8C-0003-4085-A6D5-392758AE010D}" type="slidenum">
              <a:rPr lang="en-US" smtClean="0"/>
              <a:pPr/>
              <a:t>11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Let’s </a:t>
            </a:r>
            <a:r>
              <a:rPr lang="en-US" dirty="0" smtClean="0"/>
              <a:t>discuss lack of civility in patrons</a:t>
            </a:r>
          </a:p>
          <a:p>
            <a:endParaRPr lang="en-US" dirty="0"/>
          </a:p>
          <a:p>
            <a:r>
              <a:rPr lang="en-US" dirty="0" smtClean="0"/>
              <a:t>Let’s discuss when it topples into a security problem</a:t>
            </a:r>
            <a:endParaRPr lang="en-US" dirty="0"/>
          </a:p>
        </p:txBody>
      </p:sp>
      <p:sp>
        <p:nvSpPr>
          <p:cNvPr id="4" name="Slide Number Placeholder 3"/>
          <p:cNvSpPr>
            <a:spLocks noGrp="1"/>
          </p:cNvSpPr>
          <p:nvPr>
            <p:ph type="sldNum" sz="quarter" idx="10"/>
          </p:nvPr>
        </p:nvSpPr>
        <p:spPr/>
        <p:txBody>
          <a:bodyPr/>
          <a:lstStyle/>
          <a:p>
            <a:fld id="{28552B8C-0003-4085-A6D5-392758AE010D}" type="slidenum">
              <a:rPr lang="en-US" smtClean="0"/>
              <a:pPr/>
              <a:t>12</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10000"/>
          </a:bodyPr>
          <a:lstStyle/>
          <a:p>
            <a:r>
              <a:rPr lang="en-US" dirty="0"/>
              <a:t> </a:t>
            </a:r>
          </a:p>
          <a:p>
            <a:pPr lvl="0"/>
            <a:r>
              <a:rPr lang="en-US" dirty="0"/>
              <a:t>And 3a: What is workplace incivility? Workplace Incivility (see the anti-bullying image)</a:t>
            </a:r>
          </a:p>
          <a:p>
            <a:r>
              <a:rPr lang="en-US" dirty="0"/>
              <a:t>“Any self-centered behavior that is impolite…or shows a disregard for rights and concerns for others.”   (Weeks, 2011, p. 7) </a:t>
            </a:r>
            <a:r>
              <a:rPr lang="en-US" b="1" dirty="0"/>
              <a:t>Do List Here??</a:t>
            </a:r>
            <a:r>
              <a:rPr lang="en-US" dirty="0"/>
              <a:t> </a:t>
            </a:r>
            <a:r>
              <a:rPr lang="en-US" b="1" dirty="0"/>
              <a:t>•</a:t>
            </a:r>
            <a:endParaRPr lang="en-US" dirty="0"/>
          </a:p>
          <a:p>
            <a:r>
              <a:rPr lang="en-US" b="1" dirty="0"/>
              <a:t>Incivility –Incivility is social behavior lacking in good manners, on a scale from rudeness or lack of respect to threatening behavior. –A distinguishing feature of incivility is its ambiguity and that its intent to harm or injure another is not obvious.</a:t>
            </a:r>
            <a:r>
              <a:rPr lang="en-US" dirty="0"/>
              <a:t> </a:t>
            </a:r>
            <a:r>
              <a:rPr lang="en-US" b="1" dirty="0"/>
              <a:t>•</a:t>
            </a:r>
            <a:endParaRPr lang="en-US" dirty="0"/>
          </a:p>
          <a:p>
            <a:r>
              <a:rPr lang="en-US" b="1" dirty="0"/>
              <a:t>What actions may constitute a lack of civility and respect? –Verbal Abuse –Physical Abuse –Sexual Harassment –Negative Behavior(s)</a:t>
            </a:r>
            <a:r>
              <a:rPr lang="en-US" dirty="0"/>
              <a:t> </a:t>
            </a:r>
            <a:r>
              <a:rPr lang="en-US" b="1" dirty="0"/>
              <a:t>Verbal Abuse –Profanity –Demeaning comments –Racial or ethnic jokes –Threats or intimidating language –Yelling, devaluing, discouraging</a:t>
            </a:r>
            <a:endParaRPr lang="en-US" dirty="0"/>
          </a:p>
          <a:p>
            <a:r>
              <a:rPr lang="en-US" b="1" dirty="0"/>
              <a:t>Civility &amp; Respect in the Workplace •Verbal abuse –Condescending language or voice intonation –Impatience with questions or phone calls –Being reprimanded in front of others or criticizing others in public –Insulting the intelligence of a co-worker</a:t>
            </a:r>
            <a:endParaRPr lang="en-US" dirty="0"/>
          </a:p>
          <a:p>
            <a:r>
              <a:rPr lang="en-US" b="1" dirty="0"/>
              <a:t>Civility &amp; Respect in the Workplace •Verbal abuse –Argumentative behavior. –Sending nasty and demeaning notes (e-mail) –Unreasonable requests –Exclusion from relevant meetings –Name calling</a:t>
            </a:r>
            <a:endParaRPr lang="en-US" dirty="0"/>
          </a:p>
          <a:p>
            <a:r>
              <a:rPr lang="en-US" b="1" dirty="0"/>
              <a:t>Civility &amp; Respect in the Workplace •Physical Abuse –Throwing objects –Outbursts of rage or violence (hitting the wall, drawing back as if to     strike someone).</a:t>
            </a:r>
            <a:endParaRPr lang="en-US" dirty="0"/>
          </a:p>
          <a:p>
            <a:r>
              <a:rPr lang="en-US" b="1" dirty="0"/>
              <a:t>Civility &amp; Respect in the Workplace •Sexual Harassment –Comments or jokes related to gender –Touching someone without their permission –Pictures or cartoons regarding gender or sex posted in the workplace</a:t>
            </a:r>
            <a:endParaRPr lang="en-US" dirty="0"/>
          </a:p>
          <a:p>
            <a:r>
              <a:rPr lang="en-US" b="1" dirty="0"/>
              <a:t>Civility &amp; Respect in the Workplace •Negative Behaviors –</a:t>
            </a:r>
            <a:r>
              <a:rPr lang="en-US" b="1" dirty="0" err="1"/>
              <a:t>Scape-goating</a:t>
            </a:r>
            <a:r>
              <a:rPr lang="en-US" b="1" dirty="0"/>
              <a:t> –Backstabbing –Complaining –Perpetuating rumors</a:t>
            </a:r>
            <a:endParaRPr lang="en-US" dirty="0"/>
          </a:p>
          <a:p>
            <a:r>
              <a:rPr lang="en-US" b="1" dirty="0"/>
              <a:t>Civility &amp; Respect in the Workplace •Negative Behavior –Behavior whose purpose is to control, humiliate, denigrate or injure the dignity of colleagues –Being expected to do another’s work (clean up after them) –Behaviors which undermine team cohesion, staff morale, self worth and safety</a:t>
            </a:r>
            <a:endParaRPr lang="en-US" dirty="0"/>
          </a:p>
          <a:p>
            <a:r>
              <a:rPr lang="en-US" b="1" dirty="0"/>
              <a:t>Civility &amp; Respect in the Workplace –Unethical or dishonest behavior –Repeated failure to respond to a call or e-mail –Cultural or gender biases</a:t>
            </a:r>
            <a:endParaRPr lang="en-US" dirty="0"/>
          </a:p>
          <a:p>
            <a:r>
              <a:rPr lang="en-US" b="1" dirty="0"/>
              <a:t> </a:t>
            </a:r>
            <a:endParaRPr lang="en-US" dirty="0"/>
          </a:p>
          <a:p>
            <a:r>
              <a:rPr lang="en-US" b="1" dirty="0"/>
              <a:t> </a:t>
            </a:r>
            <a:endParaRPr lang="en-US" dirty="0"/>
          </a:p>
          <a:p>
            <a:endParaRPr lang="en-US" dirty="0"/>
          </a:p>
        </p:txBody>
      </p:sp>
      <p:sp>
        <p:nvSpPr>
          <p:cNvPr id="4" name="Slide Number Placeholder 3"/>
          <p:cNvSpPr>
            <a:spLocks noGrp="1"/>
          </p:cNvSpPr>
          <p:nvPr>
            <p:ph type="sldNum" sz="quarter" idx="10"/>
          </p:nvPr>
        </p:nvSpPr>
        <p:spPr/>
        <p:txBody>
          <a:bodyPr/>
          <a:lstStyle/>
          <a:p>
            <a:fld id="{28552B8C-0003-4085-A6D5-392758AE010D}" type="slidenum">
              <a:rPr lang="en-US" smtClean="0"/>
              <a:pPr/>
              <a:t>13</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8552B8C-0003-4085-A6D5-392758AE010D}" type="slidenum">
              <a:rPr lang="en-US" smtClean="0"/>
              <a:pPr/>
              <a:t>14</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8552B8C-0003-4085-A6D5-392758AE010D}" type="slidenum">
              <a:rPr lang="en-US" smtClean="0"/>
              <a:pPr/>
              <a:t>15</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a:t> </a:t>
            </a:r>
          </a:p>
          <a:p>
            <a:r>
              <a:rPr lang="en-US" dirty="0"/>
              <a:t> </a:t>
            </a:r>
          </a:p>
          <a:p>
            <a:pPr lvl="0"/>
            <a:r>
              <a:rPr lang="en-US" b="1" dirty="0"/>
              <a:t>Respect</a:t>
            </a:r>
            <a:r>
              <a:rPr lang="en-US" dirty="0"/>
              <a:t> is </a:t>
            </a:r>
            <a:r>
              <a:rPr lang="en-US" i="1" dirty="0"/>
              <a:t>inherent in the belief that although another person’s beliefs may be different than yours, you should still honor their viewpoint and accord the other person due consideration</a:t>
            </a:r>
            <a:r>
              <a:rPr lang="en-US" dirty="0"/>
              <a:t>.  Taking someone’s feelings, ideas, and preferences into consideration indicates that you take them seriously and that their position has worth and value, even if contrary to your own.  In so doing, you validate the other person’s individuality and right to a differing opinion.   Respect is the most important step in </a:t>
            </a:r>
            <a:r>
              <a:rPr lang="en-US" u="sng" dirty="0">
                <a:hlinkClick r:id="rId3"/>
              </a:rPr>
              <a:t>building a relationship</a:t>
            </a:r>
            <a:r>
              <a:rPr lang="en-US" dirty="0"/>
              <a:t> and reducing the potential for conflict. In an atmosphere of mutual respect, </a:t>
            </a:r>
            <a:r>
              <a:rPr lang="en-US" u="sng" dirty="0">
                <a:hlinkClick r:id="rId4"/>
              </a:rPr>
              <a:t>goals</a:t>
            </a:r>
            <a:r>
              <a:rPr lang="en-US" dirty="0"/>
              <a:t> and concessions become easier to attain.</a:t>
            </a:r>
          </a:p>
          <a:p>
            <a:pPr lvl="0"/>
            <a:r>
              <a:rPr lang="en-US" b="1" dirty="0"/>
              <a:t>Restraint</a:t>
            </a:r>
            <a:r>
              <a:rPr lang="en-US" dirty="0"/>
              <a:t> </a:t>
            </a:r>
            <a:r>
              <a:rPr lang="en-US" i="1" dirty="0"/>
              <a:t>is simply a matter of exercising personal self control at all times. </a:t>
            </a:r>
            <a:r>
              <a:rPr lang="en-US" dirty="0"/>
              <a:t>Therefore, you should know your triggers. Be aware of how your words and actions affect other people. Being aware of the things that make you angry or upset helps you to monitor and manage your reaction.  Think before you act. Remember, you may not be able to control the things others say or do.  But, you can control your response.</a:t>
            </a:r>
          </a:p>
          <a:p>
            <a:pPr lvl="0"/>
            <a:r>
              <a:rPr lang="en-US" b="1" dirty="0"/>
              <a:t>Refinement</a:t>
            </a:r>
            <a:r>
              <a:rPr lang="en-US" dirty="0"/>
              <a:t> </a:t>
            </a:r>
            <a:r>
              <a:rPr lang="en-US" i="1" dirty="0"/>
              <a:t>is the quest for continual cultivation and improvement of relationships in the workplace.  </a:t>
            </a:r>
            <a:r>
              <a:rPr lang="en-US" dirty="0"/>
              <a:t>Just as the process of Continual Quality Improvement (CQI) has come to be known as a means to improve performance and increase efficiency in an organization, refinement of thought, ways of expressing those thoughts and the practice of continuously exercising appropriate decorum when relating to others can go a long way towards enhancing workplace civility.  Improving and strengthening relationships requires effort and commitment.</a:t>
            </a:r>
          </a:p>
          <a:p>
            <a:r>
              <a:rPr lang="en-US" dirty="0"/>
              <a:t> </a:t>
            </a:r>
          </a:p>
          <a:p>
            <a:endParaRPr lang="en-US" dirty="0"/>
          </a:p>
        </p:txBody>
      </p:sp>
      <p:sp>
        <p:nvSpPr>
          <p:cNvPr id="4" name="Slide Number Placeholder 3"/>
          <p:cNvSpPr>
            <a:spLocks noGrp="1"/>
          </p:cNvSpPr>
          <p:nvPr>
            <p:ph type="sldNum" sz="quarter" idx="10"/>
          </p:nvPr>
        </p:nvSpPr>
        <p:spPr/>
        <p:txBody>
          <a:bodyPr/>
          <a:lstStyle/>
          <a:p>
            <a:fld id="{28552B8C-0003-4085-A6D5-392758AE010D}" type="slidenum">
              <a:rPr lang="en-US" smtClean="0"/>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0000" lnSpcReduction="20000"/>
          </a:bodyPr>
          <a:lstStyle/>
          <a:p>
            <a:r>
              <a:rPr lang="en-US" sz="1400" dirty="0" smtClean="0"/>
              <a:t>So, if we now know what workplace civility is, can anyone give me some examples of workplace incivility? Specific to the library world, please?</a:t>
            </a:r>
          </a:p>
          <a:p>
            <a:endParaRPr lang="en-US" sz="1400" dirty="0"/>
          </a:p>
          <a:p>
            <a:r>
              <a:rPr lang="en-US" sz="1400" dirty="0" smtClean="0"/>
              <a:t>Is it just the lack of complete civility?</a:t>
            </a:r>
          </a:p>
          <a:p>
            <a:r>
              <a:rPr lang="en-US" sz="1400" dirty="0" smtClean="0"/>
              <a:t>Any shades of gray?</a:t>
            </a:r>
          </a:p>
          <a:p>
            <a:endParaRPr lang="en-US" sz="1400" dirty="0"/>
          </a:p>
          <a:p>
            <a:r>
              <a:rPr lang="en-US" sz="1400" dirty="0" smtClean="0"/>
              <a:t>Taking credit for other's efforts</a:t>
            </a:r>
            <a:br>
              <a:rPr lang="en-US" sz="1400" dirty="0" smtClean="0"/>
            </a:br>
            <a:r>
              <a:rPr lang="en-US" sz="1400" dirty="0" smtClean="0"/>
              <a:t/>
            </a:r>
            <a:br>
              <a:rPr lang="en-US" sz="1400" dirty="0" smtClean="0"/>
            </a:br>
            <a:r>
              <a:rPr lang="en-US" sz="1400" dirty="0" smtClean="0"/>
              <a:t>• Passing blame for our own mistakes</a:t>
            </a:r>
            <a:br>
              <a:rPr lang="en-US" sz="1400" dirty="0" smtClean="0"/>
            </a:br>
            <a:r>
              <a:rPr lang="en-US" sz="1400" dirty="0" smtClean="0"/>
              <a:t/>
            </a:r>
            <a:br>
              <a:rPr lang="en-US" sz="1400" dirty="0" smtClean="0"/>
            </a:br>
            <a:r>
              <a:rPr lang="en-US" sz="1400" dirty="0" smtClean="0"/>
              <a:t>• Checking e-mail or texting messages during a meeting</a:t>
            </a:r>
            <a:br>
              <a:rPr lang="en-US" sz="1400" dirty="0" smtClean="0"/>
            </a:br>
            <a:r>
              <a:rPr lang="en-US" sz="1400" dirty="0" smtClean="0"/>
              <a:t/>
            </a:r>
            <a:br>
              <a:rPr lang="en-US" sz="1400" dirty="0" smtClean="0"/>
            </a:br>
            <a:r>
              <a:rPr lang="en-US" sz="1400" dirty="0" smtClean="0"/>
              <a:t>• Sending bad news through e-mail so that we don't have to face the recipient</a:t>
            </a:r>
            <a:br>
              <a:rPr lang="en-US" sz="1400" dirty="0" smtClean="0"/>
            </a:br>
            <a:r>
              <a:rPr lang="en-US" sz="1400" dirty="0" smtClean="0"/>
              <a:t/>
            </a:r>
            <a:br>
              <a:rPr lang="en-US" sz="1400" dirty="0" smtClean="0"/>
            </a:br>
            <a:r>
              <a:rPr lang="en-US" sz="1400" dirty="0" smtClean="0"/>
              <a:t>• Talking down to others</a:t>
            </a:r>
            <a:br>
              <a:rPr lang="en-US" sz="1400" dirty="0" smtClean="0"/>
            </a:br>
            <a:r>
              <a:rPr lang="en-US" sz="1400" dirty="0" smtClean="0"/>
              <a:t/>
            </a:r>
            <a:br>
              <a:rPr lang="en-US" sz="1400" dirty="0" smtClean="0"/>
            </a:br>
            <a:r>
              <a:rPr lang="en-US" sz="1400" dirty="0" smtClean="0"/>
              <a:t>• Not listening</a:t>
            </a:r>
            <a:br>
              <a:rPr lang="en-US" sz="1400" dirty="0" smtClean="0"/>
            </a:br>
            <a:r>
              <a:rPr lang="en-US" sz="1400" dirty="0" smtClean="0"/>
              <a:t/>
            </a:r>
            <a:br>
              <a:rPr lang="en-US" sz="1400" dirty="0" smtClean="0"/>
            </a:br>
            <a:r>
              <a:rPr lang="en-US" sz="1400" dirty="0" smtClean="0"/>
              <a:t>• Spreading rumors about colleagues</a:t>
            </a:r>
            <a:br>
              <a:rPr lang="en-US" sz="1400" dirty="0" smtClean="0"/>
            </a:br>
            <a:r>
              <a:rPr lang="en-US" sz="1400" dirty="0" smtClean="0"/>
              <a:t/>
            </a:r>
            <a:br>
              <a:rPr lang="en-US" sz="1400" dirty="0" smtClean="0"/>
            </a:br>
            <a:r>
              <a:rPr lang="en-US" sz="1400" dirty="0" smtClean="0"/>
              <a:t>• Setting others up for failure</a:t>
            </a:r>
            <a:br>
              <a:rPr lang="en-US" sz="1400" dirty="0" smtClean="0"/>
            </a:br>
            <a:r>
              <a:rPr lang="en-US" sz="1400" dirty="0" smtClean="0"/>
              <a:t>• Not saying "please" or "thank you"    • Showing up late or leaving a meeting early with no explanation    • Belittling others' efforts    • Leaving snippy voice mail messages    • Forwarding others' e-mail to make them look bad    • Making demeaning or derogatory remarks to someone    • Withholding information    • Failure to return phone calls or respond to e-mail    • Leaving a mess for others to clean up    • Consistently grabbing easy tasks while leaving difficult ones for others    • Shutting someone out of a network or team    • Paying little attention or showing little interest in others' opinions    • Acting irritated when someone asks for a favor    • Avoiding someone    • Taking resources that someone else needs    • Throwing temper tantrums</a:t>
            </a:r>
            <a:endParaRPr lang="en-US" dirty="0" smtClean="0"/>
          </a:p>
          <a:p>
            <a:endParaRPr lang="en-US" dirty="0" smtClean="0"/>
          </a:p>
          <a:p>
            <a:endParaRPr lang="en-US" dirty="0"/>
          </a:p>
          <a:p>
            <a:endParaRPr lang="en-US" dirty="0" smtClean="0"/>
          </a:p>
          <a:p>
            <a:r>
              <a:rPr lang="en-US" dirty="0" smtClean="0"/>
              <a:t>Foregoing based on data from The Cost of Bad Behavior, How Incivility Is Damaging Your Business and What to Do About It, by Christine Pearson and Christine </a:t>
            </a:r>
            <a:r>
              <a:rPr lang="en-US" dirty="0" err="1" smtClean="0"/>
              <a:t>Porath</a:t>
            </a:r>
            <a:r>
              <a:rPr lang="en-US" dirty="0" smtClean="0"/>
              <a:t> First published in 2009 by Portfolio, a member of the Penguin Group (USA) Inc.</a:t>
            </a:r>
          </a:p>
          <a:p>
            <a:endParaRPr lang="en-US" dirty="0"/>
          </a:p>
        </p:txBody>
      </p:sp>
      <p:sp>
        <p:nvSpPr>
          <p:cNvPr id="4" name="Slide Number Placeholder 3"/>
          <p:cNvSpPr>
            <a:spLocks noGrp="1"/>
          </p:cNvSpPr>
          <p:nvPr>
            <p:ph type="sldNum" sz="quarter" idx="10"/>
          </p:nvPr>
        </p:nvSpPr>
        <p:spPr/>
        <p:txBody>
          <a:bodyPr/>
          <a:lstStyle/>
          <a:p>
            <a:fld id="{28552B8C-0003-4085-A6D5-392758AE010D}" type="slidenum">
              <a:rPr lang="en-US" smtClean="0"/>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r>
              <a:rPr lang="en-US" b="1" dirty="0" smtClean="0"/>
              <a:t>The Cost of Workplace Incivility </a:t>
            </a:r>
          </a:p>
          <a:p>
            <a:r>
              <a:rPr lang="en-US" dirty="0" smtClean="0"/>
              <a:t>Percentage of people in United States today who: </a:t>
            </a:r>
          </a:p>
          <a:p>
            <a:r>
              <a:rPr lang="en-US" dirty="0" smtClean="0"/>
              <a:t>   • Believe incivility is a problem: 80%</a:t>
            </a:r>
            <a:br>
              <a:rPr lang="en-US" dirty="0" smtClean="0"/>
            </a:br>
            <a:r>
              <a:rPr lang="en-US" dirty="0" smtClean="0"/>
              <a:t/>
            </a:r>
            <a:br>
              <a:rPr lang="en-US" dirty="0" smtClean="0"/>
            </a:br>
            <a:r>
              <a:rPr lang="en-US" dirty="0" smtClean="0"/>
              <a:t>• Have experienced incivility at work: 96%</a:t>
            </a:r>
            <a:br>
              <a:rPr lang="en-US" dirty="0" smtClean="0"/>
            </a:br>
            <a:r>
              <a:rPr lang="en-US" dirty="0" smtClean="0"/>
              <a:t/>
            </a:r>
            <a:br>
              <a:rPr lang="en-US" dirty="0" smtClean="0"/>
            </a:br>
            <a:r>
              <a:rPr lang="en-US" dirty="0" smtClean="0"/>
              <a:t>• Experience stress because of workplace incivility: 60%</a:t>
            </a:r>
            <a:br>
              <a:rPr lang="en-US" dirty="0" smtClean="0"/>
            </a:br>
            <a:endParaRPr lang="en-US" dirty="0" smtClean="0"/>
          </a:p>
          <a:p>
            <a:r>
              <a:rPr lang="en-US" dirty="0" smtClean="0"/>
              <a:t>Percentage of employees who</a:t>
            </a:r>
          </a:p>
          <a:p>
            <a:r>
              <a:rPr lang="en-US" dirty="0" smtClean="0"/>
              <a:t>    • Believe that they get no respect at work: 80%</a:t>
            </a:r>
            <a:br>
              <a:rPr lang="en-US" dirty="0" smtClean="0"/>
            </a:br>
            <a:r>
              <a:rPr lang="en-US" dirty="0" smtClean="0"/>
              <a:t/>
            </a:r>
            <a:br>
              <a:rPr lang="en-US" dirty="0" smtClean="0"/>
            </a:br>
            <a:r>
              <a:rPr lang="en-US" dirty="0" smtClean="0"/>
              <a:t>• Claim that they are treated uncivilly at work at least once per week: 48%</a:t>
            </a:r>
            <a:br>
              <a:rPr lang="en-US" dirty="0" smtClean="0"/>
            </a:br>
            <a:r>
              <a:rPr lang="en-US" dirty="0" smtClean="0"/>
              <a:t/>
            </a:r>
            <a:br>
              <a:rPr lang="en-US" dirty="0" smtClean="0"/>
            </a:br>
            <a:r>
              <a:rPr lang="en-US" dirty="0" smtClean="0"/>
              <a:t>• Were dissatisfied with the way their companies handle incivility: 3 out of 4</a:t>
            </a:r>
            <a:br>
              <a:rPr lang="en-US" dirty="0" smtClean="0"/>
            </a:br>
            <a:r>
              <a:rPr lang="en-US" dirty="0" smtClean="0"/>
              <a:t/>
            </a:r>
            <a:br>
              <a:rPr lang="en-US" dirty="0" smtClean="0"/>
            </a:br>
            <a:r>
              <a:rPr lang="en-US" dirty="0" smtClean="0"/>
              <a:t>• Say that they would have career problems if they reported incivility: more than half</a:t>
            </a:r>
            <a:br>
              <a:rPr lang="en-US" dirty="0" smtClean="0"/>
            </a:br>
            <a:r>
              <a:rPr lang="en-US" dirty="0" smtClean="0"/>
              <a:t/>
            </a:r>
            <a:br>
              <a:rPr lang="en-US" dirty="0" smtClean="0"/>
            </a:br>
            <a:r>
              <a:rPr lang="en-US" dirty="0" smtClean="0"/>
              <a:t>• Have reported their uncivil treatment to HR or EAP: 9%</a:t>
            </a:r>
            <a:br>
              <a:rPr lang="en-US" dirty="0" smtClean="0"/>
            </a:br>
            <a:r>
              <a:rPr lang="en-US" dirty="0" smtClean="0"/>
              <a:t/>
            </a:r>
            <a:br>
              <a:rPr lang="en-US" dirty="0" smtClean="0"/>
            </a:br>
            <a:r>
              <a:rPr lang="en-US" dirty="0" smtClean="0"/>
              <a:t>• Left their job because they were treated uncivilly: 12%</a:t>
            </a:r>
            <a:br>
              <a:rPr lang="en-US" dirty="0" smtClean="0"/>
            </a:br>
            <a:endParaRPr lang="en-US" dirty="0" smtClean="0"/>
          </a:p>
          <a:p>
            <a:r>
              <a:rPr lang="en-US" dirty="0" smtClean="0"/>
              <a:t>Average price of replacing each of those employees: $50,000 (1.5 or 2.5 times their annual salaries.)</a:t>
            </a:r>
          </a:p>
          <a:p>
            <a:r>
              <a:rPr lang="en-US" dirty="0" smtClean="0"/>
              <a:t>Annual cost of job stress to US Corporations: $300 billion </a:t>
            </a:r>
          </a:p>
          <a:p>
            <a:r>
              <a:rPr lang="en-US" dirty="0" smtClean="0"/>
              <a:t>Amount of time Fortune 1000 executives spend resolving employee conflicts: 7 weeks per year </a:t>
            </a:r>
          </a:p>
          <a:p>
            <a:r>
              <a:rPr lang="en-US" dirty="0" smtClean="0"/>
              <a:t/>
            </a:r>
            <a:br>
              <a:rPr lang="en-US" dirty="0" smtClean="0"/>
            </a:br>
            <a:endParaRPr lang="en-US" dirty="0" smtClean="0"/>
          </a:p>
          <a:p>
            <a:r>
              <a:rPr lang="en-US" dirty="0" smtClean="0"/>
              <a:t>Percentage of workers treated uncivilly who: </a:t>
            </a:r>
          </a:p>
          <a:p>
            <a:r>
              <a:rPr lang="en-US" dirty="0" smtClean="0"/>
              <a:t>  • Get even with their offenders: 94%</a:t>
            </a:r>
            <a:br>
              <a:rPr lang="en-US" dirty="0" smtClean="0"/>
            </a:br>
            <a:r>
              <a:rPr lang="en-US" dirty="0" smtClean="0"/>
              <a:t/>
            </a:r>
            <a:br>
              <a:rPr lang="en-US" dirty="0" smtClean="0"/>
            </a:br>
            <a:r>
              <a:rPr lang="en-US" dirty="0" smtClean="0"/>
              <a:t>• Get even with their organization: 88%</a:t>
            </a:r>
          </a:p>
          <a:p>
            <a:endParaRPr lang="en-US" dirty="0"/>
          </a:p>
        </p:txBody>
      </p:sp>
      <p:sp>
        <p:nvSpPr>
          <p:cNvPr id="4" name="Slide Number Placeholder 3"/>
          <p:cNvSpPr>
            <a:spLocks noGrp="1"/>
          </p:cNvSpPr>
          <p:nvPr>
            <p:ph type="sldNum" sz="quarter" idx="10"/>
          </p:nvPr>
        </p:nvSpPr>
        <p:spPr/>
        <p:txBody>
          <a:bodyPr/>
          <a:lstStyle/>
          <a:p>
            <a:fld id="{28552B8C-0003-4085-A6D5-392758AE010D}" type="slidenum">
              <a:rPr lang="en-US" smtClean="0"/>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Ask for input</a:t>
            </a:r>
          </a:p>
          <a:p>
            <a:endParaRPr lang="en-US" dirty="0"/>
          </a:p>
          <a:p>
            <a:endParaRPr lang="en-US" dirty="0" smtClean="0"/>
          </a:p>
          <a:p>
            <a:r>
              <a:rPr lang="en-US" dirty="0" smtClean="0"/>
              <a:t>Colleagues:</a:t>
            </a:r>
          </a:p>
          <a:p>
            <a:r>
              <a:rPr lang="en-US" dirty="0" smtClean="0"/>
              <a:t>Tired , rushed co-workers</a:t>
            </a:r>
          </a:p>
          <a:p>
            <a:endParaRPr lang="en-US" dirty="0"/>
          </a:p>
          <a:p>
            <a:endParaRPr lang="en-US" dirty="0" smtClean="0"/>
          </a:p>
          <a:p>
            <a:endParaRPr lang="en-US" dirty="0"/>
          </a:p>
          <a:p>
            <a:r>
              <a:rPr lang="en-US" dirty="0" smtClean="0"/>
              <a:t>Patrons:</a:t>
            </a:r>
          </a:p>
          <a:p>
            <a:endParaRPr lang="en-US" dirty="0"/>
          </a:p>
          <a:p>
            <a:r>
              <a:rPr lang="en-US" dirty="0" smtClean="0"/>
              <a:t>People with differing expectations and needs</a:t>
            </a:r>
          </a:p>
          <a:p>
            <a:endParaRPr lang="en-US" dirty="0"/>
          </a:p>
          <a:p>
            <a:r>
              <a:rPr lang="en-US" dirty="0"/>
              <a:t>Long hours / overwork</a:t>
            </a:r>
          </a:p>
          <a:p>
            <a:r>
              <a:rPr lang="en-US" dirty="0"/>
              <a:t>“Hot” temperament </a:t>
            </a:r>
          </a:p>
          <a:p>
            <a:r>
              <a:rPr lang="en-US" dirty="0"/>
              <a:t>Workplace stress </a:t>
            </a:r>
          </a:p>
          <a:p>
            <a:r>
              <a:rPr lang="en-US" dirty="0"/>
              <a:t>Inflexibility </a:t>
            </a:r>
          </a:p>
          <a:p>
            <a:r>
              <a:rPr lang="en-US" dirty="0"/>
              <a:t>Passive aggression </a:t>
            </a:r>
          </a:p>
          <a:p>
            <a:r>
              <a:rPr lang="en-US" dirty="0"/>
              <a:t>Hurt feelings </a:t>
            </a:r>
          </a:p>
          <a:p>
            <a:r>
              <a:rPr lang="en-US" dirty="0"/>
              <a:t>Intolerance of individual differences </a:t>
            </a:r>
          </a:p>
          <a:p>
            <a:endParaRPr lang="en-US" dirty="0"/>
          </a:p>
        </p:txBody>
      </p:sp>
      <p:sp>
        <p:nvSpPr>
          <p:cNvPr id="4" name="Slide Number Placeholder 3"/>
          <p:cNvSpPr>
            <a:spLocks noGrp="1"/>
          </p:cNvSpPr>
          <p:nvPr>
            <p:ph type="sldNum" sz="quarter" idx="10"/>
          </p:nvPr>
        </p:nvSpPr>
        <p:spPr/>
        <p:txBody>
          <a:bodyPr/>
          <a:lstStyle/>
          <a:p>
            <a:fld id="{28552B8C-0003-4085-A6D5-392758AE010D}" type="slidenum">
              <a:rPr lang="en-US" smtClean="0"/>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8552B8C-0003-4085-A6D5-392758AE010D}" type="slidenum">
              <a:rPr lang="en-US" smtClean="0"/>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Intro:</a:t>
            </a:r>
          </a:p>
          <a:p>
            <a:r>
              <a:rPr lang="en-US" dirty="0" smtClean="0"/>
              <a:t>I happen to believe that the library world is filled with more introverts than extroverts. Let’s face it-most of us get here by way of our love of reading. </a:t>
            </a:r>
          </a:p>
          <a:p>
            <a:endParaRPr lang="en-US" dirty="0"/>
          </a:p>
          <a:p>
            <a:r>
              <a:rPr lang="en-US" dirty="0" smtClean="0"/>
              <a:t>Which  is not to say we don’t also love to share, are not friendly, etc. </a:t>
            </a:r>
          </a:p>
          <a:p>
            <a:endParaRPr lang="en-US" dirty="0"/>
          </a:p>
          <a:p>
            <a:r>
              <a:rPr lang="en-US" dirty="0" smtClean="0"/>
              <a:t>We are all complex and respond differently in different situations. </a:t>
            </a:r>
            <a:r>
              <a:rPr lang="en-US" dirty="0"/>
              <a:t>Not every trait applies to every person, we are not all one thing or another; we are a complex mix of things so you may be one thing one day or one moment and another under differing circumstances.</a:t>
            </a:r>
          </a:p>
          <a:p>
            <a:endParaRPr lang="en-US" dirty="0" smtClean="0"/>
          </a:p>
          <a:p>
            <a:endParaRPr lang="en-US" dirty="0"/>
          </a:p>
          <a:p>
            <a:r>
              <a:rPr lang="en-US" dirty="0" smtClean="0"/>
              <a:t>So </a:t>
            </a:r>
            <a:r>
              <a:rPr lang="en-US" dirty="0"/>
              <a:t>now lets’ compare these traits to a real world library</a:t>
            </a:r>
          </a:p>
          <a:p>
            <a:r>
              <a:rPr lang="en-US" dirty="0"/>
              <a:t>Stimulation: depends on what you do and where you work: </a:t>
            </a:r>
            <a:r>
              <a:rPr lang="en-US" dirty="0" err="1"/>
              <a:t>childrens</a:t>
            </a:r>
            <a:r>
              <a:rPr lang="en-US" dirty="0"/>
              <a:t>’ area: major stimulation, technical services-low stimulation; circ area: can be major stimulation at a check out desk-lines of people, noise, lack of control over the environment, multi-tasking needed</a:t>
            </a:r>
          </a:p>
          <a:p>
            <a:r>
              <a:rPr lang="en-US" dirty="0"/>
              <a:t>Lack of time to focus the way we’d like to</a:t>
            </a:r>
          </a:p>
          <a:p>
            <a:r>
              <a:rPr lang="en-US" dirty="0"/>
              <a:t>Forced to deal with conflict</a:t>
            </a:r>
          </a:p>
          <a:p>
            <a:r>
              <a:rPr lang="en-US" dirty="0"/>
              <a:t>May have to respond quickly verbally</a:t>
            </a:r>
          </a:p>
          <a:p>
            <a:endParaRPr lang="en-US" dirty="0"/>
          </a:p>
        </p:txBody>
      </p:sp>
      <p:sp>
        <p:nvSpPr>
          <p:cNvPr id="4" name="Slide Number Placeholder 3"/>
          <p:cNvSpPr>
            <a:spLocks noGrp="1"/>
          </p:cNvSpPr>
          <p:nvPr>
            <p:ph type="sldNum" sz="quarter" idx="10"/>
          </p:nvPr>
        </p:nvSpPr>
        <p:spPr/>
        <p:txBody>
          <a:bodyPr/>
          <a:lstStyle/>
          <a:p>
            <a:fld id="{28552B8C-0003-4085-A6D5-392758AE010D}" type="slidenum">
              <a:rPr lang="en-US" smtClean="0"/>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8552B8C-0003-4085-A6D5-392758AE010D}" type="slidenum">
              <a:rPr lang="en-US" smtClean="0"/>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8552B8C-0003-4085-A6D5-392758AE010D}"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7/22/2013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 xmlns:p14="http://schemas.microsoft.com/office/powerpoint/2010/main" val="9861886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7/22/2013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 xmlns:p14="http://schemas.microsoft.com/office/powerpoint/2010/main" val="18124245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7/22/2013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 xmlns:p14="http://schemas.microsoft.com/office/powerpoint/2010/main" val="1237520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7/22/2013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 xmlns:p14="http://schemas.microsoft.com/office/powerpoint/2010/main" val="36326169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7/22/2013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 xmlns:p14="http://schemas.microsoft.com/office/powerpoint/2010/main" val="258919547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7/22/2013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 xmlns:p14="http://schemas.microsoft.com/office/powerpoint/2010/main" val="21326079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smtClean="0"/>
              <a:pPr/>
              <a:t>7/22/2013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smtClean="0"/>
              <a:pPr/>
              <a:t>‹#›</a:t>
            </a:fld>
            <a:endParaRPr lang="en-US" dirty="0"/>
          </a:p>
        </p:txBody>
      </p:sp>
    </p:spTree>
    <p:extLst>
      <p:ext uri="{BB962C8B-B14F-4D97-AF65-F5344CB8AC3E}">
        <p14:creationId xmlns="" xmlns:p14="http://schemas.microsoft.com/office/powerpoint/2010/main" val="21224126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7/22/2013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 xmlns:p14="http://schemas.microsoft.com/office/powerpoint/2010/main" val="33910917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7/22/2013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 xmlns:p14="http://schemas.microsoft.com/office/powerpoint/2010/main" val="85099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7/22/2013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 xmlns:p14="http://schemas.microsoft.com/office/powerpoint/2010/main" val="24659713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smtClean="0"/>
              <a:pPr/>
              <a:t>7/22/2013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smtClean="0"/>
              <a:pPr/>
              <a:t>‹#›</a:t>
            </a:fld>
            <a:endParaRPr lang="en-US" dirty="0"/>
          </a:p>
        </p:txBody>
      </p:sp>
    </p:spTree>
    <p:extLst>
      <p:ext uri="{BB962C8B-B14F-4D97-AF65-F5344CB8AC3E}">
        <p14:creationId xmlns="" xmlns:p14="http://schemas.microsoft.com/office/powerpoint/2010/main" val="26050911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7/22/2013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 xmlns:p14="http://schemas.microsoft.com/office/powerpoint/2010/main" val="25330246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7/22/2013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 xmlns:p14="http://schemas.microsoft.com/office/powerpoint/2010/main" val="19183987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7/22/2013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 xmlns:p14="http://schemas.microsoft.com/office/powerpoint/2010/main" val="32435644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smtClean="0"/>
              <a:pPr/>
              <a:t>7/22/2013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pPr/>
              <a:t>‹#›</a:t>
            </a:fld>
            <a:endParaRPr lang="en-US" dirty="0"/>
          </a:p>
        </p:txBody>
      </p:sp>
    </p:spTree>
    <p:extLst>
      <p:ext uri="{BB962C8B-B14F-4D97-AF65-F5344CB8AC3E}">
        <p14:creationId xmlns="" xmlns:p14="http://schemas.microsoft.com/office/powerpoint/2010/main" val="3296401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7/22/2013</a:t>
            </a:fld>
            <a:endParaRPr lang="en-US" dirty="0"/>
          </a:p>
        </p:txBody>
      </p:sp>
    </p:spTree>
    <p:extLst>
      <p:ext uri="{BB962C8B-B14F-4D97-AF65-F5344CB8AC3E}">
        <p14:creationId xmlns="" xmlns:p14="http://schemas.microsoft.com/office/powerpoint/2010/main" val="20414733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7/22/2013</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 xmlns:p14="http://schemas.microsoft.com/office/powerpoint/2010/main" val="3471868820"/>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 id="2147483680" r:id="rId12"/>
    <p:sldLayoutId id="2147483681" r:id="rId13"/>
    <p:sldLayoutId id="2147483682" r:id="rId14"/>
    <p:sldLayoutId id="2147483683" r:id="rId15"/>
    <p:sldLayoutId id="2147483684"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publiclibrariesonline.org/2013/04/choose-civility-public-libraries-take-center-stage/"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hyperlink" Target="http://choosecivilitynow.org/in-the-workplace.html" TargetMode="External"/><Relationship Id="rId4" Type="http://schemas.openxmlformats.org/officeDocument/2006/relationships/hyperlink" Target="http://articles.washingtonpost.com/2012-06-7/business/35460509_1_civility-workplace-manners"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3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132609" y="280556"/>
            <a:ext cx="7647709" cy="1672936"/>
          </a:xfrm>
        </p:spPr>
        <p:txBody>
          <a:bodyPr/>
          <a:lstStyle/>
          <a:p>
            <a:pPr algn="l"/>
            <a:r>
              <a:rPr lang="en-US" dirty="0" smtClean="0"/>
              <a:t>CIVILITY IN THE WORKPLACE:</a:t>
            </a:r>
            <a:endParaRPr lang="en-US" dirty="0"/>
          </a:p>
        </p:txBody>
      </p:sp>
      <p:sp>
        <p:nvSpPr>
          <p:cNvPr id="3" name="Subtitle 2"/>
          <p:cNvSpPr>
            <a:spLocks noGrp="1"/>
          </p:cNvSpPr>
          <p:nvPr>
            <p:ph type="subTitle" idx="1"/>
          </p:nvPr>
        </p:nvSpPr>
        <p:spPr>
          <a:xfrm>
            <a:off x="1132609" y="1953492"/>
            <a:ext cx="7647709" cy="3595254"/>
          </a:xfrm>
        </p:spPr>
        <p:txBody>
          <a:bodyPr>
            <a:normAutofit/>
          </a:bodyPr>
          <a:lstStyle/>
          <a:p>
            <a:pPr algn="l"/>
            <a:r>
              <a:rPr lang="en-US" sz="3600" dirty="0" smtClean="0">
                <a:solidFill>
                  <a:schemeClr val="accent1"/>
                </a:solidFill>
              </a:rPr>
              <a:t>Here, there, anywhere?</a:t>
            </a:r>
          </a:p>
          <a:p>
            <a:pPr algn="l"/>
            <a:endParaRPr lang="en-US" sz="3600" dirty="0">
              <a:solidFill>
                <a:schemeClr val="accent1"/>
              </a:solidFill>
            </a:endParaRPr>
          </a:p>
          <a:p>
            <a:pPr algn="l"/>
            <a:endParaRPr lang="en-US" sz="3600" dirty="0" smtClean="0">
              <a:solidFill>
                <a:schemeClr val="accent1"/>
              </a:solidFill>
            </a:endParaRPr>
          </a:p>
          <a:p>
            <a:pPr algn="l"/>
            <a:r>
              <a:rPr lang="en-US" sz="3600" dirty="0" smtClean="0">
                <a:solidFill>
                  <a:schemeClr val="accent1"/>
                </a:solidFill>
              </a:rPr>
              <a:t>Maureen Cole, Director</a:t>
            </a:r>
          </a:p>
          <a:p>
            <a:pPr algn="l"/>
            <a:r>
              <a:rPr lang="en-US" sz="3600" dirty="0" smtClean="0">
                <a:solidFill>
                  <a:schemeClr val="accent1"/>
                </a:solidFill>
              </a:rPr>
              <a:t>Oregon City Public Library</a:t>
            </a:r>
            <a:endParaRPr lang="en-US" sz="3600" dirty="0">
              <a:solidFill>
                <a:schemeClr val="accent1"/>
              </a:solidFill>
            </a:endParaRPr>
          </a:p>
        </p:txBody>
      </p:sp>
    </p:spTree>
    <p:extLst>
      <p:ext uri="{BB962C8B-B14F-4D97-AF65-F5344CB8AC3E}">
        <p14:creationId xmlns="" xmlns:p14="http://schemas.microsoft.com/office/powerpoint/2010/main" val="28889335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Behaviors which encourage civility</a:t>
            </a:r>
            <a:endParaRPr lang="en-US" dirty="0"/>
          </a:p>
        </p:txBody>
      </p:sp>
      <p:sp>
        <p:nvSpPr>
          <p:cNvPr id="3" name="Content Placeholder 2"/>
          <p:cNvSpPr>
            <a:spLocks noGrp="1"/>
          </p:cNvSpPr>
          <p:nvPr>
            <p:ph idx="1"/>
          </p:nvPr>
        </p:nvSpPr>
        <p:spPr>
          <a:xfrm>
            <a:off x="728134" y="1271589"/>
            <a:ext cx="8596668" cy="5434011"/>
          </a:xfrm>
        </p:spPr>
        <p:txBody>
          <a:bodyPr>
            <a:normAutofit fontScale="70000" lnSpcReduction="20000"/>
          </a:bodyPr>
          <a:lstStyle/>
          <a:p>
            <a:r>
              <a:rPr lang="en-US" dirty="0" smtClean="0"/>
              <a:t>Remember pleasantries • No interrupting • Be open-minded • Say what you mean • Be aware of your tone and volume • Don’t argue for the sake of arguing; Pick your battles • Be respectful, even in disagreement </a:t>
            </a:r>
          </a:p>
          <a:p>
            <a:r>
              <a:rPr lang="en-US" dirty="0" smtClean="0"/>
              <a:t> </a:t>
            </a:r>
          </a:p>
          <a:p>
            <a:pPr lvl="0"/>
            <a:r>
              <a:rPr lang="en-US" dirty="0" smtClean="0"/>
              <a:t>Before acting, consider the impact of your words and actions on others.</a:t>
            </a:r>
          </a:p>
          <a:p>
            <a:pPr lvl="0"/>
            <a:r>
              <a:rPr lang="en-US" dirty="0" smtClean="0"/>
              <a:t>Create an inclusive work environment.  Only by recognizing and respecting individual differences and qualities can your organization fully realize its potential.</a:t>
            </a:r>
          </a:p>
          <a:p>
            <a:pPr lvl="0"/>
            <a:r>
              <a:rPr lang="en-US" dirty="0" smtClean="0"/>
              <a:t>Self-monitor the respect that you display in all areas of your communications, including verbal, body language, and listening.</a:t>
            </a:r>
          </a:p>
          <a:p>
            <a:pPr lvl="0"/>
            <a:r>
              <a:rPr lang="en-US" dirty="0" smtClean="0"/>
              <a:t>Understand your triggers or “hot buttons.”  Knowing what makes you angry and frustrated enables you to manage your reactions and respond in a more appropriate manner.</a:t>
            </a:r>
          </a:p>
          <a:p>
            <a:pPr lvl="0"/>
            <a:r>
              <a:rPr lang="en-US" dirty="0" smtClean="0"/>
              <a:t>Take responsibility for your actions and practice self-restraint and anger management skills in responding to potential conflicts.</a:t>
            </a:r>
          </a:p>
          <a:p>
            <a:pPr lvl="0"/>
            <a:r>
              <a:rPr lang="en-US" dirty="0" smtClean="0"/>
              <a:t>Adopt a positive and solution-driven approach in resolving conflicts.</a:t>
            </a:r>
          </a:p>
          <a:p>
            <a:pPr lvl="0"/>
            <a:r>
              <a:rPr lang="en-US" dirty="0" smtClean="0"/>
              <a:t>Rely on facts rather than assumptions.  Gather relevant facts, especially before acting on assumptions that can damage relationships. </a:t>
            </a:r>
            <a:r>
              <a:rPr lang="en-US" b="1" dirty="0" smtClean="0"/>
              <a:t>How do you uncover assumptions? Ask yourself – do I know this, or am I just jumping to that conclusion? What questions do I need to find out?</a:t>
            </a:r>
            <a:endParaRPr lang="en-US" dirty="0" smtClean="0"/>
          </a:p>
          <a:p>
            <a:pPr lvl="0"/>
            <a:r>
              <a:rPr lang="en-US" dirty="0" smtClean="0"/>
              <a:t>Include others in your focus by considering their needs and avoiding the perception that you view yourself as the “center of the universe.”</a:t>
            </a:r>
          </a:p>
          <a:p>
            <a:pPr lvl="0"/>
            <a:r>
              <a:rPr lang="en-US" dirty="0" smtClean="0"/>
              <a:t>View today’s difficult situations from a broader (big picture) and more realistic perspective by considering what they mean in the overall scheme of things.</a:t>
            </a:r>
          </a:p>
          <a:p>
            <a:pPr lvl="0"/>
            <a:r>
              <a:rPr lang="en-US" dirty="0" smtClean="0"/>
              <a:t>"Each one influence one” by becoming a bridge builder and role model for civility and respect. Act in a manner whereby you respect yourself, demonstrate respect for others, and take advantage of every opportunity to be proactive in promoting civility and respect in your workplace.</a:t>
            </a:r>
          </a:p>
          <a:p>
            <a:endParaRPr lang="en-US" dirty="0"/>
          </a:p>
        </p:txBody>
      </p:sp>
    </p:spTree>
    <p:extLst>
      <p:ext uri="{BB962C8B-B14F-4D97-AF65-F5344CB8AC3E}">
        <p14:creationId xmlns="" xmlns:p14="http://schemas.microsoft.com/office/powerpoint/2010/main" val="5452942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4267" y="143933"/>
            <a:ext cx="8596668" cy="1320800"/>
          </a:xfrm>
        </p:spPr>
        <p:txBody>
          <a:bodyPr/>
          <a:lstStyle/>
          <a:p>
            <a:r>
              <a:rPr lang="en-US" dirty="0" smtClean="0"/>
              <a:t>Improving civility and encouraging civility in the workplace</a:t>
            </a:r>
            <a:endParaRPr lang="en-US" dirty="0"/>
          </a:p>
        </p:txBody>
      </p:sp>
      <p:sp>
        <p:nvSpPr>
          <p:cNvPr id="3" name="Content Placeholder 2"/>
          <p:cNvSpPr>
            <a:spLocks noGrp="1"/>
          </p:cNvSpPr>
          <p:nvPr>
            <p:ph idx="1"/>
          </p:nvPr>
        </p:nvSpPr>
        <p:spPr>
          <a:xfrm>
            <a:off x="694268" y="1364722"/>
            <a:ext cx="8596668" cy="5374745"/>
          </a:xfrm>
        </p:spPr>
        <p:txBody>
          <a:bodyPr>
            <a:normAutofit fontScale="77500" lnSpcReduction="20000"/>
          </a:bodyPr>
          <a:lstStyle/>
          <a:p>
            <a:r>
              <a:rPr lang="en-US" dirty="0" smtClean="0"/>
              <a:t>Teach civility to everyone in the workplace. Offer training on good manners and ways to show respect to colleagues. Have the leaders at the firm kick off the training to illustrate their commitment to it.</a:t>
            </a:r>
          </a:p>
          <a:p>
            <a:r>
              <a:rPr lang="en-US" dirty="0" smtClean="0"/>
              <a:t>Have zero-tolerance expectations for abrasive behaviors in the workplace. Make sure you take action otherwise you are condoning it.</a:t>
            </a:r>
          </a:p>
          <a:p>
            <a:r>
              <a:rPr lang="en-US" dirty="0" smtClean="0"/>
              <a:t>Teach employees how to self-monitor their own behavior. Employees need to know what their triggers are and how to control their impulses and responses.</a:t>
            </a:r>
          </a:p>
          <a:p>
            <a:r>
              <a:rPr lang="en-US" dirty="0" smtClean="0"/>
              <a:t>A certain level of conflict is important in companies, and yet employees and managers often don’t know how to express conflict in a healthy way. Make sure to examine the conflict management styles of employees and managers and teach the value of openly discussing issues.</a:t>
            </a:r>
          </a:p>
          <a:p>
            <a:r>
              <a:rPr lang="en-US" dirty="0" smtClean="0"/>
              <a:t>Provide anger or stress management training in the company. Even offering tips every week can be useful for employees.</a:t>
            </a:r>
          </a:p>
          <a:p>
            <a:r>
              <a:rPr lang="en-US" dirty="0" smtClean="0"/>
              <a:t>Encourage employees to consider the impact of their words and actions on others before they act. Too often, e-mails or text messages are sent out in rapid fire, which only serve to escalate a situation.</a:t>
            </a:r>
          </a:p>
          <a:p>
            <a:r>
              <a:rPr lang="en-US" dirty="0" smtClean="0"/>
              <a:t>Encourage a business casual or professional dress code. Some have argued that a more casual or sloppy dress code is related to colleagues treating each other in an overly familiar and less professional manner.</a:t>
            </a:r>
          </a:p>
          <a:p>
            <a:r>
              <a:rPr lang="en-US" dirty="0" smtClean="0"/>
              <a:t>Be on time. If you are late to meetings or to getting work done, at least apologize. This is not a sign of weakness, but a sign of good manners.</a:t>
            </a:r>
          </a:p>
          <a:p>
            <a:r>
              <a:rPr lang="en-US" dirty="0" smtClean="0"/>
              <a:t>Help employees accept responsibility for their actions and the consequences of those actions.</a:t>
            </a:r>
          </a:p>
          <a:p>
            <a:r>
              <a:rPr lang="en-US" dirty="0" smtClean="0"/>
              <a:t>Ask for feedback to learn how you are coming across to others. Listen to that feedback, and take action to improve.</a:t>
            </a:r>
          </a:p>
          <a:p>
            <a:endParaRPr lang="en-US" dirty="0"/>
          </a:p>
        </p:txBody>
      </p:sp>
    </p:spTree>
    <p:extLst>
      <p:ext uri="{BB962C8B-B14F-4D97-AF65-F5344CB8AC3E}">
        <p14:creationId xmlns="" xmlns:p14="http://schemas.microsoft.com/office/powerpoint/2010/main" val="29470253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822266" cy="1320800"/>
          </a:xfrm>
        </p:spPr>
        <p:txBody>
          <a:bodyPr/>
          <a:lstStyle/>
          <a:p>
            <a:r>
              <a:rPr lang="en-US" dirty="0" smtClean="0"/>
              <a:t>Civility and patrons and customer service</a:t>
            </a:r>
            <a:endParaRPr lang="en-US" dirty="0"/>
          </a:p>
        </p:txBody>
      </p:sp>
      <p:pic>
        <p:nvPicPr>
          <p:cNvPr id="4" name="Content Placeholder 3" descr="seattle public.jpg"/>
          <p:cNvPicPr>
            <a:picLocks noGrp="1" noChangeAspect="1"/>
          </p:cNvPicPr>
          <p:nvPr>
            <p:ph idx="1"/>
          </p:nvPr>
        </p:nvPicPr>
        <p:blipFill>
          <a:blip r:embed="rId3"/>
          <a:stretch>
            <a:fillRect/>
          </a:stretch>
        </p:blipFill>
        <p:spPr>
          <a:xfrm>
            <a:off x="1835317" y="1371600"/>
            <a:ext cx="6572084" cy="4876486"/>
          </a:xfrm>
        </p:spPr>
      </p:pic>
    </p:spTree>
    <p:extLst>
      <p:ext uri="{BB962C8B-B14F-4D97-AF65-F5344CB8AC3E}">
        <p14:creationId xmlns="" xmlns:p14="http://schemas.microsoft.com/office/powerpoint/2010/main" val="27301324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	Civility and colleagues</a:t>
            </a:r>
            <a:endParaRPr lang="en-US" dirty="0"/>
          </a:p>
        </p:txBody>
      </p:sp>
      <p:pic>
        <p:nvPicPr>
          <p:cNvPr id="6" name="Content Placeholder 5" descr="graph of coworkers.jpg"/>
          <p:cNvPicPr>
            <a:picLocks noGrp="1" noChangeAspect="1"/>
          </p:cNvPicPr>
          <p:nvPr>
            <p:ph idx="1"/>
          </p:nvPr>
        </p:nvPicPr>
        <p:blipFill>
          <a:blip r:embed="rId3"/>
          <a:stretch>
            <a:fillRect/>
          </a:stretch>
        </p:blipFill>
        <p:spPr>
          <a:xfrm>
            <a:off x="2100527" y="1346201"/>
            <a:ext cx="6238522" cy="4678892"/>
          </a:xfrm>
        </p:spPr>
      </p:pic>
    </p:spTree>
    <p:extLst>
      <p:ext uri="{BB962C8B-B14F-4D97-AF65-F5344CB8AC3E}">
        <p14:creationId xmlns="" xmlns:p14="http://schemas.microsoft.com/office/powerpoint/2010/main" val="21962075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Wrap up/questions</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 xmlns:p14="http://schemas.microsoft.com/office/powerpoint/2010/main" val="35625963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a:t>
            </a:r>
            <a:endParaRPr lang="en-US" dirty="0"/>
          </a:p>
        </p:txBody>
      </p:sp>
      <p:sp>
        <p:nvSpPr>
          <p:cNvPr id="3" name="Content Placeholder 2"/>
          <p:cNvSpPr>
            <a:spLocks noGrp="1"/>
          </p:cNvSpPr>
          <p:nvPr>
            <p:ph idx="1"/>
          </p:nvPr>
        </p:nvSpPr>
        <p:spPr/>
        <p:txBody>
          <a:bodyPr/>
          <a:lstStyle/>
          <a:p>
            <a:r>
              <a:rPr lang="en-US" dirty="0" smtClean="0">
                <a:hlinkClick r:id="rId3"/>
              </a:rPr>
              <a:t>http://publiclibrariesonline.org/2013/04/choose-civility-public-libraries-take-center-stage/</a:t>
            </a:r>
            <a:r>
              <a:rPr lang="en-US" dirty="0" smtClean="0"/>
              <a:t> (Howard County Library System’s Choose Civility Campaign)</a:t>
            </a:r>
          </a:p>
          <a:p>
            <a:r>
              <a:rPr lang="en-US" b="1" dirty="0" smtClean="0"/>
              <a:t>Cultivating civility in the workplace </a:t>
            </a:r>
            <a:r>
              <a:rPr lang="en-US" dirty="0" smtClean="0"/>
              <a:t>By Joyce E.A. </a:t>
            </a:r>
            <a:r>
              <a:rPr lang="en-US" dirty="0" err="1" smtClean="0"/>
              <a:t>Russell,June</a:t>
            </a:r>
            <a:r>
              <a:rPr lang="en-US" dirty="0" smtClean="0"/>
              <a:t> 17, 2012 </a:t>
            </a:r>
            <a:r>
              <a:rPr lang="en-US" dirty="0" smtClean="0">
                <a:hlinkClick r:id="rId4"/>
              </a:rPr>
              <a:t>http://articles.washingtonpost.com/2012-06-7/business/35460509_1_civility-workplace-manners</a:t>
            </a:r>
            <a:endParaRPr lang="en-US" dirty="0" smtClean="0"/>
          </a:p>
          <a:p>
            <a:r>
              <a:rPr lang="en-US" u="sng" dirty="0" smtClean="0">
                <a:hlinkClick r:id="rId5"/>
              </a:rPr>
              <a:t>http://choosecivilitynow.org/in-the-workplace.html</a:t>
            </a:r>
            <a:endParaRPr lang="en-US" dirty="0" smtClean="0"/>
          </a:p>
          <a:p>
            <a:r>
              <a:rPr lang="en-US" dirty="0" smtClean="0"/>
              <a:t>Now the reasons </a:t>
            </a:r>
            <a:r>
              <a:rPr lang="en-US" dirty="0" err="1" smtClean="0"/>
              <a:t>forni</a:t>
            </a:r>
            <a:r>
              <a:rPr lang="en-US" dirty="0" smtClean="0"/>
              <a:t> says civility falls away: pg 16</a:t>
            </a:r>
          </a:p>
          <a:p>
            <a:r>
              <a:rPr lang="en-US" dirty="0" smtClean="0"/>
              <a:t>Weeks, K. M. (2011).  In search of civility:  Confronting incivility on the college campus.  New York:  Morgan James Publishing</a:t>
            </a:r>
          </a:p>
          <a:p>
            <a:endParaRPr lang="en-US" dirty="0" smtClean="0"/>
          </a:p>
          <a:p>
            <a:endParaRPr lang="en-US" dirty="0" smtClean="0"/>
          </a:p>
          <a:p>
            <a:endParaRPr lang="en-US" dirty="0" smtClean="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What are we here to talk about today?</a:t>
            </a:r>
            <a:endParaRPr lang="en-US" dirty="0"/>
          </a:p>
        </p:txBody>
      </p:sp>
      <p:pic>
        <p:nvPicPr>
          <p:cNvPr id="4" name="Content Placeholder 3" descr="Civility in politics.jpg"/>
          <p:cNvPicPr>
            <a:picLocks noGrp="1" noChangeAspect="1"/>
          </p:cNvPicPr>
          <p:nvPr>
            <p:ph idx="1"/>
          </p:nvPr>
        </p:nvPicPr>
        <p:blipFill>
          <a:blip r:embed="rId3"/>
          <a:stretch>
            <a:fillRect/>
          </a:stretch>
        </p:blipFill>
        <p:spPr>
          <a:xfrm>
            <a:off x="2464417" y="1373293"/>
            <a:ext cx="5849850" cy="4523885"/>
          </a:xfrm>
        </p:spPr>
      </p:pic>
    </p:spTree>
    <p:extLst>
      <p:ext uri="{BB962C8B-B14F-4D97-AF65-F5344CB8AC3E}">
        <p14:creationId xmlns="" xmlns:p14="http://schemas.microsoft.com/office/powerpoint/2010/main" val="5384649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0401" y="279400"/>
            <a:ext cx="8596668" cy="1320800"/>
          </a:xfrm>
        </p:spPr>
        <p:txBody>
          <a:bodyPr/>
          <a:lstStyle/>
          <a:p>
            <a:r>
              <a:rPr lang="en-US" dirty="0" smtClean="0"/>
              <a:t>Civility: what is it?</a:t>
            </a:r>
            <a:endParaRPr lang="en-US" dirty="0"/>
          </a:p>
        </p:txBody>
      </p:sp>
      <p:sp>
        <p:nvSpPr>
          <p:cNvPr id="3" name="Content Placeholder 2"/>
          <p:cNvSpPr>
            <a:spLocks noGrp="1"/>
          </p:cNvSpPr>
          <p:nvPr>
            <p:ph idx="1"/>
          </p:nvPr>
        </p:nvSpPr>
        <p:spPr>
          <a:xfrm>
            <a:off x="685800" y="931334"/>
            <a:ext cx="8596668" cy="5782734"/>
          </a:xfrm>
        </p:spPr>
        <p:txBody>
          <a:bodyPr>
            <a:normAutofit/>
          </a:bodyPr>
          <a:lstStyle/>
          <a:p>
            <a:r>
              <a:rPr lang="en-US" dirty="0" smtClean="0"/>
              <a:t>Civility is behavior that: </a:t>
            </a:r>
          </a:p>
          <a:p>
            <a:r>
              <a:rPr lang="en-US" dirty="0" smtClean="0"/>
              <a:t>Shows respect toward another</a:t>
            </a:r>
          </a:p>
          <a:p>
            <a:r>
              <a:rPr lang="en-US" dirty="0" smtClean="0"/>
              <a:t>Causes another to feel valued</a:t>
            </a:r>
          </a:p>
          <a:p>
            <a:r>
              <a:rPr lang="en-US" dirty="0" smtClean="0"/>
              <a:t>Contributes to mutual respect, effective communication and team collaboration</a:t>
            </a:r>
          </a:p>
          <a:p>
            <a:endParaRPr lang="en-US" dirty="0" smtClean="0"/>
          </a:p>
          <a:p>
            <a:r>
              <a:rPr lang="en-US" dirty="0" smtClean="0"/>
              <a:t>“Civility usually is demonstrated through manners, courtesy,  politeness, and a general awareness of the rights, wishes, concerns, and feelings of others.”  </a:t>
            </a:r>
          </a:p>
          <a:p>
            <a:r>
              <a:rPr lang="en-US" dirty="0" smtClean="0"/>
              <a:t>Weeks, K. M. (2011).  In search of civility:  Confronting incivility on the college campus.  New York:  Morgan James Publishing</a:t>
            </a:r>
          </a:p>
          <a:p>
            <a:r>
              <a:rPr lang="en-US" dirty="0" smtClean="0"/>
              <a:t> </a:t>
            </a:r>
          </a:p>
          <a:p>
            <a:r>
              <a:rPr lang="en-US" dirty="0" smtClean="0"/>
              <a:t>Another person defined it as:</a:t>
            </a:r>
          </a:p>
          <a:p>
            <a:r>
              <a:rPr lang="en-US" dirty="0" smtClean="0"/>
              <a:t>Acting with Respect</a:t>
            </a:r>
          </a:p>
          <a:p>
            <a:r>
              <a:rPr lang="en-US" dirty="0" smtClean="0"/>
              <a:t>Using Restraint</a:t>
            </a:r>
          </a:p>
          <a:p>
            <a:r>
              <a:rPr lang="en-US" dirty="0" smtClean="0"/>
              <a:t>Seeking Refinement</a:t>
            </a:r>
          </a:p>
          <a:p>
            <a:endParaRPr lang="en-US" dirty="0"/>
          </a:p>
        </p:txBody>
      </p:sp>
    </p:spTree>
    <p:extLst>
      <p:ext uri="{BB962C8B-B14F-4D97-AF65-F5344CB8AC3E}">
        <p14:creationId xmlns="" xmlns:p14="http://schemas.microsoft.com/office/powerpoint/2010/main" val="27485000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workplace incivility?</a:t>
            </a:r>
            <a:br>
              <a:rPr lang="en-US" dirty="0" smtClean="0"/>
            </a:br>
            <a:endParaRPr lang="en-US" dirty="0"/>
          </a:p>
        </p:txBody>
      </p:sp>
      <p:pic>
        <p:nvPicPr>
          <p:cNvPr id="4" name="Content Placeholder 3" descr="rude co-workers.jpeg"/>
          <p:cNvPicPr>
            <a:picLocks noGrp="1" noChangeAspect="1"/>
          </p:cNvPicPr>
          <p:nvPr>
            <p:ph idx="1"/>
          </p:nvPr>
        </p:nvPicPr>
        <p:blipFill>
          <a:blip r:embed="rId3"/>
          <a:stretch>
            <a:fillRect/>
          </a:stretch>
        </p:blipFill>
        <p:spPr>
          <a:xfrm>
            <a:off x="2438400" y="2167467"/>
            <a:ext cx="5314649" cy="3700960"/>
          </a:xfrm>
        </p:spPr>
      </p:pic>
    </p:spTree>
    <p:extLst>
      <p:ext uri="{BB962C8B-B14F-4D97-AF65-F5344CB8AC3E}">
        <p14:creationId xmlns="" xmlns:p14="http://schemas.microsoft.com/office/powerpoint/2010/main" val="38441950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does it matter?</a:t>
            </a:r>
            <a:endParaRPr lang="en-US" dirty="0"/>
          </a:p>
        </p:txBody>
      </p:sp>
      <p:sp>
        <p:nvSpPr>
          <p:cNvPr id="3" name="Content Placeholder 2"/>
          <p:cNvSpPr>
            <a:spLocks noGrp="1"/>
          </p:cNvSpPr>
          <p:nvPr>
            <p:ph idx="1"/>
          </p:nvPr>
        </p:nvSpPr>
        <p:spPr>
          <a:xfrm>
            <a:off x="736601" y="1507068"/>
            <a:ext cx="8596668" cy="4009362"/>
          </a:xfrm>
        </p:spPr>
        <p:txBody>
          <a:bodyPr/>
          <a:lstStyle/>
          <a:p>
            <a:endParaRPr lang="en-US" dirty="0" smtClean="0"/>
          </a:p>
          <a:p>
            <a:r>
              <a:rPr lang="en-US" dirty="0" smtClean="0"/>
              <a:t>Lack of productivity when people are busy talking about each other or stressed about their co-workers</a:t>
            </a:r>
          </a:p>
          <a:p>
            <a:r>
              <a:rPr lang="en-US" dirty="0" smtClean="0"/>
              <a:t>Creates a tense atmosphere which is picked up by patrons</a:t>
            </a:r>
          </a:p>
          <a:p>
            <a:r>
              <a:rPr lang="en-US" dirty="0" smtClean="0"/>
              <a:t>Interferes with team work</a:t>
            </a:r>
          </a:p>
          <a:p>
            <a:r>
              <a:rPr lang="en-US" dirty="0" smtClean="0"/>
              <a:t>Makes it harder to keep good employees</a:t>
            </a:r>
          </a:p>
          <a:p>
            <a:r>
              <a:rPr lang="en-US" dirty="0" smtClean="0"/>
              <a:t>Interferes with our ability to be civil with patrons</a:t>
            </a:r>
          </a:p>
          <a:p>
            <a:r>
              <a:rPr lang="en-US" dirty="0" smtClean="0"/>
              <a:t>Interferes with transfer of institutional knowledge from employee to employee, which is best done when good relationships are in place. </a:t>
            </a:r>
            <a:endParaRPr lang="en-US" dirty="0"/>
          </a:p>
        </p:txBody>
      </p:sp>
    </p:spTree>
    <p:extLst>
      <p:ext uri="{BB962C8B-B14F-4D97-AF65-F5344CB8AC3E}">
        <p14:creationId xmlns="" xmlns:p14="http://schemas.microsoft.com/office/powerpoint/2010/main" val="34160206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library as workplace: what makes it challenging to civility?</a:t>
            </a:r>
            <a:endParaRPr lang="en-US" dirty="0"/>
          </a:p>
        </p:txBody>
      </p:sp>
      <p:pic>
        <p:nvPicPr>
          <p:cNvPr id="4" name="Content Placeholder 3" descr="Children-workshop-North-Leigh-Library.jpg"/>
          <p:cNvPicPr>
            <a:picLocks noGrp="1" noChangeAspect="1"/>
          </p:cNvPicPr>
          <p:nvPr>
            <p:ph idx="1"/>
          </p:nvPr>
        </p:nvPicPr>
        <p:blipFill>
          <a:blip r:embed="rId3"/>
          <a:stretch>
            <a:fillRect/>
          </a:stretch>
        </p:blipFill>
        <p:spPr>
          <a:xfrm>
            <a:off x="1566334" y="2103437"/>
            <a:ext cx="6739466" cy="4043680"/>
          </a:xfrm>
        </p:spPr>
      </p:pic>
    </p:spTree>
    <p:extLst>
      <p:ext uri="{BB962C8B-B14F-4D97-AF65-F5344CB8AC3E}">
        <p14:creationId xmlns="" xmlns:p14="http://schemas.microsoft.com/office/powerpoint/2010/main" val="35163322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to we answer to?</a:t>
            </a:r>
            <a:endParaRPr lang="en-US" dirty="0"/>
          </a:p>
        </p:txBody>
      </p:sp>
      <p:sp>
        <p:nvSpPr>
          <p:cNvPr id="3" name="Content Placeholder 2"/>
          <p:cNvSpPr>
            <a:spLocks noGrp="1"/>
          </p:cNvSpPr>
          <p:nvPr>
            <p:ph idx="1"/>
          </p:nvPr>
        </p:nvSpPr>
        <p:spPr>
          <a:xfrm>
            <a:off x="694267" y="1280056"/>
            <a:ext cx="8596668" cy="5425544"/>
          </a:xfrm>
        </p:spPr>
        <p:txBody>
          <a:bodyPr/>
          <a:lstStyle/>
          <a:p>
            <a:r>
              <a:rPr lang="en-US" dirty="0" smtClean="0"/>
              <a:t>Civility and patrons</a:t>
            </a:r>
          </a:p>
          <a:p>
            <a:r>
              <a:rPr lang="en-US" dirty="0" smtClean="0"/>
              <a:t>Superior customer service, extremely valuable asset to community, star among libraries</a:t>
            </a:r>
          </a:p>
          <a:p>
            <a:r>
              <a:rPr lang="en-US" dirty="0" smtClean="0"/>
              <a:t>Pleasant interchange</a:t>
            </a:r>
          </a:p>
          <a:p>
            <a:r>
              <a:rPr lang="en-US" dirty="0" smtClean="0"/>
              <a:t>Unpleasant interchange</a:t>
            </a:r>
          </a:p>
          <a:p>
            <a:r>
              <a:rPr lang="en-US" dirty="0" smtClean="0"/>
              <a:t>Scary interchange/security problem/negative experiences with patrons frequent</a:t>
            </a:r>
          </a:p>
          <a:p>
            <a:r>
              <a:rPr lang="en-US" dirty="0" smtClean="0"/>
              <a:t>Civility and fellow workers</a:t>
            </a:r>
          </a:p>
          <a:p>
            <a:r>
              <a:rPr lang="en-US" dirty="0" smtClean="0"/>
              <a:t>Incredible teamwork and staff all strongly aware of goals and going in same positive direction</a:t>
            </a:r>
          </a:p>
          <a:p>
            <a:r>
              <a:rPr lang="en-US" dirty="0" smtClean="0"/>
              <a:t>Pleasant relationship and ability to work out problems</a:t>
            </a:r>
          </a:p>
          <a:p>
            <a:r>
              <a:rPr lang="en-US" dirty="0" smtClean="0"/>
              <a:t>Occasional clash, corresponding drama, unnecessary time and upset</a:t>
            </a:r>
          </a:p>
          <a:p>
            <a:r>
              <a:rPr lang="en-US" dirty="0" smtClean="0"/>
              <a:t>Toxic relationships, bullying, general negativity </a:t>
            </a:r>
          </a:p>
          <a:p>
            <a:endParaRPr lang="en-US" dirty="0"/>
          </a:p>
        </p:txBody>
      </p:sp>
      <p:cxnSp>
        <p:nvCxnSpPr>
          <p:cNvPr id="5" name="Straight Arrow Connector 4"/>
          <p:cNvCxnSpPr/>
          <p:nvPr/>
        </p:nvCxnSpPr>
        <p:spPr>
          <a:xfrm>
            <a:off x="1024467" y="1363133"/>
            <a:ext cx="8466" cy="236220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1066800" y="3886200"/>
            <a:ext cx="0" cy="2175933"/>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pic>
        <p:nvPicPr>
          <p:cNvPr id="12" name="Picture 11" descr="library patrons.jpg"/>
          <p:cNvPicPr>
            <a:picLocks noChangeAspect="1"/>
          </p:cNvPicPr>
          <p:nvPr/>
        </p:nvPicPr>
        <p:blipFill>
          <a:blip r:embed="rId3"/>
          <a:stretch>
            <a:fillRect/>
          </a:stretch>
        </p:blipFill>
        <p:spPr>
          <a:xfrm>
            <a:off x="9256340" y="440266"/>
            <a:ext cx="1733393" cy="1569423"/>
          </a:xfrm>
          <a:prstGeom prst="rect">
            <a:avLst/>
          </a:prstGeom>
        </p:spPr>
      </p:pic>
      <p:pic>
        <p:nvPicPr>
          <p:cNvPr id="13" name="Picture 12" descr="library staff.jpg"/>
          <p:cNvPicPr>
            <a:picLocks noChangeAspect="1"/>
          </p:cNvPicPr>
          <p:nvPr/>
        </p:nvPicPr>
        <p:blipFill>
          <a:blip r:embed="rId4"/>
          <a:stretch>
            <a:fillRect/>
          </a:stretch>
        </p:blipFill>
        <p:spPr>
          <a:xfrm>
            <a:off x="9736138" y="4284132"/>
            <a:ext cx="2062343" cy="1368425"/>
          </a:xfrm>
          <a:prstGeom prst="rect">
            <a:avLst/>
          </a:prstGeom>
        </p:spPr>
      </p:pic>
    </p:spTree>
    <p:extLst>
      <p:ext uri="{BB962C8B-B14F-4D97-AF65-F5344CB8AC3E}">
        <p14:creationId xmlns="" xmlns:p14="http://schemas.microsoft.com/office/powerpoint/2010/main" val="34181852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1" y="279400"/>
            <a:ext cx="8596668" cy="1320800"/>
          </a:xfrm>
        </p:spPr>
        <p:txBody>
          <a:bodyPr/>
          <a:lstStyle/>
          <a:p>
            <a:r>
              <a:rPr lang="en-US" dirty="0" smtClean="0"/>
              <a:t>Introversion and civility in the library</a:t>
            </a:r>
            <a:endParaRPr lang="en-US" dirty="0"/>
          </a:p>
        </p:txBody>
      </p:sp>
      <p:sp>
        <p:nvSpPr>
          <p:cNvPr id="3" name="Content Placeholder 2"/>
          <p:cNvSpPr>
            <a:spLocks noGrp="1"/>
          </p:cNvSpPr>
          <p:nvPr>
            <p:ph idx="1"/>
          </p:nvPr>
        </p:nvSpPr>
        <p:spPr>
          <a:xfrm>
            <a:off x="753534" y="829734"/>
            <a:ext cx="8322732" cy="5706533"/>
          </a:xfrm>
        </p:spPr>
        <p:txBody>
          <a:bodyPr>
            <a:normAutofit fontScale="92500" lnSpcReduction="20000"/>
          </a:bodyPr>
          <a:lstStyle/>
          <a:p>
            <a:endParaRPr lang="en-US" sz="2100" dirty="0" smtClean="0"/>
          </a:p>
          <a:p>
            <a:r>
              <a:rPr lang="en-US" sz="2100" dirty="0" smtClean="0"/>
              <a:t>Introverts and extroverts need different amounts of outside </a:t>
            </a:r>
            <a:r>
              <a:rPr lang="en-US" sz="2100" b="1" dirty="0" smtClean="0"/>
              <a:t>stimulation</a:t>
            </a:r>
            <a:r>
              <a:rPr lang="en-US" sz="2100" dirty="0" smtClean="0"/>
              <a:t> to function well</a:t>
            </a:r>
          </a:p>
          <a:p>
            <a:r>
              <a:rPr lang="en-US" sz="2100" dirty="0" smtClean="0"/>
              <a:t>Introverts and extroverts often work differently; introverts often work more </a:t>
            </a:r>
            <a:r>
              <a:rPr lang="en-US" sz="2100" b="1" dirty="0" smtClean="0"/>
              <a:t>slowly</a:t>
            </a:r>
            <a:r>
              <a:rPr lang="en-US" sz="2100" dirty="0" smtClean="0"/>
              <a:t> and deliberately than extroverts. They prefer to focus on </a:t>
            </a:r>
            <a:r>
              <a:rPr lang="en-US" sz="2100" b="1" dirty="0" smtClean="0"/>
              <a:t>one task at a time</a:t>
            </a:r>
            <a:r>
              <a:rPr lang="en-US" sz="2100" dirty="0" smtClean="0"/>
              <a:t> and can have great powers of concentration. They are often immune to the lure of fame and fortune.</a:t>
            </a:r>
          </a:p>
          <a:p>
            <a:r>
              <a:rPr lang="en-US" sz="2100" dirty="0" smtClean="0"/>
              <a:t>Introverts and extroverts may have differing social styles. Introverts may have great social skills but still </a:t>
            </a:r>
            <a:r>
              <a:rPr lang="en-US" sz="2100" b="1" dirty="0" smtClean="0"/>
              <a:t>prefer to be home alone </a:t>
            </a:r>
            <a:r>
              <a:rPr lang="en-US" sz="2100" dirty="0" smtClean="0"/>
              <a:t>rather than a crowded party. They may feel they can </a:t>
            </a:r>
            <a:r>
              <a:rPr lang="en-US" sz="2100" b="1" dirty="0" smtClean="0"/>
              <a:t>express themselves better in writing </a:t>
            </a:r>
            <a:r>
              <a:rPr lang="en-US" sz="2100" dirty="0" smtClean="0"/>
              <a:t>than by speaking, especially extemporaneously. </a:t>
            </a:r>
            <a:r>
              <a:rPr lang="en-US" sz="2100" b="1" dirty="0" smtClean="0"/>
              <a:t>They tend to dislike conflict. </a:t>
            </a:r>
            <a:r>
              <a:rPr lang="en-US" sz="2100" dirty="0" smtClean="0"/>
              <a:t>Many have a horror of small talk. </a:t>
            </a:r>
          </a:p>
          <a:p>
            <a:r>
              <a:rPr lang="en-US" sz="2100" dirty="0" smtClean="0"/>
              <a:t>Many are highly </a:t>
            </a:r>
            <a:r>
              <a:rPr lang="en-US" sz="2100" b="1" dirty="0" smtClean="0"/>
              <a:t>sensitive</a:t>
            </a:r>
            <a:r>
              <a:rPr lang="en-US" sz="2100" dirty="0" smtClean="0"/>
              <a:t> </a:t>
            </a:r>
          </a:p>
          <a:p>
            <a:r>
              <a:rPr lang="en-US" sz="2100" dirty="0" smtClean="0"/>
              <a:t>High </a:t>
            </a:r>
            <a:r>
              <a:rPr lang="en-US" sz="2100" b="1" dirty="0" smtClean="0"/>
              <a:t>reactivity, </a:t>
            </a:r>
            <a:r>
              <a:rPr lang="en-US" sz="2100" dirty="0" smtClean="0"/>
              <a:t>high alert</a:t>
            </a:r>
          </a:p>
          <a:p>
            <a:r>
              <a:rPr lang="en-US" sz="2100" dirty="0" smtClean="0"/>
              <a:t>Think and </a:t>
            </a:r>
            <a:r>
              <a:rPr lang="en-US" sz="2100" b="1" dirty="0" smtClean="0"/>
              <a:t>feel more deeply</a:t>
            </a:r>
          </a:p>
          <a:p>
            <a:endParaRPr lang="en-US" sz="2100" dirty="0" smtClean="0"/>
          </a:p>
          <a:p>
            <a:r>
              <a:rPr lang="en-US" sz="2100" dirty="0" smtClean="0">
                <a:solidFill>
                  <a:srgbClr val="FF0000"/>
                </a:solidFill>
              </a:rPr>
              <a:t>What parts of being introverted might contribute to incivility in a library workplace?</a:t>
            </a:r>
          </a:p>
          <a:p>
            <a:endParaRPr lang="en-US" dirty="0"/>
          </a:p>
        </p:txBody>
      </p:sp>
    </p:spTree>
    <p:extLst>
      <p:ext uri="{BB962C8B-B14F-4D97-AF65-F5344CB8AC3E}">
        <p14:creationId xmlns="" xmlns:p14="http://schemas.microsoft.com/office/powerpoint/2010/main" val="9200079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3467" y="237066"/>
            <a:ext cx="8596668" cy="1320800"/>
          </a:xfrm>
        </p:spPr>
        <p:txBody>
          <a:bodyPr/>
          <a:lstStyle/>
          <a:p>
            <a:r>
              <a:rPr lang="en-US" dirty="0" smtClean="0"/>
              <a:t>Behaviors which encourage incivility</a:t>
            </a:r>
            <a:endParaRPr lang="en-US" dirty="0"/>
          </a:p>
        </p:txBody>
      </p:sp>
      <p:sp>
        <p:nvSpPr>
          <p:cNvPr id="3" name="Content Placeholder 2"/>
          <p:cNvSpPr>
            <a:spLocks noGrp="1"/>
          </p:cNvSpPr>
          <p:nvPr>
            <p:ph idx="1"/>
          </p:nvPr>
        </p:nvSpPr>
        <p:spPr>
          <a:xfrm>
            <a:off x="719667" y="863601"/>
            <a:ext cx="8596668" cy="5748866"/>
          </a:xfrm>
        </p:spPr>
        <p:txBody>
          <a:bodyPr>
            <a:normAutofit fontScale="62500" lnSpcReduction="20000"/>
          </a:bodyPr>
          <a:lstStyle/>
          <a:p>
            <a:endParaRPr lang="en-US" sz="2600" dirty="0" smtClean="0"/>
          </a:p>
          <a:p>
            <a:r>
              <a:rPr lang="en-US" sz="2600" dirty="0" smtClean="0"/>
              <a:t>Individualism and lack of respect: if you are always thinking “I’ll do it my way”, you’ll have a hard time of thinking of others; when we end up caring little about what people think of us, we end up thinking very little of them</a:t>
            </a:r>
          </a:p>
          <a:p>
            <a:r>
              <a:rPr lang="en-US" sz="2600" dirty="0" smtClean="0"/>
              <a:t>Inflated self-worth: more self-absorbed, other people lose their value to us</a:t>
            </a:r>
          </a:p>
          <a:p>
            <a:r>
              <a:rPr lang="en-US" sz="2600" dirty="0" smtClean="0"/>
              <a:t>Low self-worth: people become defensive or hostile</a:t>
            </a:r>
          </a:p>
          <a:p>
            <a:r>
              <a:rPr lang="en-US" sz="2600" dirty="0" smtClean="0"/>
              <a:t>Materialism: people who have this tendency tend to show more antisocial traits</a:t>
            </a:r>
          </a:p>
          <a:p>
            <a:r>
              <a:rPr lang="en-US" sz="2600" dirty="0" smtClean="0"/>
              <a:t>Mental health problems: name it and they all can cause rudeness in different ways</a:t>
            </a:r>
          </a:p>
          <a:p>
            <a:r>
              <a:rPr lang="en-US" sz="2600" dirty="0" smtClean="0"/>
              <a:t>Injustice: when we think we are being treated unfairly, or have been wronged, we can respond in ways which can make us act out in hostility</a:t>
            </a:r>
          </a:p>
          <a:p>
            <a:r>
              <a:rPr lang="en-US" sz="2600" dirty="0" smtClean="0"/>
              <a:t>Stress: makes us more easily over-whelmed, not taking the time for politeness, makes us less tolerant of others’ behavior too</a:t>
            </a:r>
          </a:p>
          <a:p>
            <a:r>
              <a:rPr lang="en-US" sz="2600" dirty="0" smtClean="0"/>
              <a:t>Anonymity: leads us to believe we can get away with rudeness and therefore can act with impunity</a:t>
            </a:r>
          </a:p>
          <a:p>
            <a:r>
              <a:rPr lang="en-US" sz="2600" dirty="0" smtClean="0"/>
              <a:t>Not needing others: at least we are tricked into thinking this with the lack of personal contact; if we don’t need others, then we don’t care how we treat them</a:t>
            </a:r>
          </a:p>
          <a:p>
            <a:r>
              <a:rPr lang="en-US" sz="2600" dirty="0" smtClean="0"/>
              <a:t>Fear: </a:t>
            </a:r>
          </a:p>
          <a:p>
            <a:r>
              <a:rPr lang="en-US" sz="2600" dirty="0" smtClean="0"/>
              <a:t>Anger: poise of often beyond our reach when we are angry</a:t>
            </a:r>
          </a:p>
          <a:p>
            <a:pPr>
              <a:buNone/>
            </a:pPr>
            <a:r>
              <a:rPr lang="en-US" sz="2600" dirty="0" smtClean="0"/>
              <a:t>	</a:t>
            </a:r>
            <a:r>
              <a:rPr lang="en-US" sz="2200" dirty="0" smtClean="0">
                <a:solidFill>
                  <a:srgbClr val="FF0000"/>
                </a:solidFill>
              </a:rPr>
              <a:t>How many of these traits might show up in patrons; in yourself?</a:t>
            </a:r>
          </a:p>
          <a:p>
            <a:endParaRPr lang="en-US" dirty="0" smtClean="0"/>
          </a:p>
          <a:p>
            <a:endParaRPr lang="en-US" dirty="0"/>
          </a:p>
        </p:txBody>
      </p:sp>
    </p:spTree>
    <p:extLst>
      <p:ext uri="{BB962C8B-B14F-4D97-AF65-F5344CB8AC3E}">
        <p14:creationId xmlns="" xmlns:p14="http://schemas.microsoft.com/office/powerpoint/2010/main" val="3567789889"/>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312</TotalTime>
  <Words>1656</Words>
  <Application>Microsoft Office PowerPoint</Application>
  <PresentationFormat>Custom</PresentationFormat>
  <Paragraphs>199</Paragraphs>
  <Slides>15</Slides>
  <Notes>14</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Facet</vt:lpstr>
      <vt:lpstr>CIVILITY IN THE WORKPLACE:</vt:lpstr>
      <vt:lpstr>What are we here to talk about today?</vt:lpstr>
      <vt:lpstr>Civility: what is it?</vt:lpstr>
      <vt:lpstr>What is workplace incivility? </vt:lpstr>
      <vt:lpstr>Why does it matter?</vt:lpstr>
      <vt:lpstr>The library as workplace: what makes it challenging to civility?</vt:lpstr>
      <vt:lpstr>Who to we answer to?</vt:lpstr>
      <vt:lpstr>Introversion and civility in the library</vt:lpstr>
      <vt:lpstr>Behaviors which encourage incivility</vt:lpstr>
      <vt:lpstr>Behaviors which encourage civility</vt:lpstr>
      <vt:lpstr>Improving civility and encouraging civility in the workplace</vt:lpstr>
      <vt:lpstr>Civility and patrons and customer service</vt:lpstr>
      <vt:lpstr> Civility and colleagues</vt:lpstr>
      <vt:lpstr>Wrap up/questions</vt:lpstr>
      <vt:lpstr>Resources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Maureen Cole</dc:creator>
  <cp:lastModifiedBy>mcole</cp:lastModifiedBy>
  <cp:revision>41</cp:revision>
  <dcterms:created xsi:type="dcterms:W3CDTF">2013-07-05T17:04:04Z</dcterms:created>
  <dcterms:modified xsi:type="dcterms:W3CDTF">2013-07-22T17:51:04Z</dcterms:modified>
</cp:coreProperties>
</file>