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63" r:id="rId4"/>
    <p:sldId id="260" r:id="rId5"/>
    <p:sldId id="258" r:id="rId6"/>
    <p:sldId id="259" r:id="rId7"/>
    <p:sldId id="261" r:id="rId8"/>
    <p:sldId id="262" r:id="rId9"/>
    <p:sldId id="279" r:id="rId10"/>
    <p:sldId id="264" r:id="rId11"/>
    <p:sldId id="265" r:id="rId12"/>
    <p:sldId id="266" r:id="rId13"/>
    <p:sldId id="281" r:id="rId14"/>
    <p:sldId id="269" r:id="rId15"/>
    <p:sldId id="270" r:id="rId16"/>
    <p:sldId id="271" r:id="rId17"/>
    <p:sldId id="278" r:id="rId18"/>
    <p:sldId id="272" r:id="rId19"/>
    <p:sldId id="280" r:id="rId20"/>
    <p:sldId id="273" r:id="rId21"/>
    <p:sldId id="282" r:id="rId22"/>
    <p:sldId id="283" r:id="rId23"/>
    <p:sldId id="274" r:id="rId24"/>
    <p:sldId id="277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A5825-A705-423B-9A49-D08C22CFD0B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FC85B-9DE8-40F4-9796-BBC64E91C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2199-5403-4F6C-BE66-05BFC12C8FB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06B6-5B29-48BE-A5F5-5ADBE30F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609600"/>
            <a:ext cx="89154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BookShare</a:t>
            </a:r>
            <a:r>
              <a:rPr lang="en-US" dirty="0" smtClean="0"/>
              <a:t>: Reaching Kids in Care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Cedar Mill Community Library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8990"/>
            <a:ext cx="7620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Early Literacy Outreach Using Volunteers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362200" cy="2405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886261"/>
            <a:ext cx="762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Jody Westerman, Outreach Librarian</a:t>
            </a:r>
          </a:p>
          <a:p>
            <a:pPr algn="ctr"/>
            <a:r>
              <a:rPr lang="en-US" sz="1600" dirty="0" smtClean="0"/>
              <a:t>OLA April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440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Storytime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sz="3400" dirty="0" err="1" smtClean="0"/>
              <a:t>Storytime</a:t>
            </a:r>
            <a:r>
              <a:rPr lang="en-US" sz="3400" dirty="0" smtClean="0"/>
              <a:t> Resources: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Storyboxes</a:t>
            </a:r>
            <a:r>
              <a:rPr lang="en-US" dirty="0" smtClean="0"/>
              <a:t>, big books, flannel stories, songs </a:t>
            </a:r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pPr>
              <a:buFont typeface="Wingdings"/>
              <a:buChar char="Ø"/>
            </a:pPr>
            <a:r>
              <a:rPr lang="en-US" sz="3400" dirty="0" smtClean="0"/>
              <a:t>$ </a:t>
            </a:r>
            <a:r>
              <a:rPr lang="en-US" sz="3400" dirty="0" smtClean="0"/>
              <a:t>- </a:t>
            </a:r>
            <a:r>
              <a:rPr lang="en-US" sz="3400" dirty="0" smtClean="0"/>
              <a:t>to purchase resources</a:t>
            </a:r>
          </a:p>
          <a:p>
            <a:pPr>
              <a:buFont typeface="Wingdings"/>
              <a:buChar char="Ø"/>
            </a:pPr>
            <a:r>
              <a:rPr lang="en-US" sz="3400" b="1" dirty="0" smtClean="0">
                <a:solidFill>
                  <a:srgbClr val="CC0066"/>
                </a:solidFill>
              </a:rPr>
              <a:t>Volunteers</a:t>
            </a:r>
            <a:r>
              <a:rPr lang="en-US" sz="3400" dirty="0" smtClean="0"/>
              <a:t>: to present </a:t>
            </a:r>
            <a:r>
              <a:rPr lang="en-US" sz="3400" dirty="0" err="1" smtClean="0"/>
              <a:t>storytimes</a:t>
            </a:r>
            <a:endParaRPr lang="en-US" sz="3400" dirty="0" smtClean="0"/>
          </a:p>
          <a:p>
            <a:pPr>
              <a:buFont typeface="Wingdings"/>
              <a:buChar char="Ø"/>
            </a:pPr>
            <a:r>
              <a:rPr lang="en-US" sz="3400" dirty="0" smtClean="0"/>
              <a:t>  Staff </a:t>
            </a:r>
            <a:r>
              <a:rPr lang="en-US" sz="3400" dirty="0" smtClean="0"/>
              <a:t>- train </a:t>
            </a:r>
            <a:r>
              <a:rPr lang="en-US" sz="3400" dirty="0" smtClean="0"/>
              <a:t>&amp; supervise volunteers</a:t>
            </a:r>
          </a:p>
          <a:p>
            <a:pPr marL="0" indent="0">
              <a:buNone/>
            </a:pPr>
            <a:r>
              <a:rPr lang="en-US" sz="3400" dirty="0" smtClean="0"/>
              <a:t>      Staff </a:t>
            </a:r>
            <a:r>
              <a:rPr lang="en-US" sz="3400" dirty="0" smtClean="0"/>
              <a:t>- </a:t>
            </a:r>
            <a:r>
              <a:rPr lang="en-US" sz="3400" dirty="0" smtClean="0"/>
              <a:t>select</a:t>
            </a:r>
            <a:r>
              <a:rPr lang="en-US" sz="3400" dirty="0"/>
              <a:t>, </a:t>
            </a:r>
            <a:r>
              <a:rPr lang="en-US" sz="3400" dirty="0" smtClean="0"/>
              <a:t>process, organize resources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Summer Reading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Family child care providers track reading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Parents invited to read at home with babies, toddlers, preschoolers &amp; track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child receives a free board book or paperback </a:t>
            </a:r>
            <a:r>
              <a:rPr lang="en-US" sz="2800" dirty="0" smtClean="0"/>
              <a:t>(and other small prizes)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</a:rPr>
              <a:t>Storytime</a:t>
            </a:r>
            <a:r>
              <a:rPr lang="en-US" b="1" dirty="0" smtClean="0">
                <a:solidFill>
                  <a:srgbClr val="0070C0"/>
                </a:solidFill>
              </a:rPr>
              <a:t> volunteers</a:t>
            </a:r>
            <a:r>
              <a:rPr lang="en-US" dirty="0" smtClean="0"/>
              <a:t> deliver SR prize books to family child care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9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2057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BookPacks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Backpacks with 3 age appropriate books go home from childcare site for parents &amp; child to read together.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b="1" dirty="0" smtClean="0"/>
              <a:t> </a:t>
            </a:r>
            <a:r>
              <a:rPr lang="en-US" b="1" dirty="0" smtClean="0"/>
              <a:t>Deposit Collections at Early Intervention</a:t>
            </a:r>
          </a:p>
          <a:p>
            <a:pPr marL="0" indent="0">
              <a:buNone/>
            </a:pPr>
            <a:r>
              <a:rPr lang="en-US" sz="2800" dirty="0" smtClean="0"/>
              <a:t>                   Board books housed at EI offices.</a:t>
            </a:r>
          </a:p>
          <a:p>
            <a:pPr marL="0" indent="0">
              <a:buNone/>
            </a:pPr>
            <a:r>
              <a:rPr lang="en-US" sz="2800" dirty="0" smtClean="0"/>
              <a:t>Professionals read during home visits w/parent &amp; child.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/>
              <a:t> </a:t>
            </a:r>
            <a:r>
              <a:rPr lang="en-US" sz="2800" b="1" dirty="0" smtClean="0"/>
              <a:t>          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      </a:t>
            </a:r>
            <a:r>
              <a:rPr lang="en-US" b="1" dirty="0" smtClean="0"/>
              <a:t>Early Literacy Workshops</a:t>
            </a:r>
          </a:p>
          <a:p>
            <a:pPr marL="0" indent="0">
              <a:buNone/>
            </a:pPr>
            <a:r>
              <a:rPr lang="en-US" sz="2800" dirty="0" smtClean="0"/>
              <a:t>   Free workshops for child care providers on early literacy.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34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 Care Sites - Recruitment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Oregon Child Care Division, list of registered &amp; certified providers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Child Care Resource &amp; Referral Agency</a:t>
            </a:r>
            <a:r>
              <a:rPr lang="en-US" sz="2800" dirty="0" smtClean="0"/>
              <a:t> (CCR&amp;R)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Provider Resource Organization (PRO)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Oregon Association for the Education of Young Children (OAEYC)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Online, phone book, neighborhood signs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Word of </a:t>
            </a:r>
            <a:r>
              <a:rPr lang="en-US" dirty="0" smtClean="0"/>
              <a:t>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Child Care Providers – Starting </a:t>
            </a:r>
            <a:r>
              <a:rPr lang="en-US" b="1" dirty="0" smtClean="0"/>
              <a:t>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Phone: Introduce program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Initial interview at </a:t>
            </a:r>
            <a:r>
              <a:rPr lang="en-US" dirty="0" smtClean="0"/>
              <a:t>site</a:t>
            </a:r>
          </a:p>
          <a:p>
            <a:pPr lvl="2"/>
            <a:r>
              <a:rPr lang="en-US" sz="3000" dirty="0" smtClean="0"/>
              <a:t>Site information</a:t>
            </a:r>
            <a:endParaRPr lang="en-US" sz="3000" dirty="0"/>
          </a:p>
          <a:p>
            <a:pPr lvl="2"/>
            <a:r>
              <a:rPr lang="en-US" sz="3000" dirty="0" smtClean="0"/>
              <a:t>Why </a:t>
            </a:r>
            <a:r>
              <a:rPr lang="en-US" sz="3000" dirty="0" smtClean="0"/>
              <a:t>read, early literacy </a:t>
            </a:r>
            <a:endParaRPr lang="en-US" sz="3000" dirty="0" smtClean="0"/>
          </a:p>
          <a:p>
            <a:pPr lvl="2"/>
            <a:r>
              <a:rPr lang="en-US" sz="3000" dirty="0" smtClean="0"/>
              <a:t>What </a:t>
            </a:r>
            <a:r>
              <a:rPr lang="en-US" sz="3000" dirty="0" err="1" smtClean="0"/>
              <a:t>storytime</a:t>
            </a:r>
            <a:r>
              <a:rPr lang="en-US" sz="3000" dirty="0" smtClean="0"/>
              <a:t> looks </a:t>
            </a:r>
            <a:r>
              <a:rPr lang="en-US" sz="3000" dirty="0" smtClean="0"/>
              <a:t>like</a:t>
            </a:r>
          </a:p>
          <a:p>
            <a:pPr lvl="2"/>
            <a:r>
              <a:rPr lang="en-US" sz="3000" dirty="0" smtClean="0"/>
              <a:t>Expectations</a:t>
            </a: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Delivery of books at interview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Storytime</a:t>
            </a:r>
            <a:r>
              <a:rPr lang="en-US" dirty="0" smtClean="0"/>
              <a:t> scheduled at later date</a:t>
            </a:r>
          </a:p>
          <a:p>
            <a:pPr lvl="2"/>
            <a:r>
              <a:rPr lang="en-US" sz="3000" dirty="0" smtClean="0"/>
              <a:t>Match </a:t>
            </a:r>
            <a:r>
              <a:rPr lang="en-US" sz="3000" dirty="0" smtClean="0"/>
              <a:t>volunteer with site       </a:t>
            </a:r>
          </a:p>
        </p:txBody>
      </p:sp>
    </p:spTree>
    <p:extLst>
      <p:ext uri="{BB962C8B-B14F-4D97-AF65-F5344CB8AC3E}">
        <p14:creationId xmlns:p14="http://schemas.microsoft.com/office/powerpoint/2010/main" val="122440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Volunteer </a:t>
            </a:r>
            <a:r>
              <a:rPr lang="en-US" b="1" dirty="0" smtClean="0">
                <a:solidFill>
                  <a:srgbClr val="CC0066"/>
                </a:solidFill>
              </a:rPr>
              <a:t>Positions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Book Delivery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Storytime</a:t>
            </a: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Check-in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Laminator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Special Projects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826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Volunteer Recruitment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Library volunteer manager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In-library ads / flyers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Library website, newsletter</a:t>
            </a:r>
            <a:r>
              <a:rPr lang="en-US" sz="2800" dirty="0" smtClean="0"/>
              <a:t> (paper and e)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Articles in local newspapers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Specific organizations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Word of mouth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979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Volunteer Orientation Process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Phone contact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In- person interview w/ outreach librarian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Observe </a:t>
            </a:r>
            <a:r>
              <a:rPr lang="en-US" dirty="0" err="1" smtClean="0"/>
              <a:t>storytime</a:t>
            </a:r>
            <a:r>
              <a:rPr lang="en-US" dirty="0" smtClean="0"/>
              <a:t> at family child care </a:t>
            </a:r>
            <a:r>
              <a:rPr lang="en-US" dirty="0" smtClean="0"/>
              <a:t>sites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Attend 3 hour training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Background check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Site assigned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Plan first </a:t>
            </a:r>
            <a:r>
              <a:rPr lang="en-US" dirty="0" err="1" smtClean="0"/>
              <a:t>storytime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Present </a:t>
            </a:r>
            <a:r>
              <a:rPr lang="en-US" dirty="0" err="1" smtClean="0"/>
              <a:t>storytime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5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Volunteer </a:t>
            </a:r>
            <a:r>
              <a:rPr lang="en-US" b="1" dirty="0" smtClean="0">
                <a:solidFill>
                  <a:srgbClr val="CC0066"/>
                </a:solidFill>
              </a:rPr>
              <a:t>Training Session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BookShare</a:t>
            </a:r>
            <a:r>
              <a:rPr lang="en-US" dirty="0"/>
              <a:t>: Who we serve and why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Why Read: Why is it important to read?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Early </a:t>
            </a:r>
            <a:r>
              <a:rPr lang="en-US" dirty="0"/>
              <a:t>Literacy </a:t>
            </a:r>
            <a:r>
              <a:rPr lang="en-US" dirty="0" smtClean="0"/>
              <a:t>Development </a:t>
            </a:r>
            <a:r>
              <a:rPr lang="en-US" dirty="0" smtClean="0"/>
              <a:t>: </a:t>
            </a:r>
            <a:r>
              <a:rPr lang="en-US" dirty="0" smtClean="0"/>
              <a:t>6 skills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to Read: Selecting books for different ages of children; selecting for mixed age groups.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Moving down the developmental ladder.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How to Read: Demonstrate using inflection, </a:t>
            </a:r>
            <a:r>
              <a:rPr lang="en-US" dirty="0" smtClean="0"/>
              <a:t>pacing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Storytime</a:t>
            </a:r>
            <a:r>
              <a:rPr lang="en-US" dirty="0"/>
              <a:t> </a:t>
            </a:r>
            <a:r>
              <a:rPr lang="en-US" dirty="0" smtClean="0"/>
              <a:t>Structure: </a:t>
            </a:r>
            <a:br>
              <a:rPr lang="en-US" dirty="0" smtClean="0"/>
            </a:br>
            <a:r>
              <a:rPr lang="en-US" dirty="0" smtClean="0"/>
              <a:t>	Mix </a:t>
            </a:r>
            <a:r>
              <a:rPr lang="en-US" dirty="0" smtClean="0"/>
              <a:t>reading &amp; activities; routine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Storytime</a:t>
            </a:r>
            <a:r>
              <a:rPr lang="en-US" dirty="0"/>
              <a:t> </a:t>
            </a:r>
            <a:r>
              <a:rPr lang="en-US" dirty="0" smtClean="0"/>
              <a:t>Outline: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 err="1" smtClean="0"/>
              <a:t>storytime</a:t>
            </a:r>
            <a:r>
              <a:rPr lang="en-US" dirty="0" smtClean="0"/>
              <a:t> plan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Early </a:t>
            </a:r>
            <a:r>
              <a:rPr lang="en-US" dirty="0"/>
              <a:t>Literacy </a:t>
            </a:r>
            <a:r>
              <a:rPr lang="en-US" dirty="0" smtClean="0"/>
              <a:t>Focus; copy for providers, </a:t>
            </a:r>
            <a:r>
              <a:rPr lang="en-US" dirty="0" smtClean="0"/>
              <a:t>w/songs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4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C0066"/>
                </a:solidFill>
              </a:rPr>
              <a:t>Storytime</a:t>
            </a:r>
            <a:r>
              <a:rPr lang="en-US" b="1" dirty="0" smtClean="0">
                <a:solidFill>
                  <a:srgbClr val="CC0066"/>
                </a:solidFill>
              </a:rPr>
              <a:t> Resources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Storyboxes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by theme                      </a:t>
            </a:r>
            <a:endParaRPr lang="en-US" sz="40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</a:rPr>
              <a:t> Songs </a:t>
            </a:r>
            <a:r>
              <a:rPr lang="en-US" sz="4000" dirty="0">
                <a:solidFill>
                  <a:srgbClr val="000000"/>
                </a:solidFill>
              </a:rPr>
              <a:t>&amp; rhymes &amp; </a:t>
            </a:r>
            <a:r>
              <a:rPr lang="en-US" sz="4000" dirty="0" err="1">
                <a:solidFill>
                  <a:srgbClr val="000000"/>
                </a:solidFill>
              </a:rPr>
              <a:t>fingerplays</a:t>
            </a:r>
            <a:r>
              <a:rPr lang="en-US" sz="4000" dirty="0">
                <a:solidFill>
                  <a:srgbClr val="000000"/>
                </a:solidFill>
              </a:rPr>
              <a:t>  </a:t>
            </a:r>
            <a:endParaRPr lang="en-US" sz="4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Big </a:t>
            </a:r>
            <a:r>
              <a:rPr lang="en-US" sz="4000" dirty="0">
                <a:solidFill>
                  <a:srgbClr val="000000"/>
                </a:solidFill>
              </a:rPr>
              <a:t>books  </a:t>
            </a:r>
            <a:endParaRPr lang="en-US" sz="40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Flannel </a:t>
            </a:r>
            <a:r>
              <a:rPr lang="en-US" sz="4000" dirty="0" smtClean="0">
                <a:solidFill>
                  <a:srgbClr val="000000"/>
                </a:solidFill>
              </a:rPr>
              <a:t>Stories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Prop </a:t>
            </a:r>
            <a:r>
              <a:rPr lang="en-US" sz="4000" dirty="0" smtClean="0">
                <a:solidFill>
                  <a:srgbClr val="000000"/>
                </a:solidFill>
              </a:rPr>
              <a:t>Stories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4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BookShare</a:t>
            </a:r>
            <a:r>
              <a:rPr lang="en-US" dirty="0" smtClean="0"/>
              <a:t>: Reaching Kids in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dirty="0" smtClean="0"/>
              <a:t>Started 1996 at Cedar Mill Community Library,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Washington County, Oregon</a:t>
            </a:r>
          </a:p>
          <a:p>
            <a:pPr>
              <a:buFont typeface="Wingdings"/>
              <a:buChar char="Ø"/>
            </a:pPr>
            <a:r>
              <a:rPr lang="en-US" dirty="0" smtClean="0"/>
              <a:t>Serving: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Family Child Care Homes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Day Care Centers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Head Start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Woodside Early Intervention/Special Education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Volunteer – Supervision &amp; Support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Storytime</a:t>
            </a:r>
            <a:r>
              <a:rPr lang="en-US" sz="3600" dirty="0" smtClean="0"/>
              <a:t> Feedback Form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Monthly contact with outreach librarian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Quarterly Volunteer Meetings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Yearly on-site observations by outreach librarian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Library-wide volunteer </a:t>
            </a:r>
            <a:r>
              <a:rPr lang="en-US" sz="3600" dirty="0" smtClean="0"/>
              <a:t>appreciation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Volunteer appreciation by providers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992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Where to Start?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Many ways to serve children in </a:t>
            </a:r>
            <a:r>
              <a:rPr lang="en-US" dirty="0" smtClean="0"/>
              <a:t>care           	         	    &amp; support child care providers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Many models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CMCL </a:t>
            </a:r>
            <a:r>
              <a:rPr lang="en-US" dirty="0" smtClean="0"/>
              <a:t>focus:   </a:t>
            </a:r>
            <a:r>
              <a:rPr lang="en-US" dirty="0" smtClean="0"/>
              <a:t>Book Delivery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Where</a:t>
            </a:r>
            <a:r>
              <a:rPr lang="en-US" dirty="0" smtClean="0"/>
              <a:t>: Family </a:t>
            </a:r>
            <a:r>
              <a:rPr lang="en-US" dirty="0"/>
              <a:t>C</a:t>
            </a:r>
            <a:r>
              <a:rPr lang="en-US" dirty="0" smtClean="0"/>
              <a:t>hild Care, Day Care Centers</a:t>
            </a:r>
          </a:p>
          <a:p>
            <a:pPr marL="0" indent="0">
              <a:buNone/>
            </a:pPr>
            <a:r>
              <a:rPr lang="en-US" dirty="0" smtClean="0"/>
              <a:t>      Volunteers</a:t>
            </a:r>
            <a:r>
              <a:rPr lang="en-US" dirty="0" smtClean="0"/>
              <a:t>: Deliver books, check-in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Storytime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dirty="0" smtClean="0"/>
              <a:t>                   </a:t>
            </a:r>
            <a:r>
              <a:rPr lang="en-US" b="1" dirty="0" smtClean="0">
                <a:solidFill>
                  <a:srgbClr val="002060"/>
                </a:solidFill>
              </a:rPr>
              <a:t> What works for you?</a:t>
            </a:r>
            <a:endParaRPr lang="en-US" b="1" baseline="30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53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Success: Is it working?</a:t>
            </a:r>
            <a:endParaRPr lang="en-US" dirty="0"/>
          </a:p>
        </p:txBody>
      </p:sp>
      <p:pic>
        <p:nvPicPr>
          <p:cNvPr id="2050" name="Picture 2" descr="I:\YS\Early Literacy@ Cedar Mill\Pictures\Claire looking at camera w board 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06840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YS\Early Literacy@ Cedar Mill\Pictures\Madeline Reading New Book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496151" cy="18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YS\Early Literacy@ Cedar Mill\Pictures\JAc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533525" cy="22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4915"/>
            <a:ext cx="3790384" cy="25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2170"/>
            <a:ext cx="1997264" cy="19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can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do?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       Getting Started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Who is your audience? What types of care?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Define your service </a:t>
            </a:r>
            <a:r>
              <a:rPr lang="en-US" dirty="0" smtClean="0"/>
              <a:t>area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Define your service: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Book delivery? </a:t>
            </a:r>
            <a:r>
              <a:rPr lang="en-US" dirty="0" err="1" smtClean="0"/>
              <a:t>Storytime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How </a:t>
            </a:r>
            <a:r>
              <a:rPr lang="en-US" dirty="0" smtClean="0"/>
              <a:t>often?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Start </a:t>
            </a:r>
            <a:r>
              <a:rPr lang="en-US" dirty="0" smtClean="0"/>
              <a:t>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Planting Seeds </a:t>
            </a:r>
            <a:endParaRPr lang="en-US" b="1" dirty="0"/>
          </a:p>
        </p:txBody>
      </p:sp>
      <p:pic>
        <p:nvPicPr>
          <p:cNvPr id="1026" name="Picture 2" descr="C:\Documents and Settings\jodyw\Local Settings\Temporary Internet Files\Content.IE5\0TNMOJKC\MP9004073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505200" cy="47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jodyw\Local Settings\Temporary Internet Files\Content.IE5\JUJ2UH41\MP9004069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1312"/>
            <a:ext cx="241935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odyw\Local Settings\Temporary Internet Files\Content.IE5\HI9VPTX2\MP9004069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8104" y="3706826"/>
            <a:ext cx="77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Talk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436" y="5334000"/>
            <a:ext cx="101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Read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76" y="484239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4310" y="2438400"/>
            <a:ext cx="108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Play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8617" y="1447046"/>
            <a:ext cx="115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Write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YS\BOOKSHR\Volunteers\volunteer photos\Joan\IMG_0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YS\BOOKSHR\Volunteers\volunteer photos\Lois King\DSC01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8" y="4227287"/>
            <a:ext cx="2286000" cy="17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1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79" y="3657600"/>
            <a:ext cx="3879540" cy="29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I:\Digital Pictures\BookShare\IMG_15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9709" r="5135" b="34830"/>
          <a:stretch/>
        </p:blipFill>
        <p:spPr bwMode="auto">
          <a:xfrm>
            <a:off x="304800" y="152400"/>
            <a:ext cx="8572616" cy="32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4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Staff paid by library </a:t>
            </a:r>
            <a:r>
              <a:rPr lang="en-US" sz="2400" dirty="0" smtClean="0"/>
              <a:t>(outreach librarian, PT library assistant)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Books and </a:t>
            </a:r>
            <a:r>
              <a:rPr lang="en-US" dirty="0" err="1" smtClean="0"/>
              <a:t>storytime</a:t>
            </a:r>
            <a:r>
              <a:rPr lang="en-US" dirty="0" smtClean="0"/>
              <a:t> materials funded </a:t>
            </a:r>
            <a:r>
              <a:rPr lang="en-US" dirty="0" smtClean="0"/>
              <a:t>by: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Grants </a:t>
            </a:r>
            <a:r>
              <a:rPr lang="en-US" sz="1900" dirty="0" smtClean="0"/>
              <a:t>(Ready to Read; Oregon Community Foundation) 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Small </a:t>
            </a:r>
            <a:r>
              <a:rPr lang="en-US" sz="3000" dirty="0" smtClean="0"/>
              <a:t>Library </a:t>
            </a:r>
            <a:r>
              <a:rPr lang="en-US" sz="3000" dirty="0" smtClean="0"/>
              <a:t>Budget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Dedicated Donations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Book </a:t>
            </a:r>
            <a:r>
              <a:rPr lang="en-US" sz="3000" dirty="0" smtClean="0"/>
              <a:t>Donations</a:t>
            </a:r>
            <a:r>
              <a:rPr lang="en-US" sz="1200" dirty="0" smtClean="0"/>
              <a:t> </a:t>
            </a:r>
            <a:r>
              <a:rPr lang="en-US" sz="1900" dirty="0" smtClean="0"/>
              <a:t>(used </a:t>
            </a:r>
            <a:r>
              <a:rPr lang="en-US" sz="1900" dirty="0" smtClean="0"/>
              <a:t>books in good condition)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Volunteers: donate time and mileage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Library funds luncheon meetings, training, etc.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BookShare</a:t>
            </a:r>
            <a:r>
              <a:rPr lang="en-US" sz="3600" b="1" dirty="0" smtClean="0"/>
              <a:t> currently serves, in a month:</a:t>
            </a:r>
          </a:p>
          <a:p>
            <a:pPr marL="0" indent="0">
              <a:buNone/>
            </a:pPr>
            <a:endParaRPr lang="en-US" sz="1200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50 child care sites with book delivery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36 family child care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 14 day care centers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3880 books delivered</a:t>
            </a:r>
            <a:r>
              <a:rPr lang="en-US" sz="2400" dirty="0" smtClean="0"/>
              <a:t> (113 boxes)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        To 1697 children and 361 adults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 </a:t>
            </a:r>
            <a:r>
              <a:rPr lang="en-US" dirty="0" err="1" smtClean="0"/>
              <a:t>storytimes</a:t>
            </a:r>
            <a:r>
              <a:rPr lang="en-US" dirty="0" smtClean="0"/>
              <a:t> at family child care </a:t>
            </a:r>
          </a:p>
          <a:p>
            <a:pPr marL="0" indent="0">
              <a:buNone/>
            </a:pPr>
            <a:r>
              <a:rPr lang="en-US" dirty="0" smtClean="0"/>
              <a:t>             To 113 children and 34 adults </a:t>
            </a:r>
            <a:r>
              <a:rPr lang="en-US" sz="1400" dirty="0" smtClean="0"/>
              <a:t>(March 2012)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to Child Care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Book Delivery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</a:rPr>
              <a:t>Storytime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Deposit collections at Woodside EI/SE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Summer Reading Program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BookPacks</a:t>
            </a:r>
            <a:r>
              <a:rPr lang="en-US" dirty="0" smtClean="0"/>
              <a:t>  </a:t>
            </a:r>
            <a:r>
              <a:rPr lang="en-US" sz="2400" dirty="0" smtClean="0"/>
              <a:t>(to go home for parent &amp; child)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Early Literacy Workshops </a:t>
            </a:r>
            <a:r>
              <a:rPr lang="en-US" dirty="0" smtClean="0"/>
              <a:t> </a:t>
            </a:r>
            <a:r>
              <a:rPr lang="en-US" sz="2400" dirty="0" smtClean="0"/>
              <a:t>(CE Credit)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8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Book Delivery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 all child care sites: family, centers, Head </a:t>
            </a:r>
            <a:r>
              <a:rPr lang="en-US" dirty="0" smtClean="0"/>
              <a:t>Start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Monthly, rotating book collections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Box of 50 books: mixed age box</a:t>
            </a:r>
          </a:p>
          <a:p>
            <a:pPr marL="0" indent="0">
              <a:buNone/>
            </a:pPr>
            <a:r>
              <a:rPr lang="en-US" dirty="0" smtClean="0"/>
              <a:t>                  10 board books (babies &amp; toddlers)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39 paperbacks</a:t>
            </a:r>
            <a:r>
              <a:rPr lang="en-US" dirty="0"/>
              <a:t> </a:t>
            </a:r>
            <a:r>
              <a:rPr lang="en-US" dirty="0" smtClean="0"/>
              <a:t>(ages 2-5)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                       Fiction </a:t>
            </a:r>
            <a:r>
              <a:rPr lang="en-US" sz="2800" dirty="0">
                <a:solidFill>
                  <a:srgbClr val="000000"/>
                </a:solidFill>
              </a:rPr>
              <a:t>and non-fiction, variety of topics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1 teacher resource book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Infant/toddler box: 20 board books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fines or fees</a:t>
            </a:r>
          </a:p>
        </p:txBody>
      </p:sp>
    </p:spTree>
    <p:extLst>
      <p:ext uri="{BB962C8B-B14F-4D97-AF65-F5344CB8AC3E}">
        <p14:creationId xmlns:p14="http://schemas.microsoft.com/office/powerpoint/2010/main" val="96169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Book Delivery </a:t>
            </a:r>
            <a:r>
              <a:rPr lang="en-US" dirty="0" smtClean="0"/>
              <a:t>-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Money </a:t>
            </a:r>
            <a:r>
              <a:rPr lang="en-US" sz="2800" dirty="0" smtClean="0"/>
              <a:t>to purchase new books &amp; replacements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Books</a:t>
            </a:r>
            <a:r>
              <a:rPr lang="en-US" sz="2400" dirty="0" smtClean="0"/>
              <a:t> </a:t>
            </a:r>
            <a:r>
              <a:rPr lang="en-US" sz="2800" dirty="0" smtClean="0"/>
              <a:t>for babies, toddlers, preschoolers, providers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Staff </a:t>
            </a:r>
            <a:r>
              <a:rPr lang="en-US" sz="2800" dirty="0"/>
              <a:t>t</a:t>
            </a:r>
            <a:r>
              <a:rPr lang="en-US" sz="2800" dirty="0" smtClean="0"/>
              <a:t>o select &amp; purchase books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Staff</a:t>
            </a:r>
            <a:r>
              <a:rPr lang="en-US" sz="2800" dirty="0" smtClean="0"/>
              <a:t> to organize boxes, label books, create </a:t>
            </a:r>
            <a:r>
              <a:rPr lang="en-US" sz="2800" dirty="0"/>
              <a:t>	</a:t>
            </a:r>
            <a:r>
              <a:rPr lang="en-US" sz="2800" dirty="0" smtClean="0"/>
              <a:t>inventory </a:t>
            </a:r>
            <a:r>
              <a:rPr lang="en-US" sz="2800" dirty="0" smtClean="0"/>
              <a:t>lists; </a:t>
            </a:r>
            <a:r>
              <a:rPr lang="en-US" sz="2800" dirty="0" smtClean="0"/>
              <a:t>replace </a:t>
            </a:r>
            <a:r>
              <a:rPr lang="en-US" sz="2800" dirty="0" smtClean="0"/>
              <a:t>worn/damaged books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Volunteers</a:t>
            </a:r>
            <a:r>
              <a:rPr lang="en-US" sz="2800" dirty="0" smtClean="0"/>
              <a:t> to deliver, inventory returned books, </a:t>
            </a:r>
            <a:r>
              <a:rPr lang="en-US" sz="2800" dirty="0" smtClean="0"/>
              <a:t>	clean </a:t>
            </a:r>
            <a:r>
              <a:rPr lang="en-US" sz="2800" dirty="0" smtClean="0"/>
              <a:t>&amp; mend books, laminate books</a:t>
            </a: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Space</a:t>
            </a:r>
            <a:r>
              <a:rPr lang="en-US" sz="2800" dirty="0" smtClean="0"/>
              <a:t> to store boxes of books and inventory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714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Storytime</a:t>
            </a:r>
            <a:r>
              <a:rPr lang="en-US" b="1" dirty="0" smtClean="0">
                <a:solidFill>
                  <a:srgbClr val="0070C0"/>
                </a:solidFill>
              </a:rPr>
              <a:t> Sites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Family </a:t>
            </a:r>
            <a:r>
              <a:rPr lang="en-US" dirty="0" smtClean="0"/>
              <a:t>Child Care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1 x each month for one year </a:t>
            </a:r>
            <a:r>
              <a:rPr lang="en-US" sz="2800" dirty="0" smtClean="0"/>
              <a:t>(12 visits)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Infants, toddlers, preschoolers (4-12 kids)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Head Start  and Woodside Special Education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1 x each month for school year</a:t>
            </a:r>
            <a:r>
              <a:rPr lang="en-US" sz="2400" dirty="0" smtClean="0"/>
              <a:t> (9 visits)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Preschoolers  (HS 20 kids: Woodside 8-12 kids)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storytime</a:t>
            </a:r>
            <a:r>
              <a:rPr lang="en-US" dirty="0" smtClean="0"/>
              <a:t> at day care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Storytimes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Once a month by same volunteer</a:t>
            </a:r>
            <a:r>
              <a:rPr lang="en-US" sz="2000" dirty="0" smtClean="0"/>
              <a:t> (1 year = 12 visits)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Lasts 30 minutes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Includes:</a:t>
            </a:r>
          </a:p>
          <a:p>
            <a:pPr marL="0" indent="0">
              <a:buNone/>
            </a:pPr>
            <a:r>
              <a:rPr lang="en-US" dirty="0" smtClean="0"/>
              <a:t>                age appropriate </a:t>
            </a:r>
            <a:r>
              <a:rPr lang="en-US" dirty="0" smtClean="0"/>
              <a:t>books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flannel </a:t>
            </a:r>
            <a:r>
              <a:rPr lang="en-US" dirty="0" smtClean="0"/>
              <a:t>stories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prop </a:t>
            </a:r>
            <a:r>
              <a:rPr lang="en-US" dirty="0" smtClean="0"/>
              <a:t>stories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songs, rhymes, </a:t>
            </a:r>
            <a:r>
              <a:rPr lang="en-US" dirty="0" err="1" smtClean="0"/>
              <a:t>fingerplays</a:t>
            </a:r>
            <a:r>
              <a:rPr lang="en-US" dirty="0" smtClean="0"/>
              <a:t>, </a:t>
            </a:r>
            <a:r>
              <a:rPr lang="en-US" dirty="0" smtClean="0"/>
              <a:t>movement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early literacy information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storytime</a:t>
            </a:r>
            <a:r>
              <a:rPr lang="en-US" dirty="0" smtClean="0"/>
              <a:t> outline</a:t>
            </a:r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13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790</Words>
  <Application>Microsoft Office PowerPoint</Application>
  <PresentationFormat>On-screen Show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BookShare: Reaching Kids in Care Cedar Mill Community Library</vt:lpstr>
      <vt:lpstr>BookShare: Reaching Kids in Care</vt:lpstr>
      <vt:lpstr>Outreach Funding</vt:lpstr>
      <vt:lpstr> </vt:lpstr>
      <vt:lpstr>Services to Child Care Providers</vt:lpstr>
      <vt:lpstr>Book Delivery</vt:lpstr>
      <vt:lpstr>Book Delivery - Infrastructure</vt:lpstr>
      <vt:lpstr>Storytime Sites </vt:lpstr>
      <vt:lpstr>Storytimes</vt:lpstr>
      <vt:lpstr>Storytime - Infrastructure</vt:lpstr>
      <vt:lpstr>Summer Reading </vt:lpstr>
      <vt:lpstr>BookPacks Backpacks with 3 age appropriate books go home from childcare site for parents &amp; child to read together. </vt:lpstr>
      <vt:lpstr>Child Care Sites - Recruitment</vt:lpstr>
      <vt:lpstr>Child Care Providers – Starting Services</vt:lpstr>
      <vt:lpstr>Volunteer Positions</vt:lpstr>
      <vt:lpstr>Volunteer Recruitment</vt:lpstr>
      <vt:lpstr>Volunteer Orientation Process</vt:lpstr>
      <vt:lpstr>Volunteer Training Session</vt:lpstr>
      <vt:lpstr>Storytime Resources</vt:lpstr>
      <vt:lpstr>Volunteer – Supervision &amp; Support</vt:lpstr>
      <vt:lpstr>Where to Start?</vt:lpstr>
      <vt:lpstr>Measuring Success: Is it working?</vt:lpstr>
      <vt:lpstr>What can you do?</vt:lpstr>
      <vt:lpstr>Planting Seeds </vt:lpstr>
      <vt:lpstr>PowerPoint Presentation</vt:lpstr>
    </vt:vector>
  </TitlesOfParts>
  <Company>CML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Westerman</dc:creator>
  <cp:lastModifiedBy>Jody Westerman</cp:lastModifiedBy>
  <cp:revision>79</cp:revision>
  <cp:lastPrinted>2012-04-24T16:08:34Z</cp:lastPrinted>
  <dcterms:created xsi:type="dcterms:W3CDTF">2012-04-13T22:11:51Z</dcterms:created>
  <dcterms:modified xsi:type="dcterms:W3CDTF">2012-04-24T16:22:18Z</dcterms:modified>
</cp:coreProperties>
</file>