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0" r:id="rId4"/>
    <p:sldId id="283" r:id="rId5"/>
    <p:sldId id="284" r:id="rId6"/>
    <p:sldId id="279" r:id="rId7"/>
    <p:sldId id="280" r:id="rId8"/>
    <p:sldId id="297" r:id="rId9"/>
    <p:sldId id="288" r:id="rId10"/>
    <p:sldId id="285" r:id="rId11"/>
    <p:sldId id="286" r:id="rId12"/>
    <p:sldId id="287" r:id="rId13"/>
    <p:sldId id="298" r:id="rId14"/>
    <p:sldId id="290" r:id="rId15"/>
    <p:sldId id="291" r:id="rId16"/>
    <p:sldId id="292" r:id="rId17"/>
    <p:sldId id="293" r:id="rId18"/>
    <p:sldId id="281" r:id="rId19"/>
    <p:sldId id="299" r:id="rId20"/>
    <p:sldId id="282" r:id="rId21"/>
    <p:sldId id="295" r:id="rId22"/>
    <p:sldId id="296" r:id="rId23"/>
    <p:sldId id="29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62734" autoAdjust="0"/>
  </p:normalViewPr>
  <p:slideViewPr>
    <p:cSldViewPr>
      <p:cViewPr varScale="1">
        <p:scale>
          <a:sx n="54" d="100"/>
          <a:sy n="54" d="100"/>
        </p:scale>
        <p:origin x="-2016" y="-84"/>
      </p:cViewPr>
      <p:guideLst>
        <p:guide orient="horz" pos="2160"/>
        <p:guide pos="2880"/>
      </p:guideLst>
    </p:cSldViewPr>
  </p:slideViewPr>
  <p:outlineViewPr>
    <p:cViewPr>
      <p:scale>
        <a:sx n="33" d="100"/>
        <a:sy n="33" d="100"/>
      </p:scale>
      <p:origin x="0" y="1314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2388"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A099B5-EBD2-4201-8018-F74B6D99AD79}"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3CC966BC-7423-4030-B0CC-67DD95D0458E}">
      <dgm:prSet/>
      <dgm:spPr/>
      <dgm:t>
        <a:bodyPr/>
        <a:lstStyle/>
        <a:p>
          <a:pPr rtl="0"/>
          <a:r>
            <a:rPr lang="en-US" dirty="0" smtClean="0"/>
            <a:t>Magazine to Books</a:t>
          </a:r>
          <a:endParaRPr lang="en-US" dirty="0"/>
        </a:p>
      </dgm:t>
    </dgm:pt>
    <dgm:pt modelId="{AE10827D-AEC9-485D-814C-EA8B8976AB5B}" type="parTrans" cxnId="{708CF2ED-68B6-4669-BE65-D70A635E880D}">
      <dgm:prSet/>
      <dgm:spPr/>
      <dgm:t>
        <a:bodyPr/>
        <a:lstStyle/>
        <a:p>
          <a:endParaRPr lang="en-US"/>
        </a:p>
      </dgm:t>
    </dgm:pt>
    <dgm:pt modelId="{98B41EB8-B15A-4FC4-946F-1D1F5D84B49D}" type="sibTrans" cxnId="{708CF2ED-68B6-4669-BE65-D70A635E880D}">
      <dgm:prSet/>
      <dgm:spPr/>
      <dgm:t>
        <a:bodyPr/>
        <a:lstStyle/>
        <a:p>
          <a:endParaRPr lang="en-US"/>
        </a:p>
      </dgm:t>
    </dgm:pt>
    <dgm:pt modelId="{52CCF857-5F36-4A80-AFE6-90B288773A11}">
      <dgm:prSet/>
      <dgm:spPr/>
      <dgm:t>
        <a:bodyPr/>
        <a:lstStyle/>
        <a:p>
          <a:pPr rtl="0"/>
          <a:r>
            <a:rPr lang="en-US" smtClean="0"/>
            <a:t>Digital</a:t>
          </a:r>
          <a:endParaRPr lang="en-US"/>
        </a:p>
      </dgm:t>
    </dgm:pt>
    <dgm:pt modelId="{92FB6A82-38CA-4CEA-BCE7-29C2BB8B0B16}" type="parTrans" cxnId="{56BFE647-C6C5-465F-9D06-03F426A634C9}">
      <dgm:prSet/>
      <dgm:spPr/>
      <dgm:t>
        <a:bodyPr/>
        <a:lstStyle/>
        <a:p>
          <a:endParaRPr lang="en-US"/>
        </a:p>
      </dgm:t>
    </dgm:pt>
    <dgm:pt modelId="{FCD4681B-645A-489B-9B88-D4F766B1A3B1}" type="sibTrans" cxnId="{56BFE647-C6C5-465F-9D06-03F426A634C9}">
      <dgm:prSet/>
      <dgm:spPr/>
      <dgm:t>
        <a:bodyPr/>
        <a:lstStyle/>
        <a:p>
          <a:endParaRPr lang="en-US"/>
        </a:p>
      </dgm:t>
    </dgm:pt>
    <dgm:pt modelId="{E53C836E-EBBD-4C82-94E9-A9134F4904FB}">
      <dgm:prSet/>
      <dgm:spPr/>
      <dgm:t>
        <a:bodyPr/>
        <a:lstStyle/>
        <a:p>
          <a:pPr rtl="0"/>
          <a:r>
            <a:rPr lang="en-US" smtClean="0"/>
            <a:t>Declining readership for magazines</a:t>
          </a:r>
          <a:endParaRPr lang="en-US"/>
        </a:p>
      </dgm:t>
    </dgm:pt>
    <dgm:pt modelId="{A7CDC302-8D97-4EC3-8AD7-7DAB7E5B53D7}" type="parTrans" cxnId="{AE208693-7B6B-445F-B21C-7B96B6E698A0}">
      <dgm:prSet/>
      <dgm:spPr/>
      <dgm:t>
        <a:bodyPr/>
        <a:lstStyle/>
        <a:p>
          <a:endParaRPr lang="en-US"/>
        </a:p>
      </dgm:t>
    </dgm:pt>
    <dgm:pt modelId="{8C9559E1-44CB-4F3B-804E-EC0FA8E7FE91}" type="sibTrans" cxnId="{AE208693-7B6B-445F-B21C-7B96B6E698A0}">
      <dgm:prSet/>
      <dgm:spPr/>
      <dgm:t>
        <a:bodyPr/>
        <a:lstStyle/>
        <a:p>
          <a:endParaRPr lang="en-US"/>
        </a:p>
      </dgm:t>
    </dgm:pt>
    <dgm:pt modelId="{2EAA5C45-ABD2-4611-9AA0-84E55E842FD6}">
      <dgm:prSet/>
      <dgm:spPr/>
      <dgm:t>
        <a:bodyPr/>
        <a:lstStyle/>
        <a:p>
          <a:pPr rtl="0"/>
          <a:r>
            <a:rPr lang="en-US" smtClean="0"/>
            <a:t>Fallout from Borders failure, particularly for Manga</a:t>
          </a:r>
          <a:endParaRPr lang="en-US"/>
        </a:p>
      </dgm:t>
    </dgm:pt>
    <dgm:pt modelId="{EBEF550E-3735-420A-B075-4549E719D9BA}" type="parTrans" cxnId="{BE867584-B9B2-4972-B0AF-84953D1C4675}">
      <dgm:prSet/>
      <dgm:spPr/>
      <dgm:t>
        <a:bodyPr/>
        <a:lstStyle/>
        <a:p>
          <a:endParaRPr lang="en-US"/>
        </a:p>
      </dgm:t>
    </dgm:pt>
    <dgm:pt modelId="{62FA6FD8-1F52-420F-9BCA-CE740E38445E}" type="sibTrans" cxnId="{BE867584-B9B2-4972-B0AF-84953D1C4675}">
      <dgm:prSet/>
      <dgm:spPr/>
      <dgm:t>
        <a:bodyPr/>
        <a:lstStyle/>
        <a:p>
          <a:endParaRPr lang="en-US"/>
        </a:p>
      </dgm:t>
    </dgm:pt>
    <dgm:pt modelId="{25BEA7D4-95D5-44C3-8D26-736E47C731BE}">
      <dgm:prSet/>
      <dgm:spPr/>
      <dgm:t>
        <a:bodyPr/>
        <a:lstStyle/>
        <a:p>
          <a:pPr rtl="0"/>
          <a:r>
            <a:rPr lang="en-US" smtClean="0"/>
            <a:t>Copying</a:t>
          </a:r>
          <a:endParaRPr lang="en-US"/>
        </a:p>
      </dgm:t>
    </dgm:pt>
    <dgm:pt modelId="{EC8250F6-AC88-4379-8632-B1E4E9C417BB}" type="parTrans" cxnId="{F6E5804F-76A7-4DB5-881A-632CFF3FACEF}">
      <dgm:prSet/>
      <dgm:spPr/>
      <dgm:t>
        <a:bodyPr/>
        <a:lstStyle/>
        <a:p>
          <a:endParaRPr lang="en-US"/>
        </a:p>
      </dgm:t>
    </dgm:pt>
    <dgm:pt modelId="{9C62F2E2-85B9-4DB6-808D-6D4019CF245E}" type="sibTrans" cxnId="{F6E5804F-76A7-4DB5-881A-632CFF3FACEF}">
      <dgm:prSet/>
      <dgm:spPr/>
      <dgm:t>
        <a:bodyPr/>
        <a:lstStyle/>
        <a:p>
          <a:endParaRPr lang="en-US"/>
        </a:p>
      </dgm:t>
    </dgm:pt>
    <dgm:pt modelId="{B355D073-CD33-48CA-B474-3FB536CC568E}">
      <dgm:prSet/>
      <dgm:spPr/>
      <dgm:t>
        <a:bodyPr/>
        <a:lstStyle/>
        <a:p>
          <a:pPr rtl="0"/>
          <a:r>
            <a:rPr lang="en-US" smtClean="0"/>
            <a:t>Creator struggles</a:t>
          </a:r>
          <a:endParaRPr lang="en-US"/>
        </a:p>
      </dgm:t>
    </dgm:pt>
    <dgm:pt modelId="{70B029DB-D210-46A1-835C-E656984D9977}" type="parTrans" cxnId="{314C98D5-18E7-47DC-980D-9EE2417453A9}">
      <dgm:prSet/>
      <dgm:spPr/>
      <dgm:t>
        <a:bodyPr/>
        <a:lstStyle/>
        <a:p>
          <a:endParaRPr lang="en-US"/>
        </a:p>
      </dgm:t>
    </dgm:pt>
    <dgm:pt modelId="{D121A28C-D91A-4B21-9FDC-3FC50E9ED80D}" type="sibTrans" cxnId="{314C98D5-18E7-47DC-980D-9EE2417453A9}">
      <dgm:prSet/>
      <dgm:spPr/>
      <dgm:t>
        <a:bodyPr/>
        <a:lstStyle/>
        <a:p>
          <a:endParaRPr lang="en-US"/>
        </a:p>
      </dgm:t>
    </dgm:pt>
    <dgm:pt modelId="{CBA40E87-9627-4A59-826F-3191A6F18BB6}">
      <dgm:prSet/>
      <dgm:spPr/>
      <dgm:t>
        <a:bodyPr/>
        <a:lstStyle/>
        <a:p>
          <a:pPr rtl="0"/>
          <a:r>
            <a:rPr lang="en-US" smtClean="0"/>
            <a:t>Larger corporate owners of major publishers</a:t>
          </a:r>
          <a:endParaRPr lang="en-US"/>
        </a:p>
      </dgm:t>
    </dgm:pt>
    <dgm:pt modelId="{30927346-D899-4519-9116-DE1856DED3B1}" type="parTrans" cxnId="{57392218-01B8-4B61-AE34-F36AE04BB5B8}">
      <dgm:prSet/>
      <dgm:spPr/>
      <dgm:t>
        <a:bodyPr/>
        <a:lstStyle/>
        <a:p>
          <a:endParaRPr lang="en-US"/>
        </a:p>
      </dgm:t>
    </dgm:pt>
    <dgm:pt modelId="{4CAD687E-162A-49E7-BC7F-8A9483BC0A27}" type="sibTrans" cxnId="{57392218-01B8-4B61-AE34-F36AE04BB5B8}">
      <dgm:prSet/>
      <dgm:spPr/>
      <dgm:t>
        <a:bodyPr/>
        <a:lstStyle/>
        <a:p>
          <a:endParaRPr lang="en-US"/>
        </a:p>
      </dgm:t>
    </dgm:pt>
    <dgm:pt modelId="{4FF165BA-4E0A-4F85-B7DD-F98E27918B7B}" type="pres">
      <dgm:prSet presAssocID="{17A099B5-EBD2-4201-8018-F74B6D99AD79}" presName="linearFlow" presStyleCnt="0">
        <dgm:presLayoutVars>
          <dgm:dir/>
          <dgm:resizeHandles val="exact"/>
        </dgm:presLayoutVars>
      </dgm:prSet>
      <dgm:spPr/>
      <dgm:t>
        <a:bodyPr/>
        <a:lstStyle/>
        <a:p>
          <a:endParaRPr lang="en-US"/>
        </a:p>
      </dgm:t>
    </dgm:pt>
    <dgm:pt modelId="{1372909B-6CE4-4675-B8E9-10058F7E04DB}" type="pres">
      <dgm:prSet presAssocID="{3CC966BC-7423-4030-B0CC-67DD95D0458E}" presName="composite" presStyleCnt="0"/>
      <dgm:spPr/>
    </dgm:pt>
    <dgm:pt modelId="{89C25677-7CBD-476A-97A9-9CB7A5F6A488}" type="pres">
      <dgm:prSet presAssocID="{3CC966BC-7423-4030-B0CC-67DD95D0458E}" presName="imgShp" presStyleLbl="fgImgPlace1" presStyleIdx="0" presStyleCnt="7"/>
      <dgm:spPr>
        <a:blipFill rotWithShape="1">
          <a:blip xmlns:r="http://schemas.openxmlformats.org/officeDocument/2006/relationships" r:embed="rId1"/>
          <a:stretch>
            <a:fillRect/>
          </a:stretch>
        </a:blipFill>
      </dgm:spPr>
    </dgm:pt>
    <dgm:pt modelId="{8BA808B5-86FA-4DB5-8487-6AD6A3E9007E}" type="pres">
      <dgm:prSet presAssocID="{3CC966BC-7423-4030-B0CC-67DD95D0458E}" presName="txShp" presStyleLbl="node1" presStyleIdx="0" presStyleCnt="7">
        <dgm:presLayoutVars>
          <dgm:bulletEnabled val="1"/>
        </dgm:presLayoutVars>
      </dgm:prSet>
      <dgm:spPr/>
      <dgm:t>
        <a:bodyPr/>
        <a:lstStyle/>
        <a:p>
          <a:endParaRPr lang="en-US"/>
        </a:p>
      </dgm:t>
    </dgm:pt>
    <dgm:pt modelId="{49DD3375-0FC0-4571-AF80-E6B306ED5C22}" type="pres">
      <dgm:prSet presAssocID="{98B41EB8-B15A-4FC4-946F-1D1F5D84B49D}" presName="spacing" presStyleCnt="0"/>
      <dgm:spPr/>
    </dgm:pt>
    <dgm:pt modelId="{40FA41A4-AF9D-4CA0-9E95-ECB5071717C7}" type="pres">
      <dgm:prSet presAssocID="{52CCF857-5F36-4A80-AFE6-90B288773A11}" presName="composite" presStyleCnt="0"/>
      <dgm:spPr/>
    </dgm:pt>
    <dgm:pt modelId="{9D9583D5-F52C-4127-B6A7-5EFD38D3B9EB}" type="pres">
      <dgm:prSet presAssocID="{52CCF857-5F36-4A80-AFE6-90B288773A11}" presName="imgShp" presStyleLbl="fgImgPlace1" presStyleIdx="1" presStyleCnt="7"/>
      <dgm:spPr>
        <a:blipFill rotWithShape="1">
          <a:blip xmlns:r="http://schemas.openxmlformats.org/officeDocument/2006/relationships" r:embed="rId2"/>
          <a:stretch>
            <a:fillRect/>
          </a:stretch>
        </a:blipFill>
      </dgm:spPr>
    </dgm:pt>
    <dgm:pt modelId="{DD6BD109-D276-4465-B135-64CB7053C8F7}" type="pres">
      <dgm:prSet presAssocID="{52CCF857-5F36-4A80-AFE6-90B288773A11}" presName="txShp" presStyleLbl="node1" presStyleIdx="1" presStyleCnt="7">
        <dgm:presLayoutVars>
          <dgm:bulletEnabled val="1"/>
        </dgm:presLayoutVars>
      </dgm:prSet>
      <dgm:spPr/>
      <dgm:t>
        <a:bodyPr/>
        <a:lstStyle/>
        <a:p>
          <a:endParaRPr lang="en-US"/>
        </a:p>
      </dgm:t>
    </dgm:pt>
    <dgm:pt modelId="{0D66675A-4AEA-4474-9147-DBDE1A2FD608}" type="pres">
      <dgm:prSet presAssocID="{FCD4681B-645A-489B-9B88-D4F766B1A3B1}" presName="spacing" presStyleCnt="0"/>
      <dgm:spPr/>
    </dgm:pt>
    <dgm:pt modelId="{41C5942B-986C-418A-873F-14F940978CDA}" type="pres">
      <dgm:prSet presAssocID="{E53C836E-EBBD-4C82-94E9-A9134F4904FB}" presName="composite" presStyleCnt="0"/>
      <dgm:spPr/>
    </dgm:pt>
    <dgm:pt modelId="{BAA8EAB7-2FE6-4DC2-8DF3-2AAFB6A61285}" type="pres">
      <dgm:prSet presAssocID="{E53C836E-EBBD-4C82-94E9-A9134F4904FB}" presName="imgShp" presStyleLbl="fgImgPlace1" presStyleIdx="2" presStyleCnt="7"/>
      <dgm:spPr>
        <a:blipFill rotWithShape="1">
          <a:blip xmlns:r="http://schemas.openxmlformats.org/officeDocument/2006/relationships" r:embed="rId3"/>
          <a:stretch>
            <a:fillRect/>
          </a:stretch>
        </a:blipFill>
      </dgm:spPr>
    </dgm:pt>
    <dgm:pt modelId="{C931EA09-5954-47F7-8E0C-6FF087D0E86F}" type="pres">
      <dgm:prSet presAssocID="{E53C836E-EBBD-4C82-94E9-A9134F4904FB}" presName="txShp" presStyleLbl="node1" presStyleIdx="2" presStyleCnt="7">
        <dgm:presLayoutVars>
          <dgm:bulletEnabled val="1"/>
        </dgm:presLayoutVars>
      </dgm:prSet>
      <dgm:spPr/>
      <dgm:t>
        <a:bodyPr/>
        <a:lstStyle/>
        <a:p>
          <a:endParaRPr lang="en-US"/>
        </a:p>
      </dgm:t>
    </dgm:pt>
    <dgm:pt modelId="{02730CCC-F006-471B-9EDD-A0B780AC042C}" type="pres">
      <dgm:prSet presAssocID="{8C9559E1-44CB-4F3B-804E-EC0FA8E7FE91}" presName="spacing" presStyleCnt="0"/>
      <dgm:spPr/>
    </dgm:pt>
    <dgm:pt modelId="{9CD50380-7F8F-4E7E-A32F-745FF256DAF2}" type="pres">
      <dgm:prSet presAssocID="{2EAA5C45-ABD2-4611-9AA0-84E55E842FD6}" presName="composite" presStyleCnt="0"/>
      <dgm:spPr/>
    </dgm:pt>
    <dgm:pt modelId="{2CB9EAD7-8164-472B-8ABA-7EA01DB49ADE}" type="pres">
      <dgm:prSet presAssocID="{2EAA5C45-ABD2-4611-9AA0-84E55E842FD6}" presName="imgShp" presStyleLbl="fgImgPlace1" presStyleIdx="3" presStyleCnt="7"/>
      <dgm:spPr>
        <a:blipFill rotWithShape="1">
          <a:blip xmlns:r="http://schemas.openxmlformats.org/officeDocument/2006/relationships" r:embed="rId4"/>
          <a:stretch>
            <a:fillRect/>
          </a:stretch>
        </a:blipFill>
      </dgm:spPr>
    </dgm:pt>
    <dgm:pt modelId="{6549D41F-751F-470F-8011-5411BDB94436}" type="pres">
      <dgm:prSet presAssocID="{2EAA5C45-ABD2-4611-9AA0-84E55E842FD6}" presName="txShp" presStyleLbl="node1" presStyleIdx="3" presStyleCnt="7">
        <dgm:presLayoutVars>
          <dgm:bulletEnabled val="1"/>
        </dgm:presLayoutVars>
      </dgm:prSet>
      <dgm:spPr/>
      <dgm:t>
        <a:bodyPr/>
        <a:lstStyle/>
        <a:p>
          <a:endParaRPr lang="en-US"/>
        </a:p>
      </dgm:t>
    </dgm:pt>
    <dgm:pt modelId="{1F5B5FE8-EF7A-48EC-85B1-B775F7AB6ABA}" type="pres">
      <dgm:prSet presAssocID="{62FA6FD8-1F52-420F-9BCA-CE740E38445E}" presName="spacing" presStyleCnt="0"/>
      <dgm:spPr/>
    </dgm:pt>
    <dgm:pt modelId="{AFA207C9-CC41-4375-8EEB-96891C690DFF}" type="pres">
      <dgm:prSet presAssocID="{25BEA7D4-95D5-44C3-8D26-736E47C731BE}" presName="composite" presStyleCnt="0"/>
      <dgm:spPr/>
    </dgm:pt>
    <dgm:pt modelId="{3E791376-97BC-496B-B490-0B7367A6F931}" type="pres">
      <dgm:prSet presAssocID="{25BEA7D4-95D5-44C3-8D26-736E47C731BE}" presName="imgShp" presStyleLbl="fgImgPlace1" presStyleIdx="4" presStyleCnt="7"/>
      <dgm:spPr>
        <a:blipFill rotWithShape="1">
          <a:blip xmlns:r="http://schemas.openxmlformats.org/officeDocument/2006/relationships" r:embed="rId5"/>
          <a:stretch>
            <a:fillRect/>
          </a:stretch>
        </a:blipFill>
      </dgm:spPr>
    </dgm:pt>
    <dgm:pt modelId="{16B90024-0146-421E-9FA0-B9FF67BEDDEA}" type="pres">
      <dgm:prSet presAssocID="{25BEA7D4-95D5-44C3-8D26-736E47C731BE}" presName="txShp" presStyleLbl="node1" presStyleIdx="4" presStyleCnt="7">
        <dgm:presLayoutVars>
          <dgm:bulletEnabled val="1"/>
        </dgm:presLayoutVars>
      </dgm:prSet>
      <dgm:spPr/>
      <dgm:t>
        <a:bodyPr/>
        <a:lstStyle/>
        <a:p>
          <a:endParaRPr lang="en-US"/>
        </a:p>
      </dgm:t>
    </dgm:pt>
    <dgm:pt modelId="{942C135B-5EE1-4CE5-B23D-EEF667316871}" type="pres">
      <dgm:prSet presAssocID="{9C62F2E2-85B9-4DB6-808D-6D4019CF245E}" presName="spacing" presStyleCnt="0"/>
      <dgm:spPr/>
    </dgm:pt>
    <dgm:pt modelId="{BCB359B3-D8DA-4A52-8E76-38CE9CC2614B}" type="pres">
      <dgm:prSet presAssocID="{B355D073-CD33-48CA-B474-3FB536CC568E}" presName="composite" presStyleCnt="0"/>
      <dgm:spPr/>
    </dgm:pt>
    <dgm:pt modelId="{397E803F-7C6E-4B5F-B0BA-1F5D0882955D}" type="pres">
      <dgm:prSet presAssocID="{B355D073-CD33-48CA-B474-3FB536CC568E}" presName="imgShp" presStyleLbl="fgImgPlace1" presStyleIdx="5" presStyleCnt="7"/>
      <dgm:spPr>
        <a:blipFill rotWithShape="1">
          <a:blip xmlns:r="http://schemas.openxmlformats.org/officeDocument/2006/relationships" r:embed="rId6"/>
          <a:stretch>
            <a:fillRect/>
          </a:stretch>
        </a:blipFill>
      </dgm:spPr>
    </dgm:pt>
    <dgm:pt modelId="{04DE03CE-B22D-4790-B09F-BDF879AA92DC}" type="pres">
      <dgm:prSet presAssocID="{B355D073-CD33-48CA-B474-3FB536CC568E}" presName="txShp" presStyleLbl="node1" presStyleIdx="5" presStyleCnt="7">
        <dgm:presLayoutVars>
          <dgm:bulletEnabled val="1"/>
        </dgm:presLayoutVars>
      </dgm:prSet>
      <dgm:spPr/>
      <dgm:t>
        <a:bodyPr/>
        <a:lstStyle/>
        <a:p>
          <a:endParaRPr lang="en-US"/>
        </a:p>
      </dgm:t>
    </dgm:pt>
    <dgm:pt modelId="{5835CFEE-D4E3-4FA1-BA91-57667940691A}" type="pres">
      <dgm:prSet presAssocID="{D121A28C-D91A-4B21-9FDC-3FC50E9ED80D}" presName="spacing" presStyleCnt="0"/>
      <dgm:spPr/>
    </dgm:pt>
    <dgm:pt modelId="{E611A169-17D5-4A9E-91B2-11E87F83C6EF}" type="pres">
      <dgm:prSet presAssocID="{CBA40E87-9627-4A59-826F-3191A6F18BB6}" presName="composite" presStyleCnt="0"/>
      <dgm:spPr/>
    </dgm:pt>
    <dgm:pt modelId="{DE99163D-96D6-4348-AD77-8BB6B6FC1F8C}" type="pres">
      <dgm:prSet presAssocID="{CBA40E87-9627-4A59-826F-3191A6F18BB6}" presName="imgShp" presStyleLbl="fgImgPlace1" presStyleIdx="6" presStyleCnt="7"/>
      <dgm:spPr>
        <a:blipFill rotWithShape="1">
          <a:blip xmlns:r="http://schemas.openxmlformats.org/officeDocument/2006/relationships" r:embed="rId7"/>
          <a:stretch>
            <a:fillRect/>
          </a:stretch>
        </a:blipFill>
      </dgm:spPr>
    </dgm:pt>
    <dgm:pt modelId="{D8298976-58B6-456E-A5BF-CE05E5368561}" type="pres">
      <dgm:prSet presAssocID="{CBA40E87-9627-4A59-826F-3191A6F18BB6}" presName="txShp" presStyleLbl="node1" presStyleIdx="6" presStyleCnt="7">
        <dgm:presLayoutVars>
          <dgm:bulletEnabled val="1"/>
        </dgm:presLayoutVars>
      </dgm:prSet>
      <dgm:spPr/>
      <dgm:t>
        <a:bodyPr/>
        <a:lstStyle/>
        <a:p>
          <a:endParaRPr lang="en-US"/>
        </a:p>
      </dgm:t>
    </dgm:pt>
  </dgm:ptLst>
  <dgm:cxnLst>
    <dgm:cxn modelId="{DFD63BE9-30A8-4F2F-ADF1-05ED72ED666F}" type="presOf" srcId="{17A099B5-EBD2-4201-8018-F74B6D99AD79}" destId="{4FF165BA-4E0A-4F85-B7DD-F98E27918B7B}" srcOrd="0" destOrd="0" presId="urn:microsoft.com/office/officeart/2005/8/layout/vList3#1"/>
    <dgm:cxn modelId="{AE208693-7B6B-445F-B21C-7B96B6E698A0}" srcId="{17A099B5-EBD2-4201-8018-F74B6D99AD79}" destId="{E53C836E-EBBD-4C82-94E9-A9134F4904FB}" srcOrd="2" destOrd="0" parTransId="{A7CDC302-8D97-4EC3-8AD7-7DAB7E5B53D7}" sibTransId="{8C9559E1-44CB-4F3B-804E-EC0FA8E7FE91}"/>
    <dgm:cxn modelId="{56BFE647-C6C5-465F-9D06-03F426A634C9}" srcId="{17A099B5-EBD2-4201-8018-F74B6D99AD79}" destId="{52CCF857-5F36-4A80-AFE6-90B288773A11}" srcOrd="1" destOrd="0" parTransId="{92FB6A82-38CA-4CEA-BCE7-29C2BB8B0B16}" sibTransId="{FCD4681B-645A-489B-9B88-D4F766B1A3B1}"/>
    <dgm:cxn modelId="{36075A5A-F7F4-48FE-A0E3-B8177F8D89E9}" type="presOf" srcId="{B355D073-CD33-48CA-B474-3FB536CC568E}" destId="{04DE03CE-B22D-4790-B09F-BDF879AA92DC}" srcOrd="0" destOrd="0" presId="urn:microsoft.com/office/officeart/2005/8/layout/vList3#1"/>
    <dgm:cxn modelId="{B8C63DF5-5FD8-4D61-85E3-9A9FBB614CDA}" type="presOf" srcId="{E53C836E-EBBD-4C82-94E9-A9134F4904FB}" destId="{C931EA09-5954-47F7-8E0C-6FF087D0E86F}" srcOrd="0" destOrd="0" presId="urn:microsoft.com/office/officeart/2005/8/layout/vList3#1"/>
    <dgm:cxn modelId="{A51C5CE1-E2CF-414F-91D1-6E7565F4490A}" type="presOf" srcId="{52CCF857-5F36-4A80-AFE6-90B288773A11}" destId="{DD6BD109-D276-4465-B135-64CB7053C8F7}" srcOrd="0" destOrd="0" presId="urn:microsoft.com/office/officeart/2005/8/layout/vList3#1"/>
    <dgm:cxn modelId="{B964C2FE-05B9-4BDB-B7D9-3E13F2DC36FF}" type="presOf" srcId="{CBA40E87-9627-4A59-826F-3191A6F18BB6}" destId="{D8298976-58B6-456E-A5BF-CE05E5368561}" srcOrd="0" destOrd="0" presId="urn:microsoft.com/office/officeart/2005/8/layout/vList3#1"/>
    <dgm:cxn modelId="{F6E5804F-76A7-4DB5-881A-632CFF3FACEF}" srcId="{17A099B5-EBD2-4201-8018-F74B6D99AD79}" destId="{25BEA7D4-95D5-44C3-8D26-736E47C731BE}" srcOrd="4" destOrd="0" parTransId="{EC8250F6-AC88-4379-8632-B1E4E9C417BB}" sibTransId="{9C62F2E2-85B9-4DB6-808D-6D4019CF245E}"/>
    <dgm:cxn modelId="{BE867584-B9B2-4972-B0AF-84953D1C4675}" srcId="{17A099B5-EBD2-4201-8018-F74B6D99AD79}" destId="{2EAA5C45-ABD2-4611-9AA0-84E55E842FD6}" srcOrd="3" destOrd="0" parTransId="{EBEF550E-3735-420A-B075-4549E719D9BA}" sibTransId="{62FA6FD8-1F52-420F-9BCA-CE740E38445E}"/>
    <dgm:cxn modelId="{528CBBBF-85C1-4E08-A4D2-3C1554C09933}" type="presOf" srcId="{2EAA5C45-ABD2-4611-9AA0-84E55E842FD6}" destId="{6549D41F-751F-470F-8011-5411BDB94436}" srcOrd="0" destOrd="0" presId="urn:microsoft.com/office/officeart/2005/8/layout/vList3#1"/>
    <dgm:cxn modelId="{314C98D5-18E7-47DC-980D-9EE2417453A9}" srcId="{17A099B5-EBD2-4201-8018-F74B6D99AD79}" destId="{B355D073-CD33-48CA-B474-3FB536CC568E}" srcOrd="5" destOrd="0" parTransId="{70B029DB-D210-46A1-835C-E656984D9977}" sibTransId="{D121A28C-D91A-4B21-9FDC-3FC50E9ED80D}"/>
    <dgm:cxn modelId="{A05D575F-2F10-46FD-BCB1-8B8F3EB5F068}" type="presOf" srcId="{25BEA7D4-95D5-44C3-8D26-736E47C731BE}" destId="{16B90024-0146-421E-9FA0-B9FF67BEDDEA}" srcOrd="0" destOrd="0" presId="urn:microsoft.com/office/officeart/2005/8/layout/vList3#1"/>
    <dgm:cxn modelId="{57392218-01B8-4B61-AE34-F36AE04BB5B8}" srcId="{17A099B5-EBD2-4201-8018-F74B6D99AD79}" destId="{CBA40E87-9627-4A59-826F-3191A6F18BB6}" srcOrd="6" destOrd="0" parTransId="{30927346-D899-4519-9116-DE1856DED3B1}" sibTransId="{4CAD687E-162A-49E7-BC7F-8A9483BC0A27}"/>
    <dgm:cxn modelId="{7C106296-87BF-414A-9EA6-D5C7934AB91B}" type="presOf" srcId="{3CC966BC-7423-4030-B0CC-67DD95D0458E}" destId="{8BA808B5-86FA-4DB5-8487-6AD6A3E9007E}" srcOrd="0" destOrd="0" presId="urn:microsoft.com/office/officeart/2005/8/layout/vList3#1"/>
    <dgm:cxn modelId="{708CF2ED-68B6-4669-BE65-D70A635E880D}" srcId="{17A099B5-EBD2-4201-8018-F74B6D99AD79}" destId="{3CC966BC-7423-4030-B0CC-67DD95D0458E}" srcOrd="0" destOrd="0" parTransId="{AE10827D-AEC9-485D-814C-EA8B8976AB5B}" sibTransId="{98B41EB8-B15A-4FC4-946F-1D1F5D84B49D}"/>
    <dgm:cxn modelId="{2EF73F9D-0EFA-4951-95F3-BA694803C94C}" type="presParOf" srcId="{4FF165BA-4E0A-4F85-B7DD-F98E27918B7B}" destId="{1372909B-6CE4-4675-B8E9-10058F7E04DB}" srcOrd="0" destOrd="0" presId="urn:microsoft.com/office/officeart/2005/8/layout/vList3#1"/>
    <dgm:cxn modelId="{D8D89843-1F63-4AEC-970F-BA16B8762F83}" type="presParOf" srcId="{1372909B-6CE4-4675-B8E9-10058F7E04DB}" destId="{89C25677-7CBD-476A-97A9-9CB7A5F6A488}" srcOrd="0" destOrd="0" presId="urn:microsoft.com/office/officeart/2005/8/layout/vList3#1"/>
    <dgm:cxn modelId="{11164872-8C01-4577-ABB5-9DF74479F0C6}" type="presParOf" srcId="{1372909B-6CE4-4675-B8E9-10058F7E04DB}" destId="{8BA808B5-86FA-4DB5-8487-6AD6A3E9007E}" srcOrd="1" destOrd="0" presId="urn:microsoft.com/office/officeart/2005/8/layout/vList3#1"/>
    <dgm:cxn modelId="{D659F3EF-1C90-48DD-966B-C7716142DFF1}" type="presParOf" srcId="{4FF165BA-4E0A-4F85-B7DD-F98E27918B7B}" destId="{49DD3375-0FC0-4571-AF80-E6B306ED5C22}" srcOrd="1" destOrd="0" presId="urn:microsoft.com/office/officeart/2005/8/layout/vList3#1"/>
    <dgm:cxn modelId="{5443A183-5028-4191-98F0-B298C186120C}" type="presParOf" srcId="{4FF165BA-4E0A-4F85-B7DD-F98E27918B7B}" destId="{40FA41A4-AF9D-4CA0-9E95-ECB5071717C7}" srcOrd="2" destOrd="0" presId="urn:microsoft.com/office/officeart/2005/8/layout/vList3#1"/>
    <dgm:cxn modelId="{BECB7429-0AC2-491A-BECC-2CF5E640157E}" type="presParOf" srcId="{40FA41A4-AF9D-4CA0-9E95-ECB5071717C7}" destId="{9D9583D5-F52C-4127-B6A7-5EFD38D3B9EB}" srcOrd="0" destOrd="0" presId="urn:microsoft.com/office/officeart/2005/8/layout/vList3#1"/>
    <dgm:cxn modelId="{5E176E8C-746B-4E93-8288-A5150D95B59D}" type="presParOf" srcId="{40FA41A4-AF9D-4CA0-9E95-ECB5071717C7}" destId="{DD6BD109-D276-4465-B135-64CB7053C8F7}" srcOrd="1" destOrd="0" presId="urn:microsoft.com/office/officeart/2005/8/layout/vList3#1"/>
    <dgm:cxn modelId="{C09A6E5B-D3B2-4185-B52A-2B122F01EA46}" type="presParOf" srcId="{4FF165BA-4E0A-4F85-B7DD-F98E27918B7B}" destId="{0D66675A-4AEA-4474-9147-DBDE1A2FD608}" srcOrd="3" destOrd="0" presId="urn:microsoft.com/office/officeart/2005/8/layout/vList3#1"/>
    <dgm:cxn modelId="{E0445E00-CE10-4318-A358-B23BED21793F}" type="presParOf" srcId="{4FF165BA-4E0A-4F85-B7DD-F98E27918B7B}" destId="{41C5942B-986C-418A-873F-14F940978CDA}" srcOrd="4" destOrd="0" presId="urn:microsoft.com/office/officeart/2005/8/layout/vList3#1"/>
    <dgm:cxn modelId="{AF322987-1911-4073-94C4-EE8513F627D2}" type="presParOf" srcId="{41C5942B-986C-418A-873F-14F940978CDA}" destId="{BAA8EAB7-2FE6-4DC2-8DF3-2AAFB6A61285}" srcOrd="0" destOrd="0" presId="urn:microsoft.com/office/officeart/2005/8/layout/vList3#1"/>
    <dgm:cxn modelId="{A1A5C696-9560-4428-90C2-73FEFCBEAF03}" type="presParOf" srcId="{41C5942B-986C-418A-873F-14F940978CDA}" destId="{C931EA09-5954-47F7-8E0C-6FF087D0E86F}" srcOrd="1" destOrd="0" presId="urn:microsoft.com/office/officeart/2005/8/layout/vList3#1"/>
    <dgm:cxn modelId="{4472771E-6220-4A2F-A0AD-CDECBE1EB568}" type="presParOf" srcId="{4FF165BA-4E0A-4F85-B7DD-F98E27918B7B}" destId="{02730CCC-F006-471B-9EDD-A0B780AC042C}" srcOrd="5" destOrd="0" presId="urn:microsoft.com/office/officeart/2005/8/layout/vList3#1"/>
    <dgm:cxn modelId="{9A196AF9-95D3-42B7-93AE-84CD1EEF7B81}" type="presParOf" srcId="{4FF165BA-4E0A-4F85-B7DD-F98E27918B7B}" destId="{9CD50380-7F8F-4E7E-A32F-745FF256DAF2}" srcOrd="6" destOrd="0" presId="urn:microsoft.com/office/officeart/2005/8/layout/vList3#1"/>
    <dgm:cxn modelId="{71693585-D9B7-402E-AA4B-639DB3D55507}" type="presParOf" srcId="{9CD50380-7F8F-4E7E-A32F-745FF256DAF2}" destId="{2CB9EAD7-8164-472B-8ABA-7EA01DB49ADE}" srcOrd="0" destOrd="0" presId="urn:microsoft.com/office/officeart/2005/8/layout/vList3#1"/>
    <dgm:cxn modelId="{F91A4B1A-AA2E-4CEA-A6B8-44C5160B5212}" type="presParOf" srcId="{9CD50380-7F8F-4E7E-A32F-745FF256DAF2}" destId="{6549D41F-751F-470F-8011-5411BDB94436}" srcOrd="1" destOrd="0" presId="urn:microsoft.com/office/officeart/2005/8/layout/vList3#1"/>
    <dgm:cxn modelId="{07E3523B-B6BE-4C93-93B4-6A91F7C07B5B}" type="presParOf" srcId="{4FF165BA-4E0A-4F85-B7DD-F98E27918B7B}" destId="{1F5B5FE8-EF7A-48EC-85B1-B775F7AB6ABA}" srcOrd="7" destOrd="0" presId="urn:microsoft.com/office/officeart/2005/8/layout/vList3#1"/>
    <dgm:cxn modelId="{0C0055CD-EFD2-4103-95AC-EB4E1C7A16EB}" type="presParOf" srcId="{4FF165BA-4E0A-4F85-B7DD-F98E27918B7B}" destId="{AFA207C9-CC41-4375-8EEB-96891C690DFF}" srcOrd="8" destOrd="0" presId="urn:microsoft.com/office/officeart/2005/8/layout/vList3#1"/>
    <dgm:cxn modelId="{38BCB971-C366-454F-BEC4-B2CD284ED352}" type="presParOf" srcId="{AFA207C9-CC41-4375-8EEB-96891C690DFF}" destId="{3E791376-97BC-496B-B490-0B7367A6F931}" srcOrd="0" destOrd="0" presId="urn:microsoft.com/office/officeart/2005/8/layout/vList3#1"/>
    <dgm:cxn modelId="{4EB79794-F204-46E5-BDB0-8BB6CD723AE9}" type="presParOf" srcId="{AFA207C9-CC41-4375-8EEB-96891C690DFF}" destId="{16B90024-0146-421E-9FA0-B9FF67BEDDEA}" srcOrd="1" destOrd="0" presId="urn:microsoft.com/office/officeart/2005/8/layout/vList3#1"/>
    <dgm:cxn modelId="{140ACF50-8DBC-41CC-B75A-AC4E67BFA118}" type="presParOf" srcId="{4FF165BA-4E0A-4F85-B7DD-F98E27918B7B}" destId="{942C135B-5EE1-4CE5-B23D-EEF667316871}" srcOrd="9" destOrd="0" presId="urn:microsoft.com/office/officeart/2005/8/layout/vList3#1"/>
    <dgm:cxn modelId="{DD3B2D15-A701-438C-9326-18AA7B270492}" type="presParOf" srcId="{4FF165BA-4E0A-4F85-B7DD-F98E27918B7B}" destId="{BCB359B3-D8DA-4A52-8E76-38CE9CC2614B}" srcOrd="10" destOrd="0" presId="urn:microsoft.com/office/officeart/2005/8/layout/vList3#1"/>
    <dgm:cxn modelId="{8EB8DF94-04C0-45BC-95D6-BE77FB0C68C3}" type="presParOf" srcId="{BCB359B3-D8DA-4A52-8E76-38CE9CC2614B}" destId="{397E803F-7C6E-4B5F-B0BA-1F5D0882955D}" srcOrd="0" destOrd="0" presId="urn:microsoft.com/office/officeart/2005/8/layout/vList3#1"/>
    <dgm:cxn modelId="{6D2CCA8A-4107-4ACD-B492-C6DEFF57875D}" type="presParOf" srcId="{BCB359B3-D8DA-4A52-8E76-38CE9CC2614B}" destId="{04DE03CE-B22D-4790-B09F-BDF879AA92DC}" srcOrd="1" destOrd="0" presId="urn:microsoft.com/office/officeart/2005/8/layout/vList3#1"/>
    <dgm:cxn modelId="{A3729254-E8BB-455B-841C-36A23417F8D1}" type="presParOf" srcId="{4FF165BA-4E0A-4F85-B7DD-F98E27918B7B}" destId="{5835CFEE-D4E3-4FA1-BA91-57667940691A}" srcOrd="11" destOrd="0" presId="urn:microsoft.com/office/officeart/2005/8/layout/vList3#1"/>
    <dgm:cxn modelId="{849E593C-90E5-4BD3-9DD4-7BE207959012}" type="presParOf" srcId="{4FF165BA-4E0A-4F85-B7DD-F98E27918B7B}" destId="{E611A169-17D5-4A9E-91B2-11E87F83C6EF}" srcOrd="12" destOrd="0" presId="urn:microsoft.com/office/officeart/2005/8/layout/vList3#1"/>
    <dgm:cxn modelId="{6E609E16-AFBB-4D29-B8D5-FDF1DA039CB5}" type="presParOf" srcId="{E611A169-17D5-4A9E-91B2-11E87F83C6EF}" destId="{DE99163D-96D6-4348-AD77-8BB6B6FC1F8C}" srcOrd="0" destOrd="0" presId="urn:microsoft.com/office/officeart/2005/8/layout/vList3#1"/>
    <dgm:cxn modelId="{10445605-AC28-4ADC-A53B-BB8BD640E8D8}" type="presParOf" srcId="{E611A169-17D5-4A9E-91B2-11E87F83C6EF}" destId="{D8298976-58B6-456E-A5BF-CE05E5368561}"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A808B5-86FA-4DB5-8487-6AD6A3E9007E}">
      <dsp:nvSpPr>
        <dsp:cNvPr id="0" name=""/>
        <dsp:cNvSpPr/>
      </dsp:nvSpPr>
      <dsp:spPr>
        <a:xfrm rot="10800000">
          <a:off x="1341156" y="1496"/>
          <a:ext cx="4813935" cy="51449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879" tIns="60960" rIns="113792" bIns="60960" numCol="1" spcCol="1270" anchor="ctr" anchorCtr="0">
          <a:noAutofit/>
        </a:bodyPr>
        <a:lstStyle/>
        <a:p>
          <a:pPr lvl="0" algn="ctr" defTabSz="711200" rtl="0">
            <a:lnSpc>
              <a:spcPct val="90000"/>
            </a:lnSpc>
            <a:spcBef>
              <a:spcPct val="0"/>
            </a:spcBef>
            <a:spcAft>
              <a:spcPct val="35000"/>
            </a:spcAft>
          </a:pPr>
          <a:r>
            <a:rPr lang="en-US" sz="1600" kern="1200" dirty="0" smtClean="0"/>
            <a:t>Magazine to Books</a:t>
          </a:r>
          <a:endParaRPr lang="en-US" sz="1600" kern="1200" dirty="0"/>
        </a:p>
      </dsp:txBody>
      <dsp:txXfrm rot="10800000">
        <a:off x="1341156" y="1496"/>
        <a:ext cx="4813935" cy="514497"/>
      </dsp:txXfrm>
    </dsp:sp>
    <dsp:sp modelId="{89C25677-7CBD-476A-97A9-9CB7A5F6A488}">
      <dsp:nvSpPr>
        <dsp:cNvPr id="0" name=""/>
        <dsp:cNvSpPr/>
      </dsp:nvSpPr>
      <dsp:spPr>
        <a:xfrm>
          <a:off x="1083908" y="1496"/>
          <a:ext cx="514497" cy="51449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BD109-D276-4465-B135-64CB7053C8F7}">
      <dsp:nvSpPr>
        <dsp:cNvPr id="0" name=""/>
        <dsp:cNvSpPr/>
      </dsp:nvSpPr>
      <dsp:spPr>
        <a:xfrm rot="10800000">
          <a:off x="1341156" y="669575"/>
          <a:ext cx="4813935" cy="51449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879" tIns="60960" rIns="113792" bIns="60960" numCol="1" spcCol="1270" anchor="ctr" anchorCtr="0">
          <a:noAutofit/>
        </a:bodyPr>
        <a:lstStyle/>
        <a:p>
          <a:pPr lvl="0" algn="ctr" defTabSz="711200" rtl="0">
            <a:lnSpc>
              <a:spcPct val="90000"/>
            </a:lnSpc>
            <a:spcBef>
              <a:spcPct val="0"/>
            </a:spcBef>
            <a:spcAft>
              <a:spcPct val="35000"/>
            </a:spcAft>
          </a:pPr>
          <a:r>
            <a:rPr lang="en-US" sz="1600" kern="1200" smtClean="0"/>
            <a:t>Digital</a:t>
          </a:r>
          <a:endParaRPr lang="en-US" sz="1600" kern="1200"/>
        </a:p>
      </dsp:txBody>
      <dsp:txXfrm rot="10800000">
        <a:off x="1341156" y="669575"/>
        <a:ext cx="4813935" cy="514497"/>
      </dsp:txXfrm>
    </dsp:sp>
    <dsp:sp modelId="{9D9583D5-F52C-4127-B6A7-5EFD38D3B9EB}">
      <dsp:nvSpPr>
        <dsp:cNvPr id="0" name=""/>
        <dsp:cNvSpPr/>
      </dsp:nvSpPr>
      <dsp:spPr>
        <a:xfrm>
          <a:off x="1083908" y="669575"/>
          <a:ext cx="514497" cy="51449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31EA09-5954-47F7-8E0C-6FF087D0E86F}">
      <dsp:nvSpPr>
        <dsp:cNvPr id="0" name=""/>
        <dsp:cNvSpPr/>
      </dsp:nvSpPr>
      <dsp:spPr>
        <a:xfrm rot="10800000">
          <a:off x="1341156" y="1337654"/>
          <a:ext cx="4813935" cy="51449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879" tIns="60960" rIns="113792" bIns="60960" numCol="1" spcCol="1270" anchor="ctr" anchorCtr="0">
          <a:noAutofit/>
        </a:bodyPr>
        <a:lstStyle/>
        <a:p>
          <a:pPr lvl="0" algn="ctr" defTabSz="711200" rtl="0">
            <a:lnSpc>
              <a:spcPct val="90000"/>
            </a:lnSpc>
            <a:spcBef>
              <a:spcPct val="0"/>
            </a:spcBef>
            <a:spcAft>
              <a:spcPct val="35000"/>
            </a:spcAft>
          </a:pPr>
          <a:r>
            <a:rPr lang="en-US" sz="1600" kern="1200" smtClean="0"/>
            <a:t>Declining readership for magazines</a:t>
          </a:r>
          <a:endParaRPr lang="en-US" sz="1600" kern="1200"/>
        </a:p>
      </dsp:txBody>
      <dsp:txXfrm rot="10800000">
        <a:off x="1341156" y="1337654"/>
        <a:ext cx="4813935" cy="514497"/>
      </dsp:txXfrm>
    </dsp:sp>
    <dsp:sp modelId="{BAA8EAB7-2FE6-4DC2-8DF3-2AAFB6A61285}">
      <dsp:nvSpPr>
        <dsp:cNvPr id="0" name=""/>
        <dsp:cNvSpPr/>
      </dsp:nvSpPr>
      <dsp:spPr>
        <a:xfrm>
          <a:off x="1083908" y="1337654"/>
          <a:ext cx="514497" cy="51449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49D41F-751F-470F-8011-5411BDB94436}">
      <dsp:nvSpPr>
        <dsp:cNvPr id="0" name=""/>
        <dsp:cNvSpPr/>
      </dsp:nvSpPr>
      <dsp:spPr>
        <a:xfrm rot="10800000">
          <a:off x="1341156" y="2005732"/>
          <a:ext cx="4813935" cy="51449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879" tIns="60960" rIns="113792" bIns="60960" numCol="1" spcCol="1270" anchor="ctr" anchorCtr="0">
          <a:noAutofit/>
        </a:bodyPr>
        <a:lstStyle/>
        <a:p>
          <a:pPr lvl="0" algn="ctr" defTabSz="711200" rtl="0">
            <a:lnSpc>
              <a:spcPct val="90000"/>
            </a:lnSpc>
            <a:spcBef>
              <a:spcPct val="0"/>
            </a:spcBef>
            <a:spcAft>
              <a:spcPct val="35000"/>
            </a:spcAft>
          </a:pPr>
          <a:r>
            <a:rPr lang="en-US" sz="1600" kern="1200" smtClean="0"/>
            <a:t>Fallout from Borders failure, particularly for Manga</a:t>
          </a:r>
          <a:endParaRPr lang="en-US" sz="1600" kern="1200"/>
        </a:p>
      </dsp:txBody>
      <dsp:txXfrm rot="10800000">
        <a:off x="1341156" y="2005732"/>
        <a:ext cx="4813935" cy="514497"/>
      </dsp:txXfrm>
    </dsp:sp>
    <dsp:sp modelId="{2CB9EAD7-8164-472B-8ABA-7EA01DB49ADE}">
      <dsp:nvSpPr>
        <dsp:cNvPr id="0" name=""/>
        <dsp:cNvSpPr/>
      </dsp:nvSpPr>
      <dsp:spPr>
        <a:xfrm>
          <a:off x="1083908" y="2005732"/>
          <a:ext cx="514497" cy="514497"/>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90024-0146-421E-9FA0-B9FF67BEDDEA}">
      <dsp:nvSpPr>
        <dsp:cNvPr id="0" name=""/>
        <dsp:cNvSpPr/>
      </dsp:nvSpPr>
      <dsp:spPr>
        <a:xfrm rot="10800000">
          <a:off x="1341156" y="2673811"/>
          <a:ext cx="4813935" cy="51449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879" tIns="60960" rIns="113792" bIns="60960" numCol="1" spcCol="1270" anchor="ctr" anchorCtr="0">
          <a:noAutofit/>
        </a:bodyPr>
        <a:lstStyle/>
        <a:p>
          <a:pPr lvl="0" algn="ctr" defTabSz="711200" rtl="0">
            <a:lnSpc>
              <a:spcPct val="90000"/>
            </a:lnSpc>
            <a:spcBef>
              <a:spcPct val="0"/>
            </a:spcBef>
            <a:spcAft>
              <a:spcPct val="35000"/>
            </a:spcAft>
          </a:pPr>
          <a:r>
            <a:rPr lang="en-US" sz="1600" kern="1200" smtClean="0"/>
            <a:t>Copying</a:t>
          </a:r>
          <a:endParaRPr lang="en-US" sz="1600" kern="1200"/>
        </a:p>
      </dsp:txBody>
      <dsp:txXfrm rot="10800000">
        <a:off x="1341156" y="2673811"/>
        <a:ext cx="4813935" cy="514497"/>
      </dsp:txXfrm>
    </dsp:sp>
    <dsp:sp modelId="{3E791376-97BC-496B-B490-0B7367A6F931}">
      <dsp:nvSpPr>
        <dsp:cNvPr id="0" name=""/>
        <dsp:cNvSpPr/>
      </dsp:nvSpPr>
      <dsp:spPr>
        <a:xfrm>
          <a:off x="1083908" y="2673811"/>
          <a:ext cx="514497" cy="514497"/>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DE03CE-B22D-4790-B09F-BDF879AA92DC}">
      <dsp:nvSpPr>
        <dsp:cNvPr id="0" name=""/>
        <dsp:cNvSpPr/>
      </dsp:nvSpPr>
      <dsp:spPr>
        <a:xfrm rot="10800000">
          <a:off x="1341156" y="3341890"/>
          <a:ext cx="4813935" cy="51449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879" tIns="60960" rIns="113792" bIns="60960" numCol="1" spcCol="1270" anchor="ctr" anchorCtr="0">
          <a:noAutofit/>
        </a:bodyPr>
        <a:lstStyle/>
        <a:p>
          <a:pPr lvl="0" algn="ctr" defTabSz="711200" rtl="0">
            <a:lnSpc>
              <a:spcPct val="90000"/>
            </a:lnSpc>
            <a:spcBef>
              <a:spcPct val="0"/>
            </a:spcBef>
            <a:spcAft>
              <a:spcPct val="35000"/>
            </a:spcAft>
          </a:pPr>
          <a:r>
            <a:rPr lang="en-US" sz="1600" kern="1200" smtClean="0"/>
            <a:t>Creator struggles</a:t>
          </a:r>
          <a:endParaRPr lang="en-US" sz="1600" kern="1200"/>
        </a:p>
      </dsp:txBody>
      <dsp:txXfrm rot="10800000">
        <a:off x="1341156" y="3341890"/>
        <a:ext cx="4813935" cy="514497"/>
      </dsp:txXfrm>
    </dsp:sp>
    <dsp:sp modelId="{397E803F-7C6E-4B5F-B0BA-1F5D0882955D}">
      <dsp:nvSpPr>
        <dsp:cNvPr id="0" name=""/>
        <dsp:cNvSpPr/>
      </dsp:nvSpPr>
      <dsp:spPr>
        <a:xfrm>
          <a:off x="1083908" y="3341890"/>
          <a:ext cx="514497" cy="514497"/>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298976-58B6-456E-A5BF-CE05E5368561}">
      <dsp:nvSpPr>
        <dsp:cNvPr id="0" name=""/>
        <dsp:cNvSpPr/>
      </dsp:nvSpPr>
      <dsp:spPr>
        <a:xfrm rot="10800000">
          <a:off x="1341156" y="4009969"/>
          <a:ext cx="4813935" cy="51449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879" tIns="60960" rIns="113792" bIns="60960" numCol="1" spcCol="1270" anchor="ctr" anchorCtr="0">
          <a:noAutofit/>
        </a:bodyPr>
        <a:lstStyle/>
        <a:p>
          <a:pPr lvl="0" algn="ctr" defTabSz="711200" rtl="0">
            <a:lnSpc>
              <a:spcPct val="90000"/>
            </a:lnSpc>
            <a:spcBef>
              <a:spcPct val="0"/>
            </a:spcBef>
            <a:spcAft>
              <a:spcPct val="35000"/>
            </a:spcAft>
          </a:pPr>
          <a:r>
            <a:rPr lang="en-US" sz="1600" kern="1200" smtClean="0"/>
            <a:t>Larger corporate owners of major publishers</a:t>
          </a:r>
          <a:endParaRPr lang="en-US" sz="1600" kern="1200"/>
        </a:p>
      </dsp:txBody>
      <dsp:txXfrm rot="10800000">
        <a:off x="1341156" y="4009969"/>
        <a:ext cx="4813935" cy="514497"/>
      </dsp:txXfrm>
    </dsp:sp>
    <dsp:sp modelId="{DE99163D-96D6-4348-AD77-8BB6B6FC1F8C}">
      <dsp:nvSpPr>
        <dsp:cNvPr id="0" name=""/>
        <dsp:cNvSpPr/>
      </dsp:nvSpPr>
      <dsp:spPr>
        <a:xfrm>
          <a:off x="1083908" y="4009969"/>
          <a:ext cx="514497" cy="514497"/>
        </a:xfrm>
        <a:prstGeom prst="ellipse">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8AD1D-697B-4EDB-BA6D-32FD0DE91301}" type="datetimeFigureOut">
              <a:rPr lang="en-US" smtClean="0"/>
              <a:pPr/>
              <a:t>5/14/2012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3ED1B-511E-47E0-9166-E8B3D5981690}" type="slidenum">
              <a:rPr lang="en-US" smtClean="0"/>
              <a:pPr/>
              <a:t>‹#›</a:t>
            </a:fld>
            <a:endParaRPr lang="en-US"/>
          </a:p>
        </p:txBody>
      </p:sp>
    </p:spTree>
    <p:extLst>
      <p:ext uri="{BB962C8B-B14F-4D97-AF65-F5344CB8AC3E}">
        <p14:creationId xmlns:p14="http://schemas.microsoft.com/office/powerpoint/2010/main" xmlns="" val="704977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3ED1B-511E-47E0-9166-E8B3D5981690}" type="slidenum">
              <a:rPr lang="en-US" smtClean="0"/>
              <a:pPr/>
              <a:t>3</a:t>
            </a:fld>
            <a:endParaRPr lang="en-US"/>
          </a:p>
        </p:txBody>
      </p:sp>
    </p:spTree>
    <p:extLst>
      <p:ext uri="{BB962C8B-B14F-4D97-AF65-F5344CB8AC3E}">
        <p14:creationId xmlns:p14="http://schemas.microsoft.com/office/powerpoint/2010/main" xmlns="" val="2693424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“It's possible for comics to reach… considerably more consumers (with digital), but those same consumers have nearly infinite array of choices when they open their smart phone/ tablet/ computer. And most of those choices they have they are already familiar with the form and the medium. Why do they pick comics over all other media, without showcases, without curators, without ambassadors?</a:t>
            </a:r>
          </a:p>
          <a:p>
            <a:pPr marL="0" indent="0">
              <a:buNone/>
            </a:pPr>
            <a:r>
              <a:rPr lang="en-US" dirty="0" smtClean="0"/>
              <a:t>What we need are more embassies, not just being another leaf in the wide river of the internet.</a:t>
            </a:r>
            <a:br>
              <a:rPr lang="en-US" dirty="0" smtClean="0"/>
            </a:br>
            <a:r>
              <a:rPr lang="en-US" dirty="0" smtClean="0"/>
              <a:t>Every day, in every way we should be using digital to help forge links and relationships between publishers and retailers and customers -- the retailer is the embassy to the entire world of comics”</a:t>
            </a:r>
          </a:p>
          <a:p>
            <a:r>
              <a:rPr lang="en-US" dirty="0" smtClean="0"/>
              <a:t>Brian </a:t>
            </a:r>
            <a:r>
              <a:rPr lang="en-US" dirty="0" err="1" smtClean="0"/>
              <a:t>Hibbs</a:t>
            </a:r>
            <a:endParaRPr lang="en-US" dirty="0"/>
          </a:p>
        </p:txBody>
      </p:sp>
      <p:sp>
        <p:nvSpPr>
          <p:cNvPr id="4" name="Slide Number Placeholder 3"/>
          <p:cNvSpPr>
            <a:spLocks noGrp="1"/>
          </p:cNvSpPr>
          <p:nvPr>
            <p:ph type="sldNum" sz="quarter" idx="10"/>
          </p:nvPr>
        </p:nvSpPr>
        <p:spPr/>
        <p:txBody>
          <a:bodyPr/>
          <a:lstStyle/>
          <a:p>
            <a:fld id="{AC53ED1B-511E-47E0-9166-E8B3D5981690}" type="slidenum">
              <a:rPr lang="en-US" smtClean="0"/>
              <a:pPr/>
              <a:t>12</a:t>
            </a:fld>
            <a:endParaRPr lang="en-US"/>
          </a:p>
        </p:txBody>
      </p:sp>
    </p:spTree>
    <p:extLst>
      <p:ext uri="{BB962C8B-B14F-4D97-AF65-F5344CB8AC3E}">
        <p14:creationId xmlns:p14="http://schemas.microsoft.com/office/powerpoint/2010/main" xmlns="" val="2749869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3ED1B-511E-47E0-9166-E8B3D5981690}" type="slidenum">
              <a:rPr lang="en-US" smtClean="0"/>
              <a:pPr/>
              <a:t>14</a:t>
            </a:fld>
            <a:endParaRPr lang="en-US"/>
          </a:p>
        </p:txBody>
      </p:sp>
    </p:spTree>
    <p:extLst>
      <p:ext uri="{BB962C8B-B14F-4D97-AF65-F5344CB8AC3E}">
        <p14:creationId xmlns:p14="http://schemas.microsoft.com/office/powerpoint/2010/main" xmlns="" val="424361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popular but massive piracy is hurting</a:t>
            </a:r>
          </a:p>
          <a:p>
            <a:r>
              <a:rPr lang="en-US" dirty="0" smtClean="0"/>
              <a:t>Borders closing hurt manga sales and may have been a significant factor in </a:t>
            </a:r>
            <a:r>
              <a:rPr lang="en-US" dirty="0" err="1" smtClean="0"/>
              <a:t>Tokyopop’s</a:t>
            </a:r>
            <a:r>
              <a:rPr lang="en-US" dirty="0" smtClean="0"/>
              <a:t> failure.</a:t>
            </a:r>
          </a:p>
          <a:p>
            <a:r>
              <a:rPr lang="en-US" dirty="0" smtClean="0"/>
              <a:t>US Sales down 43% since 2007, many publishers have shut down.</a:t>
            </a:r>
          </a:p>
          <a:p>
            <a:r>
              <a:rPr lang="en-US" dirty="0" smtClean="0"/>
              <a:t>Cheap ink &amp; paper makes manga ripe for </a:t>
            </a:r>
            <a:r>
              <a:rPr lang="en-US" dirty="0" err="1" smtClean="0"/>
              <a:t>scanlation</a:t>
            </a:r>
            <a:r>
              <a:rPr lang="en-US" dirty="0" smtClean="0"/>
              <a:t>, </a:t>
            </a:r>
            <a:r>
              <a:rPr lang="en-US" dirty="0" err="1" smtClean="0"/>
              <a:t>moreso</a:t>
            </a:r>
            <a:r>
              <a:rPr lang="en-US" dirty="0" smtClean="0"/>
              <a:t> than Graphic Novels with glossy paper and colored art.</a:t>
            </a:r>
          </a:p>
          <a:p>
            <a:endParaRPr lang="en-US" dirty="0"/>
          </a:p>
        </p:txBody>
      </p:sp>
      <p:sp>
        <p:nvSpPr>
          <p:cNvPr id="4" name="Slide Number Placeholder 3"/>
          <p:cNvSpPr>
            <a:spLocks noGrp="1"/>
          </p:cNvSpPr>
          <p:nvPr>
            <p:ph type="sldNum" sz="quarter" idx="10"/>
          </p:nvPr>
        </p:nvSpPr>
        <p:spPr/>
        <p:txBody>
          <a:bodyPr/>
          <a:lstStyle/>
          <a:p>
            <a:fld id="{AC53ED1B-511E-47E0-9166-E8B3D5981690}" type="slidenum">
              <a:rPr lang="en-US" smtClean="0"/>
              <a:pPr/>
              <a:t>15</a:t>
            </a:fld>
            <a:endParaRPr lang="en-US"/>
          </a:p>
        </p:txBody>
      </p:sp>
    </p:spTree>
    <p:extLst>
      <p:ext uri="{BB962C8B-B14F-4D97-AF65-F5344CB8AC3E}">
        <p14:creationId xmlns:p14="http://schemas.microsoft.com/office/powerpoint/2010/main" xmlns="" val="364112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Digital prices are cheaper but access limited</a:t>
            </a:r>
          </a:p>
          <a:p>
            <a:r>
              <a:rPr lang="en-US" dirty="0" smtClean="0"/>
              <a:t>No unified, concerted effort to give readers an alternative to scans.</a:t>
            </a:r>
          </a:p>
          <a:p>
            <a:r>
              <a:rPr lang="en-US" dirty="0" smtClean="0"/>
              <a:t>Translations still lagging</a:t>
            </a:r>
          </a:p>
          <a:p>
            <a:r>
              <a:rPr lang="en-US" dirty="0" smtClean="0"/>
              <a:t>Little effort to meet international demands</a:t>
            </a:r>
          </a:p>
          <a:p>
            <a:r>
              <a:rPr lang="en-US" dirty="0" smtClean="0"/>
              <a:t>More reliance on biggest sellers like </a:t>
            </a:r>
            <a:r>
              <a:rPr lang="en-US" dirty="0" err="1" smtClean="0"/>
              <a:t>Naruto</a:t>
            </a:r>
            <a:r>
              <a:rPr lang="en-US" dirty="0" smtClean="0"/>
              <a:t> &amp; One Piece</a:t>
            </a:r>
          </a:p>
          <a:p>
            <a:r>
              <a:rPr lang="en-US" dirty="0" smtClean="0"/>
              <a:t>Self publishers rising online</a:t>
            </a:r>
          </a:p>
          <a:p>
            <a:endParaRPr lang="en-US" dirty="0"/>
          </a:p>
        </p:txBody>
      </p:sp>
      <p:sp>
        <p:nvSpPr>
          <p:cNvPr id="4" name="Slide Number Placeholder 3"/>
          <p:cNvSpPr>
            <a:spLocks noGrp="1"/>
          </p:cNvSpPr>
          <p:nvPr>
            <p:ph type="sldNum" sz="quarter" idx="10"/>
          </p:nvPr>
        </p:nvSpPr>
        <p:spPr/>
        <p:txBody>
          <a:bodyPr/>
          <a:lstStyle/>
          <a:p>
            <a:fld id="{AC53ED1B-511E-47E0-9166-E8B3D5981690}" type="slidenum">
              <a:rPr lang="en-US" smtClean="0"/>
              <a:pPr/>
              <a:t>16</a:t>
            </a:fld>
            <a:endParaRPr lang="en-US"/>
          </a:p>
        </p:txBody>
      </p:sp>
    </p:spTree>
    <p:extLst>
      <p:ext uri="{BB962C8B-B14F-4D97-AF65-F5344CB8AC3E}">
        <p14:creationId xmlns:p14="http://schemas.microsoft.com/office/powerpoint/2010/main" xmlns="" val="1462334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3ED1B-511E-47E0-9166-E8B3D5981690}" type="slidenum">
              <a:rPr lang="en-US" smtClean="0"/>
              <a:pPr/>
              <a:t>17</a:t>
            </a:fld>
            <a:endParaRPr lang="en-US"/>
          </a:p>
        </p:txBody>
      </p:sp>
    </p:spTree>
    <p:extLst>
      <p:ext uri="{BB962C8B-B14F-4D97-AF65-F5344CB8AC3E}">
        <p14:creationId xmlns:p14="http://schemas.microsoft.com/office/powerpoint/2010/main" xmlns="" val="107289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“Being a cartoonist is a great way to make a living — it’s a lot of fun, but it doesn’t pay for college,” says Millionaire, 56, thinking ahead for his two daughters, both still in grade school. “I can’t save. I have to strike gold. Soon.”</a:t>
            </a:r>
          </a:p>
          <a:p>
            <a:endParaRPr lang="en-US" dirty="0"/>
          </a:p>
        </p:txBody>
      </p:sp>
      <p:sp>
        <p:nvSpPr>
          <p:cNvPr id="4" name="Slide Number Placeholder 3"/>
          <p:cNvSpPr>
            <a:spLocks noGrp="1"/>
          </p:cNvSpPr>
          <p:nvPr>
            <p:ph type="sldNum" sz="quarter" idx="10"/>
          </p:nvPr>
        </p:nvSpPr>
        <p:spPr/>
        <p:txBody>
          <a:bodyPr/>
          <a:lstStyle/>
          <a:p>
            <a:fld id="{AC53ED1B-511E-47E0-9166-E8B3D5981690}" type="slidenum">
              <a:rPr lang="en-US" smtClean="0"/>
              <a:pPr/>
              <a:t>18</a:t>
            </a:fld>
            <a:endParaRPr lang="en-US"/>
          </a:p>
        </p:txBody>
      </p:sp>
    </p:spTree>
    <p:extLst>
      <p:ext uri="{BB962C8B-B14F-4D97-AF65-F5344CB8AC3E}">
        <p14:creationId xmlns:p14="http://schemas.microsoft.com/office/powerpoint/2010/main" xmlns="" val="2615559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Drawing comics full time </a:t>
            </a:r>
            <a:br>
              <a:rPr lang="en-US" dirty="0" smtClean="0"/>
            </a:br>
            <a:r>
              <a:rPr lang="en-US" dirty="0" smtClean="0"/>
              <a:t>for 4 years now.</a:t>
            </a:r>
          </a:p>
          <a:p>
            <a:r>
              <a:rPr lang="en-US" dirty="0" smtClean="0"/>
              <a:t>Working with an advance</a:t>
            </a:r>
          </a:p>
          <a:p>
            <a:r>
              <a:rPr lang="en-US" dirty="0" smtClean="0"/>
              <a:t>Also a grant</a:t>
            </a:r>
          </a:p>
          <a:p>
            <a:r>
              <a:rPr lang="en-US" dirty="0" smtClean="0"/>
              <a:t>2010 most successful year, $30,000 – then it dropped to half that in 2011.</a:t>
            </a:r>
          </a:p>
          <a:p>
            <a:r>
              <a:rPr lang="en-US" dirty="0" smtClean="0"/>
              <a:t>Canadian Health Care allows her to work in comics.</a:t>
            </a:r>
          </a:p>
          <a:p>
            <a:r>
              <a:rPr lang="en-US" dirty="0" smtClean="0"/>
              <a:t>Lives very frugally.</a:t>
            </a:r>
          </a:p>
          <a:p>
            <a:endParaRPr lang="en-US" dirty="0"/>
          </a:p>
        </p:txBody>
      </p:sp>
      <p:sp>
        <p:nvSpPr>
          <p:cNvPr id="4" name="Slide Number Placeholder 3"/>
          <p:cNvSpPr>
            <a:spLocks noGrp="1"/>
          </p:cNvSpPr>
          <p:nvPr>
            <p:ph type="sldNum" sz="quarter" idx="10"/>
          </p:nvPr>
        </p:nvSpPr>
        <p:spPr/>
        <p:txBody>
          <a:bodyPr/>
          <a:lstStyle/>
          <a:p>
            <a:fld id="{AC53ED1B-511E-47E0-9166-E8B3D5981690}" type="slidenum">
              <a:rPr lang="en-US" smtClean="0"/>
              <a:pPr/>
              <a:t>20</a:t>
            </a:fld>
            <a:endParaRPr lang="en-US"/>
          </a:p>
        </p:txBody>
      </p:sp>
    </p:spTree>
    <p:extLst>
      <p:ext uri="{BB962C8B-B14F-4D97-AF65-F5344CB8AC3E}">
        <p14:creationId xmlns:p14="http://schemas.microsoft.com/office/powerpoint/2010/main" xmlns="" val="2553994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creator owned, indie initiatives – especially with digital &amp; web comics.</a:t>
            </a:r>
          </a:p>
          <a:p>
            <a:r>
              <a:rPr lang="en-US" dirty="0" smtClean="0"/>
              <a:t>Some work for hire, some creator owned (equivalent of blockbuster movie roles vs. independent roles for actors)</a:t>
            </a:r>
          </a:p>
          <a:p>
            <a:r>
              <a:rPr lang="en-US" dirty="0" smtClean="0"/>
              <a:t>Rise of Image Publishing</a:t>
            </a:r>
          </a:p>
          <a:p>
            <a:r>
              <a:rPr lang="en-US" dirty="0" err="1" smtClean="0"/>
              <a:t>Kickstarter</a:t>
            </a:r>
            <a:endParaRPr lang="en-US" dirty="0" smtClean="0"/>
          </a:p>
          <a:p>
            <a:r>
              <a:rPr lang="en-US" dirty="0" smtClean="0"/>
              <a:t>Everyone looking for the next Walking Dead which made Robert </a:t>
            </a:r>
            <a:r>
              <a:rPr lang="en-US" dirty="0" err="1" smtClean="0"/>
              <a:t>Kirkman</a:t>
            </a:r>
            <a:r>
              <a:rPr lang="en-US" dirty="0" smtClean="0"/>
              <a:t> a very wealthy man.</a:t>
            </a:r>
          </a:p>
          <a:p>
            <a:endParaRPr lang="en-US" dirty="0"/>
          </a:p>
        </p:txBody>
      </p:sp>
      <p:sp>
        <p:nvSpPr>
          <p:cNvPr id="4" name="Slide Number Placeholder 3"/>
          <p:cNvSpPr>
            <a:spLocks noGrp="1"/>
          </p:cNvSpPr>
          <p:nvPr>
            <p:ph type="sldNum" sz="quarter" idx="10"/>
          </p:nvPr>
        </p:nvSpPr>
        <p:spPr/>
        <p:txBody>
          <a:bodyPr/>
          <a:lstStyle/>
          <a:p>
            <a:fld id="{AC53ED1B-511E-47E0-9166-E8B3D5981690}" type="slidenum">
              <a:rPr lang="en-US" smtClean="0"/>
              <a:pPr/>
              <a:t>21</a:t>
            </a:fld>
            <a:endParaRPr lang="en-US"/>
          </a:p>
        </p:txBody>
      </p:sp>
    </p:spTree>
    <p:extLst>
      <p:ext uri="{BB962C8B-B14F-4D97-AF65-F5344CB8AC3E}">
        <p14:creationId xmlns:p14="http://schemas.microsoft.com/office/powerpoint/2010/main" xmlns="" val="2660043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3ED1B-511E-47E0-9166-E8B3D5981690}" type="slidenum">
              <a:rPr lang="en-US" smtClean="0"/>
              <a:pPr/>
              <a:t>22</a:t>
            </a:fld>
            <a:endParaRPr lang="en-US"/>
          </a:p>
        </p:txBody>
      </p:sp>
    </p:spTree>
    <p:extLst>
      <p:ext uri="{BB962C8B-B14F-4D97-AF65-F5344CB8AC3E}">
        <p14:creationId xmlns:p14="http://schemas.microsoft.com/office/powerpoint/2010/main" xmlns="" val="3829744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3ED1B-511E-47E0-9166-E8B3D5981690}" type="slidenum">
              <a:rPr lang="en-US" smtClean="0"/>
              <a:pPr/>
              <a:t>23</a:t>
            </a:fld>
            <a:endParaRPr lang="en-US"/>
          </a:p>
        </p:txBody>
      </p:sp>
    </p:spTree>
    <p:extLst>
      <p:ext uri="{BB962C8B-B14F-4D97-AF65-F5344CB8AC3E}">
        <p14:creationId xmlns:p14="http://schemas.microsoft.com/office/powerpoint/2010/main" xmlns="" val="409470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3ED1B-511E-47E0-9166-E8B3D5981690}" type="slidenum">
              <a:rPr lang="en-US" smtClean="0"/>
              <a:pPr/>
              <a:t>4</a:t>
            </a:fld>
            <a:endParaRPr lang="en-US"/>
          </a:p>
        </p:txBody>
      </p:sp>
    </p:spTree>
    <p:extLst>
      <p:ext uri="{BB962C8B-B14F-4D97-AF65-F5344CB8AC3E}">
        <p14:creationId xmlns:p14="http://schemas.microsoft.com/office/powerpoint/2010/main" xmlns="" val="497727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3ED1B-511E-47E0-9166-E8B3D5981690}" type="slidenum">
              <a:rPr lang="en-US" smtClean="0"/>
              <a:pPr/>
              <a:t>5</a:t>
            </a:fld>
            <a:endParaRPr lang="en-US"/>
          </a:p>
        </p:txBody>
      </p:sp>
    </p:spTree>
    <p:extLst>
      <p:ext uri="{BB962C8B-B14F-4D97-AF65-F5344CB8AC3E}">
        <p14:creationId xmlns:p14="http://schemas.microsoft.com/office/powerpoint/2010/main" xmlns="" val="216887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3ED1B-511E-47E0-9166-E8B3D5981690}" type="slidenum">
              <a:rPr lang="en-US" smtClean="0"/>
              <a:pPr/>
              <a:t>6</a:t>
            </a:fld>
            <a:endParaRPr lang="en-US"/>
          </a:p>
        </p:txBody>
      </p:sp>
    </p:spTree>
    <p:extLst>
      <p:ext uri="{BB962C8B-B14F-4D97-AF65-F5344CB8AC3E}">
        <p14:creationId xmlns:p14="http://schemas.microsoft.com/office/powerpoint/2010/main" xmlns="" val="114854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3ED1B-511E-47E0-9166-E8B3D5981690}" type="slidenum">
              <a:rPr lang="en-US" smtClean="0"/>
              <a:pPr/>
              <a:t>7</a:t>
            </a:fld>
            <a:endParaRPr lang="en-US"/>
          </a:p>
        </p:txBody>
      </p:sp>
    </p:spTree>
    <p:extLst>
      <p:ext uri="{BB962C8B-B14F-4D97-AF65-F5344CB8AC3E}">
        <p14:creationId xmlns:p14="http://schemas.microsoft.com/office/powerpoint/2010/main" xmlns="" val="100285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3ED1B-511E-47E0-9166-E8B3D5981690}" type="slidenum">
              <a:rPr lang="en-US" smtClean="0"/>
              <a:pPr/>
              <a:t>8</a:t>
            </a:fld>
            <a:endParaRPr lang="en-US"/>
          </a:p>
        </p:txBody>
      </p:sp>
    </p:spTree>
    <p:extLst>
      <p:ext uri="{BB962C8B-B14F-4D97-AF65-F5344CB8AC3E}">
        <p14:creationId xmlns:p14="http://schemas.microsoft.com/office/powerpoint/2010/main" xmlns="" val="3178056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need to collect older comics?</a:t>
            </a:r>
          </a:p>
          <a:p>
            <a:r>
              <a:rPr lang="en-US" dirty="0" smtClean="0"/>
              <a:t>Who is the audience for these books?</a:t>
            </a:r>
          </a:p>
          <a:p>
            <a:r>
              <a:rPr lang="en-US" dirty="0" smtClean="0"/>
              <a:t>Have they abandoned teens? Are they trying to reach them in other ways (DVD, movies)</a:t>
            </a:r>
          </a:p>
          <a:p>
            <a:r>
              <a:rPr lang="en-US" dirty="0" smtClean="0"/>
              <a:t>How do we arrange them on the shelf?</a:t>
            </a:r>
          </a:p>
          <a:p>
            <a:r>
              <a:rPr lang="en-US" dirty="0" smtClean="0"/>
              <a:t>Follow creators, buy good stories</a:t>
            </a:r>
          </a:p>
          <a:p>
            <a:endParaRPr lang="en-US" dirty="0"/>
          </a:p>
        </p:txBody>
      </p:sp>
      <p:sp>
        <p:nvSpPr>
          <p:cNvPr id="4" name="Slide Number Placeholder 3"/>
          <p:cNvSpPr>
            <a:spLocks noGrp="1"/>
          </p:cNvSpPr>
          <p:nvPr>
            <p:ph type="sldNum" sz="quarter" idx="10"/>
          </p:nvPr>
        </p:nvSpPr>
        <p:spPr/>
        <p:txBody>
          <a:bodyPr/>
          <a:lstStyle/>
          <a:p>
            <a:fld id="{AC53ED1B-511E-47E0-9166-E8B3D5981690}" type="slidenum">
              <a:rPr lang="en-US" smtClean="0"/>
              <a:pPr/>
              <a:t>9</a:t>
            </a:fld>
            <a:endParaRPr lang="en-US"/>
          </a:p>
        </p:txBody>
      </p:sp>
    </p:spTree>
    <p:extLst>
      <p:ext uri="{BB962C8B-B14F-4D97-AF65-F5344CB8AC3E}">
        <p14:creationId xmlns:p14="http://schemas.microsoft.com/office/powerpoint/2010/main" xmlns="" val="2827668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3ED1B-511E-47E0-9166-E8B3D5981690}" type="slidenum">
              <a:rPr lang="en-US" smtClean="0"/>
              <a:pPr/>
              <a:t>10</a:t>
            </a:fld>
            <a:endParaRPr lang="en-US"/>
          </a:p>
        </p:txBody>
      </p:sp>
    </p:spTree>
    <p:extLst>
      <p:ext uri="{BB962C8B-B14F-4D97-AF65-F5344CB8AC3E}">
        <p14:creationId xmlns:p14="http://schemas.microsoft.com/office/powerpoint/2010/main" xmlns="" val="2415189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3ED1B-511E-47E0-9166-E8B3D5981690}" type="slidenum">
              <a:rPr lang="en-US" smtClean="0"/>
              <a:pPr/>
              <a:t>11</a:t>
            </a:fld>
            <a:endParaRPr lang="en-US"/>
          </a:p>
        </p:txBody>
      </p:sp>
    </p:spTree>
    <p:extLst>
      <p:ext uri="{BB962C8B-B14F-4D97-AF65-F5344CB8AC3E}">
        <p14:creationId xmlns:p14="http://schemas.microsoft.com/office/powerpoint/2010/main" xmlns="" val="2354167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658785-95B0-471F-A37A-DDCDCD61AE02}"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95831-CD26-4259-A275-3B75358AAF23}" type="slidenum">
              <a:rPr lang="en-US" smtClean="0"/>
              <a:pPr/>
              <a:t>‹#›</a:t>
            </a:fld>
            <a:endParaRPr lang="en-US"/>
          </a:p>
        </p:txBody>
      </p:sp>
    </p:spTree>
    <p:extLst>
      <p:ext uri="{BB962C8B-B14F-4D97-AF65-F5344CB8AC3E}">
        <p14:creationId xmlns:p14="http://schemas.microsoft.com/office/powerpoint/2010/main" xmlns="" val="59132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58785-95B0-471F-A37A-DDCDCD61AE02}"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95831-CD26-4259-A275-3B75358AAF23}" type="slidenum">
              <a:rPr lang="en-US" smtClean="0"/>
              <a:pPr/>
              <a:t>‹#›</a:t>
            </a:fld>
            <a:endParaRPr lang="en-US"/>
          </a:p>
        </p:txBody>
      </p:sp>
    </p:spTree>
    <p:extLst>
      <p:ext uri="{BB962C8B-B14F-4D97-AF65-F5344CB8AC3E}">
        <p14:creationId xmlns:p14="http://schemas.microsoft.com/office/powerpoint/2010/main" xmlns="" val="206924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58785-95B0-471F-A37A-DDCDCD61AE02}"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95831-CD26-4259-A275-3B75358AAF23}" type="slidenum">
              <a:rPr lang="en-US" smtClean="0"/>
              <a:pPr/>
              <a:t>‹#›</a:t>
            </a:fld>
            <a:endParaRPr lang="en-US"/>
          </a:p>
        </p:txBody>
      </p:sp>
    </p:spTree>
    <p:extLst>
      <p:ext uri="{BB962C8B-B14F-4D97-AF65-F5344CB8AC3E}">
        <p14:creationId xmlns:p14="http://schemas.microsoft.com/office/powerpoint/2010/main" xmlns="" val="345325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58785-95B0-471F-A37A-DDCDCD61AE02}"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95831-CD26-4259-A275-3B75358AAF23}" type="slidenum">
              <a:rPr lang="en-US" smtClean="0"/>
              <a:pPr/>
              <a:t>‹#›</a:t>
            </a:fld>
            <a:endParaRPr lang="en-US"/>
          </a:p>
        </p:txBody>
      </p:sp>
    </p:spTree>
    <p:extLst>
      <p:ext uri="{BB962C8B-B14F-4D97-AF65-F5344CB8AC3E}">
        <p14:creationId xmlns:p14="http://schemas.microsoft.com/office/powerpoint/2010/main" xmlns="" val="141762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658785-95B0-471F-A37A-DDCDCD61AE02}"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95831-CD26-4259-A275-3B75358AAF23}" type="slidenum">
              <a:rPr lang="en-US" smtClean="0"/>
              <a:pPr/>
              <a:t>‹#›</a:t>
            </a:fld>
            <a:endParaRPr lang="en-US"/>
          </a:p>
        </p:txBody>
      </p:sp>
    </p:spTree>
    <p:extLst>
      <p:ext uri="{BB962C8B-B14F-4D97-AF65-F5344CB8AC3E}">
        <p14:creationId xmlns:p14="http://schemas.microsoft.com/office/powerpoint/2010/main" xmlns="" val="334209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658785-95B0-471F-A37A-DDCDCD61AE02}"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95831-CD26-4259-A275-3B75358AAF23}" type="slidenum">
              <a:rPr lang="en-US" smtClean="0"/>
              <a:pPr/>
              <a:t>‹#›</a:t>
            </a:fld>
            <a:endParaRPr lang="en-US"/>
          </a:p>
        </p:txBody>
      </p:sp>
    </p:spTree>
    <p:extLst>
      <p:ext uri="{BB962C8B-B14F-4D97-AF65-F5344CB8AC3E}">
        <p14:creationId xmlns:p14="http://schemas.microsoft.com/office/powerpoint/2010/main" xmlns="" val="284616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658785-95B0-471F-A37A-DDCDCD61AE02}" type="datetimeFigureOut">
              <a:rPr lang="en-US" smtClean="0"/>
              <a:pPr/>
              <a:t>5/14/2012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095831-CD26-4259-A275-3B75358AAF23}" type="slidenum">
              <a:rPr lang="en-US" smtClean="0"/>
              <a:pPr/>
              <a:t>‹#›</a:t>
            </a:fld>
            <a:endParaRPr lang="en-US"/>
          </a:p>
        </p:txBody>
      </p:sp>
    </p:spTree>
    <p:extLst>
      <p:ext uri="{BB962C8B-B14F-4D97-AF65-F5344CB8AC3E}">
        <p14:creationId xmlns:p14="http://schemas.microsoft.com/office/powerpoint/2010/main" xmlns="" val="155748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658785-95B0-471F-A37A-DDCDCD61AE02}" type="datetimeFigureOut">
              <a:rPr lang="en-US" smtClean="0"/>
              <a:pPr/>
              <a:t>5/14/2012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95831-CD26-4259-A275-3B75358AAF23}" type="slidenum">
              <a:rPr lang="en-US" smtClean="0"/>
              <a:pPr/>
              <a:t>‹#›</a:t>
            </a:fld>
            <a:endParaRPr lang="en-US"/>
          </a:p>
        </p:txBody>
      </p:sp>
    </p:spTree>
    <p:extLst>
      <p:ext uri="{BB962C8B-B14F-4D97-AF65-F5344CB8AC3E}">
        <p14:creationId xmlns:p14="http://schemas.microsoft.com/office/powerpoint/2010/main" xmlns="" val="379487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58785-95B0-471F-A37A-DDCDCD61AE02}" type="datetimeFigureOut">
              <a:rPr lang="en-US" smtClean="0"/>
              <a:pPr/>
              <a:t>5/14/2012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095831-CD26-4259-A275-3B75358AAF23}" type="slidenum">
              <a:rPr lang="en-US" smtClean="0"/>
              <a:pPr/>
              <a:t>‹#›</a:t>
            </a:fld>
            <a:endParaRPr lang="en-US"/>
          </a:p>
        </p:txBody>
      </p:sp>
    </p:spTree>
    <p:extLst>
      <p:ext uri="{BB962C8B-B14F-4D97-AF65-F5344CB8AC3E}">
        <p14:creationId xmlns:p14="http://schemas.microsoft.com/office/powerpoint/2010/main" xmlns="" val="187218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58785-95B0-471F-A37A-DDCDCD61AE02}"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95831-CD26-4259-A275-3B75358AAF23}" type="slidenum">
              <a:rPr lang="en-US" smtClean="0"/>
              <a:pPr/>
              <a:t>‹#›</a:t>
            </a:fld>
            <a:endParaRPr lang="en-US"/>
          </a:p>
        </p:txBody>
      </p:sp>
    </p:spTree>
    <p:extLst>
      <p:ext uri="{BB962C8B-B14F-4D97-AF65-F5344CB8AC3E}">
        <p14:creationId xmlns:p14="http://schemas.microsoft.com/office/powerpoint/2010/main" xmlns="" val="123083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58785-95B0-471F-A37A-DDCDCD61AE02}"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95831-CD26-4259-A275-3B75358AAF23}" type="slidenum">
              <a:rPr lang="en-US" smtClean="0"/>
              <a:pPr/>
              <a:t>‹#›</a:t>
            </a:fld>
            <a:endParaRPr lang="en-US"/>
          </a:p>
        </p:txBody>
      </p:sp>
    </p:spTree>
    <p:extLst>
      <p:ext uri="{BB962C8B-B14F-4D97-AF65-F5344CB8AC3E}">
        <p14:creationId xmlns:p14="http://schemas.microsoft.com/office/powerpoint/2010/main" xmlns="" val="212183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58785-95B0-471F-A37A-DDCDCD61AE02}" type="datetimeFigureOut">
              <a:rPr lang="en-US" smtClean="0"/>
              <a:pPr/>
              <a:t>5/14/2012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95831-CD26-4259-A275-3B75358AAF23}" type="slidenum">
              <a:rPr lang="en-US" smtClean="0"/>
              <a:pPr/>
              <a:t>‹#›</a:t>
            </a:fld>
            <a:endParaRPr lang="en-US"/>
          </a:p>
        </p:txBody>
      </p:sp>
    </p:spTree>
    <p:extLst>
      <p:ext uri="{BB962C8B-B14F-4D97-AF65-F5344CB8AC3E}">
        <p14:creationId xmlns:p14="http://schemas.microsoft.com/office/powerpoint/2010/main" xmlns="" val="365687080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ifanboy.com/" TargetMode="External"/><Relationship Id="rId3" Type="http://schemas.openxmlformats.org/officeDocument/2006/relationships/hyperlink" Target="http://www.comicbookresources.com/?page=article&amp;id=37735" TargetMode="External"/><Relationship Id="rId7" Type="http://schemas.openxmlformats.org/officeDocument/2006/relationships/hyperlink" Target="http://www.thecomicsbeat.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comichron.com/monthlycomicssales/1991.html" TargetMode="External"/><Relationship Id="rId5" Type="http://schemas.openxmlformats.org/officeDocument/2006/relationships/hyperlink" Target="http://io9.com/5874951/why-manga-publishing-is-dying-and-how-it-could-get-better/" TargetMode="External"/><Relationship Id="rId4" Type="http://schemas.openxmlformats.org/officeDocument/2006/relationships/hyperlink" Target="http://www.friendswithboys.com/2012/01/page-17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00"/>
                </a:solidFill>
              </a:rPr>
              <a:t>Publishing Trends in Comics</a:t>
            </a:r>
            <a:endParaRPr lang="en-US" dirty="0">
              <a:solidFill>
                <a:srgbClr val="FFFF00"/>
              </a:solidFill>
            </a:endParaRPr>
          </a:p>
        </p:txBody>
      </p:sp>
      <p:sp>
        <p:nvSpPr>
          <p:cNvPr id="3" name="Subtitle 2"/>
          <p:cNvSpPr>
            <a:spLocks noGrp="1"/>
          </p:cNvSpPr>
          <p:nvPr>
            <p:ph type="subTitle" idx="1"/>
          </p:nvPr>
        </p:nvSpPr>
        <p:spPr>
          <a:xfrm>
            <a:off x="1092000" y="3217985"/>
            <a:ext cx="6781800" cy="1752600"/>
          </a:xfrm>
        </p:spPr>
        <p:txBody>
          <a:bodyPr/>
          <a:lstStyle/>
          <a:p>
            <a:endParaRPr lang="en-US" dirty="0" smtClean="0"/>
          </a:p>
          <a:p>
            <a:r>
              <a:rPr lang="en-US" dirty="0" smtClean="0"/>
              <a:t>What they mean for libraries.</a:t>
            </a:r>
            <a:endParaRPr lang="en-US" dirty="0"/>
          </a:p>
        </p:txBody>
      </p:sp>
      <p:pic>
        <p:nvPicPr>
          <p:cNvPr id="6" name="Picture 14" descr="http://photo.goodreads.com/books/1331171749l/1322785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951522">
            <a:off x="7129132" y="260307"/>
            <a:ext cx="1489336" cy="229854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s://encrypted-tbn0.google.com/images?q=tbn:ANd9GcRuDuJFEspeHKcPawr7mDuW_s6O_e_G9G-489-YWyFZGR4jn7PCL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833482">
            <a:off x="366334" y="3387223"/>
            <a:ext cx="1487555" cy="2101466"/>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Mark 10\AppData\Local\Microsoft\Windows\Temporary Internet Files\Content.IE5\C8VX6G1T\MC90010520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6600" y="131227"/>
            <a:ext cx="2590800" cy="2580338"/>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descr="http://contentcafe2.btol.com/ContentCafe/Jacket.aspx?Return=T&amp;Type=L&amp;Value=9780785152378&amp;userID=WCL68133&amp;password=CC6569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1024503">
            <a:off x="787004" y="283471"/>
            <a:ext cx="1463939" cy="2252214"/>
          </a:xfrm>
          <a:prstGeom prst="rect">
            <a:avLst/>
          </a:prstGeom>
          <a:noFill/>
          <a:extLst>
            <a:ext uri="{909E8E84-426E-40DD-AFC4-6F175D3DCCD1}">
              <a14:hiddenFill xmlns:a14="http://schemas.microsoft.com/office/drawing/2010/main" xmlns="">
                <a:solidFill>
                  <a:srgbClr val="FFFFFF"/>
                </a:solidFill>
              </a14:hiddenFill>
            </a:ext>
          </a:extLst>
        </p:spPr>
      </p:pic>
      <p:pic>
        <p:nvPicPr>
          <p:cNvPr id="2059" name="Picture 11" descr="http://contentcafe2.btol.com/ContentCafe/Jacket.aspx?Return=T&amp;Type=L&amp;Value=9780316189675&amp;userID=WCL68133&amp;password=CC6569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848867">
            <a:off x="7162600" y="3359462"/>
            <a:ext cx="1422400" cy="213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9609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p:cTn id="19" dur="500" fill="hold"/>
                                        <p:tgtEl>
                                          <p:spTgt spid="2051"/>
                                        </p:tgtEl>
                                        <p:attrNameLst>
                                          <p:attrName>ppt_w</p:attrName>
                                        </p:attrNameLst>
                                      </p:cBhvr>
                                      <p:tavLst>
                                        <p:tav tm="0">
                                          <p:val>
                                            <p:fltVal val="0"/>
                                          </p:val>
                                        </p:tav>
                                        <p:tav tm="100000">
                                          <p:val>
                                            <p:strVal val="#ppt_w"/>
                                          </p:val>
                                        </p:tav>
                                      </p:tavLst>
                                    </p:anim>
                                    <p:anim calcmode="lin" valueType="num">
                                      <p:cBhvr>
                                        <p:cTn id="20" dur="500" fill="hold"/>
                                        <p:tgtEl>
                                          <p:spTgt spid="2051"/>
                                        </p:tgtEl>
                                        <p:attrNameLst>
                                          <p:attrName>ppt_h</p:attrName>
                                        </p:attrNameLst>
                                      </p:cBhvr>
                                      <p:tavLst>
                                        <p:tav tm="0">
                                          <p:val>
                                            <p:fltVal val="0"/>
                                          </p:val>
                                        </p:tav>
                                        <p:tav tm="100000">
                                          <p:val>
                                            <p:strVal val="#ppt_h"/>
                                          </p:val>
                                        </p:tav>
                                      </p:tavLst>
                                    </p:anim>
                                    <p:animEffect transition="in" filter="fade">
                                      <p:cBhvr>
                                        <p:cTn id="21" dur="500"/>
                                        <p:tgtEl>
                                          <p:spTgt spid="2051"/>
                                        </p:tgtEl>
                                      </p:cBhvr>
                                    </p:animEffect>
                                  </p:childTnLst>
                                </p:cTn>
                              </p:par>
                              <p:par>
                                <p:cTn id="22" presetID="31" presetClass="entr" presetSubtype="0" fill="hold" nodeType="withEffect">
                                  <p:stCondLst>
                                    <p:cond delay="0"/>
                                  </p:stCondLst>
                                  <p:childTnLst>
                                    <p:set>
                                      <p:cBhvr>
                                        <p:cTn id="23" dur="1" fill="hold">
                                          <p:stCondLst>
                                            <p:cond delay="0"/>
                                          </p:stCondLst>
                                        </p:cTn>
                                        <p:tgtEl>
                                          <p:spTgt spid="2057"/>
                                        </p:tgtEl>
                                        <p:attrNameLst>
                                          <p:attrName>style.visibility</p:attrName>
                                        </p:attrNameLst>
                                      </p:cBhvr>
                                      <p:to>
                                        <p:strVal val="visible"/>
                                      </p:to>
                                    </p:set>
                                    <p:anim calcmode="lin" valueType="num">
                                      <p:cBhvr>
                                        <p:cTn id="24" dur="1000" fill="hold"/>
                                        <p:tgtEl>
                                          <p:spTgt spid="2057"/>
                                        </p:tgtEl>
                                        <p:attrNameLst>
                                          <p:attrName>ppt_w</p:attrName>
                                        </p:attrNameLst>
                                      </p:cBhvr>
                                      <p:tavLst>
                                        <p:tav tm="0">
                                          <p:val>
                                            <p:fltVal val="0"/>
                                          </p:val>
                                        </p:tav>
                                        <p:tav tm="100000">
                                          <p:val>
                                            <p:strVal val="#ppt_w"/>
                                          </p:val>
                                        </p:tav>
                                      </p:tavLst>
                                    </p:anim>
                                    <p:anim calcmode="lin" valueType="num">
                                      <p:cBhvr>
                                        <p:cTn id="25" dur="1000" fill="hold"/>
                                        <p:tgtEl>
                                          <p:spTgt spid="2057"/>
                                        </p:tgtEl>
                                        <p:attrNameLst>
                                          <p:attrName>ppt_h</p:attrName>
                                        </p:attrNameLst>
                                      </p:cBhvr>
                                      <p:tavLst>
                                        <p:tav tm="0">
                                          <p:val>
                                            <p:fltVal val="0"/>
                                          </p:val>
                                        </p:tav>
                                        <p:tav tm="100000">
                                          <p:val>
                                            <p:strVal val="#ppt_h"/>
                                          </p:val>
                                        </p:tav>
                                      </p:tavLst>
                                    </p:anim>
                                    <p:anim calcmode="lin" valueType="num">
                                      <p:cBhvr>
                                        <p:cTn id="26" dur="1000" fill="hold"/>
                                        <p:tgtEl>
                                          <p:spTgt spid="2057"/>
                                        </p:tgtEl>
                                        <p:attrNameLst>
                                          <p:attrName>style.rotation</p:attrName>
                                        </p:attrNameLst>
                                      </p:cBhvr>
                                      <p:tavLst>
                                        <p:tav tm="0">
                                          <p:val>
                                            <p:fltVal val="90"/>
                                          </p:val>
                                        </p:tav>
                                        <p:tav tm="100000">
                                          <p:val>
                                            <p:fltVal val="0"/>
                                          </p:val>
                                        </p:tav>
                                      </p:tavLst>
                                    </p:anim>
                                    <p:animEffect transition="in" filter="fade">
                                      <p:cBhvr>
                                        <p:cTn id="27" dur="1000"/>
                                        <p:tgtEl>
                                          <p:spTgt spid="2057"/>
                                        </p:tgtEl>
                                      </p:cBhvr>
                                    </p:animEffect>
                                  </p:childTnLst>
                                </p:cTn>
                              </p:par>
                              <p:par>
                                <p:cTn id="28" presetID="31" presetClass="entr" presetSubtype="0" fill="hold" nodeType="withEffect">
                                  <p:stCondLst>
                                    <p:cond delay="0"/>
                                  </p:stCondLst>
                                  <p:childTnLst>
                                    <p:set>
                                      <p:cBhvr>
                                        <p:cTn id="29" dur="1" fill="hold">
                                          <p:stCondLst>
                                            <p:cond delay="0"/>
                                          </p:stCondLst>
                                        </p:cTn>
                                        <p:tgtEl>
                                          <p:spTgt spid="2059"/>
                                        </p:tgtEl>
                                        <p:attrNameLst>
                                          <p:attrName>style.visibility</p:attrName>
                                        </p:attrNameLst>
                                      </p:cBhvr>
                                      <p:to>
                                        <p:strVal val="visible"/>
                                      </p:to>
                                    </p:set>
                                    <p:anim calcmode="lin" valueType="num">
                                      <p:cBhvr>
                                        <p:cTn id="30" dur="1000" fill="hold"/>
                                        <p:tgtEl>
                                          <p:spTgt spid="2059"/>
                                        </p:tgtEl>
                                        <p:attrNameLst>
                                          <p:attrName>ppt_w</p:attrName>
                                        </p:attrNameLst>
                                      </p:cBhvr>
                                      <p:tavLst>
                                        <p:tav tm="0">
                                          <p:val>
                                            <p:fltVal val="0"/>
                                          </p:val>
                                        </p:tav>
                                        <p:tav tm="100000">
                                          <p:val>
                                            <p:strVal val="#ppt_w"/>
                                          </p:val>
                                        </p:tav>
                                      </p:tavLst>
                                    </p:anim>
                                    <p:anim calcmode="lin" valueType="num">
                                      <p:cBhvr>
                                        <p:cTn id="31" dur="1000" fill="hold"/>
                                        <p:tgtEl>
                                          <p:spTgt spid="2059"/>
                                        </p:tgtEl>
                                        <p:attrNameLst>
                                          <p:attrName>ppt_h</p:attrName>
                                        </p:attrNameLst>
                                      </p:cBhvr>
                                      <p:tavLst>
                                        <p:tav tm="0">
                                          <p:val>
                                            <p:fltVal val="0"/>
                                          </p:val>
                                        </p:tav>
                                        <p:tav tm="100000">
                                          <p:val>
                                            <p:strVal val="#ppt_h"/>
                                          </p:val>
                                        </p:tav>
                                      </p:tavLst>
                                    </p:anim>
                                    <p:anim calcmode="lin" valueType="num">
                                      <p:cBhvr>
                                        <p:cTn id="32" dur="1000" fill="hold"/>
                                        <p:tgtEl>
                                          <p:spTgt spid="2059"/>
                                        </p:tgtEl>
                                        <p:attrNameLst>
                                          <p:attrName>style.rotation</p:attrName>
                                        </p:attrNameLst>
                                      </p:cBhvr>
                                      <p:tavLst>
                                        <p:tav tm="0">
                                          <p:val>
                                            <p:fltVal val="90"/>
                                          </p:val>
                                        </p:tav>
                                        <p:tav tm="100000">
                                          <p:val>
                                            <p:fltVal val="0"/>
                                          </p:val>
                                        </p:tav>
                                      </p:tavLst>
                                    </p:anim>
                                    <p:animEffect transition="in" filter="fade">
                                      <p:cBhvr>
                                        <p:cTn id="33" dur="1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Digital</a:t>
            </a:r>
            <a:endParaRPr lang="en-US" dirty="0">
              <a:solidFill>
                <a:srgbClr val="00B0F0"/>
              </a:solidFill>
            </a:endParaRPr>
          </a:p>
        </p:txBody>
      </p:sp>
      <p:sp>
        <p:nvSpPr>
          <p:cNvPr id="3" name="Content Placeholder 2"/>
          <p:cNvSpPr>
            <a:spLocks noGrp="1"/>
          </p:cNvSpPr>
          <p:nvPr>
            <p:ph idx="1"/>
          </p:nvPr>
        </p:nvSpPr>
        <p:spPr>
          <a:xfrm>
            <a:off x="457200" y="1600200"/>
            <a:ext cx="4489938" cy="4525963"/>
          </a:xfrm>
        </p:spPr>
        <p:txBody>
          <a:bodyPr/>
          <a:lstStyle/>
          <a:p>
            <a:r>
              <a:rPr lang="en-US" sz="2400" dirty="0" err="1" smtClean="0"/>
              <a:t>Ipad</a:t>
            </a:r>
            <a:r>
              <a:rPr lang="en-US" sz="2400" dirty="0" smtClean="0"/>
              <a:t>, Kindle Fire</a:t>
            </a:r>
          </a:p>
          <a:p>
            <a:r>
              <a:rPr lang="en-US" sz="2400" dirty="0" smtClean="0"/>
              <a:t>Access to a wider audience.</a:t>
            </a:r>
          </a:p>
          <a:p>
            <a:r>
              <a:rPr lang="en-US" sz="2400" dirty="0" smtClean="0"/>
              <a:t>Changes to art</a:t>
            </a:r>
          </a:p>
          <a:p>
            <a:r>
              <a:rPr lang="en-US" sz="2400" dirty="0" smtClean="0"/>
              <a:t>Changes to pricing</a:t>
            </a:r>
          </a:p>
          <a:p>
            <a:endParaRPr lang="en-US" dirty="0"/>
          </a:p>
        </p:txBody>
      </p:sp>
      <p:pic>
        <p:nvPicPr>
          <p:cNvPr id="5124" name="Picture 4" descr="http://www.maclife.com/files/u307916/2010/Comics/boom_uploa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47138" y="1371600"/>
            <a:ext cx="3810000" cy="4953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88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wired.com/images_blogs/underwire/2010/06/dcipad_superman.jpg"/>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17" y="-35169"/>
            <a:ext cx="9216683" cy="71365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8731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Publisher &amp; Creator Responses</a:t>
            </a:r>
            <a:endParaRPr lang="en-US" dirty="0">
              <a:solidFill>
                <a:srgbClr val="FF0000"/>
              </a:solidFill>
            </a:endParaRPr>
          </a:p>
        </p:txBody>
      </p:sp>
      <p:sp>
        <p:nvSpPr>
          <p:cNvPr id="4" name="Content Placeholder 3"/>
          <p:cNvSpPr>
            <a:spLocks noGrp="1"/>
          </p:cNvSpPr>
          <p:nvPr>
            <p:ph sz="half" idx="2"/>
          </p:nvPr>
        </p:nvSpPr>
        <p:spPr>
          <a:xfrm>
            <a:off x="4648200" y="1295400"/>
            <a:ext cx="4038600" cy="4830763"/>
          </a:xfrm>
        </p:spPr>
        <p:txBody>
          <a:bodyPr/>
          <a:lstStyle/>
          <a:p>
            <a:r>
              <a:rPr lang="en-US" dirty="0" smtClean="0"/>
              <a:t>Day and Date</a:t>
            </a:r>
          </a:p>
          <a:p>
            <a:r>
              <a:rPr lang="en-US" dirty="0" smtClean="0"/>
              <a:t>Little change in price, though some drop after a month</a:t>
            </a:r>
          </a:p>
          <a:p>
            <a:r>
              <a:rPr lang="en-US" dirty="0" smtClean="0"/>
              <a:t>Digital code with some physical comics/floppies</a:t>
            </a:r>
          </a:p>
          <a:p>
            <a:r>
              <a:rPr lang="en-US" dirty="0" smtClean="0"/>
              <a:t>No sales info</a:t>
            </a:r>
          </a:p>
          <a:p>
            <a:r>
              <a:rPr lang="en-US" dirty="0" smtClean="0"/>
              <a:t>Experimentation</a:t>
            </a:r>
            <a:endParaRPr lang="en-US" dirty="0"/>
          </a:p>
        </p:txBody>
      </p:sp>
      <p:pic>
        <p:nvPicPr>
          <p:cNvPr id="6146" name="Picture 2" descr="https://encrypted-tbn2.google.com/images?q=tbn:ANd9GcSjteNAUq6gAsJL6rZ1AGPoSo_wYjY4xOzhaPKS2pfN76PpVJP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1447800"/>
            <a:ext cx="2048219" cy="3117346"/>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www.blogcdn.com/www.comicsalliance.com/media/2011/11/season1ognsdigitalcod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8121" y="4793272"/>
            <a:ext cx="4450080" cy="16687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068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7200"/>
            <a:ext cx="8229600" cy="5668963"/>
          </a:xfrm>
        </p:spPr>
        <p:txBody>
          <a:bodyPr>
            <a:normAutofit fontScale="85000" lnSpcReduction="20000"/>
          </a:bodyPr>
          <a:lstStyle/>
          <a:p>
            <a:pPr marL="0" indent="0">
              <a:buNone/>
            </a:pPr>
            <a:r>
              <a:rPr lang="en-US" dirty="0"/>
              <a:t>“It's possible for comics to reach… considerably more consumers (with digital), but those same consumers have nearly infinite array of choices when they open their smart phone/ tablet/ computer. And most of those choices they have they are already familiar with the form and the medium. Why do they pick comics over all other media, without showcases, without curators, without ambassadors?</a:t>
            </a:r>
          </a:p>
          <a:p>
            <a:pPr marL="0" indent="0">
              <a:buNone/>
            </a:pPr>
            <a:r>
              <a:rPr lang="en-US" dirty="0"/>
              <a:t>What we need are more embassies, not just being another leaf in the wide river of the internet.</a:t>
            </a:r>
            <a:br>
              <a:rPr lang="en-US" dirty="0"/>
            </a:br>
            <a:r>
              <a:rPr lang="en-US" dirty="0"/>
              <a:t>Every day, in every way we should be using digital to help forge links and relationships between publishers and retailers and customers -- the retailer is the embassy to the entire world of comics”</a:t>
            </a:r>
          </a:p>
          <a:p>
            <a:r>
              <a:rPr lang="en-US" dirty="0"/>
              <a:t>Brian </a:t>
            </a:r>
            <a:r>
              <a:rPr lang="en-US" dirty="0" err="1" smtClean="0"/>
              <a:t>Hibbs</a:t>
            </a:r>
            <a:r>
              <a:rPr lang="en-US" dirty="0" smtClean="0"/>
              <a:t>, Comic Book Resource</a:t>
            </a:r>
            <a:endParaRPr lang="en-US" dirty="0"/>
          </a:p>
          <a:p>
            <a:pPr marL="0" indent="0">
              <a:buNone/>
            </a:pPr>
            <a:endParaRPr lang="en-US" dirty="0"/>
          </a:p>
        </p:txBody>
      </p:sp>
    </p:spTree>
    <p:extLst>
      <p:ext uri="{BB962C8B-B14F-4D97-AF65-F5344CB8AC3E}">
        <p14:creationId xmlns:p14="http://schemas.microsoft.com/office/powerpoint/2010/main" xmlns="" val="1306222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Library Responses to Digital</a:t>
            </a:r>
            <a:endParaRPr lang="en-US" dirty="0">
              <a:solidFill>
                <a:srgbClr val="92D050"/>
              </a:solidFill>
            </a:endParaRPr>
          </a:p>
        </p:txBody>
      </p:sp>
      <p:sp>
        <p:nvSpPr>
          <p:cNvPr id="3" name="Content Placeholder 2"/>
          <p:cNvSpPr>
            <a:spLocks noGrp="1"/>
          </p:cNvSpPr>
          <p:nvPr>
            <p:ph idx="1"/>
          </p:nvPr>
        </p:nvSpPr>
        <p:spPr/>
        <p:txBody>
          <a:bodyPr/>
          <a:lstStyle/>
          <a:p>
            <a:r>
              <a:rPr lang="en-US" dirty="0" smtClean="0"/>
              <a:t>Library as that embassy to entire world of comics too. </a:t>
            </a:r>
          </a:p>
          <a:p>
            <a:r>
              <a:rPr lang="en-US" dirty="0" smtClean="0"/>
              <a:t>Access to digital in Library2Go pretty limited</a:t>
            </a:r>
          </a:p>
          <a:p>
            <a:r>
              <a:rPr lang="en-US" dirty="0" smtClean="0"/>
              <a:t>Circulate devices with comics</a:t>
            </a:r>
          </a:p>
          <a:p>
            <a:endParaRPr lang="en-US" dirty="0"/>
          </a:p>
        </p:txBody>
      </p:sp>
    </p:spTree>
    <p:extLst>
      <p:ext uri="{BB962C8B-B14F-4D97-AF65-F5344CB8AC3E}">
        <p14:creationId xmlns:p14="http://schemas.microsoft.com/office/powerpoint/2010/main" xmlns="" val="223923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solidFill>
                  <a:srgbClr val="00B0F0"/>
                </a:solidFill>
              </a:rPr>
              <a:t>What about Manga?</a:t>
            </a:r>
            <a:endParaRPr lang="en-US" sz="3200" dirty="0">
              <a:solidFill>
                <a:srgbClr val="00B0F0"/>
              </a:solidFill>
            </a:endParaRPr>
          </a:p>
        </p:txBody>
      </p:sp>
      <p:pic>
        <p:nvPicPr>
          <p:cNvPr id="2050" name="Picture 2" descr="https://encrypted-tbn3.google.com/images?q=tbn:ANd9GcQxiTi1sbnOtsuLKGsyVeF54Q5ZEcQxmg12WIb53BOvkOzty8KhuA"/>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l="6197" r="6197"/>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8633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Publisher Response</a:t>
            </a:r>
            <a:endParaRPr lang="en-US" dirty="0">
              <a:solidFill>
                <a:srgbClr val="FF0000"/>
              </a:solidFill>
            </a:endParaRPr>
          </a:p>
        </p:txBody>
      </p:sp>
      <p:sp>
        <p:nvSpPr>
          <p:cNvPr id="5" name="Content Placeholder 4"/>
          <p:cNvSpPr>
            <a:spLocks noGrp="1"/>
          </p:cNvSpPr>
          <p:nvPr>
            <p:ph sz="half" idx="1"/>
          </p:nvPr>
        </p:nvSpPr>
        <p:spPr>
          <a:xfrm>
            <a:off x="457200" y="1219200"/>
            <a:ext cx="5181600" cy="5334000"/>
          </a:xfrm>
        </p:spPr>
        <p:txBody>
          <a:bodyPr>
            <a:normAutofit/>
          </a:bodyPr>
          <a:lstStyle/>
          <a:p>
            <a:r>
              <a:rPr lang="en-US" dirty="0" smtClean="0"/>
              <a:t>Cheaper digitally</a:t>
            </a:r>
          </a:p>
          <a:p>
            <a:r>
              <a:rPr lang="en-US" dirty="0" smtClean="0"/>
              <a:t>Poor access digitally</a:t>
            </a:r>
          </a:p>
          <a:p>
            <a:r>
              <a:rPr lang="en-US" dirty="0" smtClean="0"/>
              <a:t>Focus on a few top sellers</a:t>
            </a:r>
          </a:p>
          <a:p>
            <a:r>
              <a:rPr lang="en-US" dirty="0" smtClean="0"/>
              <a:t>Self publishing rising</a:t>
            </a:r>
          </a:p>
          <a:p>
            <a:pPr marL="0" indent="0" algn="r">
              <a:buNone/>
            </a:pPr>
            <a:endParaRPr lang="en-US" dirty="0"/>
          </a:p>
          <a:p>
            <a:pPr marL="0" indent="0" algn="r">
              <a:buNone/>
            </a:pPr>
            <a:r>
              <a:rPr lang="en-US" dirty="0" smtClean="0"/>
              <a:t>-Jason Thompson, Io9 website</a:t>
            </a:r>
          </a:p>
          <a:p>
            <a:endParaRPr lang="en-US" dirty="0"/>
          </a:p>
        </p:txBody>
      </p:sp>
      <p:pic>
        <p:nvPicPr>
          <p:cNvPr id="8194" name="Picture 2" descr="http://contentcafe2.btol.com/ContentCafe/Jacket.aspx?Return=T&amp;Type=L&amp;Value=9781421542072&amp;userID=WCL68133&amp;password=CC6569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1485314"/>
            <a:ext cx="2943225" cy="44481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750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Library Response</a:t>
            </a:r>
            <a:endParaRPr lang="en-US" dirty="0">
              <a:solidFill>
                <a:srgbClr val="92D050"/>
              </a:solidFill>
            </a:endParaRPr>
          </a:p>
        </p:txBody>
      </p:sp>
      <p:sp>
        <p:nvSpPr>
          <p:cNvPr id="3" name="Content Placeholder 2"/>
          <p:cNvSpPr>
            <a:spLocks noGrp="1"/>
          </p:cNvSpPr>
          <p:nvPr>
            <p:ph sz="half" idx="1"/>
          </p:nvPr>
        </p:nvSpPr>
        <p:spPr/>
        <p:txBody>
          <a:bodyPr/>
          <a:lstStyle/>
          <a:p>
            <a:r>
              <a:rPr lang="en-US" dirty="0" smtClean="0"/>
              <a:t>Stock what we can</a:t>
            </a:r>
          </a:p>
          <a:p>
            <a:r>
              <a:rPr lang="en-US" dirty="0" smtClean="0"/>
              <a:t>Keep an eye out for new, original titles</a:t>
            </a:r>
          </a:p>
          <a:p>
            <a:r>
              <a:rPr lang="en-US" dirty="0" smtClean="0"/>
              <a:t>Preview, especially online stuff, strong </a:t>
            </a:r>
            <a:r>
              <a:rPr lang="en-US" dirty="0" err="1" smtClean="0"/>
              <a:t>ew</a:t>
            </a:r>
            <a:r>
              <a:rPr lang="en-US" dirty="0" smtClean="0"/>
              <a:t> factor.</a:t>
            </a:r>
          </a:p>
          <a:p>
            <a:r>
              <a:rPr lang="en-US" dirty="0" smtClean="0"/>
              <a:t>Teaching opportunity to show teens the cost of piracy</a:t>
            </a:r>
            <a:endParaRPr lang="en-US" dirty="0"/>
          </a:p>
        </p:txBody>
      </p:sp>
      <p:pic>
        <p:nvPicPr>
          <p:cNvPr id="9218" name="Picture 2" descr="C:\Users\Mark 10\AppData\Local\Microsoft\Windows\Temporary Internet Files\Content.IE5\KK6VUAQ3\MC900150547[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2057400"/>
            <a:ext cx="3657143" cy="36571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604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Creators</a:t>
            </a:r>
            <a:endParaRPr lang="en-US" dirty="0">
              <a:solidFill>
                <a:srgbClr val="00B0F0"/>
              </a:solidFill>
            </a:endParaRPr>
          </a:p>
        </p:txBody>
      </p:sp>
      <p:sp>
        <p:nvSpPr>
          <p:cNvPr id="3" name="Content Placeholder 2"/>
          <p:cNvSpPr>
            <a:spLocks noGrp="1"/>
          </p:cNvSpPr>
          <p:nvPr>
            <p:ph idx="1"/>
          </p:nvPr>
        </p:nvSpPr>
        <p:spPr>
          <a:xfrm>
            <a:off x="457200" y="1219200"/>
            <a:ext cx="8229600" cy="4906963"/>
          </a:xfrm>
        </p:spPr>
        <p:txBody>
          <a:bodyPr/>
          <a:lstStyle/>
          <a:p>
            <a:r>
              <a:rPr lang="en-US" dirty="0" smtClean="0"/>
              <a:t>Low </a:t>
            </a:r>
            <a:r>
              <a:rPr lang="en-US" dirty="0"/>
              <a:t>pay, hard work, little security</a:t>
            </a:r>
          </a:p>
          <a:p>
            <a:r>
              <a:rPr lang="en-US" dirty="0"/>
              <a:t>Little control over work for hire still</a:t>
            </a:r>
          </a:p>
          <a:p>
            <a:r>
              <a:rPr lang="en-US" dirty="0"/>
              <a:t>Some creators doing very well, many </a:t>
            </a:r>
            <a:r>
              <a:rPr lang="en-US" dirty="0" smtClean="0"/>
              <a:t>languishing.</a:t>
            </a:r>
            <a:endParaRPr lang="en-US" dirty="0"/>
          </a:p>
          <a:p>
            <a:endParaRPr lang="en-US" dirty="0"/>
          </a:p>
        </p:txBody>
      </p:sp>
      <p:pic>
        <p:nvPicPr>
          <p:cNvPr id="3075" name="Picture 3" descr="C:\Users\Shirley\AppData\Local\Microsoft\Windows\Temporary Internet Files\Content.IE5\7S0X0OJ8\MC900056209[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0" y="3124200"/>
            <a:ext cx="2609986" cy="32765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562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indent="0">
              <a:buNone/>
            </a:pPr>
            <a:r>
              <a:rPr lang="en-US" i="1" dirty="0"/>
              <a:t>“Being a cartoonist is a great way to make a living — it’s a lot of fun, but it doesn’t pay for college,” says Millionaire, 56, thinking ahead for his two daughters, both still in grade school. “I can’t save. I have to strike gold. Soon.”</a:t>
            </a:r>
          </a:p>
          <a:p>
            <a:pPr marL="0" indent="0">
              <a:buNone/>
            </a:pPr>
            <a:r>
              <a:rPr lang="en-US" dirty="0" smtClean="0"/>
              <a:t>Tony Millionaire, cartoonist, artist</a:t>
            </a:r>
            <a:endParaRPr lang="en-US" dirty="0"/>
          </a:p>
        </p:txBody>
      </p:sp>
    </p:spTree>
    <p:extLst>
      <p:ext uri="{BB962C8B-B14F-4D97-AF65-F5344CB8AC3E}">
        <p14:creationId xmlns:p14="http://schemas.microsoft.com/office/powerpoint/2010/main" xmlns="" val="4056582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Current Issues in comics/manga</a:t>
            </a:r>
            <a:endParaRPr lang="en-US"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90158735"/>
              </p:ext>
            </p:extLst>
          </p:nvPr>
        </p:nvGraphicFramePr>
        <p:xfrm>
          <a:off x="990600" y="1600200"/>
          <a:ext cx="7239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251769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89C25677-7CBD-476A-97A9-9CB7A5F6A488}"/>
                                            </p:graphicEl>
                                          </p:spTgt>
                                        </p:tgtEl>
                                        <p:attrNameLst>
                                          <p:attrName>style.visibility</p:attrName>
                                        </p:attrNameLst>
                                      </p:cBhvr>
                                      <p:to>
                                        <p:strVal val="visible"/>
                                      </p:to>
                                    </p:set>
                                    <p:anim calcmode="lin" valueType="num">
                                      <p:cBhvr additive="base">
                                        <p:cTn id="7" dur="500" fill="hold"/>
                                        <p:tgtEl>
                                          <p:spTgt spid="4">
                                            <p:graphicEl>
                                              <a:dgm id="{89C25677-7CBD-476A-97A9-9CB7A5F6A48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89C25677-7CBD-476A-97A9-9CB7A5F6A488}"/>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8BA808B5-86FA-4DB5-8487-6AD6A3E9007E}"/>
                                            </p:graphicEl>
                                          </p:spTgt>
                                        </p:tgtEl>
                                        <p:attrNameLst>
                                          <p:attrName>style.visibility</p:attrName>
                                        </p:attrNameLst>
                                      </p:cBhvr>
                                      <p:to>
                                        <p:strVal val="visible"/>
                                      </p:to>
                                    </p:set>
                                    <p:anim calcmode="lin" valueType="num">
                                      <p:cBhvr additive="base">
                                        <p:cTn id="11" dur="500" fill="hold"/>
                                        <p:tgtEl>
                                          <p:spTgt spid="4">
                                            <p:graphicEl>
                                              <a:dgm id="{8BA808B5-86FA-4DB5-8487-6AD6A3E9007E}"/>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8BA808B5-86FA-4DB5-8487-6AD6A3E9007E}"/>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9D9583D5-F52C-4127-B6A7-5EFD38D3B9EB}"/>
                                            </p:graphicEl>
                                          </p:spTgt>
                                        </p:tgtEl>
                                        <p:attrNameLst>
                                          <p:attrName>style.visibility</p:attrName>
                                        </p:attrNameLst>
                                      </p:cBhvr>
                                      <p:to>
                                        <p:strVal val="visible"/>
                                      </p:to>
                                    </p:set>
                                    <p:anim calcmode="lin" valueType="num">
                                      <p:cBhvr additive="base">
                                        <p:cTn id="17" dur="500" fill="hold"/>
                                        <p:tgtEl>
                                          <p:spTgt spid="4">
                                            <p:graphicEl>
                                              <a:dgm id="{9D9583D5-F52C-4127-B6A7-5EFD38D3B9E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9D9583D5-F52C-4127-B6A7-5EFD38D3B9EB}"/>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DD6BD109-D276-4465-B135-64CB7053C8F7}"/>
                                            </p:graphicEl>
                                          </p:spTgt>
                                        </p:tgtEl>
                                        <p:attrNameLst>
                                          <p:attrName>style.visibility</p:attrName>
                                        </p:attrNameLst>
                                      </p:cBhvr>
                                      <p:to>
                                        <p:strVal val="visible"/>
                                      </p:to>
                                    </p:set>
                                    <p:anim calcmode="lin" valueType="num">
                                      <p:cBhvr additive="base">
                                        <p:cTn id="21" dur="500" fill="hold"/>
                                        <p:tgtEl>
                                          <p:spTgt spid="4">
                                            <p:graphicEl>
                                              <a:dgm id="{DD6BD109-D276-4465-B135-64CB7053C8F7}"/>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DD6BD109-D276-4465-B135-64CB7053C8F7}"/>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graphicEl>
                                              <a:dgm id="{BAA8EAB7-2FE6-4DC2-8DF3-2AAFB6A61285}"/>
                                            </p:graphicEl>
                                          </p:spTgt>
                                        </p:tgtEl>
                                        <p:attrNameLst>
                                          <p:attrName>style.visibility</p:attrName>
                                        </p:attrNameLst>
                                      </p:cBhvr>
                                      <p:to>
                                        <p:strVal val="visible"/>
                                      </p:to>
                                    </p:set>
                                    <p:anim calcmode="lin" valueType="num">
                                      <p:cBhvr additive="base">
                                        <p:cTn id="27" dur="500" fill="hold"/>
                                        <p:tgtEl>
                                          <p:spTgt spid="4">
                                            <p:graphicEl>
                                              <a:dgm id="{BAA8EAB7-2FE6-4DC2-8DF3-2AAFB6A6128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BAA8EAB7-2FE6-4DC2-8DF3-2AAFB6A61285}"/>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C931EA09-5954-47F7-8E0C-6FF087D0E86F}"/>
                                            </p:graphicEl>
                                          </p:spTgt>
                                        </p:tgtEl>
                                        <p:attrNameLst>
                                          <p:attrName>style.visibility</p:attrName>
                                        </p:attrNameLst>
                                      </p:cBhvr>
                                      <p:to>
                                        <p:strVal val="visible"/>
                                      </p:to>
                                    </p:set>
                                    <p:anim calcmode="lin" valueType="num">
                                      <p:cBhvr additive="base">
                                        <p:cTn id="31" dur="500" fill="hold"/>
                                        <p:tgtEl>
                                          <p:spTgt spid="4">
                                            <p:graphicEl>
                                              <a:dgm id="{C931EA09-5954-47F7-8E0C-6FF087D0E86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C931EA09-5954-47F7-8E0C-6FF087D0E86F}"/>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2CB9EAD7-8164-472B-8ABA-7EA01DB49ADE}"/>
                                            </p:graphicEl>
                                          </p:spTgt>
                                        </p:tgtEl>
                                        <p:attrNameLst>
                                          <p:attrName>style.visibility</p:attrName>
                                        </p:attrNameLst>
                                      </p:cBhvr>
                                      <p:to>
                                        <p:strVal val="visible"/>
                                      </p:to>
                                    </p:set>
                                    <p:anim calcmode="lin" valueType="num">
                                      <p:cBhvr additive="base">
                                        <p:cTn id="37" dur="500" fill="hold"/>
                                        <p:tgtEl>
                                          <p:spTgt spid="4">
                                            <p:graphicEl>
                                              <a:dgm id="{2CB9EAD7-8164-472B-8ABA-7EA01DB49ADE}"/>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2CB9EAD7-8164-472B-8ABA-7EA01DB49ADE}"/>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graphicEl>
                                              <a:dgm id="{6549D41F-751F-470F-8011-5411BDB94436}"/>
                                            </p:graphicEl>
                                          </p:spTgt>
                                        </p:tgtEl>
                                        <p:attrNameLst>
                                          <p:attrName>style.visibility</p:attrName>
                                        </p:attrNameLst>
                                      </p:cBhvr>
                                      <p:to>
                                        <p:strVal val="visible"/>
                                      </p:to>
                                    </p:set>
                                    <p:anim calcmode="lin" valueType="num">
                                      <p:cBhvr additive="base">
                                        <p:cTn id="41" dur="500" fill="hold"/>
                                        <p:tgtEl>
                                          <p:spTgt spid="4">
                                            <p:graphicEl>
                                              <a:dgm id="{6549D41F-751F-470F-8011-5411BDB94436}"/>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6549D41F-751F-470F-8011-5411BDB94436}"/>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graphicEl>
                                              <a:dgm id="{3E791376-97BC-496B-B490-0B7367A6F931}"/>
                                            </p:graphicEl>
                                          </p:spTgt>
                                        </p:tgtEl>
                                        <p:attrNameLst>
                                          <p:attrName>style.visibility</p:attrName>
                                        </p:attrNameLst>
                                      </p:cBhvr>
                                      <p:to>
                                        <p:strVal val="visible"/>
                                      </p:to>
                                    </p:set>
                                    <p:anim calcmode="lin" valueType="num">
                                      <p:cBhvr additive="base">
                                        <p:cTn id="47" dur="500" fill="hold"/>
                                        <p:tgtEl>
                                          <p:spTgt spid="4">
                                            <p:graphicEl>
                                              <a:dgm id="{3E791376-97BC-496B-B490-0B7367A6F931}"/>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3E791376-97BC-496B-B490-0B7367A6F931}"/>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graphicEl>
                                              <a:dgm id="{16B90024-0146-421E-9FA0-B9FF67BEDDEA}"/>
                                            </p:graphicEl>
                                          </p:spTgt>
                                        </p:tgtEl>
                                        <p:attrNameLst>
                                          <p:attrName>style.visibility</p:attrName>
                                        </p:attrNameLst>
                                      </p:cBhvr>
                                      <p:to>
                                        <p:strVal val="visible"/>
                                      </p:to>
                                    </p:set>
                                    <p:anim calcmode="lin" valueType="num">
                                      <p:cBhvr additive="base">
                                        <p:cTn id="51" dur="500" fill="hold"/>
                                        <p:tgtEl>
                                          <p:spTgt spid="4">
                                            <p:graphicEl>
                                              <a:dgm id="{16B90024-0146-421E-9FA0-B9FF67BEDDEA}"/>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graphicEl>
                                              <a:dgm id="{16B90024-0146-421E-9FA0-B9FF67BEDDEA}"/>
                                            </p:graphic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graphicEl>
                                              <a:dgm id="{397E803F-7C6E-4B5F-B0BA-1F5D0882955D}"/>
                                            </p:graphicEl>
                                          </p:spTgt>
                                        </p:tgtEl>
                                        <p:attrNameLst>
                                          <p:attrName>style.visibility</p:attrName>
                                        </p:attrNameLst>
                                      </p:cBhvr>
                                      <p:to>
                                        <p:strVal val="visible"/>
                                      </p:to>
                                    </p:set>
                                    <p:anim calcmode="lin" valueType="num">
                                      <p:cBhvr additive="base">
                                        <p:cTn id="57" dur="500" fill="hold"/>
                                        <p:tgtEl>
                                          <p:spTgt spid="4">
                                            <p:graphicEl>
                                              <a:dgm id="{397E803F-7C6E-4B5F-B0BA-1F5D0882955D}"/>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397E803F-7C6E-4B5F-B0BA-1F5D0882955D}"/>
                                            </p:graphic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graphicEl>
                                              <a:dgm id="{04DE03CE-B22D-4790-B09F-BDF879AA92DC}"/>
                                            </p:graphicEl>
                                          </p:spTgt>
                                        </p:tgtEl>
                                        <p:attrNameLst>
                                          <p:attrName>style.visibility</p:attrName>
                                        </p:attrNameLst>
                                      </p:cBhvr>
                                      <p:to>
                                        <p:strVal val="visible"/>
                                      </p:to>
                                    </p:set>
                                    <p:anim calcmode="lin" valueType="num">
                                      <p:cBhvr additive="base">
                                        <p:cTn id="61" dur="500" fill="hold"/>
                                        <p:tgtEl>
                                          <p:spTgt spid="4">
                                            <p:graphicEl>
                                              <a:dgm id="{04DE03CE-B22D-4790-B09F-BDF879AA92DC}"/>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graphicEl>
                                              <a:dgm id="{04DE03CE-B22D-4790-B09F-BDF879AA92DC}"/>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graphicEl>
                                              <a:dgm id="{DE99163D-96D6-4348-AD77-8BB6B6FC1F8C}"/>
                                            </p:graphicEl>
                                          </p:spTgt>
                                        </p:tgtEl>
                                        <p:attrNameLst>
                                          <p:attrName>style.visibility</p:attrName>
                                        </p:attrNameLst>
                                      </p:cBhvr>
                                      <p:to>
                                        <p:strVal val="visible"/>
                                      </p:to>
                                    </p:set>
                                    <p:anim calcmode="lin" valueType="num">
                                      <p:cBhvr additive="base">
                                        <p:cTn id="67" dur="500" fill="hold"/>
                                        <p:tgtEl>
                                          <p:spTgt spid="4">
                                            <p:graphicEl>
                                              <a:dgm id="{DE99163D-96D6-4348-AD77-8BB6B6FC1F8C}"/>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DE99163D-96D6-4348-AD77-8BB6B6FC1F8C}"/>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
                                            <p:graphicEl>
                                              <a:dgm id="{D8298976-58B6-456E-A5BF-CE05E5368561}"/>
                                            </p:graphicEl>
                                          </p:spTgt>
                                        </p:tgtEl>
                                        <p:attrNameLst>
                                          <p:attrName>style.visibility</p:attrName>
                                        </p:attrNameLst>
                                      </p:cBhvr>
                                      <p:to>
                                        <p:strVal val="visible"/>
                                      </p:to>
                                    </p:set>
                                    <p:anim calcmode="lin" valueType="num">
                                      <p:cBhvr additive="base">
                                        <p:cTn id="71" dur="500" fill="hold"/>
                                        <p:tgtEl>
                                          <p:spTgt spid="4">
                                            <p:graphicEl>
                                              <a:dgm id="{D8298976-58B6-456E-A5BF-CE05E5368561}"/>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graphicEl>
                                              <a:dgm id="{D8298976-58B6-456E-A5BF-CE05E536856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00B0F0"/>
                </a:solidFill>
              </a:rPr>
              <a:t>Faith Erin Hicks</a:t>
            </a:r>
            <a:endParaRPr lang="en-US" dirty="0">
              <a:solidFill>
                <a:srgbClr val="00B0F0"/>
              </a:solidFill>
            </a:endParaRPr>
          </a:p>
        </p:txBody>
      </p:sp>
      <p:sp>
        <p:nvSpPr>
          <p:cNvPr id="3" name="Content Placeholder 2"/>
          <p:cNvSpPr>
            <a:spLocks noGrp="1"/>
          </p:cNvSpPr>
          <p:nvPr>
            <p:ph idx="1"/>
          </p:nvPr>
        </p:nvSpPr>
        <p:spPr>
          <a:xfrm>
            <a:off x="457200" y="990600"/>
            <a:ext cx="8229600" cy="5135563"/>
          </a:xfrm>
        </p:spPr>
        <p:txBody>
          <a:bodyPr/>
          <a:lstStyle/>
          <a:p>
            <a:endParaRPr lang="en-US" dirty="0"/>
          </a:p>
        </p:txBody>
      </p:sp>
      <p:pic>
        <p:nvPicPr>
          <p:cNvPr id="4098" name="Picture 2" descr="https://encrypted-tbn0.google.com/images?q=tbn:ANd9GcRuDuJFEspeHKcPawr7mDuW_s6O_e_G9G-489-YWyFZGR4jn7PCL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1705948"/>
            <a:ext cx="3599380" cy="508483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3.bp.blogspot.com/-ApVFpXZXODo/T1JnX1O575I/AAAAAAAABC4/M8jOUOJuXs4/s1600/HicksMetroHalifax.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9200" y="990600"/>
            <a:ext cx="4800600" cy="3600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5143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Creator Responses</a:t>
            </a:r>
            <a:endParaRPr lang="en-US" dirty="0">
              <a:solidFill>
                <a:srgbClr val="FF0000"/>
              </a:solidFill>
            </a:endParaRPr>
          </a:p>
        </p:txBody>
      </p:sp>
      <p:pic>
        <p:nvPicPr>
          <p:cNvPr id="10242" name="Picture 2" descr="TWD-Cast-Crew-Comic-Con-56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3257" y="2133600"/>
            <a:ext cx="6996545" cy="4122965"/>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https://encrypted-tbn1.google.com/images?q=tbn:ANd9GcS7BsxwIwZj0rZE_ujvMv4zElQbh8kEPUz0w8wLhs2YsC1WMLhbs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1371600"/>
            <a:ext cx="2028825" cy="2257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9598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Library Response</a:t>
            </a:r>
            <a:endParaRPr lang="en-US" dirty="0">
              <a:solidFill>
                <a:srgbClr val="92D050"/>
              </a:solidFill>
            </a:endParaRPr>
          </a:p>
        </p:txBody>
      </p:sp>
      <p:sp>
        <p:nvSpPr>
          <p:cNvPr id="3" name="Content Placeholder 2"/>
          <p:cNvSpPr>
            <a:spLocks noGrp="1"/>
          </p:cNvSpPr>
          <p:nvPr>
            <p:ph idx="1"/>
          </p:nvPr>
        </p:nvSpPr>
        <p:spPr/>
        <p:txBody>
          <a:bodyPr/>
          <a:lstStyle/>
          <a:p>
            <a:r>
              <a:rPr lang="en-US" dirty="0" smtClean="0"/>
              <a:t>Follow creators</a:t>
            </a:r>
          </a:p>
          <a:p>
            <a:r>
              <a:rPr lang="en-US" dirty="0" smtClean="0"/>
              <a:t>Watch what Image is publishing</a:t>
            </a:r>
          </a:p>
          <a:p>
            <a:r>
              <a:rPr lang="en-US" dirty="0" smtClean="0"/>
              <a:t>Participate in Graphic Rave</a:t>
            </a:r>
          </a:p>
          <a:p>
            <a:r>
              <a:rPr lang="en-US" dirty="0" smtClean="0"/>
              <a:t>Try some programs</a:t>
            </a:r>
          </a:p>
          <a:p>
            <a:r>
              <a:rPr lang="en-US" dirty="0" smtClean="0"/>
              <a:t>Embrace our teaching role</a:t>
            </a:r>
            <a:endParaRPr lang="en-US" dirty="0"/>
          </a:p>
        </p:txBody>
      </p:sp>
    </p:spTree>
    <p:extLst>
      <p:ext uri="{BB962C8B-B14F-4D97-AF65-F5344CB8AC3E}">
        <p14:creationId xmlns:p14="http://schemas.microsoft.com/office/powerpoint/2010/main" xmlns="" val="72201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371600"/>
            <a:ext cx="8229600" cy="5486400"/>
          </a:xfrm>
        </p:spPr>
        <p:txBody>
          <a:bodyPr>
            <a:normAutofit/>
          </a:bodyPr>
          <a:lstStyle/>
          <a:p>
            <a:pPr marL="0" indent="0">
              <a:buNone/>
            </a:pPr>
            <a:r>
              <a:rPr lang="en-US" sz="2000" dirty="0" smtClean="0">
                <a:solidFill>
                  <a:srgbClr val="FFFF00"/>
                </a:solidFill>
              </a:rPr>
              <a:t>Brian </a:t>
            </a:r>
            <a:r>
              <a:rPr lang="en-US" sz="2000" dirty="0" err="1" smtClean="0">
                <a:solidFill>
                  <a:srgbClr val="FFFF00"/>
                </a:solidFill>
              </a:rPr>
              <a:t>Hibbs</a:t>
            </a:r>
            <a:r>
              <a:rPr lang="en-US" sz="2000" dirty="0" smtClean="0">
                <a:solidFill>
                  <a:srgbClr val="FFFF00"/>
                </a:solidFill>
              </a:rPr>
              <a:t>, Tilting at Windmills</a:t>
            </a:r>
          </a:p>
          <a:p>
            <a:pPr marL="0" indent="0">
              <a:buNone/>
            </a:pPr>
            <a:r>
              <a:rPr lang="en-US" sz="2000" dirty="0">
                <a:hlinkClick r:id="rId3"/>
              </a:rPr>
              <a:t>http://www.comicbookresources.com/?</a:t>
            </a:r>
            <a:r>
              <a:rPr lang="en-US" sz="2000" dirty="0" smtClean="0">
                <a:hlinkClick r:id="rId3"/>
              </a:rPr>
              <a:t>page=article&amp;id=37735</a:t>
            </a:r>
            <a:endParaRPr lang="en-US" sz="2000" dirty="0" smtClean="0"/>
          </a:p>
          <a:p>
            <a:pPr marL="0" indent="0">
              <a:buNone/>
            </a:pPr>
            <a:endParaRPr lang="en-US" sz="2000" dirty="0"/>
          </a:p>
          <a:p>
            <a:pPr marL="0" indent="0">
              <a:buNone/>
            </a:pPr>
            <a:r>
              <a:rPr lang="en-US" sz="2000" dirty="0" smtClean="0">
                <a:solidFill>
                  <a:srgbClr val="FFFF00"/>
                </a:solidFill>
              </a:rPr>
              <a:t>Faith Erin Hicks</a:t>
            </a:r>
            <a:r>
              <a:rPr lang="en-US" sz="2000" dirty="0" smtClean="0"/>
              <a:t/>
            </a:r>
            <a:br>
              <a:rPr lang="en-US" sz="2000" dirty="0" smtClean="0"/>
            </a:br>
            <a:r>
              <a:rPr lang="en-US" sz="2000" dirty="0">
                <a:hlinkClick r:id="rId4"/>
              </a:rPr>
              <a:t>http://www.friendswithboys.com/2012/01/page-175/</a:t>
            </a:r>
            <a:endParaRPr lang="en-US" sz="2000" dirty="0" smtClean="0"/>
          </a:p>
          <a:p>
            <a:pPr marL="0" indent="0">
              <a:buNone/>
            </a:pPr>
            <a:endParaRPr lang="en-US" sz="2000" dirty="0">
              <a:solidFill>
                <a:srgbClr val="FFFF00"/>
              </a:solidFill>
            </a:endParaRPr>
          </a:p>
          <a:p>
            <a:pPr marL="0" indent="0">
              <a:buNone/>
            </a:pPr>
            <a:r>
              <a:rPr lang="en-US" sz="2000" dirty="0" smtClean="0">
                <a:solidFill>
                  <a:srgbClr val="FFFF00"/>
                </a:solidFill>
              </a:rPr>
              <a:t>Jason Thompson</a:t>
            </a:r>
            <a:r>
              <a:rPr lang="en-US" sz="2000" dirty="0">
                <a:hlinkClick r:id="rId5"/>
              </a:rPr>
              <a:t/>
            </a:r>
            <a:br>
              <a:rPr lang="en-US" sz="2000" dirty="0">
                <a:hlinkClick r:id="rId5"/>
              </a:rPr>
            </a:br>
            <a:r>
              <a:rPr lang="en-US" sz="2000" dirty="0" smtClean="0">
                <a:hlinkClick r:id="rId5"/>
              </a:rPr>
              <a:t>http</a:t>
            </a:r>
            <a:r>
              <a:rPr lang="en-US" sz="2000" dirty="0">
                <a:hlinkClick r:id="rId5"/>
              </a:rPr>
              <a:t>://io9.com/5874951/why-manga-publishing-is-dying-and-how-it-could-get-better</a:t>
            </a:r>
            <a:r>
              <a:rPr lang="en-US" sz="2000" dirty="0" smtClean="0">
                <a:hlinkClick r:id="rId5"/>
              </a:rPr>
              <a:t>/</a:t>
            </a:r>
            <a:endParaRPr lang="en-US" sz="2000" dirty="0" smtClean="0"/>
          </a:p>
          <a:p>
            <a:pPr marL="0" indent="0">
              <a:buNone/>
            </a:pPr>
            <a:endParaRPr lang="en-US" sz="2000" dirty="0"/>
          </a:p>
          <a:p>
            <a:pPr marL="0" indent="0">
              <a:buNone/>
            </a:pPr>
            <a:r>
              <a:rPr lang="en-US" sz="2000" dirty="0" err="1" smtClean="0">
                <a:solidFill>
                  <a:srgbClr val="FFFF00"/>
                </a:solidFill>
              </a:rPr>
              <a:t>Comichron</a:t>
            </a:r>
            <a:r>
              <a:rPr lang="en-US" sz="2000" dirty="0">
                <a:solidFill>
                  <a:srgbClr val="FFFF00"/>
                </a:solidFill>
              </a:rPr>
              <a:t> </a:t>
            </a:r>
            <a:r>
              <a:rPr lang="en-US" sz="2000" dirty="0" smtClean="0">
                <a:solidFill>
                  <a:srgbClr val="FFFF00"/>
                </a:solidFill>
              </a:rPr>
              <a:t>- </a:t>
            </a:r>
            <a:r>
              <a:rPr lang="en-US" sz="2000" dirty="0" smtClean="0">
                <a:hlinkClick r:id="rId6"/>
              </a:rPr>
              <a:t>http</a:t>
            </a:r>
            <a:r>
              <a:rPr lang="en-US" sz="2000" dirty="0">
                <a:hlinkClick r:id="rId6"/>
              </a:rPr>
              <a:t>://</a:t>
            </a:r>
            <a:r>
              <a:rPr lang="en-US" sz="2000" dirty="0" smtClean="0">
                <a:hlinkClick r:id="rId6"/>
              </a:rPr>
              <a:t>www.comichron.com/monthlycomicssales/1991.html</a:t>
            </a:r>
            <a:endParaRPr lang="en-US" sz="2000" dirty="0" smtClean="0"/>
          </a:p>
          <a:p>
            <a:pPr marL="0" indent="0">
              <a:buNone/>
            </a:pPr>
            <a:endParaRPr lang="en-US" sz="2000" dirty="0" smtClean="0">
              <a:solidFill>
                <a:srgbClr val="FFFF00"/>
              </a:solidFill>
            </a:endParaRPr>
          </a:p>
          <a:p>
            <a:pPr marL="0" indent="0">
              <a:buNone/>
            </a:pPr>
            <a:r>
              <a:rPr lang="en-US" sz="2000" dirty="0" smtClean="0">
                <a:solidFill>
                  <a:srgbClr val="FFFF00"/>
                </a:solidFill>
              </a:rPr>
              <a:t>The Beat - </a:t>
            </a:r>
            <a:r>
              <a:rPr lang="en-US" sz="2000" dirty="0" smtClean="0">
                <a:hlinkClick r:id="rId7"/>
              </a:rPr>
              <a:t>www.thecomicsbeat.com</a:t>
            </a:r>
            <a:r>
              <a:rPr lang="en-US" sz="2000" dirty="0" smtClean="0"/>
              <a:t> </a:t>
            </a:r>
          </a:p>
          <a:p>
            <a:pPr marL="0" indent="0">
              <a:buNone/>
            </a:pPr>
            <a:endParaRPr lang="en-US" sz="2000" dirty="0"/>
          </a:p>
          <a:p>
            <a:pPr marL="0" indent="0">
              <a:buNone/>
            </a:pPr>
            <a:r>
              <a:rPr lang="en-US" sz="2000" dirty="0" err="1" smtClean="0">
                <a:solidFill>
                  <a:srgbClr val="FFFF00"/>
                </a:solidFill>
              </a:rPr>
              <a:t>iFanboy</a:t>
            </a:r>
            <a:r>
              <a:rPr lang="en-US" sz="2000" dirty="0" smtClean="0"/>
              <a:t> – </a:t>
            </a:r>
            <a:r>
              <a:rPr lang="en-US" sz="2000" dirty="0" smtClean="0">
                <a:hlinkClick r:id="rId8"/>
              </a:rPr>
              <a:t>www.ifanboy.com</a:t>
            </a:r>
            <a:r>
              <a:rPr lang="en-US" sz="2000" dirty="0" smtClean="0"/>
              <a:t> </a:t>
            </a:r>
          </a:p>
          <a:p>
            <a:pPr marL="0" indent="0">
              <a:buNone/>
            </a:pPr>
            <a:endParaRPr lang="en-US" sz="2000" dirty="0"/>
          </a:p>
        </p:txBody>
      </p:sp>
    </p:spTree>
    <p:extLst>
      <p:ext uri="{BB962C8B-B14F-4D97-AF65-F5344CB8AC3E}">
        <p14:creationId xmlns:p14="http://schemas.microsoft.com/office/powerpoint/2010/main" xmlns="" val="2238341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solidFill>
                  <a:srgbClr val="00B0F0"/>
                </a:solidFill>
              </a:rPr>
              <a:t>Floppies/Comic Books/Pamphlets</a:t>
            </a:r>
            <a:br>
              <a:rPr lang="en-US" dirty="0" smtClean="0">
                <a:solidFill>
                  <a:srgbClr val="00B0F0"/>
                </a:solidFill>
              </a:rPr>
            </a:br>
            <a:r>
              <a:rPr lang="en-US" dirty="0" smtClean="0">
                <a:solidFill>
                  <a:srgbClr val="00B0F0"/>
                </a:solidFill>
              </a:rPr>
              <a:t>Comic Book Stores</a:t>
            </a:r>
            <a:endParaRPr lang="en-US" dirty="0">
              <a:solidFill>
                <a:srgbClr val="00B0F0"/>
              </a:solidFill>
            </a:endParaRPr>
          </a:p>
        </p:txBody>
      </p:sp>
      <p:sp>
        <p:nvSpPr>
          <p:cNvPr id="3" name="Content Placeholder 2"/>
          <p:cNvSpPr>
            <a:spLocks noGrp="1"/>
          </p:cNvSpPr>
          <p:nvPr>
            <p:ph idx="1"/>
          </p:nvPr>
        </p:nvSpPr>
        <p:spPr/>
        <p:txBody>
          <a:bodyPr/>
          <a:lstStyle/>
          <a:p>
            <a:endParaRPr lang="en-US" dirty="0"/>
          </a:p>
        </p:txBody>
      </p:sp>
      <p:pic>
        <p:nvPicPr>
          <p:cNvPr id="1028" name="Picture 4" descr="https://encrypted-tbn3.google.com/images?q=tbn:ANd9GcT0N7nFaStn8SJRDBFgd16Jhhr8O9NPZ0cLbp9HjEjcjYk5L7Cps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438400"/>
            <a:ext cx="1724025" cy="264795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encrypted-tbn3.google.com/images?q=tbn:ANd9GcSAwUVh3KA3deZ7x0F--rDJZJJrPhS5ue-9pfyCqRkChOfkgR2eSQ"/>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0" y="1981200"/>
            <a:ext cx="1724025" cy="2647951"/>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encrypted-tbn1.google.com/images?q=tbn:ANd9GcT1WzkCkruhC31QUlg70atx55iPsm1y6_VJSE-H7EX04ZDmIECV"/>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7400" y="3902575"/>
            <a:ext cx="1495425" cy="2296841"/>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http://photo.goodreads.com/books/1331171749l/1322785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38800" y="1697537"/>
            <a:ext cx="2857500" cy="44100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ight Arrow 3"/>
          <p:cNvSpPr/>
          <p:nvPr/>
        </p:nvSpPr>
        <p:spPr>
          <a:xfrm>
            <a:off x="4103914" y="3184073"/>
            <a:ext cx="1524000" cy="1905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Graphic Novel</a:t>
            </a:r>
            <a:endParaRPr lang="en-US" dirty="0"/>
          </a:p>
        </p:txBody>
      </p:sp>
      <p:sp>
        <p:nvSpPr>
          <p:cNvPr id="5" name="TextBox 4"/>
          <p:cNvSpPr txBox="1"/>
          <p:nvPr/>
        </p:nvSpPr>
        <p:spPr>
          <a:xfrm>
            <a:off x="304800" y="5410200"/>
            <a:ext cx="1752600" cy="830997"/>
          </a:xfrm>
          <a:prstGeom prst="rect">
            <a:avLst/>
          </a:prstGeom>
          <a:noFill/>
        </p:spPr>
        <p:txBody>
          <a:bodyPr wrap="square" rtlCol="0">
            <a:spAutoFit/>
          </a:bodyPr>
          <a:lstStyle/>
          <a:p>
            <a:pPr algn="ctr"/>
            <a:r>
              <a:rPr lang="en-US" sz="2400" dirty="0" smtClean="0"/>
              <a:t>$2.99/$3.99</a:t>
            </a:r>
            <a:br>
              <a:rPr lang="en-US" sz="2400" dirty="0" smtClean="0"/>
            </a:br>
            <a:r>
              <a:rPr lang="en-US" sz="2400" dirty="0" smtClean="0"/>
              <a:t>Monthly</a:t>
            </a:r>
            <a:endParaRPr lang="en-US" sz="2400" dirty="0"/>
          </a:p>
        </p:txBody>
      </p:sp>
      <p:sp>
        <p:nvSpPr>
          <p:cNvPr id="6" name="TextBox 5"/>
          <p:cNvSpPr txBox="1"/>
          <p:nvPr/>
        </p:nvSpPr>
        <p:spPr>
          <a:xfrm>
            <a:off x="4495800" y="5410200"/>
            <a:ext cx="1143000" cy="1200329"/>
          </a:xfrm>
          <a:prstGeom prst="rect">
            <a:avLst/>
          </a:prstGeom>
          <a:noFill/>
        </p:spPr>
        <p:txBody>
          <a:bodyPr wrap="square" rtlCol="0">
            <a:spAutoFit/>
          </a:bodyPr>
          <a:lstStyle/>
          <a:p>
            <a:pPr algn="ctr"/>
            <a:r>
              <a:rPr lang="en-US" sz="2400" dirty="0" smtClean="0"/>
              <a:t>14.99 -24.99</a:t>
            </a:r>
            <a:br>
              <a:rPr lang="en-US" sz="2400" dirty="0" smtClean="0"/>
            </a:br>
            <a:r>
              <a:rPr lang="en-US" sz="2400" dirty="0" smtClean="0"/>
              <a:t>2x year</a:t>
            </a:r>
            <a:endParaRPr lang="en-US" sz="2400" dirty="0"/>
          </a:p>
        </p:txBody>
      </p:sp>
    </p:spTree>
    <p:extLst>
      <p:ext uri="{BB962C8B-B14F-4D97-AF65-F5344CB8AC3E}">
        <p14:creationId xmlns:p14="http://schemas.microsoft.com/office/powerpoint/2010/main" xmlns="" val="318218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Sales comparison</a:t>
            </a:r>
            <a:endParaRPr lang="en-US" dirty="0">
              <a:solidFill>
                <a:srgbClr val="00B0F0"/>
              </a:solidFill>
            </a:endParaRPr>
          </a:p>
        </p:txBody>
      </p:sp>
      <p:sp>
        <p:nvSpPr>
          <p:cNvPr id="3" name="Content Placeholder 2"/>
          <p:cNvSpPr>
            <a:spLocks noGrp="1"/>
          </p:cNvSpPr>
          <p:nvPr>
            <p:ph sz="half" idx="1"/>
          </p:nvPr>
        </p:nvSpPr>
        <p:spPr>
          <a:xfrm>
            <a:off x="457200" y="1371600"/>
            <a:ext cx="4648200" cy="4754563"/>
          </a:xfrm>
        </p:spPr>
        <p:txBody>
          <a:bodyPr>
            <a:normAutofit fontScale="92500" lnSpcReduction="20000"/>
          </a:bodyPr>
          <a:lstStyle/>
          <a:p>
            <a:r>
              <a:rPr lang="en-US" sz="2800" dirty="0" smtClean="0"/>
              <a:t>1991 </a:t>
            </a:r>
            <a:br>
              <a:rPr lang="en-US" sz="2800" dirty="0" smtClean="0"/>
            </a:br>
            <a:r>
              <a:rPr lang="en-US" sz="2800" dirty="0" smtClean="0"/>
              <a:t>X-men #1 sells 8 Million copies</a:t>
            </a:r>
          </a:p>
          <a:p>
            <a:r>
              <a:rPr lang="en-US" sz="2800" dirty="0" smtClean="0"/>
              <a:t>1995 </a:t>
            </a:r>
            <a:br>
              <a:rPr lang="en-US" sz="2800" dirty="0" smtClean="0"/>
            </a:br>
            <a:r>
              <a:rPr lang="en-US" sz="2800" dirty="0" smtClean="0"/>
              <a:t>X-men books=200,000/month (top 20 books are over 100 k)</a:t>
            </a:r>
          </a:p>
          <a:p>
            <a:r>
              <a:rPr lang="en-US" sz="2800" dirty="0" smtClean="0"/>
              <a:t>2011 </a:t>
            </a:r>
            <a:br>
              <a:rPr lang="en-US" sz="2800" dirty="0" smtClean="0"/>
            </a:br>
            <a:r>
              <a:rPr lang="en-US" sz="2800" dirty="0" smtClean="0"/>
              <a:t>Top X-men book= 57 k in July</a:t>
            </a:r>
          </a:p>
          <a:p>
            <a:r>
              <a:rPr lang="en-US" sz="2800" dirty="0" smtClean="0"/>
              <a:t>Top 20 books – only one over 100,000.</a:t>
            </a:r>
          </a:p>
          <a:p>
            <a:endParaRPr lang="en-US" dirty="0"/>
          </a:p>
          <a:p>
            <a:pPr marL="0" indent="0" algn="r">
              <a:buNone/>
            </a:pPr>
            <a:r>
              <a:rPr lang="en-US" dirty="0" smtClean="0"/>
              <a:t>- Comics Chronicle</a:t>
            </a:r>
            <a:br>
              <a:rPr lang="en-US" dirty="0" smtClean="0"/>
            </a:br>
            <a:r>
              <a:rPr lang="en-US" dirty="0" smtClean="0"/>
              <a:t>www.comichron.com</a:t>
            </a:r>
          </a:p>
          <a:p>
            <a:pPr marL="0" indent="0">
              <a:buNone/>
            </a:pPr>
            <a:endParaRPr lang="en-US" dirty="0"/>
          </a:p>
        </p:txBody>
      </p:sp>
      <p:pic>
        <p:nvPicPr>
          <p:cNvPr id="3074" name="Picture 2" descr="X-Men Vol. 2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1502228"/>
            <a:ext cx="3124200" cy="48971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838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Publisher Responses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Events</a:t>
            </a:r>
          </a:p>
          <a:p>
            <a:r>
              <a:rPr lang="en-US" dirty="0" smtClean="0"/>
              <a:t>Reboot (the new 52)</a:t>
            </a:r>
          </a:p>
          <a:p>
            <a:r>
              <a:rPr lang="en-US" dirty="0" smtClean="0"/>
              <a:t>More team books</a:t>
            </a:r>
          </a:p>
          <a:p>
            <a:r>
              <a:rPr lang="en-US" dirty="0" smtClean="0"/>
              <a:t>Double shipping</a:t>
            </a:r>
          </a:p>
          <a:p>
            <a:r>
              <a:rPr lang="en-US" dirty="0" smtClean="0"/>
              <a:t>Raise prices  $3.99</a:t>
            </a:r>
          </a:p>
          <a:p>
            <a:r>
              <a:rPr lang="en-US" dirty="0" smtClean="0"/>
              <a:t>Develop digital strategies</a:t>
            </a:r>
            <a:endParaRPr lang="en-US" dirty="0"/>
          </a:p>
        </p:txBody>
      </p:sp>
      <p:pic>
        <p:nvPicPr>
          <p:cNvPr id="4098" name="Picture 2" descr="http://contentcafe2.btol.com/ContentCafe/Jacket.aspx?Return=T&amp;Type=L&amp;Value=078512179X&amp;userID=WCL68133&amp;password=CC6569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1301712"/>
            <a:ext cx="2472397" cy="380368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contentcafe2.btol.com/ContentCafe/Jacket.aspx?Return=T&amp;Type=L&amp;Value=9781401233372&amp;userID=WCL68133&amp;password=CC6569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81600" y="3352800"/>
            <a:ext cx="2133600" cy="31843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5391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Justice League</a:t>
            </a:r>
            <a:endParaRPr lang="en-US" dirty="0">
              <a:solidFill>
                <a:srgbClr val="FF0000"/>
              </a:solidFill>
            </a:endParaRP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sz="2000" dirty="0"/>
              <a:t>02/2008: Justice League #18 -- 89,803 </a:t>
            </a:r>
            <a:r>
              <a:rPr lang="en-US" sz="2000" dirty="0" smtClean="0"/>
              <a:t/>
            </a:r>
            <a:br>
              <a:rPr lang="en-US" sz="2000" dirty="0" smtClean="0"/>
            </a:br>
            <a:r>
              <a:rPr lang="en-US" sz="2000" dirty="0" smtClean="0"/>
              <a:t>02/2009</a:t>
            </a:r>
            <a:r>
              <a:rPr lang="en-US" sz="2000" dirty="0"/>
              <a:t>: Justice League #30 -- 69,710 </a:t>
            </a:r>
            <a:r>
              <a:rPr lang="en-US" sz="2000" dirty="0" smtClean="0"/>
              <a:t/>
            </a:r>
            <a:br>
              <a:rPr lang="en-US" sz="2000" dirty="0" smtClean="0"/>
            </a:br>
            <a:r>
              <a:rPr lang="en-US" sz="2000" dirty="0" smtClean="0"/>
              <a:t>02/2010</a:t>
            </a:r>
            <a:r>
              <a:rPr lang="en-US" sz="2000" dirty="0"/>
              <a:t>: Justice League #42 -- 57,522 --------------------------------------- 02/2011: JL of America #54 -- 46,269 (- 1.8%) </a:t>
            </a:r>
            <a:r>
              <a:rPr lang="en-US" sz="2000" dirty="0" smtClean="0"/>
              <a:t/>
            </a:r>
            <a:br>
              <a:rPr lang="en-US" sz="2000" dirty="0" smtClean="0"/>
            </a:br>
            <a:r>
              <a:rPr lang="en-US" sz="2000" dirty="0" smtClean="0"/>
              <a:t>03/2011</a:t>
            </a:r>
            <a:r>
              <a:rPr lang="en-US" sz="2000" dirty="0"/>
              <a:t>: JL of America #55 -- 50,533 (+ 9.2%) </a:t>
            </a:r>
            <a:r>
              <a:rPr lang="en-US" sz="2000" dirty="0" smtClean="0"/>
              <a:t/>
            </a:r>
            <a:br>
              <a:rPr lang="en-US" sz="2000" dirty="0" smtClean="0"/>
            </a:br>
            <a:r>
              <a:rPr lang="en-US" sz="2000" dirty="0" smtClean="0"/>
              <a:t>04/2011</a:t>
            </a:r>
            <a:r>
              <a:rPr lang="en-US" sz="2000" dirty="0"/>
              <a:t>: JL of America #56 -- 47,179 (- 6.6%) </a:t>
            </a:r>
            <a:r>
              <a:rPr lang="en-US" sz="2000" dirty="0" smtClean="0"/>
              <a:t/>
            </a:r>
            <a:br>
              <a:rPr lang="en-US" sz="2000" dirty="0" smtClean="0"/>
            </a:br>
            <a:r>
              <a:rPr lang="en-US" sz="2000" dirty="0" smtClean="0"/>
              <a:t>05/2011</a:t>
            </a:r>
            <a:r>
              <a:rPr lang="en-US" sz="2000" dirty="0"/>
              <a:t>: JL of America #57 -- 46,729 (- 1.0</a:t>
            </a:r>
            <a:r>
              <a:rPr lang="en-US" sz="2000" dirty="0" smtClean="0"/>
              <a:t>%)</a:t>
            </a:r>
            <a:br>
              <a:rPr lang="en-US" sz="2000" dirty="0" smtClean="0"/>
            </a:br>
            <a:r>
              <a:rPr lang="en-US" sz="2000" dirty="0" smtClean="0"/>
              <a:t> </a:t>
            </a:r>
            <a:r>
              <a:rPr lang="en-US" sz="2000" dirty="0"/>
              <a:t>06/2011: JL of America #58 -- 45,442 (- 2.8%) </a:t>
            </a:r>
            <a:r>
              <a:rPr lang="en-US" sz="2000" dirty="0" smtClean="0"/>
              <a:t/>
            </a:r>
            <a:br>
              <a:rPr lang="en-US" sz="2000" dirty="0" smtClean="0"/>
            </a:br>
            <a:r>
              <a:rPr lang="en-US" sz="2000" dirty="0" smtClean="0"/>
              <a:t>07/2011</a:t>
            </a:r>
            <a:r>
              <a:rPr lang="en-US" sz="2000" dirty="0"/>
              <a:t>: JL of America #59 -- 43,545 (- 4.2%) </a:t>
            </a:r>
            <a:r>
              <a:rPr lang="en-US" sz="2000" dirty="0" smtClean="0"/>
              <a:t/>
            </a:r>
            <a:br>
              <a:rPr lang="en-US" sz="2000" dirty="0" smtClean="0"/>
            </a:br>
            <a:r>
              <a:rPr lang="en-US" sz="2000" dirty="0" smtClean="0"/>
              <a:t>08/2011</a:t>
            </a:r>
            <a:r>
              <a:rPr lang="en-US" sz="2000" dirty="0"/>
              <a:t>: JL of America #60 -- 42,587 (- 2.2%) </a:t>
            </a:r>
            <a:r>
              <a:rPr lang="en-US" sz="2000" dirty="0" smtClean="0"/>
              <a:t/>
            </a:r>
            <a:br>
              <a:rPr lang="en-US" sz="2000" dirty="0" smtClean="0"/>
            </a:br>
            <a:r>
              <a:rPr lang="en-US" sz="2000" dirty="0" smtClean="0"/>
              <a:t>09/2011</a:t>
            </a:r>
            <a:r>
              <a:rPr lang="en-US" sz="2000" dirty="0"/>
              <a:t>: Justice League #1 -- 185,776 (+336.2%) [261,097] </a:t>
            </a:r>
            <a:r>
              <a:rPr lang="en-US" sz="2000" dirty="0" smtClean="0"/>
              <a:t> </a:t>
            </a:r>
            <a:br>
              <a:rPr lang="en-US" sz="2000" dirty="0" smtClean="0"/>
            </a:br>
            <a:r>
              <a:rPr lang="en-US" sz="2000" dirty="0" smtClean="0"/>
              <a:t>10/2011</a:t>
            </a:r>
            <a:r>
              <a:rPr lang="en-US" sz="2000" dirty="0"/>
              <a:t>: Justice League #2 -- 196,569 (+ 5.8%) </a:t>
            </a:r>
            <a:r>
              <a:rPr lang="en-US" sz="2000" dirty="0" smtClean="0"/>
              <a:t/>
            </a:r>
            <a:br>
              <a:rPr lang="en-US" sz="2000" dirty="0" smtClean="0"/>
            </a:br>
            <a:r>
              <a:rPr lang="en-US" sz="2000" dirty="0" smtClean="0"/>
              <a:t>11/2011</a:t>
            </a:r>
            <a:r>
              <a:rPr lang="en-US" sz="2000" dirty="0"/>
              <a:t>: Justice League #3 -- 168,679 (- 14.2%) </a:t>
            </a:r>
            <a:r>
              <a:rPr lang="en-US" sz="2000" dirty="0" smtClean="0"/>
              <a:t/>
            </a:r>
            <a:br>
              <a:rPr lang="en-US" sz="2000" dirty="0" smtClean="0"/>
            </a:br>
            <a:r>
              <a:rPr lang="en-US" sz="2000" dirty="0" smtClean="0"/>
              <a:t>12/2011</a:t>
            </a:r>
            <a:r>
              <a:rPr lang="en-US" sz="2000" dirty="0"/>
              <a:t>: Justice League #4 -- 149,314 (- 11.5%) [152,340] </a:t>
            </a:r>
            <a:r>
              <a:rPr lang="en-US" sz="2000" dirty="0" smtClean="0"/>
              <a:t/>
            </a:r>
            <a:br>
              <a:rPr lang="en-US" sz="2000" dirty="0" smtClean="0"/>
            </a:br>
            <a:r>
              <a:rPr lang="en-US" sz="2000" dirty="0" smtClean="0"/>
              <a:t>01/2012</a:t>
            </a:r>
            <a:r>
              <a:rPr lang="en-US" sz="2000" dirty="0"/>
              <a:t>: Justice League #5 -- 144,670 (- 3.1%) </a:t>
            </a:r>
            <a:r>
              <a:rPr lang="en-US" sz="2000" dirty="0" smtClean="0"/>
              <a:t/>
            </a:r>
            <a:br>
              <a:rPr lang="en-US" sz="2000" dirty="0" smtClean="0"/>
            </a:br>
            <a:r>
              <a:rPr lang="en-US" sz="2000" dirty="0" smtClean="0"/>
              <a:t>02/2012</a:t>
            </a:r>
            <a:r>
              <a:rPr lang="en-US" sz="2000" dirty="0"/>
              <a:t>: Justice League #6 -- 140,819 (- 2.7</a:t>
            </a:r>
            <a:r>
              <a:rPr lang="en-US" sz="2000" dirty="0" smtClean="0"/>
              <a:t>%)</a:t>
            </a:r>
          </a:p>
          <a:p>
            <a:pPr marL="0" indent="0" algn="r">
              <a:buNone/>
            </a:pPr>
            <a:r>
              <a:rPr lang="en-US" sz="2000" dirty="0" smtClean="0"/>
              <a:t>-The Beat website</a:t>
            </a:r>
            <a:br>
              <a:rPr lang="en-US" sz="2000" dirty="0" smtClean="0"/>
            </a:br>
            <a:endParaRPr lang="en-US" sz="2000" dirty="0"/>
          </a:p>
        </p:txBody>
      </p:sp>
    </p:spTree>
    <p:extLst>
      <p:ext uri="{BB962C8B-B14F-4D97-AF65-F5344CB8AC3E}">
        <p14:creationId xmlns:p14="http://schemas.microsoft.com/office/powerpoint/2010/main" xmlns="" val="2082418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Wonder Woman</a:t>
            </a:r>
            <a:endParaRPr lang="en-US" dirty="0">
              <a:solidFill>
                <a:srgbClr val="FF0000"/>
              </a:solidFill>
            </a:endParaRPr>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r>
              <a:rPr lang="en-US" dirty="0"/>
              <a:t>02/2007: Wonder Woman #4 -- 69,860 </a:t>
            </a:r>
            <a:r>
              <a:rPr lang="en-US" dirty="0" smtClean="0"/>
              <a:t/>
            </a:r>
            <a:br>
              <a:rPr lang="en-US" dirty="0" smtClean="0"/>
            </a:br>
            <a:r>
              <a:rPr lang="en-US" dirty="0" smtClean="0"/>
              <a:t>02/2008</a:t>
            </a:r>
            <a:r>
              <a:rPr lang="en-US" dirty="0"/>
              <a:t>: Wonder Woman #17 -- 41,948 </a:t>
            </a:r>
            <a:r>
              <a:rPr lang="en-US" dirty="0" smtClean="0"/>
              <a:t/>
            </a:r>
            <a:br>
              <a:rPr lang="en-US" dirty="0" smtClean="0"/>
            </a:br>
            <a:r>
              <a:rPr lang="en-US" dirty="0" smtClean="0"/>
              <a:t>02/2009</a:t>
            </a:r>
            <a:r>
              <a:rPr lang="en-US" dirty="0"/>
              <a:t>: Wonder Woman #29 -- 33,237 </a:t>
            </a:r>
            <a:r>
              <a:rPr lang="en-US" dirty="0" smtClean="0"/>
              <a:t/>
            </a:r>
            <a:br>
              <a:rPr lang="en-US" dirty="0" smtClean="0"/>
            </a:br>
            <a:r>
              <a:rPr lang="en-US" dirty="0" smtClean="0"/>
              <a:t>02/2010</a:t>
            </a:r>
            <a:r>
              <a:rPr lang="en-US" dirty="0"/>
              <a:t>: Wonder Woman #41 -- 25,354 </a:t>
            </a:r>
            <a:r>
              <a:rPr lang="en-US" dirty="0" smtClean="0"/>
              <a:t>------------------------------------02/2011</a:t>
            </a:r>
            <a:r>
              <a:rPr lang="en-US" dirty="0"/>
              <a:t>: Wonder Woman #607 -- 33,053 (- 1.6</a:t>
            </a:r>
            <a:r>
              <a:rPr lang="en-US" dirty="0" smtClean="0"/>
              <a:t>%)</a:t>
            </a:r>
            <a:br>
              <a:rPr lang="en-US" dirty="0" smtClean="0"/>
            </a:br>
            <a:r>
              <a:rPr lang="en-US" dirty="0" smtClean="0"/>
              <a:t> </a:t>
            </a:r>
            <a:r>
              <a:rPr lang="en-US" dirty="0"/>
              <a:t>03/2011: Wonder Woman #608 -- 32,540 (- 1.6%) </a:t>
            </a:r>
            <a:r>
              <a:rPr lang="en-US" dirty="0" smtClean="0"/>
              <a:t/>
            </a:r>
            <a:br>
              <a:rPr lang="en-US" dirty="0" smtClean="0"/>
            </a:br>
            <a:r>
              <a:rPr lang="en-US" dirty="0" smtClean="0"/>
              <a:t>03/2011</a:t>
            </a:r>
            <a:r>
              <a:rPr lang="en-US" dirty="0"/>
              <a:t>: Wonder Woman #609 -- 31,421 (- 3.4%) </a:t>
            </a:r>
            <a:r>
              <a:rPr lang="en-US" dirty="0" smtClean="0"/>
              <a:t/>
            </a:r>
            <a:br>
              <a:rPr lang="en-US" dirty="0" smtClean="0"/>
            </a:br>
            <a:r>
              <a:rPr lang="en-US" dirty="0" smtClean="0"/>
              <a:t>04/2011</a:t>
            </a:r>
            <a:r>
              <a:rPr lang="en-US" dirty="0"/>
              <a:t>: Wonder Woman #610 -- 31,002 (- 1.3%) </a:t>
            </a:r>
            <a:r>
              <a:rPr lang="en-US" dirty="0" smtClean="0"/>
              <a:t/>
            </a:r>
            <a:br>
              <a:rPr lang="en-US" dirty="0" smtClean="0"/>
            </a:br>
            <a:r>
              <a:rPr lang="en-US" dirty="0" smtClean="0"/>
              <a:t>05/2011</a:t>
            </a:r>
            <a:r>
              <a:rPr lang="en-US" dirty="0"/>
              <a:t>: -- 06/2011: Wonder Woman #611 -- 30,874 (- 0.4%) 06/2011: Wonder Woman #612 -- 30,690 (- 0.6%) </a:t>
            </a:r>
            <a:r>
              <a:rPr lang="en-US" dirty="0" smtClean="0"/>
              <a:t/>
            </a:r>
            <a:br>
              <a:rPr lang="en-US" dirty="0" smtClean="0"/>
            </a:br>
            <a:r>
              <a:rPr lang="en-US" dirty="0" smtClean="0"/>
              <a:t>07/2011</a:t>
            </a:r>
            <a:r>
              <a:rPr lang="en-US" dirty="0"/>
              <a:t>: Wonder Woman #613 -- 29,720 (- 3.2</a:t>
            </a:r>
            <a:r>
              <a:rPr lang="en-US" dirty="0" smtClean="0"/>
              <a:t>%)</a:t>
            </a:r>
            <a:br>
              <a:rPr lang="en-US" dirty="0" smtClean="0"/>
            </a:br>
            <a:r>
              <a:rPr lang="en-US" dirty="0" smtClean="0"/>
              <a:t>08/2011</a:t>
            </a:r>
            <a:r>
              <a:rPr lang="en-US" dirty="0"/>
              <a:t>: Wonder Woman #614 -- 29,223 (- 1.7%) </a:t>
            </a:r>
            <a:r>
              <a:rPr lang="en-US" dirty="0" smtClean="0"/>
              <a:t/>
            </a:r>
            <a:br>
              <a:rPr lang="en-US" dirty="0" smtClean="0"/>
            </a:br>
            <a:r>
              <a:rPr lang="en-US" dirty="0" smtClean="0"/>
              <a:t>09/2011</a:t>
            </a:r>
            <a:r>
              <a:rPr lang="en-US" dirty="0"/>
              <a:t>: Wonder Woman #1 -- 76,214 (+160.8%) [95,902] </a:t>
            </a:r>
            <a:r>
              <a:rPr lang="en-US" dirty="0" smtClean="0"/>
              <a:t/>
            </a:r>
            <a:br>
              <a:rPr lang="en-US" dirty="0" smtClean="0"/>
            </a:br>
            <a:r>
              <a:rPr lang="en-US" dirty="0" smtClean="0"/>
              <a:t>10/2011</a:t>
            </a:r>
            <a:r>
              <a:rPr lang="en-US" dirty="0"/>
              <a:t>: Wonder Woman #2 -- 79,060 (+ 3.7%) </a:t>
            </a:r>
            <a:r>
              <a:rPr lang="en-US" dirty="0" smtClean="0"/>
              <a:t/>
            </a:r>
            <a:br>
              <a:rPr lang="en-US" dirty="0" smtClean="0"/>
            </a:br>
            <a:r>
              <a:rPr lang="en-US" dirty="0" smtClean="0"/>
              <a:t>11/2011</a:t>
            </a:r>
            <a:r>
              <a:rPr lang="en-US" dirty="0"/>
              <a:t>: Wonder Woman #3 -- 65,621 (- 17.0%) </a:t>
            </a:r>
            <a:r>
              <a:rPr lang="en-US" dirty="0" smtClean="0"/>
              <a:t/>
            </a:r>
            <a:br>
              <a:rPr lang="en-US" dirty="0" smtClean="0"/>
            </a:br>
            <a:r>
              <a:rPr lang="en-US" dirty="0" smtClean="0"/>
              <a:t>12/2011</a:t>
            </a:r>
            <a:r>
              <a:rPr lang="en-US" dirty="0"/>
              <a:t>: Wonder Woman #4 -- 57,675 (- 12.1%) </a:t>
            </a:r>
            <a:r>
              <a:rPr lang="en-US" dirty="0" smtClean="0"/>
              <a:t/>
            </a:r>
            <a:br>
              <a:rPr lang="en-US" dirty="0" smtClean="0"/>
            </a:br>
            <a:r>
              <a:rPr lang="en-US" dirty="0" smtClean="0"/>
              <a:t>01/2012</a:t>
            </a:r>
            <a:r>
              <a:rPr lang="en-US" dirty="0"/>
              <a:t>: Wonder Woman #5 -- 57,626 (- 0.1</a:t>
            </a:r>
            <a:r>
              <a:rPr lang="en-US" dirty="0" smtClean="0"/>
              <a:t>%)</a:t>
            </a:r>
            <a:br>
              <a:rPr lang="en-US" dirty="0" smtClean="0"/>
            </a:br>
            <a:r>
              <a:rPr lang="en-US" dirty="0" smtClean="0"/>
              <a:t> </a:t>
            </a:r>
            <a:r>
              <a:rPr lang="en-US" dirty="0"/>
              <a:t>02/2012: Wonder Woman #6 -- 54,190 (- 6.0</a:t>
            </a:r>
            <a:r>
              <a:rPr lang="en-US" dirty="0" smtClean="0"/>
              <a:t>%)</a:t>
            </a:r>
          </a:p>
          <a:p>
            <a:pPr algn="r"/>
            <a:r>
              <a:rPr lang="en-US" dirty="0" smtClean="0"/>
              <a:t>The Beat website</a:t>
            </a:r>
            <a:endParaRPr lang="en-US" dirty="0"/>
          </a:p>
        </p:txBody>
      </p:sp>
    </p:spTree>
    <p:extLst>
      <p:ext uri="{BB962C8B-B14F-4D97-AF65-F5344CB8AC3E}">
        <p14:creationId xmlns:p14="http://schemas.microsoft.com/office/powerpoint/2010/main" xmlns="" val="338783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3505200" cy="1143000"/>
          </a:xfrm>
        </p:spPr>
        <p:txBody>
          <a:bodyPr/>
          <a:lstStyle/>
          <a:p>
            <a:r>
              <a:rPr lang="en-US" dirty="0" smtClean="0">
                <a:solidFill>
                  <a:srgbClr val="FF0000"/>
                </a:solidFill>
              </a:rPr>
              <a:t>R&amp;D</a:t>
            </a:r>
            <a:endParaRPr lang="en-US" dirty="0">
              <a:solidFill>
                <a:srgbClr val="FF0000"/>
              </a:solidFill>
            </a:endParaRPr>
          </a:p>
        </p:txBody>
      </p:sp>
      <p:sp>
        <p:nvSpPr>
          <p:cNvPr id="6" name="Text Placeholder 5"/>
          <p:cNvSpPr>
            <a:spLocks noGrp="1"/>
          </p:cNvSpPr>
          <p:nvPr>
            <p:ph sz="half" idx="1"/>
          </p:nvPr>
        </p:nvSpPr>
        <p:spPr>
          <a:xfrm>
            <a:off x="457200" y="1600200"/>
            <a:ext cx="3868672" cy="2971800"/>
          </a:xfrm>
        </p:spPr>
        <p:txBody>
          <a:bodyPr/>
          <a:lstStyle/>
          <a:p>
            <a:pPr marL="285750" indent="-285750">
              <a:buFont typeface="Arial" pitchFamily="34" charset="0"/>
              <a:buChar char="•"/>
            </a:pPr>
            <a:r>
              <a:rPr lang="en-US" dirty="0" smtClean="0"/>
              <a:t>Disney &amp; Warner Brothers</a:t>
            </a:r>
          </a:p>
          <a:p>
            <a:pPr marL="285750" indent="-285750">
              <a:buFont typeface="Arial" pitchFamily="34" charset="0"/>
              <a:buChar char="•"/>
            </a:pPr>
            <a:r>
              <a:rPr lang="en-US" dirty="0" smtClean="0"/>
              <a:t>Research &amp; Development</a:t>
            </a:r>
          </a:p>
          <a:p>
            <a:pPr marL="285750" indent="-285750">
              <a:buFont typeface="Arial" pitchFamily="34" charset="0"/>
              <a:buChar char="•"/>
            </a:pPr>
            <a:r>
              <a:rPr lang="en-US" dirty="0" smtClean="0"/>
              <a:t>Character licensing</a:t>
            </a:r>
          </a:p>
          <a:p>
            <a:pPr marL="285750" indent="-285750">
              <a:buFont typeface="Arial" pitchFamily="34" charset="0"/>
              <a:buChar char="•"/>
            </a:pPr>
            <a:endParaRPr lang="en-US" dirty="0" smtClean="0"/>
          </a:p>
          <a:p>
            <a:endParaRPr lang="en-US" dirty="0"/>
          </a:p>
          <a:p>
            <a:endParaRPr lang="en-US" dirty="0"/>
          </a:p>
        </p:txBody>
      </p:sp>
      <p:pic>
        <p:nvPicPr>
          <p:cNvPr id="11266" name="Picture 2" descr="http://entil2001.com/blog5/wp-content/uploads/2012/04/the-avengers-movi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25872" y="609600"/>
            <a:ext cx="4168699" cy="6019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85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2D050"/>
                </a:solidFill>
              </a:rPr>
              <a:t>Library Response</a:t>
            </a:r>
            <a:br>
              <a:rPr lang="en-US" dirty="0" smtClean="0">
                <a:solidFill>
                  <a:srgbClr val="92D050"/>
                </a:solidFill>
              </a:rPr>
            </a:br>
            <a:r>
              <a:rPr lang="en-US" dirty="0" smtClean="0">
                <a:solidFill>
                  <a:srgbClr val="92D050"/>
                </a:solidFill>
              </a:rPr>
              <a:t>Question what we’ve been doing</a:t>
            </a:r>
            <a:endParaRPr lang="en-US" dirty="0">
              <a:solidFill>
                <a:srgbClr val="92D050"/>
              </a:solidFill>
            </a:endParaRPr>
          </a:p>
        </p:txBody>
      </p:sp>
      <p:sp>
        <p:nvSpPr>
          <p:cNvPr id="15" name="Text Placeholder 14"/>
          <p:cNvSpPr>
            <a:spLocks noGrp="1"/>
          </p:cNvSpPr>
          <p:nvPr>
            <p:ph type="body" idx="1"/>
          </p:nvPr>
        </p:nvSpPr>
        <p:spPr/>
        <p:txBody>
          <a:bodyPr>
            <a:normAutofit/>
          </a:bodyPr>
          <a:lstStyle/>
          <a:p>
            <a:pPr algn="ctr"/>
            <a:r>
              <a:rPr lang="en-US" sz="3200" dirty="0" smtClean="0">
                <a:solidFill>
                  <a:srgbClr val="FF0000"/>
                </a:solidFill>
              </a:rPr>
              <a:t>Hot Creators</a:t>
            </a:r>
            <a:endParaRPr lang="en-US" sz="3200" dirty="0">
              <a:solidFill>
                <a:srgbClr val="FF0000"/>
              </a:solidFill>
            </a:endParaRPr>
          </a:p>
        </p:txBody>
      </p:sp>
      <p:sp>
        <p:nvSpPr>
          <p:cNvPr id="17" name="Content Placeholder 16"/>
          <p:cNvSpPr>
            <a:spLocks noGrp="1"/>
          </p:cNvSpPr>
          <p:nvPr>
            <p:ph sz="half" idx="2"/>
          </p:nvPr>
        </p:nvSpPr>
        <p:spPr>
          <a:xfrm>
            <a:off x="457200" y="2133600"/>
            <a:ext cx="4040188" cy="3951288"/>
          </a:xfrm>
        </p:spPr>
        <p:txBody>
          <a:bodyPr>
            <a:normAutofit/>
          </a:bodyPr>
          <a:lstStyle/>
          <a:p>
            <a:pPr marL="0" indent="0" algn="ctr">
              <a:buNone/>
            </a:pPr>
            <a:endParaRPr lang="en-US" dirty="0" smtClean="0">
              <a:solidFill>
                <a:srgbClr val="FFFF00"/>
              </a:solidFill>
            </a:endParaRPr>
          </a:p>
          <a:p>
            <a:pPr marL="0" indent="0" algn="ctr">
              <a:buNone/>
            </a:pPr>
            <a:r>
              <a:rPr lang="en-US" dirty="0" smtClean="0">
                <a:solidFill>
                  <a:srgbClr val="FFFF00"/>
                </a:solidFill>
              </a:rPr>
              <a:t>Jonathan Hickman</a:t>
            </a:r>
          </a:p>
          <a:p>
            <a:pPr marL="0" indent="0" algn="ctr">
              <a:buNone/>
            </a:pPr>
            <a:r>
              <a:rPr lang="en-US" dirty="0" smtClean="0">
                <a:solidFill>
                  <a:srgbClr val="FFFF00"/>
                </a:solidFill>
              </a:rPr>
              <a:t>Scott Snyder</a:t>
            </a:r>
          </a:p>
          <a:p>
            <a:pPr marL="0" indent="0" algn="ctr">
              <a:buNone/>
            </a:pPr>
            <a:r>
              <a:rPr lang="en-US" dirty="0" smtClean="0">
                <a:solidFill>
                  <a:srgbClr val="FFFF00"/>
                </a:solidFill>
              </a:rPr>
              <a:t>Rick </a:t>
            </a:r>
            <a:r>
              <a:rPr lang="en-US" dirty="0" err="1" smtClean="0">
                <a:solidFill>
                  <a:srgbClr val="FFFF00"/>
                </a:solidFill>
              </a:rPr>
              <a:t>Remender</a:t>
            </a:r>
            <a:endParaRPr lang="en-US" dirty="0">
              <a:solidFill>
                <a:srgbClr val="FFFF00"/>
              </a:solidFill>
            </a:endParaRPr>
          </a:p>
          <a:p>
            <a:pPr marL="0" indent="0" algn="ctr">
              <a:buNone/>
            </a:pPr>
            <a:r>
              <a:rPr lang="en-US" dirty="0" smtClean="0">
                <a:solidFill>
                  <a:srgbClr val="FFFF00"/>
                </a:solidFill>
              </a:rPr>
              <a:t>Mark </a:t>
            </a:r>
            <a:r>
              <a:rPr lang="en-US" dirty="0" err="1" smtClean="0">
                <a:solidFill>
                  <a:srgbClr val="FFFF00"/>
                </a:solidFill>
              </a:rPr>
              <a:t>Waid</a:t>
            </a:r>
            <a:endParaRPr lang="en-US" dirty="0" smtClean="0">
              <a:solidFill>
                <a:srgbClr val="FFFF00"/>
              </a:solidFill>
            </a:endParaRPr>
          </a:p>
        </p:txBody>
      </p:sp>
      <p:sp>
        <p:nvSpPr>
          <p:cNvPr id="16" name="Text Placeholder 15"/>
          <p:cNvSpPr>
            <a:spLocks noGrp="1"/>
          </p:cNvSpPr>
          <p:nvPr>
            <p:ph type="body" sz="quarter" idx="3"/>
          </p:nvPr>
        </p:nvSpPr>
        <p:spPr>
          <a:xfrm>
            <a:off x="4645025" y="1535112"/>
            <a:ext cx="4041775" cy="979487"/>
          </a:xfrm>
        </p:spPr>
        <p:txBody>
          <a:bodyPr>
            <a:noAutofit/>
          </a:bodyPr>
          <a:lstStyle/>
          <a:p>
            <a:pPr algn="ctr"/>
            <a:r>
              <a:rPr lang="en-US" sz="3200" dirty="0" smtClean="0">
                <a:solidFill>
                  <a:srgbClr val="FF0000"/>
                </a:solidFill>
              </a:rPr>
              <a:t>Best new superhero comics</a:t>
            </a:r>
            <a:endParaRPr lang="en-US" sz="3200" dirty="0">
              <a:solidFill>
                <a:srgbClr val="FF0000"/>
              </a:solidFill>
            </a:endParaRPr>
          </a:p>
        </p:txBody>
      </p:sp>
      <p:sp>
        <p:nvSpPr>
          <p:cNvPr id="4" name="Content Placeholder 3"/>
          <p:cNvSpPr>
            <a:spLocks noGrp="1"/>
          </p:cNvSpPr>
          <p:nvPr>
            <p:ph sz="quarter" idx="4"/>
          </p:nvPr>
        </p:nvSpPr>
        <p:spPr/>
        <p:txBody>
          <a:bodyPr/>
          <a:lstStyle/>
          <a:p>
            <a:pPr marL="0" indent="0" algn="ctr">
              <a:buNone/>
            </a:pPr>
            <a:endParaRPr lang="en-US" i="1" dirty="0" smtClean="0">
              <a:solidFill>
                <a:srgbClr val="92D050"/>
              </a:solidFill>
            </a:endParaRPr>
          </a:p>
          <a:p>
            <a:pPr marL="0" indent="0" algn="ctr">
              <a:buNone/>
            </a:pPr>
            <a:r>
              <a:rPr lang="en-US" i="1" dirty="0" smtClean="0">
                <a:solidFill>
                  <a:srgbClr val="92D050"/>
                </a:solidFill>
              </a:rPr>
              <a:t>Wonder </a:t>
            </a:r>
            <a:r>
              <a:rPr lang="en-US" i="1" dirty="0">
                <a:solidFill>
                  <a:srgbClr val="92D050"/>
                </a:solidFill>
              </a:rPr>
              <a:t>Woman</a:t>
            </a:r>
          </a:p>
          <a:p>
            <a:pPr marL="0" indent="0" algn="ctr">
              <a:buNone/>
            </a:pPr>
            <a:r>
              <a:rPr lang="en-US" i="1" dirty="0">
                <a:solidFill>
                  <a:srgbClr val="92D050"/>
                </a:solidFill>
              </a:rPr>
              <a:t>Batman</a:t>
            </a:r>
          </a:p>
          <a:p>
            <a:pPr marL="0" indent="0" algn="ctr">
              <a:buNone/>
            </a:pPr>
            <a:r>
              <a:rPr lang="en-US" i="1" dirty="0">
                <a:solidFill>
                  <a:srgbClr val="92D050"/>
                </a:solidFill>
              </a:rPr>
              <a:t>Animal Man/Swamp Thing</a:t>
            </a:r>
          </a:p>
          <a:p>
            <a:pPr marL="0" indent="0" algn="ctr">
              <a:buNone/>
            </a:pPr>
            <a:r>
              <a:rPr lang="en-US" i="1" dirty="0">
                <a:solidFill>
                  <a:srgbClr val="92D050"/>
                </a:solidFill>
              </a:rPr>
              <a:t>Flash</a:t>
            </a:r>
          </a:p>
          <a:p>
            <a:pPr marL="0" indent="0" algn="ctr">
              <a:buNone/>
            </a:pPr>
            <a:r>
              <a:rPr lang="en-US" i="1" dirty="0">
                <a:solidFill>
                  <a:srgbClr val="92D050"/>
                </a:solidFill>
              </a:rPr>
              <a:t>Daredevil</a:t>
            </a:r>
          </a:p>
          <a:p>
            <a:pPr marL="0" indent="0" algn="ctr">
              <a:buNone/>
            </a:pPr>
            <a:r>
              <a:rPr lang="en-US" i="1" dirty="0">
                <a:solidFill>
                  <a:srgbClr val="92D050"/>
                </a:solidFill>
              </a:rPr>
              <a:t>FF</a:t>
            </a:r>
          </a:p>
          <a:p>
            <a:endParaRPr lang="en-US" dirty="0"/>
          </a:p>
        </p:txBody>
      </p:sp>
      <p:pic>
        <p:nvPicPr>
          <p:cNvPr id="1026" name="Picture 2" descr="https://encrypted-tbn0.google.com/images?q=tbn:ANd9GcQcvI6pQZpAnnIM6uJBrihy_gLubxle7BDLdoLW0n-7zWSN0X2V7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4275826"/>
            <a:ext cx="1425677"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encrypted-tbn3.google.com/images?q=tbn:ANd9GcTmu5qU_scJq889uA0Pu1AFdYdaOOLJNgrCnFV8TNZXaV9AS799Q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7601" y="4191000"/>
            <a:ext cx="1583846" cy="2432649"/>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encrypted-tbn3.google.com/images?q=tbn:ANd9GcTHIQBfWWgQFkAJzX0I73xQlKiUdKM2pKNcDnfZTduWLRuaO38qqw"/>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9695" y="4419600"/>
            <a:ext cx="1567065" cy="22422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429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circle(in)">
                                      <p:cBhvr>
                                        <p:cTn id="7" dur="2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 calcmode="lin" valueType="num">
                                      <p:cBhvr additive="base">
                                        <p:cTn id="12"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 calcmode="lin" valueType="num">
                                      <p:cBhvr additive="base">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3" end="3"/>
                                            </p:txEl>
                                          </p:spTgt>
                                        </p:tgtEl>
                                        <p:attrNameLst>
                                          <p:attrName>style.visibility</p:attrName>
                                        </p:attrNameLst>
                                      </p:cBhvr>
                                      <p:to>
                                        <p:strVal val="visible"/>
                                      </p:to>
                                    </p:set>
                                    <p:anim calcmode="lin" valueType="num">
                                      <p:cBhvr additive="base">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4" end="4"/>
                                            </p:txEl>
                                          </p:spTgt>
                                        </p:tgtEl>
                                        <p:attrNameLst>
                                          <p:attrName>style.visibility</p:attrName>
                                        </p:attrNameLst>
                                      </p:cBhvr>
                                      <p:to>
                                        <p:strVal val="visible"/>
                                      </p:to>
                                    </p:set>
                                    <p:anim calcmode="lin" valueType="num">
                                      <p:cBhvr additive="base">
                                        <p:cTn id="30"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barn(inVertical)">
                                      <p:cBhvr>
                                        <p:cTn id="36" dur="50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additive="base">
                                        <p:cTn id="5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 calcmode="lin" valueType="num">
                                      <p:cBhvr additive="base">
                                        <p:cTn id="5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 calcmode="lin" valueType="num">
                                      <p:cBhvr additive="base">
                                        <p:cTn id="6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anim calcmode="lin" valueType="num">
                                      <p:cBhvr additive="base">
                                        <p:cTn id="7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build="p"/>
      <p:bldP spid="16" grpId="0" build="p"/>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5385</TotalTime>
  <Words>861</Words>
  <Application>Microsoft Office PowerPoint</Application>
  <PresentationFormat>On-screen Show (4:3)</PresentationFormat>
  <Paragraphs>162</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Publishing Trends in Comics</vt:lpstr>
      <vt:lpstr>Current Issues in comics/manga</vt:lpstr>
      <vt:lpstr>Floppies/Comic Books/Pamphlets Comic Book Stores</vt:lpstr>
      <vt:lpstr>Sales comparison</vt:lpstr>
      <vt:lpstr>Publisher Responses</vt:lpstr>
      <vt:lpstr>Justice League</vt:lpstr>
      <vt:lpstr>Wonder Woman</vt:lpstr>
      <vt:lpstr>R&amp;D</vt:lpstr>
      <vt:lpstr>Library Response Question what we’ve been doing</vt:lpstr>
      <vt:lpstr>Digital</vt:lpstr>
      <vt:lpstr>Slide 11</vt:lpstr>
      <vt:lpstr>Publisher &amp; Creator Responses</vt:lpstr>
      <vt:lpstr>Slide 13</vt:lpstr>
      <vt:lpstr>Library Responses to Digital</vt:lpstr>
      <vt:lpstr>What about Manga?</vt:lpstr>
      <vt:lpstr>Publisher Response</vt:lpstr>
      <vt:lpstr>Library Response</vt:lpstr>
      <vt:lpstr>Creators</vt:lpstr>
      <vt:lpstr>Slide 19</vt:lpstr>
      <vt:lpstr>Faith Erin Hicks</vt:lpstr>
      <vt:lpstr>Creator Responses</vt:lpstr>
      <vt:lpstr>Library Response</vt:lpstr>
      <vt:lpstr>References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Comics &amp; Change</dc:title>
  <dc:creator>Shirley</dc:creator>
  <cp:lastModifiedBy>ameuchel</cp:lastModifiedBy>
  <cp:revision>62</cp:revision>
  <dcterms:created xsi:type="dcterms:W3CDTF">2012-04-23T04:04:52Z</dcterms:created>
  <dcterms:modified xsi:type="dcterms:W3CDTF">2012-05-14T22:23:49Z</dcterms:modified>
</cp:coreProperties>
</file>