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5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6B636-1CEE-4CCC-9349-BAE0F428565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27FB-C7E1-4483-AFDD-AB9F77804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2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64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77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67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7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4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19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9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64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0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37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05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1632-A587-4672-9BC6-7D62D157E66D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BC1A-5150-4EC4-B8C7-230A3428F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744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wmf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Hurry Up" pitchFamily="2" charset="0"/>
              </a:rPr>
              <a:t>Jeopardy</a:t>
            </a:r>
            <a:endParaRPr lang="en-US" sz="9600" dirty="0">
              <a:latin typeface="Hurry Up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48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Scanlation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9977"/>
            <a:ext cx="8229600" cy="4058824"/>
          </a:xfrm>
          <a:solidFill>
            <a:srgbClr val="7030A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result of scanning and translating a foreign manga work and posting it on the Internet, which can harm the creator of the work by depriving them potential sales, though it might increase their exposure.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61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Creator Owned?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rgbClr val="7030A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Comic works that are owned by their creator, though often published by a larger publisher.  This termed used more often for established writers and artists rather than those just starting out (Indie).  Indie books are usually creator owned as well.  See Image publishing.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85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995" b="40729"/>
          <a:stretch/>
        </p:blipFill>
        <p:spPr bwMode="auto">
          <a:xfrm>
            <a:off x="2209800" y="1150938"/>
            <a:ext cx="4671455" cy="324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193925" y="390525"/>
            <a:ext cx="13716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 smtClean="0"/>
              <a:t>Digital</a:t>
            </a:r>
            <a:br>
              <a:rPr lang="en-US" sz="1800" b="1" dirty="0" smtClean="0"/>
            </a:br>
            <a:r>
              <a:rPr lang="en-US" sz="1800" b="1" dirty="0" smtClean="0"/>
              <a:t>Comics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628638" y="390525"/>
            <a:ext cx="16002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 smtClean="0"/>
              <a:t>Super</a:t>
            </a:r>
            <a:br>
              <a:rPr lang="en-US" sz="1800" b="1" dirty="0" smtClean="0"/>
            </a:br>
            <a:r>
              <a:rPr lang="en-US" sz="1800" b="1" dirty="0" smtClean="0"/>
              <a:t>Heroes</a:t>
            </a:r>
            <a:endParaRPr lang="en-US" sz="1800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318125" y="390525"/>
            <a:ext cx="14478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 smtClean="0"/>
              <a:t>Creators</a:t>
            </a:r>
            <a:br>
              <a:rPr lang="en-US" sz="1800" b="1" dirty="0" smtClean="0"/>
            </a:br>
            <a:endParaRPr lang="en-US" sz="1800" b="1" dirty="0"/>
          </a:p>
        </p:txBody>
      </p:sp>
      <p:pic>
        <p:nvPicPr>
          <p:cNvPr id="5122" name="Picture 2" descr="C:\Users\Mark 10\AppData\Local\Microsoft\Windows\Temporary Internet Files\Content.IE5\WZYJXYR1\MC900441888[1].wm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0685" y="5029200"/>
            <a:ext cx="22637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2193925" y="1150938"/>
            <a:ext cx="1434713" cy="10382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100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4" name="Rectangle 3">
            <a:hlinkClick r:id="rId5" action="ppaction://hlinksldjump"/>
          </p:cNvPr>
          <p:cNvSpPr/>
          <p:nvPr/>
        </p:nvSpPr>
        <p:spPr>
          <a:xfrm>
            <a:off x="2193925" y="2189205"/>
            <a:ext cx="1434713" cy="10111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200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2193925" y="3200400"/>
            <a:ext cx="1434713" cy="1066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300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6" name="Rectangle 5">
            <a:hlinkClick r:id="rId7" action="ppaction://hlinksldjump"/>
          </p:cNvPr>
          <p:cNvSpPr/>
          <p:nvPr/>
        </p:nvSpPr>
        <p:spPr>
          <a:xfrm>
            <a:off x="3628638" y="1150938"/>
            <a:ext cx="1600200" cy="10382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100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3628638" y="2189205"/>
            <a:ext cx="1600200" cy="10111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200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8" name="Rectangle 7">
            <a:hlinkClick r:id="rId9" action="ppaction://hlinksldjump"/>
          </p:cNvPr>
          <p:cNvSpPr/>
          <p:nvPr/>
        </p:nvSpPr>
        <p:spPr>
          <a:xfrm>
            <a:off x="3628638" y="3200400"/>
            <a:ext cx="16002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300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9" name="Rectangle 8">
            <a:hlinkClick r:id="rId10" action="ppaction://hlinksldjump"/>
          </p:cNvPr>
          <p:cNvSpPr/>
          <p:nvPr/>
        </p:nvSpPr>
        <p:spPr>
          <a:xfrm>
            <a:off x="5228838" y="1150938"/>
            <a:ext cx="1537087" cy="10382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100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10" name="Rectangle 9">
            <a:hlinkClick r:id="rId11" action="ppaction://hlinksldjump"/>
          </p:cNvPr>
          <p:cNvSpPr/>
          <p:nvPr/>
        </p:nvSpPr>
        <p:spPr>
          <a:xfrm>
            <a:off x="5228838" y="2189205"/>
            <a:ext cx="1537087" cy="10111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200</a:t>
            </a:r>
            <a:endParaRPr lang="en-US" sz="2800" u="sng" dirty="0">
              <a:latin typeface="Elephant" pitchFamily="18" charset="0"/>
            </a:endParaRPr>
          </a:p>
        </p:txBody>
      </p:sp>
      <p:sp>
        <p:nvSpPr>
          <p:cNvPr id="11" name="Rectangle 10">
            <a:hlinkClick r:id="rId12" action="ppaction://hlinksldjump"/>
          </p:cNvPr>
          <p:cNvSpPr/>
          <p:nvPr/>
        </p:nvSpPr>
        <p:spPr>
          <a:xfrm>
            <a:off x="5228838" y="3200400"/>
            <a:ext cx="1537087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Elephant" pitchFamily="18" charset="0"/>
              </a:rPr>
              <a:t>300</a:t>
            </a:r>
            <a:endParaRPr lang="en-US" sz="2800" u="sng" dirty="0">
              <a:latin typeface="Elephan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4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Two Page Spread?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solidFill>
            <a:srgbClr val="FFC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mtClean="0">
                <a:solidFill>
                  <a:schemeClr val="bg1"/>
                </a:solidFill>
              </a:rPr>
              <a:t>This layout looks really good in a comic book, it doesn’t look so great on an Ipad.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Day &amp;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rgbClr val="FFC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This is when a digital comic comes out the same day as the physical magazine comic.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56769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123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Comixology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  <a:solidFill>
            <a:srgbClr val="FFC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This is the leading distributor of digital comics.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538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continuity?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solidFill>
            <a:srgbClr val="92D05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 comic character’s history is often described using this term.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Floppy?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solidFill>
            <a:srgbClr val="92D05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magazine-like comic book pamphlets are sometimes referred to as this, which describes their physical characteristics pretty well.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62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Reboot?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rgbClr val="92D05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What happens when a character’s history is so complex and convoluted that writers have a hard time coming up with original storylines, so the publisher decides to “restart” the character’s history.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0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Work for Hire?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solidFill>
            <a:srgbClr val="7030A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When a comic creator works on a per job basis (or per word, per page, etc.)  When a book becomes a hit, this can sometimes lead to problems when the creator doesn’t feel adequately compensated. (examples too numerous to mention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 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791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2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306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Jeopardy</vt:lpstr>
      <vt:lpstr>Slide 2</vt:lpstr>
      <vt:lpstr>What is a Two Page Spread?</vt:lpstr>
      <vt:lpstr>What is Day &amp; Date?</vt:lpstr>
      <vt:lpstr>What is Comixology?</vt:lpstr>
      <vt:lpstr>What is continuity?</vt:lpstr>
      <vt:lpstr>What is a Floppy?</vt:lpstr>
      <vt:lpstr>What is a Reboot?</vt:lpstr>
      <vt:lpstr>What is Work for Hire?</vt:lpstr>
      <vt:lpstr>What is Scanlation?</vt:lpstr>
      <vt:lpstr>What is Creator Owned?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Mark Richardson</dc:creator>
  <cp:lastModifiedBy>ameuchel</cp:lastModifiedBy>
  <cp:revision>23</cp:revision>
  <dcterms:created xsi:type="dcterms:W3CDTF">2012-04-23T23:42:46Z</dcterms:created>
  <dcterms:modified xsi:type="dcterms:W3CDTF">2012-05-14T22:24:12Z</dcterms:modified>
</cp:coreProperties>
</file>