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85" r:id="rId3"/>
    <p:sldId id="266" r:id="rId4"/>
    <p:sldId id="287" r:id="rId5"/>
    <p:sldId id="259" r:id="rId6"/>
    <p:sldId id="263" r:id="rId7"/>
    <p:sldId id="261" r:id="rId8"/>
    <p:sldId id="267" r:id="rId9"/>
    <p:sldId id="281" r:id="rId10"/>
    <p:sldId id="298" r:id="rId11"/>
    <p:sldId id="282" r:id="rId12"/>
    <p:sldId id="284" r:id="rId13"/>
    <p:sldId id="283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521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BBF9866-7091-4F15-98D6-CD1DE6F77CAE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66F1FD7-E08D-45E7-A14A-2B1E6BD75D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7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1FD7-E08D-45E7-A14A-2B1E6BD75D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4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1FD7-E08D-45E7-A14A-2B1E6BD75D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6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2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1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7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0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2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4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6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2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6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9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20A7-0C06-4026-8E15-4E55459F54F5}" type="datetimeFigureOut">
              <a:rPr lang="en-US" smtClean="0"/>
              <a:t>4/25/2012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A898-A449-4E92-9786-BCECD8954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6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leaving-sba-dot-gov?url=http://www.score.org/ask_score.html" TargetMode="External"/><Relationship Id="rId2" Type="http://schemas.openxmlformats.org/officeDocument/2006/relationships/hyperlink" Target="http://www.scor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ba.gov/" TargetMode="External"/><Relationship Id="rId4" Type="http://schemas.openxmlformats.org/officeDocument/2006/relationships/hyperlink" Target="http://www.sba.gov/content/small-business-development-centers-sbdc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z.yahoo.com/ic/ind_index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z.yahoo.com/p/s_conameu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hyperlink" Target="http://www.nypl.org/locations/tid/65/calendar" TargetMode="Externa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heroweb.com/home/hwm/page_16669_288" TargetMode="External"/><Relationship Id="rId11" Type="http://schemas.openxmlformats.org/officeDocument/2006/relationships/oleObject" Target="../embeddings/oleObject3.bin"/><Relationship Id="rId5" Type="http://schemas.openxmlformats.org/officeDocument/2006/relationships/hyperlink" Target="http://www.heroweb.com/home/hwm/cpage_267/search_engine_marketing_to_boost_your_website_traf.html" TargetMode="External"/><Relationship Id="rId10" Type="http://schemas.openxmlformats.org/officeDocument/2006/relationships/image" Target="../media/image3.wmf"/><Relationship Id="rId4" Type="http://schemas.openxmlformats.org/officeDocument/2006/relationships/hyperlink" Target="http://www.heroweb.com/home/hwm/cpage_254/kick_start_your_ecommerce_business.html" TargetMode="External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ecounty.org/Departments/CAO/EconomicDevelopment/Documents/Doing%20Business%20in%20Lane%20County.pdf" TargetMode="External"/><Relationship Id="rId7" Type="http://schemas.openxmlformats.org/officeDocument/2006/relationships/hyperlink" Target="http://www.lanebusinesslink.com/" TargetMode="External"/><Relationship Id="rId2" Type="http://schemas.openxmlformats.org/officeDocument/2006/relationships/hyperlink" Target="http://filinginoreg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ba.gov/" TargetMode="External"/><Relationship Id="rId5" Type="http://schemas.openxmlformats.org/officeDocument/2006/relationships/hyperlink" Target="http://www.sbtdc.org/resources/publications/business-startup-guide/" TargetMode="External"/><Relationship Id="rId4" Type="http://schemas.openxmlformats.org/officeDocument/2006/relationships/hyperlink" Target="http://misbtdc.org/small-business-team/small-business-tools/new-venture-guide-to-starting-a-small-busines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ba.gov/sbtn/sbat/index.cfm?Tool=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toolkit.smallbiz.nsw.gov.au/checklist/question" TargetMode="External"/><Relationship Id="rId4" Type="http://schemas.openxmlformats.org/officeDocument/2006/relationships/hyperlink" Target="http://www.potentielentrepreneur.ca/client/instructionsen.as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content/small-business-development-centers-sbdcs" TargetMode="External"/><Relationship Id="rId2" Type="http://schemas.openxmlformats.org/officeDocument/2006/relationships/hyperlink" Target="http://www.sba.gov/content/scor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sbdc.ualr.edu/consulting/feasibility.pdf" TargetMode="External"/><Relationship Id="rId5" Type="http://schemas.openxmlformats.org/officeDocument/2006/relationships/hyperlink" Target="http://msuextension.org/publications/BusinessandCommunities/MT199510HR.pdf" TargetMode="External"/><Relationship Id="rId4" Type="http://schemas.openxmlformats.org/officeDocument/2006/relationships/hyperlink" Target="http://www.uschamb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1800" dirty="0"/>
              <a:t>Doing Business @ Your Library:</a:t>
            </a:r>
            <a:br>
              <a:rPr lang="en-US" sz="1800" dirty="0"/>
            </a:br>
            <a:r>
              <a:rPr lang="en-US" sz="1800" dirty="0"/>
              <a:t> Small Business Information Sources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000" b="1" i="1" dirty="0" smtClean="0"/>
              <a:t>Presenters</a:t>
            </a:r>
          </a:p>
          <a:p>
            <a:pPr marL="0" indent="0">
              <a:buNone/>
            </a:pPr>
            <a:r>
              <a:rPr lang="en-US" sz="1000" dirty="0" smtClean="0"/>
              <a:t>Scott Herron - </a:t>
            </a:r>
            <a:r>
              <a:rPr lang="en-US" sz="1000" i="1" dirty="0" smtClean="0"/>
              <a:t>Adult </a:t>
            </a:r>
            <a:r>
              <a:rPr lang="en-US" sz="1000" i="1" dirty="0"/>
              <a:t>Services </a:t>
            </a:r>
            <a:r>
              <a:rPr lang="en-US" sz="1000" i="1" dirty="0" smtClean="0"/>
              <a:t>Librarian, Eugene </a:t>
            </a:r>
            <a:r>
              <a:rPr lang="en-US" sz="1000" i="1" dirty="0"/>
              <a:t>Public Library</a:t>
            </a:r>
          </a:p>
          <a:p>
            <a:pPr marL="0" indent="0">
              <a:buNone/>
            </a:pPr>
            <a:r>
              <a:rPr lang="en-US" sz="1000" dirty="0" smtClean="0"/>
              <a:t>Heidi Senior - </a:t>
            </a:r>
            <a:r>
              <a:rPr lang="en-US" sz="1000" i="1" dirty="0" smtClean="0"/>
              <a:t>Reference </a:t>
            </a:r>
            <a:r>
              <a:rPr lang="en-US" sz="1000" i="1" dirty="0"/>
              <a:t>and Instruction </a:t>
            </a:r>
            <a:r>
              <a:rPr lang="en-US" sz="1000" i="1" dirty="0" smtClean="0"/>
              <a:t>Librarian, W. </a:t>
            </a:r>
            <a:r>
              <a:rPr lang="en-US" sz="1000" i="1" dirty="0"/>
              <a:t>W. Clark Memorial Library, University of Portland</a:t>
            </a:r>
          </a:p>
          <a:p>
            <a:pPr marL="0" indent="0">
              <a:buNone/>
            </a:pPr>
            <a:r>
              <a:rPr lang="en-US" sz="1000" dirty="0" smtClean="0"/>
              <a:t>Glenna Rhodes - </a:t>
            </a:r>
            <a:r>
              <a:rPr lang="en-US" sz="1000" i="1" dirty="0" smtClean="0"/>
              <a:t>Community </a:t>
            </a:r>
            <a:r>
              <a:rPr lang="en-US" sz="1000" i="1" dirty="0"/>
              <a:t>Services </a:t>
            </a:r>
            <a:r>
              <a:rPr lang="en-US" sz="1000" i="1" dirty="0" smtClean="0"/>
              <a:t>Manager, Deschutes </a:t>
            </a:r>
            <a:r>
              <a:rPr lang="en-US" sz="1000" i="1" dirty="0"/>
              <a:t>Public Library System</a:t>
            </a:r>
          </a:p>
          <a:p>
            <a:pPr marL="0" indent="0">
              <a:buNone/>
            </a:pPr>
            <a:r>
              <a:rPr lang="en-US" sz="1000" dirty="0" smtClean="0"/>
              <a:t>Beth Wickham - </a:t>
            </a:r>
            <a:r>
              <a:rPr lang="en-US" sz="1000" i="1" dirty="0" smtClean="0"/>
              <a:t>Director</a:t>
            </a:r>
            <a:r>
              <a:rPr lang="en-US" sz="1000" i="1" dirty="0"/>
              <a:t>, Small Business Development Center Central Oregon Community College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pPr marL="0" indent="0">
              <a:buNone/>
            </a:pPr>
            <a:r>
              <a:rPr lang="en-US" sz="1000" b="1" i="1" dirty="0" smtClean="0"/>
              <a:t>Target Audience</a:t>
            </a:r>
          </a:p>
          <a:p>
            <a:r>
              <a:rPr lang="en-US" sz="1000" dirty="0" smtClean="0"/>
              <a:t>Our discussion will primarily focus on recommendations that support understaffed and underfunded public libraries. (Example: libraries with few or no business subscription databases)</a:t>
            </a:r>
          </a:p>
          <a:p>
            <a:r>
              <a:rPr lang="en-US" sz="1000" dirty="0" smtClean="0"/>
              <a:t>Public services staff with limited business experience.</a:t>
            </a:r>
          </a:p>
          <a:p>
            <a:pPr marL="0" indent="0">
              <a:buNone/>
            </a:pPr>
            <a:endParaRPr lang="en-US" sz="1000" b="1" i="1" dirty="0" smtClean="0"/>
          </a:p>
          <a:p>
            <a:pPr marL="0" indent="0">
              <a:buNone/>
            </a:pPr>
            <a:r>
              <a:rPr lang="en-US" sz="1000" b="1" i="1" dirty="0" smtClean="0"/>
              <a:t>We Will…..</a:t>
            </a:r>
            <a:endParaRPr lang="en-US" sz="1000" b="1" i="1" dirty="0"/>
          </a:p>
          <a:p>
            <a:r>
              <a:rPr lang="en-US" sz="1000" dirty="0" smtClean="0"/>
              <a:t>Explore </a:t>
            </a:r>
            <a:r>
              <a:rPr lang="en-US" sz="1000" dirty="0"/>
              <a:t>print sources, websites, and databases </a:t>
            </a:r>
            <a:r>
              <a:rPr lang="en-US" sz="1000" dirty="0" smtClean="0"/>
              <a:t>that support </a:t>
            </a:r>
            <a:r>
              <a:rPr lang="en-US" sz="1000" dirty="0"/>
              <a:t>those starting or growing small business</a:t>
            </a:r>
            <a:r>
              <a:rPr lang="en-US" sz="1000" dirty="0" smtClean="0"/>
              <a:t>. </a:t>
            </a:r>
          </a:p>
          <a:p>
            <a:pPr lvl="1"/>
            <a:r>
              <a:rPr lang="en-US" sz="1000" i="1" dirty="0" smtClean="0"/>
              <a:t>Oregon </a:t>
            </a:r>
            <a:r>
              <a:rPr lang="en-US" sz="1000" i="1" dirty="0"/>
              <a:t>Statewide Database Licensing Program</a:t>
            </a:r>
          </a:p>
          <a:p>
            <a:r>
              <a:rPr lang="en-US" sz="1000" dirty="0" smtClean="0"/>
              <a:t>Review </a:t>
            </a:r>
            <a:r>
              <a:rPr lang="en-US" sz="1000" dirty="0"/>
              <a:t>strategies for developing </a:t>
            </a:r>
            <a:r>
              <a:rPr lang="en-US" sz="1000" dirty="0" smtClean="0"/>
              <a:t>outreach services to </a:t>
            </a:r>
            <a:r>
              <a:rPr lang="en-US" sz="1000" dirty="0"/>
              <a:t>your business community.</a:t>
            </a:r>
          </a:p>
          <a:p>
            <a:r>
              <a:rPr lang="en-US" sz="1000" dirty="0"/>
              <a:t>Examine business advisory support services offered by </a:t>
            </a:r>
            <a:r>
              <a:rPr lang="en-US" sz="1000" dirty="0" smtClean="0"/>
              <a:t>organizations such as SCORE and Oregon’s Small </a:t>
            </a:r>
            <a:r>
              <a:rPr lang="en-US" sz="1000" dirty="0"/>
              <a:t>Business Development Centers.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000" b="1" i="1" dirty="0" smtClean="0"/>
              <a:t>Three Important Business Support Organizations</a:t>
            </a:r>
          </a:p>
          <a:p>
            <a:pPr marL="0" indent="0">
              <a:buNone/>
            </a:pPr>
            <a:r>
              <a:rPr lang="en-US" sz="1000" dirty="0" smtClean="0"/>
              <a:t>Service Corps of </a:t>
            </a:r>
            <a:r>
              <a:rPr lang="en-US" sz="1000" dirty="0"/>
              <a:t>Retired Executives (SCORE) - </a:t>
            </a:r>
            <a:r>
              <a:rPr lang="en-US" sz="1000" i="1" dirty="0">
                <a:hlinkClick r:id="rId2"/>
              </a:rPr>
              <a:t>http://www.score.org</a:t>
            </a:r>
            <a:r>
              <a:rPr lang="en-US" sz="1000" i="1" dirty="0" smtClean="0">
                <a:hlinkClick r:id="rId2"/>
              </a:rPr>
              <a:t>/</a:t>
            </a:r>
            <a:endParaRPr lang="en-US" sz="1000" i="1" dirty="0" smtClean="0"/>
          </a:p>
          <a:p>
            <a:r>
              <a:rPr lang="en-US" sz="1000" dirty="0"/>
              <a:t>SCORE members are trained to serve as counselors </a:t>
            </a:r>
            <a:r>
              <a:rPr lang="en-US" sz="1000" dirty="0" smtClean="0"/>
              <a:t>and </a:t>
            </a:r>
            <a:r>
              <a:rPr lang="en-US" sz="1000" dirty="0"/>
              <a:t>mentors to aspiring entrepreneurs and business owners</a:t>
            </a:r>
            <a:r>
              <a:rPr lang="en-US" sz="1000" dirty="0" smtClean="0"/>
              <a:t>.</a:t>
            </a:r>
          </a:p>
          <a:p>
            <a:r>
              <a:rPr lang="en-US" sz="1000" i="1" dirty="0" smtClean="0">
                <a:hlinkClick r:id="rId3" action="ppaction://hlinkfile"/>
              </a:rPr>
              <a:t>SCORE </a:t>
            </a:r>
            <a:r>
              <a:rPr lang="en-US" sz="1000" i="1" dirty="0">
                <a:hlinkClick r:id="rId3" action="ppaction://hlinkfile"/>
              </a:rPr>
              <a:t>Online</a:t>
            </a:r>
            <a:r>
              <a:rPr lang="en-US" sz="1000" i="1" dirty="0"/>
              <a:t>: </a:t>
            </a:r>
            <a:r>
              <a:rPr lang="en-US" sz="1000" dirty="0"/>
              <a:t>Choose a </a:t>
            </a:r>
            <a:r>
              <a:rPr lang="en-US" sz="1000" dirty="0" smtClean="0"/>
              <a:t>mentor or ask </a:t>
            </a:r>
            <a:r>
              <a:rPr lang="en-US" sz="1000" dirty="0"/>
              <a:t>your business questions with the click of a mouse</a:t>
            </a:r>
            <a:r>
              <a:rPr lang="en-US" sz="1000" dirty="0" smtClean="0"/>
              <a:t>.</a:t>
            </a:r>
          </a:p>
          <a:p>
            <a:pPr marL="0" indent="0">
              <a:buNone/>
            </a:pPr>
            <a:r>
              <a:rPr lang="en-US" sz="1000" dirty="0" smtClean="0"/>
              <a:t>Small Business Development Centers </a:t>
            </a:r>
            <a:r>
              <a:rPr lang="en-US" sz="1000" dirty="0"/>
              <a:t>- </a:t>
            </a:r>
            <a:r>
              <a:rPr lang="en-US" sz="1000" i="1" dirty="0">
                <a:hlinkClick r:id="rId4"/>
              </a:rPr>
              <a:t>http://</a:t>
            </a:r>
            <a:r>
              <a:rPr lang="en-US" sz="1000" i="1" dirty="0" smtClean="0">
                <a:hlinkClick r:id="rId4"/>
              </a:rPr>
              <a:t>www.sba.gov/content/small-business-development-centers-sbdcs</a:t>
            </a:r>
            <a:endParaRPr lang="en-US" sz="1000" i="1" dirty="0" smtClean="0"/>
          </a:p>
          <a:p>
            <a:r>
              <a:rPr lang="en-US" sz="1000" dirty="0" smtClean="0"/>
              <a:t>Small </a:t>
            </a:r>
            <a:r>
              <a:rPr lang="en-US" sz="1000" dirty="0"/>
              <a:t>Business Development Centers (SBDCs) are partnerships </a:t>
            </a:r>
            <a:r>
              <a:rPr lang="en-US" sz="1000" dirty="0" smtClean="0"/>
              <a:t>primarily </a:t>
            </a:r>
            <a:r>
              <a:rPr lang="en-US" sz="1000" dirty="0" smtClean="0"/>
              <a:t>between </a:t>
            </a:r>
            <a:r>
              <a:rPr lang="en-US" sz="1000" dirty="0"/>
              <a:t>the government and </a:t>
            </a:r>
            <a:r>
              <a:rPr lang="en-US" sz="1000" dirty="0" smtClean="0"/>
              <a:t>colleges/universities. The program is administered by the Small </a:t>
            </a:r>
            <a:r>
              <a:rPr lang="en-US" sz="1000" dirty="0"/>
              <a:t>Business Administration and </a:t>
            </a:r>
            <a:r>
              <a:rPr lang="en-US" sz="1000" dirty="0" smtClean="0"/>
              <a:t>offers educational </a:t>
            </a:r>
            <a:r>
              <a:rPr lang="en-US" sz="1000" dirty="0"/>
              <a:t>services for small business owners and aspiring entrepreneurs. SBDC services include, but are not limited to, assisting small businesses with financial, marketing, production, organization, </a:t>
            </a:r>
            <a:r>
              <a:rPr lang="en-US" sz="1000" dirty="0" smtClean="0"/>
              <a:t>technical </a:t>
            </a:r>
            <a:r>
              <a:rPr lang="en-US" sz="1000" dirty="0"/>
              <a:t>problems and feasibility </a:t>
            </a:r>
            <a:r>
              <a:rPr lang="en-US" sz="1000" dirty="0" smtClean="0"/>
              <a:t>studies. </a:t>
            </a: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/>
              <a:t>Small </a:t>
            </a:r>
            <a:r>
              <a:rPr lang="en-US" sz="1000" dirty="0"/>
              <a:t>Business Administration  -  </a:t>
            </a:r>
            <a:r>
              <a:rPr lang="en-US" sz="1000" i="1" dirty="0">
                <a:hlinkClick r:id="rId5"/>
              </a:rPr>
              <a:t>http://www.sba.gov</a:t>
            </a:r>
            <a:r>
              <a:rPr lang="en-US" sz="1000" i="1" dirty="0" smtClean="0">
                <a:hlinkClick r:id="rId5"/>
              </a:rPr>
              <a:t>/</a:t>
            </a:r>
            <a:endParaRPr lang="en-US" sz="1000" i="1" dirty="0" smtClean="0"/>
          </a:p>
          <a:p>
            <a:r>
              <a:rPr lang="en-US" sz="1000" dirty="0"/>
              <a:t>SBA sets the guidelines </a:t>
            </a:r>
            <a:r>
              <a:rPr lang="en-US" sz="1000" dirty="0" smtClean="0"/>
              <a:t>for business loans</a:t>
            </a:r>
            <a:r>
              <a:rPr lang="en-US" sz="1000" dirty="0"/>
              <a:t>, which are then made by its partners (lenders, community development organizations, and </a:t>
            </a:r>
            <a:r>
              <a:rPr lang="en-US" sz="1000" dirty="0" smtClean="0"/>
              <a:t>microlending </a:t>
            </a:r>
            <a:r>
              <a:rPr lang="en-US" sz="1000" dirty="0"/>
              <a:t>institutions</a:t>
            </a:r>
            <a:r>
              <a:rPr lang="en-US" sz="1000" dirty="0" smtClean="0"/>
              <a:t>). The SBA </a:t>
            </a:r>
            <a:r>
              <a:rPr lang="en-US" sz="1000" dirty="0" smtClean="0"/>
              <a:t>website also </a:t>
            </a:r>
            <a:r>
              <a:rPr lang="en-US" sz="1000" dirty="0" smtClean="0"/>
              <a:t>offers a wealth of information for those starting or growing a small business. </a:t>
            </a:r>
          </a:p>
        </p:txBody>
      </p:sp>
    </p:spTree>
    <p:extLst>
      <p:ext uri="{BB962C8B-B14F-4D97-AF65-F5344CB8AC3E}">
        <p14:creationId xmlns:p14="http://schemas.microsoft.com/office/powerpoint/2010/main" val="27201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/>
              <a:t>Doing Business @ Your Library:</a:t>
            </a:r>
            <a:br>
              <a:rPr lang="en-US" sz="1800" dirty="0"/>
            </a:br>
            <a:r>
              <a:rPr lang="en-US" sz="1800" dirty="0" smtClean="0"/>
              <a:t>Small </a:t>
            </a:r>
            <a:r>
              <a:rPr lang="en-US" sz="1800" dirty="0"/>
              <a:t>Business Information Sources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1900" b="1" dirty="0" smtClean="0"/>
              <a:t>Anthony explores business databases offered through the</a:t>
            </a:r>
          </a:p>
          <a:p>
            <a:pPr marL="0" indent="0" algn="ctr">
              <a:buNone/>
            </a:pPr>
            <a:r>
              <a:rPr lang="en-US" sz="1900" b="1" dirty="0" smtClean="0"/>
              <a:t> Oregon </a:t>
            </a:r>
            <a:r>
              <a:rPr lang="en-US" sz="1900" b="1" dirty="0"/>
              <a:t>Statewide Database Licensing Program </a:t>
            </a:r>
            <a:endParaRPr lang="en-US" sz="1900" b="1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b="1" dirty="0" smtClean="0"/>
              <a:t>General </a:t>
            </a:r>
            <a:r>
              <a:rPr lang="en-US" sz="1500" b="1" dirty="0"/>
              <a:t>OneFile</a:t>
            </a:r>
          </a:p>
          <a:p>
            <a:r>
              <a:rPr lang="en-US" sz="1500" dirty="0"/>
              <a:t>This general periodical database </a:t>
            </a:r>
            <a:r>
              <a:rPr lang="en-US" sz="1500" dirty="0" smtClean="0"/>
              <a:t>holds </a:t>
            </a:r>
            <a:r>
              <a:rPr lang="en-US" sz="1500" dirty="0"/>
              <a:t>over 12,000 periodicals, newspapers, reference books and multimedia </a:t>
            </a:r>
            <a:r>
              <a:rPr lang="en-US" sz="1500" dirty="0" smtClean="0"/>
              <a:t>sources. </a:t>
            </a:r>
          </a:p>
          <a:p>
            <a:r>
              <a:rPr lang="en-US" sz="1500" dirty="0" smtClean="0"/>
              <a:t>Anthony will find articles </a:t>
            </a:r>
            <a:r>
              <a:rPr lang="en-US" sz="1500" dirty="0" smtClean="0"/>
              <a:t>on </a:t>
            </a:r>
            <a:r>
              <a:rPr lang="en-US" sz="1500" dirty="0" smtClean="0"/>
              <a:t>various small business topics, including: consumer trends, industry profiles, loan options and marketing.  For example, Anthony can find articles on restaurants doing innovative things to attract customers, recipes, and Italian food products.</a:t>
            </a: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>Business Economics and </a:t>
            </a:r>
            <a:r>
              <a:rPr lang="en-US" sz="1500" b="1" dirty="0" smtClean="0"/>
              <a:t>Theory Collection</a:t>
            </a:r>
            <a:endParaRPr lang="en-US" sz="1500" b="1" dirty="0"/>
          </a:p>
          <a:p>
            <a:r>
              <a:rPr lang="en-US" sz="1500" dirty="0" smtClean="0"/>
              <a:t>The Collection offers access to 450 </a:t>
            </a:r>
            <a:r>
              <a:rPr lang="en-US" sz="1500" dirty="0"/>
              <a:t>full-text academic journals. </a:t>
            </a:r>
            <a:endParaRPr lang="en-US" sz="1500" dirty="0" smtClean="0"/>
          </a:p>
          <a:p>
            <a:r>
              <a:rPr lang="en-US" sz="1500" dirty="0" smtClean="0"/>
              <a:t>Anthony can explore information on starting </a:t>
            </a:r>
            <a:r>
              <a:rPr lang="en-US" sz="1500" dirty="0"/>
              <a:t>a business, marketing a </a:t>
            </a:r>
            <a:r>
              <a:rPr lang="en-US" sz="1500" dirty="0" smtClean="0"/>
              <a:t>product and analyzing trends in his industry. For example, Anthony can find business case studies </a:t>
            </a:r>
            <a:r>
              <a:rPr lang="en-US" sz="1500" dirty="0" smtClean="0"/>
              <a:t> and articles on business management.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b="1" dirty="0" smtClean="0"/>
              <a:t>General BusinessFile ASAP</a:t>
            </a:r>
          </a:p>
          <a:p>
            <a:r>
              <a:rPr lang="en-US" sz="1500" dirty="0" smtClean="0"/>
              <a:t>Includes </a:t>
            </a:r>
            <a:r>
              <a:rPr lang="en-US" sz="1500" dirty="0"/>
              <a:t>articles on: Finance, Acquisitions and Mergers, </a:t>
            </a:r>
            <a:r>
              <a:rPr lang="en-US" sz="1500" dirty="0" smtClean="0"/>
              <a:t>Money </a:t>
            </a:r>
            <a:r>
              <a:rPr lang="en-US" sz="1500" dirty="0"/>
              <a:t>Management, New Technologies &amp; Products, Local and Regional Business Trends, and Investments and Banking. </a:t>
            </a:r>
            <a:r>
              <a:rPr lang="en-US" sz="1500" dirty="0" smtClean="0"/>
              <a:t>The database also includes directory </a:t>
            </a:r>
            <a:r>
              <a:rPr lang="en-US" sz="1500" dirty="0"/>
              <a:t>listings for over 150,000 companies as well as investment analysts' reports on major companies and industries</a:t>
            </a:r>
            <a:r>
              <a:rPr lang="en-US" sz="1500" dirty="0" smtClean="0"/>
              <a:t>. </a:t>
            </a:r>
          </a:p>
          <a:p>
            <a:r>
              <a:rPr lang="en-US" sz="1500" dirty="0" smtClean="0"/>
              <a:t>For example, Anthony can explore restaurant forecasts and trends, laws and regulation, finance issues, market research strategies, and regional restaurant news.  </a:t>
            </a:r>
          </a:p>
          <a:p>
            <a:pPr marL="0" indent="0">
              <a:buNone/>
            </a:pPr>
            <a:r>
              <a:rPr lang="en-US" sz="1500" b="1" dirty="0"/>
              <a:t>Business &amp; Company Resource Center </a:t>
            </a:r>
          </a:p>
          <a:p>
            <a:r>
              <a:rPr lang="en-US" sz="1500" dirty="0" smtClean="0"/>
              <a:t>The content of this database is divided into three main categories: company research, industry research, and articles about business. The database includes financial data, business rankings, company histories, and industry overviews. The following Gale directories are included: Brands and Their Companies, American Wholesalers &amp; </a:t>
            </a:r>
            <a:r>
              <a:rPr lang="en-US" sz="1500" dirty="0" smtClean="0"/>
              <a:t>Distributors Directory, </a:t>
            </a:r>
            <a:r>
              <a:rPr lang="en-US" sz="1500" dirty="0" smtClean="0"/>
              <a:t>Ward’s Business Directory of U.S. Private and Public Companies. Eight thousand records from Gale’s Encyclopedia of Associations are also included.</a:t>
            </a:r>
            <a:endParaRPr lang="en-US" sz="1500" dirty="0"/>
          </a:p>
          <a:p>
            <a:r>
              <a:rPr lang="en-US" sz="1500" dirty="0" smtClean="0"/>
              <a:t>For example, Anthony can search by SIC/NAICS or subject to learn about franchising, outsourcing, product development, target </a:t>
            </a:r>
            <a:r>
              <a:rPr lang="en-US" sz="1500" dirty="0" smtClean="0"/>
              <a:t>marketing. He can also examine company </a:t>
            </a:r>
            <a:r>
              <a:rPr lang="en-US" sz="1500" dirty="0" smtClean="0"/>
              <a:t>reports (with some including a SWOT analysis</a:t>
            </a:r>
            <a:r>
              <a:rPr lang="en-US" sz="1500" dirty="0" smtClean="0"/>
              <a:t>), company </a:t>
            </a:r>
            <a:r>
              <a:rPr lang="en-US" sz="1500" dirty="0" smtClean="0"/>
              <a:t>financial </a:t>
            </a:r>
            <a:r>
              <a:rPr lang="en-US" sz="1500" dirty="0" smtClean="0"/>
              <a:t>statements, product </a:t>
            </a:r>
            <a:r>
              <a:rPr lang="en-US" sz="1500" dirty="0" smtClean="0"/>
              <a:t>information, brand </a:t>
            </a:r>
            <a:r>
              <a:rPr lang="en-US" sz="1500" dirty="0" smtClean="0"/>
              <a:t>information and industry data. </a:t>
            </a:r>
            <a:endParaRPr lang="en-US" sz="1500" b="1" dirty="0"/>
          </a:p>
          <a:p>
            <a:pPr marL="0" indent="0">
              <a:buNone/>
            </a:pPr>
            <a:r>
              <a:rPr lang="en-US" sz="1500" b="1" dirty="0" smtClean="0"/>
              <a:t>Small </a:t>
            </a:r>
            <a:r>
              <a:rPr lang="en-US" sz="1500" b="1" dirty="0"/>
              <a:t>Business Resource Center </a:t>
            </a:r>
          </a:p>
          <a:p>
            <a:r>
              <a:rPr lang="en-US" sz="1500" dirty="0" smtClean="0"/>
              <a:t>The Small </a:t>
            </a:r>
            <a:r>
              <a:rPr lang="en-US" sz="1500" dirty="0"/>
              <a:t>Business Resource Center is designed for entrepreneurs and small business </a:t>
            </a:r>
            <a:r>
              <a:rPr lang="en-US" sz="1500" dirty="0" smtClean="0"/>
              <a:t>owners. The database offers a wealth of information on </a:t>
            </a:r>
            <a:r>
              <a:rPr lang="en-US" sz="1500" dirty="0"/>
              <a:t>a </a:t>
            </a:r>
            <a:r>
              <a:rPr lang="en-US" sz="1500" dirty="0" smtClean="0"/>
              <a:t>wide range </a:t>
            </a:r>
            <a:r>
              <a:rPr lang="en-US" sz="1500" dirty="0"/>
              <a:t>of </a:t>
            </a:r>
            <a:r>
              <a:rPr lang="en-US" sz="1500" dirty="0" smtClean="0"/>
              <a:t>topics: financial </a:t>
            </a:r>
            <a:r>
              <a:rPr lang="en-US" sz="1500" dirty="0"/>
              <a:t>planning, market analysis, business plan creation, </a:t>
            </a:r>
            <a:r>
              <a:rPr lang="en-US" sz="1500" dirty="0" smtClean="0"/>
              <a:t>startup funding, small business accounting, marketing, personnel management, legal and regulatory requirements and much more.  The database also includes information on starting or growing a specific type of small business. </a:t>
            </a:r>
          </a:p>
          <a:p>
            <a:r>
              <a:rPr lang="en-US" sz="1500" dirty="0" smtClean="0"/>
              <a:t>Let’s take a look…..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 smtClean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b="1" dirty="0"/>
              <a:t/>
            </a:r>
            <a:br>
              <a:rPr lang="en-US" sz="1500" b="1" dirty="0"/>
            </a:br>
            <a:endParaRPr lang="en-US" sz="1500" b="1" dirty="0"/>
          </a:p>
        </p:txBody>
      </p:sp>
      <p:pic>
        <p:nvPicPr>
          <p:cNvPr id="10242" name="Picture 2" descr="C:\Users\celbslh\AppData\Local\Microsoft\Windows\Temporary Internet Files\Content.IE5\SO78E4X6\MC9000786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1295400"/>
            <a:ext cx="346804" cy="105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310182" y="762000"/>
            <a:ext cx="838200" cy="381000"/>
          </a:xfrm>
          <a:prstGeom prst="wedgeRoundRectCallout">
            <a:avLst>
              <a:gd name="adj1" fmla="val 38165"/>
              <a:gd name="adj2" fmla="val 8454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Buon appetito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752600" cy="1162050"/>
          </a:xfrm>
        </p:spPr>
        <p:txBody>
          <a:bodyPr>
            <a:normAutofit/>
          </a:bodyPr>
          <a:lstStyle/>
          <a:p>
            <a:pPr algn="ctr"/>
            <a:r>
              <a:rPr lang="en-US" sz="1200" u="sng" dirty="0" smtClean="0"/>
              <a:t>Small Business Resource Center</a:t>
            </a:r>
            <a:br>
              <a:rPr lang="en-US" sz="1200" u="sng" dirty="0" smtClean="0"/>
            </a:br>
            <a:r>
              <a:rPr lang="en-US" sz="1200" dirty="0" smtClean="0"/>
              <a:t>Cooking up a good example…..Italian style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73050"/>
            <a:ext cx="624840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905000" cy="4691063"/>
          </a:xfrm>
        </p:spPr>
        <p:txBody>
          <a:bodyPr>
            <a:normAutofit/>
          </a:bodyPr>
          <a:lstStyle/>
          <a:p>
            <a:r>
              <a:rPr lang="en-US" dirty="0" smtClean="0"/>
              <a:t>Anthony wants to start an Italian restaurant in Eugene. Conducting a search in the Small Business Resource Center offers access to: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Sample Business Plans.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Marketing examples from the restaurant industry.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Industry trade show information for restaurant owners.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Contact information for restaurant industry associations.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6248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1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1981200" cy="838200"/>
          </a:xfrm>
        </p:spPr>
        <p:txBody>
          <a:bodyPr>
            <a:normAutofit/>
          </a:bodyPr>
          <a:lstStyle/>
          <a:p>
            <a:pPr algn="ctr"/>
            <a:r>
              <a:rPr lang="en-US" sz="1200" u="sng" dirty="0" smtClean="0"/>
              <a:t>Small Business Resource Center</a:t>
            </a:r>
            <a:br>
              <a:rPr lang="en-US" sz="1200" u="sng" dirty="0" smtClean="0"/>
            </a:br>
            <a:r>
              <a:rPr lang="en-US" sz="1200" dirty="0" smtClean="0"/>
              <a:t>Overview  and Articles Tab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73050"/>
            <a:ext cx="624840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524000"/>
            <a:ext cx="2209801" cy="4602163"/>
          </a:xfrm>
        </p:spPr>
        <p:txBody>
          <a:bodyPr>
            <a:normAutofit/>
          </a:bodyPr>
          <a:lstStyle/>
          <a:p>
            <a:pPr algn="ctr"/>
            <a:r>
              <a:rPr lang="en-US" sz="1200" u="sng" dirty="0" smtClean="0"/>
              <a:t>Other SBRC Collections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1200" dirty="0" smtClean="0"/>
              <a:t>Encyclopedia of Major Marketing Campaigns.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Encyclopedia of Small Business.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Encyclopedia of Business Information.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Encyclopedia of Management.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Books and nearly 200 business journals.</a:t>
            </a:r>
          </a:p>
          <a:p>
            <a:endParaRPr lang="en-US" dirty="0" smtClean="0"/>
          </a:p>
          <a:p>
            <a:r>
              <a:rPr lang="en-US" sz="1200" dirty="0" smtClean="0"/>
              <a:t>The Overviews and Articles tabs offer information on business tasks, such as planning capital financing, industry analysis, market share information, statistical tables and more.</a:t>
            </a:r>
          </a:p>
          <a:p>
            <a:r>
              <a:rPr lang="en-US" sz="1200" dirty="0" smtClean="0"/>
              <a:t> </a:t>
            </a:r>
            <a:endParaRPr lang="en-US" sz="1200" dirty="0"/>
          </a:p>
          <a:p>
            <a:endParaRPr lang="en-US" sz="12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46" y="457200"/>
            <a:ext cx="6858000" cy="496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3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1752600" cy="1162050"/>
          </a:xfrm>
        </p:spPr>
        <p:txBody>
          <a:bodyPr>
            <a:normAutofit/>
          </a:bodyPr>
          <a:lstStyle/>
          <a:p>
            <a:pPr algn="ctr"/>
            <a:r>
              <a:rPr lang="en-US" sz="1200" dirty="0" smtClean="0"/>
              <a:t>Small Business Resource Center</a:t>
            </a:r>
            <a:br>
              <a:rPr lang="en-US" sz="1200" dirty="0" smtClean="0"/>
            </a:br>
            <a:r>
              <a:rPr lang="en-US" sz="1200" dirty="0" smtClean="0"/>
              <a:t>Sample Business Plan</a:t>
            </a:r>
            <a:br>
              <a:rPr lang="en-US" sz="1200" dirty="0" smtClean="0"/>
            </a:br>
            <a:r>
              <a:rPr lang="en-US" sz="1200" dirty="0" smtClean="0"/>
              <a:t>Italian Restaurant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73050"/>
            <a:ext cx="6248400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905000" cy="4691063"/>
          </a:xfrm>
        </p:spPr>
        <p:txBody>
          <a:bodyPr>
            <a:normAutofit fontScale="92500" lnSpcReduction="10000"/>
          </a:bodyPr>
          <a:lstStyle/>
          <a:p>
            <a:r>
              <a:rPr lang="en-US" sz="1200" dirty="0" smtClean="0">
                <a:latin typeface="+mj-lt"/>
              </a:rPr>
              <a:t>SBRC contains the complete Gale Business Plans Handbook.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sz="1200" dirty="0" smtClean="0">
                <a:latin typeface="+mj-lt"/>
              </a:rPr>
              <a:t>Anthony can learn a lot by reading business plans written by those who have started successful Italian restaurants.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Objectives and mission statements.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Market analysis.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Target market strategy.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Industry analysis.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Competitive Edge.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Sales forecast.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Management Summary.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Financials.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>
              <a:latin typeface="+mj-lt"/>
            </a:endParaRPr>
          </a:p>
          <a:p>
            <a:r>
              <a:rPr lang="en-US" sz="1200" dirty="0" smtClean="0">
                <a:latin typeface="+mj-lt"/>
              </a:rPr>
              <a:t>Perhaps Anthony should explore franchise </a:t>
            </a:r>
            <a:r>
              <a:rPr lang="en-US" sz="1200" dirty="0" smtClean="0">
                <a:latin typeface="+mj-lt"/>
              </a:rPr>
              <a:t>opportunities, buy an existing business or start online bottling that famous marinara sauce. </a:t>
            </a:r>
            <a:endParaRPr lang="en-US" sz="1200" dirty="0" smtClean="0">
              <a:latin typeface="+mj-lt"/>
            </a:endParaRPr>
          </a:p>
          <a:p>
            <a:r>
              <a:rPr lang="en-US" sz="1200" dirty="0" smtClean="0">
                <a:latin typeface="+mj-lt"/>
              </a:rPr>
              <a:t> </a:t>
            </a:r>
            <a:endParaRPr lang="en-US" sz="1200" dirty="0">
              <a:latin typeface="+mj-lt"/>
            </a:endParaRPr>
          </a:p>
          <a:p>
            <a:endParaRPr lang="en-US" sz="12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42" y="228600"/>
            <a:ext cx="66902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8584"/>
            <a:ext cx="1004207" cy="21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284514" y="1695449"/>
            <a:ext cx="361950" cy="332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88571" y="2027462"/>
            <a:ext cx="239485" cy="2476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4118" y="2334984"/>
            <a:ext cx="254454" cy="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47800" y="16329"/>
            <a:ext cx="6629400" cy="280307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800" b="1" dirty="0" smtClean="0">
                <a:latin typeface="Calibri" pitchFamily="34" charset="0"/>
                <a:cs typeface="Arial" pitchFamily="34" charset="0"/>
              </a:rPr>
              <a:t>Market Needs: Product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Tangible</a:t>
            </a:r>
            <a:r>
              <a:rPr kumimoji="0" lang="en-US" sz="2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and intangible benefits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200" dirty="0"/>
              <a:t>product/service performance, features, and functionality </a:t>
            </a:r>
            <a:endParaRPr lang="en-US" sz="2200" dirty="0" smtClean="0"/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Time / Money / Emotional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28956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Academic </a:t>
            </a:r>
            <a:r>
              <a:rPr lang="en-US" sz="2400" b="1" dirty="0"/>
              <a:t>OneFile, Small Business Resource </a:t>
            </a:r>
            <a:r>
              <a:rPr lang="en-US" sz="2400" b="1" dirty="0" smtClean="0"/>
              <a:t>Center: </a:t>
            </a:r>
            <a:r>
              <a:rPr lang="en-US" sz="2400" dirty="0" smtClean="0"/>
              <a:t>Look for Product reviews – </a:t>
            </a:r>
          </a:p>
          <a:p>
            <a:r>
              <a:rPr lang="en-US" sz="2400" dirty="0" smtClean="0"/>
              <a:t>Limit to Document Type: Product / Service Evaluation</a:t>
            </a:r>
            <a:endParaRPr lang="en-US" sz="2400" b="1" dirty="0" smtClean="0"/>
          </a:p>
          <a:p>
            <a:r>
              <a:rPr lang="en-US" sz="2400" dirty="0" smtClean="0"/>
              <a:t>Also reviews in local papers, web sites, blogs.</a:t>
            </a:r>
            <a:r>
              <a:rPr lang="en-US" sz="2400" b="1" dirty="0" smtClean="0"/>
              <a:t> </a:t>
            </a:r>
            <a:r>
              <a:rPr lang="en-US" sz="2400" dirty="0" smtClean="0"/>
              <a:t>These can be a great way to find out what’s wrong with current products so that your company can improve upon them.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370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8584"/>
            <a:ext cx="1004207" cy="21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284514" y="1695449"/>
            <a:ext cx="361950" cy="332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88571" y="2027462"/>
            <a:ext cx="239485" cy="2476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4118" y="2334984"/>
            <a:ext cx="254454" cy="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47800" y="16329"/>
            <a:ext cx="6629400" cy="280307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/>
              <a:t>Market </a:t>
            </a:r>
            <a:r>
              <a:rPr lang="en-US" sz="2400" b="1" dirty="0" smtClean="0"/>
              <a:t>Description, 1: </a:t>
            </a:r>
          </a:p>
          <a:p>
            <a:pPr lvl="1"/>
            <a:r>
              <a:rPr lang="en-US" sz="2400" b="1" dirty="0" smtClean="0"/>
              <a:t>Market Demographics</a:t>
            </a:r>
            <a:endParaRPr lang="en-US" sz="2400" b="1" dirty="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/>
              <a:t>age, gender, nationality, education, household composition, occupation, and </a:t>
            </a:r>
            <a:r>
              <a:rPr lang="en-US" sz="2400" dirty="0" smtClean="0"/>
              <a:t>income for a specific market.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895600"/>
            <a:ext cx="6476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Trade Associations</a:t>
            </a:r>
            <a:r>
              <a:rPr lang="en-US" sz="2400" dirty="0"/>
              <a:t> will sometimes have this type of data. 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example </a:t>
            </a:r>
            <a:r>
              <a:rPr lang="en-US" sz="2400" u="sng" dirty="0"/>
              <a:t>The Entertainment Software Association</a:t>
            </a:r>
            <a:r>
              <a:rPr lang="en-US" sz="2400" dirty="0"/>
              <a:t> or </a:t>
            </a:r>
            <a:r>
              <a:rPr lang="en-US" sz="2400" u="sng" dirty="0"/>
              <a:t>National Needle Arts Association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Web </a:t>
            </a:r>
            <a:r>
              <a:rPr lang="en-US" sz="2400" dirty="0"/>
              <a:t>search</a:t>
            </a:r>
            <a:r>
              <a:rPr lang="en-US" sz="2400" dirty="0" smtClean="0"/>
              <a:t>: </a:t>
            </a:r>
            <a:r>
              <a:rPr lang="en-US" sz="2400" dirty="0"/>
              <a:t>[industry] </a:t>
            </a:r>
            <a:r>
              <a:rPr lang="en-US" sz="2400" dirty="0" smtClean="0"/>
              <a:t>association. </a:t>
            </a:r>
          </a:p>
          <a:p>
            <a:r>
              <a:rPr lang="en-US" sz="2400" dirty="0" smtClean="0"/>
              <a:t>Also </a:t>
            </a:r>
            <a:r>
              <a:rPr lang="en-US" sz="2400" dirty="0"/>
              <a:t>try </a:t>
            </a:r>
            <a:r>
              <a:rPr lang="en-US" sz="2400" dirty="0" smtClean="0"/>
              <a:t> </a:t>
            </a:r>
            <a:r>
              <a:rPr lang="en-US" sz="2400" dirty="0"/>
              <a:t>[industry] </a:t>
            </a:r>
            <a:r>
              <a:rPr lang="en-US" sz="2400" dirty="0" smtClean="0"/>
              <a:t>demographics.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0253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8584"/>
            <a:ext cx="1004207" cy="21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284514" y="1695449"/>
            <a:ext cx="361950" cy="332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88571" y="2027462"/>
            <a:ext cx="239485" cy="2476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4118" y="2334984"/>
            <a:ext cx="254454" cy="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47800" y="16329"/>
            <a:ext cx="6629400" cy="280307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/>
              <a:t>Market </a:t>
            </a:r>
            <a:r>
              <a:rPr lang="en-US" sz="2400" b="1" dirty="0" smtClean="0"/>
              <a:t>Description, 2: </a:t>
            </a:r>
          </a:p>
          <a:p>
            <a:pPr lvl="1"/>
            <a:r>
              <a:rPr lang="en-US" sz="2400" b="1" dirty="0" smtClean="0"/>
              <a:t>Market Geographics</a:t>
            </a:r>
            <a:endParaRPr lang="en-US" sz="2400" b="1" dirty="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/>
              <a:t>where your customers are physically located.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895600"/>
            <a:ext cx="6476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American </a:t>
            </a:r>
            <a:r>
              <a:rPr lang="en-US" sz="2400" b="1" dirty="0" smtClean="0"/>
              <a:t>FactFinder: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earch </a:t>
            </a:r>
            <a:r>
              <a:rPr lang="en-US" sz="2400" dirty="0"/>
              <a:t>by Geographies and enter a business address to see various geographic locations around that address – zip code tabulation area (ZCTA), census block, census tract,  county or county subsection, school district, etc. View a whole report for that geography, or limit to specific demographic characteristics using the Topics search.</a:t>
            </a:r>
          </a:p>
        </p:txBody>
      </p:sp>
    </p:spTree>
    <p:extLst>
      <p:ext uri="{BB962C8B-B14F-4D97-AF65-F5344CB8AC3E}">
        <p14:creationId xmlns:p14="http://schemas.microsoft.com/office/powerpoint/2010/main" val="3064479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8584"/>
            <a:ext cx="1004207" cy="21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284514" y="1695449"/>
            <a:ext cx="361950" cy="332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88571" y="2027462"/>
            <a:ext cx="239485" cy="2476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4118" y="2334984"/>
            <a:ext cx="254454" cy="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47800" y="16329"/>
            <a:ext cx="6629400" cy="280307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/>
              <a:t>Market </a:t>
            </a:r>
            <a:r>
              <a:rPr lang="en-US" sz="2400" b="1" dirty="0" smtClean="0"/>
              <a:t>Description, 3: </a:t>
            </a:r>
          </a:p>
          <a:p>
            <a:pPr lvl="1"/>
            <a:r>
              <a:rPr lang="en-US" sz="2400" b="1" dirty="0" smtClean="0"/>
              <a:t>Market Psychographics</a:t>
            </a:r>
            <a:endParaRPr lang="en-US" sz="2400" b="1" dirty="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smtClean="0"/>
              <a:t>Lifestyles </a:t>
            </a:r>
            <a:r>
              <a:rPr lang="en-US" sz="2400" dirty="0"/>
              <a:t>and personality </a:t>
            </a:r>
            <a:r>
              <a:rPr lang="en-US" sz="2400" dirty="0" smtClean="0"/>
              <a:t>attributes.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6143" y="3048000"/>
            <a:ext cx="647699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PRIZM:</a:t>
            </a:r>
            <a:r>
              <a:rPr lang="en-US" sz="2400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earch </a:t>
            </a:r>
            <a:r>
              <a:rPr lang="en-US" sz="2400" dirty="0"/>
              <a:t>by zip code to receive a narrative profile of populations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Business &amp; Company Resource </a:t>
            </a:r>
            <a:r>
              <a:rPr lang="en-US" sz="2400" b="1" dirty="0" smtClean="0"/>
              <a:t>Center: </a:t>
            </a:r>
            <a:r>
              <a:rPr lang="en-US" sz="2400" dirty="0"/>
              <a:t>A</a:t>
            </a:r>
            <a:r>
              <a:rPr lang="en-US" sz="2400" dirty="0" smtClean="0"/>
              <a:t>rticles </a:t>
            </a:r>
            <a:r>
              <a:rPr lang="en-US" sz="2400" dirty="0"/>
              <a:t>about consumer </a:t>
            </a:r>
            <a:r>
              <a:rPr lang="en-US" sz="2400" dirty="0" smtClean="0"/>
              <a:t>psychology; use these subjects:</a:t>
            </a:r>
          </a:p>
          <a:p>
            <a:endParaRPr lang="en-US" sz="1400" dirty="0"/>
          </a:p>
          <a:p>
            <a:r>
              <a:rPr lang="en-US" sz="2400" dirty="0"/>
              <a:t>consumer </a:t>
            </a:r>
            <a:r>
              <a:rPr lang="en-US" sz="2400" dirty="0" smtClean="0"/>
              <a:t>behavior	consumer </a:t>
            </a:r>
            <a:r>
              <a:rPr lang="en-US" sz="2400" dirty="0"/>
              <a:t>preferences</a:t>
            </a:r>
          </a:p>
          <a:p>
            <a:r>
              <a:rPr lang="en-US" sz="2400" dirty="0"/>
              <a:t>market </a:t>
            </a:r>
            <a:r>
              <a:rPr lang="en-US" sz="2400" dirty="0" smtClean="0"/>
              <a:t>surveys	</a:t>
            </a:r>
            <a:r>
              <a:rPr lang="en-US" sz="2400" dirty="0"/>
              <a:t>marketing research</a:t>
            </a:r>
            <a:br>
              <a:rPr lang="en-US" sz="2400" dirty="0"/>
            </a:br>
            <a:r>
              <a:rPr lang="en-US" sz="2400" dirty="0"/>
              <a:t>motivation </a:t>
            </a:r>
            <a:r>
              <a:rPr lang="en-US" sz="2400" dirty="0" smtClean="0"/>
              <a:t>research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2611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8584"/>
            <a:ext cx="1004207" cy="21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284514" y="1695449"/>
            <a:ext cx="361950" cy="332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88571" y="2027462"/>
            <a:ext cx="239485" cy="2476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4118" y="2334984"/>
            <a:ext cx="254454" cy="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47800" y="16329"/>
            <a:ext cx="6629400" cy="280307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/>
              <a:t>Market </a:t>
            </a:r>
            <a:r>
              <a:rPr lang="en-US" sz="2400" b="1" dirty="0" smtClean="0"/>
              <a:t>Trends: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smtClean="0"/>
              <a:t>changes </a:t>
            </a:r>
            <a:r>
              <a:rPr lang="en-US" sz="2400" dirty="0"/>
              <a:t>in demographics, changes in customer needs, </a:t>
            </a:r>
            <a:r>
              <a:rPr lang="en-US" sz="2400" dirty="0" smtClean="0"/>
              <a:t>that may influence purchasing behavior.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99" y="2895600"/>
            <a:ext cx="6476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Pew Research </a:t>
            </a:r>
            <a:r>
              <a:rPr lang="en-US" sz="2400" b="1" dirty="0" smtClean="0"/>
              <a:t>Center:</a:t>
            </a:r>
            <a:r>
              <a:rPr lang="en-US" sz="2400" dirty="0" smtClean="0"/>
              <a:t> </a:t>
            </a:r>
            <a:r>
              <a:rPr lang="en-US" sz="2400" dirty="0"/>
              <a:t>Find reports on Demography, Social Trends, Internet &amp; </a:t>
            </a:r>
            <a:r>
              <a:rPr lang="en-US" sz="2400" dirty="0" smtClean="0"/>
              <a:t>Technology</a:t>
            </a:r>
          </a:p>
          <a:p>
            <a:endParaRPr lang="en-US" sz="2400" dirty="0"/>
          </a:p>
          <a:p>
            <a:r>
              <a:rPr lang="en-US" sz="2400" b="1" dirty="0" smtClean="0"/>
              <a:t>Census and </a:t>
            </a:r>
            <a:r>
              <a:rPr lang="en-US" sz="2400" b="1" dirty="0"/>
              <a:t>American Community </a:t>
            </a:r>
            <a:r>
              <a:rPr lang="en-US" sz="2400" b="1" dirty="0" smtClean="0"/>
              <a:t>Survey</a:t>
            </a:r>
            <a:r>
              <a:rPr lang="en-US" sz="2400" dirty="0" smtClean="0"/>
              <a:t>: Compare different years of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7666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8584"/>
            <a:ext cx="1004207" cy="21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284514" y="1695449"/>
            <a:ext cx="361950" cy="332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88571" y="2027462"/>
            <a:ext cx="239485" cy="2476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4118" y="2334984"/>
            <a:ext cx="254454" cy="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47800" y="16329"/>
            <a:ext cx="6629400" cy="280307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/>
              <a:t>Market </a:t>
            </a:r>
            <a:r>
              <a:rPr lang="en-US" sz="2400" b="1" dirty="0" smtClean="0"/>
              <a:t>Description: </a:t>
            </a:r>
          </a:p>
          <a:p>
            <a:pPr lvl="1"/>
            <a:r>
              <a:rPr lang="en-US" sz="2400" b="1" dirty="0" smtClean="0"/>
              <a:t>Overall Market, 1</a:t>
            </a:r>
            <a:endParaRPr lang="en-US" sz="2400" b="1" dirty="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smtClean="0"/>
              <a:t>Market segments, history and projected future, consumption patterns.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895600"/>
            <a:ext cx="6476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Business &amp; Company Resource </a:t>
            </a:r>
            <a:r>
              <a:rPr lang="en-US" sz="2400" b="1" dirty="0" smtClean="0"/>
              <a:t>Center: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Encyclopedia </a:t>
            </a:r>
            <a:r>
              <a:rPr lang="en-US" sz="2400" dirty="0"/>
              <a:t>of American </a:t>
            </a:r>
            <a:r>
              <a:rPr lang="en-US" sz="2400" dirty="0" smtClean="0"/>
              <a:t>Industries for “</a:t>
            </a:r>
            <a:r>
              <a:rPr lang="en-US" sz="2400" dirty="0"/>
              <a:t>detailed, comprehensive information on a wide range of industries in every realm of American business.” (Gale website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Encyclopedia of Emerging </a:t>
            </a:r>
            <a:r>
              <a:rPr lang="en-US" sz="2400" dirty="0" smtClean="0"/>
              <a:t>Industries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857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Doing Business @ Your Library:</a:t>
            </a:r>
            <a:br>
              <a:rPr lang="en-US" sz="1800" dirty="0"/>
            </a:br>
            <a:r>
              <a:rPr lang="en-US" sz="1800" dirty="0"/>
              <a:t> Small Business Information Sources and Services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Most of us wear many hats during our workday. When my business librarian hat is on, I am generally </a:t>
            </a:r>
            <a:r>
              <a:rPr lang="en-US" sz="1000" dirty="0" smtClean="0"/>
              <a:t>addressing </a:t>
            </a:r>
            <a:r>
              <a:rPr lang="en-US" sz="1000" dirty="0" smtClean="0"/>
              <a:t>five tasks.</a:t>
            </a:r>
          </a:p>
          <a:p>
            <a:r>
              <a:rPr lang="en-US" sz="1000" dirty="0"/>
              <a:t>How do I offer viable business </a:t>
            </a:r>
            <a:r>
              <a:rPr lang="en-US" sz="1000" dirty="0" smtClean="0"/>
              <a:t>services </a:t>
            </a:r>
            <a:r>
              <a:rPr lang="en-US" sz="1000" dirty="0"/>
              <a:t>in a time of shrinking budgets and competing demands?</a:t>
            </a:r>
          </a:p>
          <a:p>
            <a:pPr lvl="1"/>
            <a:r>
              <a:rPr lang="en-US" sz="1000" dirty="0" smtClean="0"/>
              <a:t>To develop a structurally balanced budget </a:t>
            </a:r>
            <a:r>
              <a:rPr lang="en-US" sz="1000" dirty="0"/>
              <a:t>by </a:t>
            </a:r>
            <a:r>
              <a:rPr lang="en-US" sz="1000" dirty="0" smtClean="0"/>
              <a:t>FY14, the City will capture $4.4 </a:t>
            </a:r>
            <a:r>
              <a:rPr lang="en-US" sz="1000" dirty="0"/>
              <a:t>million in savings in </a:t>
            </a:r>
            <a:r>
              <a:rPr lang="en-US" sz="1000" dirty="0" smtClean="0"/>
              <a:t>FY13 and an additional </a:t>
            </a:r>
            <a:r>
              <a:rPr lang="en-US" sz="1000" dirty="0"/>
              <a:t>$2.6 million in </a:t>
            </a:r>
            <a:r>
              <a:rPr lang="en-US" sz="1000" dirty="0" smtClean="0"/>
              <a:t>FY14. In FY 13, Library services will be reduced by $600,000. </a:t>
            </a:r>
          </a:p>
          <a:p>
            <a:pPr marL="0" indent="0">
              <a:buNone/>
            </a:pPr>
            <a:endParaRPr lang="en-US" sz="1000" dirty="0"/>
          </a:p>
          <a:p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Oval 3"/>
          <p:cNvSpPr/>
          <p:nvPr/>
        </p:nvSpPr>
        <p:spPr>
          <a:xfrm>
            <a:off x="3581400" y="1688076"/>
            <a:ext cx="1828800" cy="1394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u="sng" dirty="0" smtClean="0">
                <a:solidFill>
                  <a:schemeClr val="tx1"/>
                </a:solidFill>
              </a:rPr>
              <a:t>Sustainable Budget</a:t>
            </a:r>
          </a:p>
          <a:p>
            <a:pPr algn="ctr"/>
            <a:r>
              <a:rPr lang="en-US" sz="1000" b="1" u="sng" dirty="0" smtClean="0">
                <a:solidFill>
                  <a:schemeClr val="tx1"/>
                </a:solidFill>
              </a:rPr>
              <a:t>Staff Time</a:t>
            </a:r>
          </a:p>
          <a:p>
            <a:pPr algn="ctr"/>
            <a:r>
              <a:rPr lang="en-US" sz="1000" b="1" u="sng" dirty="0" smtClean="0">
                <a:solidFill>
                  <a:schemeClr val="tx1"/>
                </a:solidFill>
              </a:rPr>
              <a:t>Competing Demands</a:t>
            </a:r>
            <a:endParaRPr lang="en-US" sz="1000" b="1" u="sng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839" y="1688076"/>
            <a:ext cx="1981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Business Collections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Databases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Web Guides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Displays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3352800"/>
            <a:ext cx="1981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Outreach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1688076"/>
            <a:ext cx="1981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Group and Individual Business Instruction,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Tours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352800"/>
            <a:ext cx="1981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Staff Training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3352800"/>
            <a:ext cx="39624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Business Programs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67100" y="1783644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295900" y="1783644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C:\Users\celbslh\AppData\Local\Microsoft\Windows\Temporary Internet Files\Content.IE5\CXRV46Q5\MC9003123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5979"/>
            <a:ext cx="830732" cy="90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8584"/>
            <a:ext cx="1004207" cy="21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284514" y="1695449"/>
            <a:ext cx="361950" cy="332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88571" y="2027462"/>
            <a:ext cx="239485" cy="2476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4118" y="2334984"/>
            <a:ext cx="254454" cy="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47800" y="16329"/>
            <a:ext cx="6629400" cy="280307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/>
              <a:t>Market </a:t>
            </a:r>
            <a:r>
              <a:rPr lang="en-US" sz="2400" b="1" dirty="0" smtClean="0"/>
              <a:t>Description: </a:t>
            </a:r>
          </a:p>
          <a:p>
            <a:pPr lvl="1"/>
            <a:r>
              <a:rPr lang="en-US" sz="2400" b="1" dirty="0" smtClean="0"/>
              <a:t>Overall Market</a:t>
            </a:r>
            <a:endParaRPr lang="en-US" sz="2400" b="1" dirty="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smtClean="0"/>
              <a:t>Market segments, history and projected future, consumption patterns.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895600"/>
            <a:ext cx="6476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Yahoo! </a:t>
            </a:r>
            <a:r>
              <a:rPr lang="en-US" sz="2400" b="1" dirty="0"/>
              <a:t>Industry </a:t>
            </a:r>
            <a:r>
              <a:rPr lang="en-US" sz="2400" b="1" dirty="0" smtClean="0"/>
              <a:t>Center:  </a:t>
            </a:r>
            <a:r>
              <a:rPr lang="en-US" sz="2400" dirty="0" smtClean="0"/>
              <a:t>The </a:t>
            </a:r>
            <a:r>
              <a:rPr lang="en-US" sz="2400" u="sng" dirty="0">
                <a:hlinkClick r:id="rId3"/>
              </a:rPr>
              <a:t>industry index</a:t>
            </a:r>
            <a:r>
              <a:rPr lang="en-US" sz="2400" dirty="0"/>
              <a:t> allows you to browse all industries by sector or by alphabet.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u="sng" dirty="0">
                <a:hlinkClick r:id="rId4"/>
              </a:rPr>
              <a:t>industry browser</a:t>
            </a:r>
            <a:r>
              <a:rPr lang="en-US" sz="2400" dirty="0"/>
              <a:t> allows you to </a:t>
            </a:r>
            <a:r>
              <a:rPr lang="en-US" sz="2400" dirty="0" smtClean="0"/>
              <a:t>gauge the overall health of an industry (according to the companies Yahoo! has associated with it) by </a:t>
            </a:r>
            <a:r>
              <a:rPr lang="en-US" sz="2400" dirty="0"/>
              <a:t>performance </a:t>
            </a:r>
            <a:r>
              <a:rPr lang="en-US" sz="2400" dirty="0" smtClean="0"/>
              <a:t>rankings. </a:t>
            </a:r>
          </a:p>
          <a:p>
            <a:r>
              <a:rPr lang="en-US" sz="2400" dirty="0" smtClean="0"/>
              <a:t>Contains </a:t>
            </a:r>
            <a:r>
              <a:rPr lang="en-US" sz="2400" dirty="0"/>
              <a:t>industry news, financial analysis, and links to company </a:t>
            </a:r>
            <a:r>
              <a:rPr lang="en-US" sz="2400" dirty="0" smtClean="0"/>
              <a:t>profiles.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8766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8584"/>
            <a:ext cx="1004207" cy="21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284514" y="1695449"/>
            <a:ext cx="361950" cy="332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88571" y="2027462"/>
            <a:ext cx="239485" cy="2476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4118" y="2334984"/>
            <a:ext cx="254454" cy="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47800" y="16329"/>
            <a:ext cx="6629400" cy="280307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z="2400" b="1" dirty="0"/>
              <a:t>Market </a:t>
            </a:r>
            <a:r>
              <a:rPr lang="en-US" sz="2400" b="1" dirty="0" smtClean="0"/>
              <a:t>Description: </a:t>
            </a:r>
          </a:p>
          <a:p>
            <a:pPr lvl="1"/>
            <a:r>
              <a:rPr lang="en-US" sz="2400" b="1" dirty="0" smtClean="0"/>
              <a:t>Overall Market, 2</a:t>
            </a:r>
            <a:endParaRPr lang="en-US" sz="2400" b="1" dirty="0"/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 smtClean="0"/>
              <a:t>Market segments, history and projected future, consumption patterns.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895600"/>
            <a:ext cx="6476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Census Bureau Economic Census reports by industry </a:t>
            </a:r>
            <a:r>
              <a:rPr lang="en-US" sz="2400" b="1" dirty="0" smtClean="0"/>
              <a:t>sector: </a:t>
            </a:r>
            <a:r>
              <a:rPr lang="en-US" sz="2400" dirty="0" smtClean="0"/>
              <a:t>All </a:t>
            </a:r>
            <a:r>
              <a:rPr lang="en-US" sz="2400" dirty="0"/>
              <a:t>reports for an industry sector, at all available intervals from monthly to every 5 </a:t>
            </a:r>
            <a:r>
              <a:rPr lang="en-US" sz="2400" dirty="0" smtClean="0"/>
              <a:t>years</a:t>
            </a:r>
          </a:p>
          <a:p>
            <a:endParaRPr lang="en-US" sz="2400" dirty="0"/>
          </a:p>
          <a:p>
            <a:r>
              <a:rPr lang="en-US" sz="2400" b="1" dirty="0"/>
              <a:t>Oregon Business Information </a:t>
            </a:r>
            <a:r>
              <a:rPr lang="en-US" sz="2400" b="1" dirty="0" smtClean="0"/>
              <a:t>Center: </a:t>
            </a:r>
            <a:r>
              <a:rPr lang="en-US" sz="2400" dirty="0"/>
              <a:t>economic, demographic, and workforce information for each county in Oregon, by industry sector.</a:t>
            </a:r>
          </a:p>
        </p:txBody>
      </p:sp>
    </p:spTree>
    <p:extLst>
      <p:ext uri="{BB962C8B-B14F-4D97-AF65-F5344CB8AC3E}">
        <p14:creationId xmlns:p14="http://schemas.microsoft.com/office/powerpoint/2010/main" val="419239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8584"/>
            <a:ext cx="1004207" cy="21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284514" y="1695449"/>
            <a:ext cx="361950" cy="332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88571" y="2027462"/>
            <a:ext cx="239485" cy="2476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4118" y="2334984"/>
            <a:ext cx="254454" cy="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47800" y="16329"/>
            <a:ext cx="6629400" cy="280307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/>
              <a:t>Macro-environment:</a:t>
            </a:r>
            <a:endParaRPr lang="en-US" sz="2400" b="1" dirty="0"/>
          </a:p>
          <a:p>
            <a:r>
              <a:rPr lang="en-US" sz="2400" b="1" dirty="0"/>
              <a:t>Economic Indicators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/>
              <a:t>broad macro-environment trends that may affect your company’s ability to generate revenues.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895600"/>
            <a:ext cx="6476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Census Bureau Economic Indicators Briefing Room: </a:t>
            </a:r>
            <a:r>
              <a:rPr lang="en-US" sz="2400" dirty="0" smtClean="0"/>
              <a:t>Look here for latest Economic Indicator releases. Select the indicator you want to see, note at a glance the change from last month.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Economics and Statistics Administration Blog : </a:t>
            </a:r>
            <a:r>
              <a:rPr lang="en-US" sz="2400" dirty="0" smtClean="0"/>
              <a:t>narrative presentation of some of the more interesting recently-released indicators.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0199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tick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18584"/>
            <a:ext cx="1004207" cy="218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284514" y="1695449"/>
            <a:ext cx="361950" cy="3320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088571" y="2027462"/>
            <a:ext cx="239485" cy="2476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834118" y="2334984"/>
            <a:ext cx="254454" cy="20955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447800" y="16329"/>
            <a:ext cx="6629400" cy="2803071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400" b="1" dirty="0" smtClean="0"/>
              <a:t>Macro-environment:</a:t>
            </a:r>
            <a:endParaRPr lang="en-US" sz="2400" b="1" dirty="0"/>
          </a:p>
          <a:p>
            <a:r>
              <a:rPr lang="en-US" sz="2400" b="1" dirty="0"/>
              <a:t>Economic Indicators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2400" dirty="0"/>
              <a:t>broad macro-environment trends that may affect your company’s ability to generate revenues.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895600"/>
            <a:ext cx="647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Oregon Economic Forum Economic Indicators: </a:t>
            </a:r>
          </a:p>
          <a:p>
            <a:r>
              <a:rPr lang="en-US" sz="2400" dirty="0" smtClean="0"/>
              <a:t>UO Index of Economic Indicators and the Oregon Measure of Economic Activity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494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800" dirty="0"/>
              <a:t>Doing Business @ Your Library:</a:t>
            </a:r>
            <a:br>
              <a:rPr lang="en-US" sz="1800" dirty="0"/>
            </a:br>
            <a:r>
              <a:rPr lang="en-US" sz="1800" dirty="0"/>
              <a:t> Small Business Information Sources and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200" dirty="0" smtClean="0"/>
              <a:t>Offering business programs has increased demand for our resources and </a:t>
            </a:r>
            <a:r>
              <a:rPr lang="en-US" sz="1200" dirty="0" smtClean="0"/>
              <a:t> </a:t>
            </a:r>
            <a:r>
              <a:rPr lang="en-US" sz="1200" dirty="0" smtClean="0"/>
              <a:t>helped position the library as an </a:t>
            </a:r>
            <a:r>
              <a:rPr lang="en-US" sz="1200" dirty="0" smtClean="0"/>
              <a:t>indispensable </a:t>
            </a:r>
            <a:r>
              <a:rPr lang="en-US" sz="1200" dirty="0" smtClean="0"/>
              <a:t>resource for starting and growing a small business in our community. 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Business Programs – FY 2012</a:t>
            </a:r>
          </a:p>
          <a:p>
            <a:pPr marL="0" indent="0">
              <a:buNone/>
            </a:pPr>
            <a:r>
              <a:rPr lang="en-US" sz="1200" b="1" dirty="0" smtClean="0"/>
              <a:t>Workshops on both starting and growing a business</a:t>
            </a:r>
          </a:p>
          <a:p>
            <a:r>
              <a:rPr lang="en-US" sz="1100" dirty="0" smtClean="0"/>
              <a:t>Franchising </a:t>
            </a:r>
            <a:r>
              <a:rPr lang="en-US" sz="1100" dirty="0"/>
              <a:t>101</a:t>
            </a:r>
          </a:p>
          <a:p>
            <a:r>
              <a:rPr lang="en-US" sz="1100" dirty="0"/>
              <a:t>Worker Classification</a:t>
            </a:r>
          </a:p>
          <a:p>
            <a:r>
              <a:rPr lang="en-US" sz="1100" dirty="0"/>
              <a:t>Boost Business Web Traffic</a:t>
            </a:r>
          </a:p>
          <a:p>
            <a:r>
              <a:rPr lang="en-US" sz="1100" dirty="0"/>
              <a:t>Operating </a:t>
            </a:r>
            <a:r>
              <a:rPr lang="en-US" sz="1100" dirty="0" smtClean="0"/>
              <a:t>a Restaurant or </a:t>
            </a:r>
            <a:r>
              <a:rPr lang="en-US" sz="1100" dirty="0"/>
              <a:t>Food Business</a:t>
            </a:r>
          </a:p>
          <a:p>
            <a:r>
              <a:rPr lang="en-US" sz="1100" dirty="0"/>
              <a:t>Profit From </a:t>
            </a:r>
            <a:r>
              <a:rPr lang="en-US" sz="1100" dirty="0" smtClean="0"/>
              <a:t>Your </a:t>
            </a:r>
            <a:r>
              <a:rPr lang="en-US" sz="1100" dirty="0"/>
              <a:t>New Product Idea</a:t>
            </a:r>
          </a:p>
          <a:p>
            <a:r>
              <a:rPr lang="en-US" sz="1100" dirty="0"/>
              <a:t>Running  </a:t>
            </a:r>
            <a:r>
              <a:rPr lang="en-US" sz="1100" dirty="0" smtClean="0"/>
              <a:t>a </a:t>
            </a:r>
            <a:r>
              <a:rPr lang="en-US" sz="1100" dirty="0"/>
              <a:t>Side Business</a:t>
            </a:r>
          </a:p>
          <a:p>
            <a:r>
              <a:rPr lang="en-US" sz="1100" dirty="0"/>
              <a:t>HR Essentials For Business Owners</a:t>
            </a:r>
          </a:p>
          <a:p>
            <a:r>
              <a:rPr lang="en-US" sz="1100" dirty="0"/>
              <a:t>How To Write </a:t>
            </a:r>
            <a:r>
              <a:rPr lang="en-US" sz="1100" dirty="0" smtClean="0"/>
              <a:t>a </a:t>
            </a:r>
            <a:r>
              <a:rPr lang="en-US" sz="1100" dirty="0"/>
              <a:t>Business Plan</a:t>
            </a:r>
          </a:p>
          <a:p>
            <a:r>
              <a:rPr lang="en-US" sz="1100" dirty="0"/>
              <a:t>Market Research For Your Small Business</a:t>
            </a:r>
          </a:p>
          <a:p>
            <a:r>
              <a:rPr lang="en-US" sz="1100" dirty="0"/>
              <a:t>Is Your Business Ready For Business</a:t>
            </a:r>
          </a:p>
          <a:p>
            <a:r>
              <a:rPr lang="en-US" sz="1100" dirty="0"/>
              <a:t>Financing Your </a:t>
            </a:r>
            <a:r>
              <a:rPr lang="en-US" sz="1100" dirty="0" smtClean="0"/>
              <a:t>Business </a:t>
            </a:r>
            <a:r>
              <a:rPr lang="en-US" sz="1100" dirty="0"/>
              <a:t>Venture</a:t>
            </a:r>
          </a:p>
          <a:p>
            <a:r>
              <a:rPr lang="en-US" sz="1100" dirty="0"/>
              <a:t>Fraud Prevention In Small  Business</a:t>
            </a:r>
          </a:p>
          <a:p>
            <a:r>
              <a:rPr lang="en-US" sz="1100" dirty="0"/>
              <a:t>Ready To Start Your Own Business?</a:t>
            </a:r>
          </a:p>
          <a:p>
            <a:r>
              <a:rPr lang="en-US" sz="1100" dirty="0"/>
              <a:t>Social Media </a:t>
            </a:r>
            <a:r>
              <a:rPr lang="en-US" sz="1100" dirty="0" smtClean="0"/>
              <a:t>and </a:t>
            </a:r>
            <a:r>
              <a:rPr lang="en-US" sz="1100" dirty="0"/>
              <a:t>Your Small Business</a:t>
            </a:r>
          </a:p>
          <a:p>
            <a:r>
              <a:rPr lang="en-US" sz="1100" dirty="0"/>
              <a:t>Greening Your Business</a:t>
            </a:r>
          </a:p>
          <a:p>
            <a:r>
              <a:rPr lang="en-US" sz="1100" dirty="0"/>
              <a:t>Starting an Import/Export Business</a:t>
            </a:r>
          </a:p>
          <a:p>
            <a:r>
              <a:rPr lang="en-US" sz="1100" dirty="0"/>
              <a:t>Write Your Own </a:t>
            </a:r>
            <a:r>
              <a:rPr lang="en-US" sz="1100" dirty="0" smtClean="0"/>
              <a:t>Business </a:t>
            </a:r>
            <a:r>
              <a:rPr lang="en-US" sz="1100" dirty="0"/>
              <a:t>Plan </a:t>
            </a:r>
          </a:p>
          <a:p>
            <a:r>
              <a:rPr lang="en-US" sz="1100" dirty="0"/>
              <a:t>Small Business </a:t>
            </a:r>
            <a:r>
              <a:rPr lang="en-US" sz="1100" dirty="0" smtClean="0"/>
              <a:t>Clinic</a:t>
            </a:r>
          </a:p>
          <a:p>
            <a:r>
              <a:rPr lang="en-US" sz="1100" dirty="0" smtClean="0"/>
              <a:t>Home Business Basics</a:t>
            </a:r>
          </a:p>
          <a:p>
            <a:r>
              <a:rPr lang="en-US" sz="1100" dirty="0" smtClean="0"/>
              <a:t>Starting an Online Business</a:t>
            </a:r>
            <a:endParaRPr lang="en-US" sz="1100" dirty="0"/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1200" b="1" dirty="0"/>
              <a:t>Business  Workshop Partners </a:t>
            </a:r>
          </a:p>
          <a:p>
            <a:r>
              <a:rPr lang="en-US" sz="1000" dirty="0"/>
              <a:t>Chamber of Commerce</a:t>
            </a:r>
          </a:p>
          <a:p>
            <a:r>
              <a:rPr lang="en-US" sz="1000" dirty="0"/>
              <a:t>Universities and Colleges</a:t>
            </a:r>
          </a:p>
          <a:p>
            <a:r>
              <a:rPr lang="en-US" sz="1000" dirty="0"/>
              <a:t>SCORE and Small Business Development Centers</a:t>
            </a:r>
          </a:p>
          <a:p>
            <a:r>
              <a:rPr lang="en-US" sz="1000" dirty="0"/>
              <a:t>State and Local Governments</a:t>
            </a:r>
          </a:p>
          <a:p>
            <a:r>
              <a:rPr lang="en-US" sz="1000" dirty="0"/>
              <a:t>Private </a:t>
            </a:r>
            <a:r>
              <a:rPr lang="en-US" sz="1000" dirty="0" smtClean="0"/>
              <a:t>Sector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000" dirty="0" smtClean="0"/>
              <a:t>Programming ideas: New York Public Library, Science, Industry and </a:t>
            </a:r>
            <a:r>
              <a:rPr lang="en-US" sz="1000" dirty="0"/>
              <a:t>Business </a:t>
            </a:r>
            <a:r>
              <a:rPr lang="en-US" sz="1000" dirty="0" smtClean="0"/>
              <a:t>Center </a:t>
            </a:r>
            <a:r>
              <a:rPr lang="en-US" sz="1000" dirty="0"/>
              <a:t>-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www.nypl.org/locations/tid/65/calendar</a:t>
            </a:r>
            <a:endParaRPr lang="en-US" sz="1000" dirty="0" smtClean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 smtClean="0"/>
              <a:t>No SCORE/SBDC offices in your area? Consider </a:t>
            </a:r>
            <a:r>
              <a:rPr lang="en-US" sz="1000" dirty="0" smtClean="0"/>
              <a:t>teaming with government groups, the local chamber, and members of your business community.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000" b="1" dirty="0" smtClean="0"/>
              <a:t>Private Sector Example</a:t>
            </a:r>
          </a:p>
          <a:p>
            <a:pPr marL="0" indent="0">
              <a:buNone/>
            </a:pPr>
            <a:r>
              <a:rPr lang="en-US" sz="1000" dirty="0" smtClean="0"/>
              <a:t>Marketing </a:t>
            </a:r>
            <a:r>
              <a:rPr lang="en-US" sz="1000" dirty="0"/>
              <a:t>Bites - Monthly Talks </a:t>
            </a:r>
            <a:r>
              <a:rPr lang="en-US" sz="1000" dirty="0" smtClean="0"/>
              <a:t>featuring </a:t>
            </a:r>
            <a:r>
              <a:rPr lang="en-US" sz="1000" dirty="0"/>
              <a:t>Michael </a:t>
            </a:r>
            <a:r>
              <a:rPr lang="en-US" sz="1000" dirty="0" smtClean="0"/>
              <a:t>Stearns, </a:t>
            </a:r>
            <a:r>
              <a:rPr lang="en-US" sz="1000" dirty="0" smtClean="0"/>
              <a:t>HEROweb </a:t>
            </a:r>
            <a:r>
              <a:rPr lang="en-US" sz="1000" dirty="0"/>
              <a:t>Marketing &amp; </a:t>
            </a:r>
            <a:r>
              <a:rPr lang="en-US" sz="1000" dirty="0" smtClean="0"/>
              <a:t>Design. </a:t>
            </a:r>
            <a:endParaRPr lang="en-US" sz="1000" dirty="0"/>
          </a:p>
          <a:p>
            <a:pPr marL="0" indent="0">
              <a:buNone/>
            </a:pP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 smtClean="0">
                <a:hlinkClick r:id="rId4" action="ppaction://hlinkfile"/>
              </a:rPr>
              <a:t>Kick </a:t>
            </a:r>
            <a:r>
              <a:rPr lang="en-US" sz="1000" dirty="0">
                <a:hlinkClick r:id="rId4" action="ppaction://hlinkfile"/>
              </a:rPr>
              <a:t>Starting Your e-Commerce Business - (February, 2012)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>
                <a:hlinkClick r:id="rId5" action="ppaction://hlinkfile"/>
              </a:rPr>
              <a:t>Search </a:t>
            </a:r>
            <a:r>
              <a:rPr lang="en-US" sz="1000" dirty="0">
                <a:hlinkClick r:id="rId5" action="ppaction://hlinkfile"/>
              </a:rPr>
              <a:t>Engine Marketing to Boost Your Website Traffic - (March, 2012)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 smtClean="0"/>
          </a:p>
          <a:p>
            <a:pPr marL="0" indent="0">
              <a:buNone/>
            </a:pPr>
            <a:r>
              <a:rPr lang="en-US" sz="1000" dirty="0" smtClean="0">
                <a:hlinkClick r:id="rId6" action="ppaction://hlinkfile"/>
              </a:rPr>
              <a:t>Running </a:t>
            </a:r>
            <a:r>
              <a:rPr lang="en-US" sz="1000" dirty="0">
                <a:hlinkClick r:id="rId6" action="ppaction://hlinkfile"/>
              </a:rPr>
              <a:t>Profitable Paid Marketing Campaigns - (April, 2012)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 smtClean="0"/>
          </a:p>
          <a:p>
            <a:pPr marL="0" indent="0">
              <a:buNone/>
            </a:pPr>
            <a:r>
              <a:rPr lang="en-US" sz="1000" u="sng" dirty="0" smtClean="0">
                <a:solidFill>
                  <a:srgbClr val="0000FF"/>
                </a:solidFill>
              </a:rPr>
              <a:t>Effectively </a:t>
            </a:r>
            <a:r>
              <a:rPr lang="en-US" sz="1000" u="sng" dirty="0">
                <a:solidFill>
                  <a:srgbClr val="0000FF"/>
                </a:solidFill>
              </a:rPr>
              <a:t>Managing/Monitoring Your Google Analytics - (May, 2012)</a:t>
            </a:r>
            <a:br>
              <a:rPr lang="en-US" sz="1000" u="sng" dirty="0">
                <a:solidFill>
                  <a:srgbClr val="0000FF"/>
                </a:solidFill>
              </a:rPr>
            </a:br>
            <a:endParaRPr lang="en-US" sz="1000" u="sng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000" b="1" dirty="0" smtClean="0"/>
              <a:t>Results:</a:t>
            </a:r>
          </a:p>
          <a:p>
            <a:r>
              <a:rPr lang="en-US" sz="1000" dirty="0" smtClean="0"/>
              <a:t>Marketing library resources </a:t>
            </a:r>
          </a:p>
          <a:p>
            <a:pPr lvl="1"/>
            <a:r>
              <a:rPr lang="en-US" sz="1000" dirty="0" smtClean="0"/>
              <a:t>Increased database use, materials checkout frequency</a:t>
            </a:r>
          </a:p>
          <a:p>
            <a:pPr lvl="1"/>
            <a:r>
              <a:rPr lang="en-US" sz="1000" dirty="0" smtClean="0"/>
              <a:t>Example: FranNet Workshop</a:t>
            </a:r>
          </a:p>
          <a:p>
            <a:r>
              <a:rPr lang="en-US" sz="1000" dirty="0" smtClean="0"/>
              <a:t>Leverage resources - Business information network</a:t>
            </a:r>
          </a:p>
          <a:p>
            <a:pPr lvl="1"/>
            <a:r>
              <a:rPr lang="en-US" sz="1000" dirty="0" smtClean="0"/>
              <a:t>SCORE and SBDC staff</a:t>
            </a:r>
          </a:p>
          <a:p>
            <a:pPr lvl="1"/>
            <a:r>
              <a:rPr lang="en-US" sz="1000" dirty="0" smtClean="0"/>
              <a:t>University of Oregon </a:t>
            </a:r>
            <a:endParaRPr lang="en-US" sz="1000" dirty="0"/>
          </a:p>
          <a:p>
            <a:r>
              <a:rPr lang="en-US" sz="1000" dirty="0" smtClean="0"/>
              <a:t>Improved service to constituents – guides, reference</a:t>
            </a:r>
          </a:p>
          <a:p>
            <a:r>
              <a:rPr lang="en-US" sz="1000" dirty="0" smtClean="0"/>
              <a:t>Demonstrate value by positioning  the library as an important business resource in our community 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266617"/>
              </p:ext>
            </p:extLst>
          </p:nvPr>
        </p:nvGraphicFramePr>
        <p:xfrm>
          <a:off x="2819400" y="1295400"/>
          <a:ext cx="90316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" name="Acrobat Document" showAsIcon="1" r:id="rId7" imgW="914400" imgH="771480" progId="AcroExch.Document.7">
                  <p:embed/>
                </p:oleObj>
              </mc:Choice>
              <mc:Fallback>
                <p:oleObj name="Acrobat Document" showAsIcon="1" r:id="rId7" imgW="914400" imgH="771480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295400"/>
                        <a:ext cx="903164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223517"/>
              </p:ext>
            </p:extLst>
          </p:nvPr>
        </p:nvGraphicFramePr>
        <p:xfrm>
          <a:off x="6400800" y="1447800"/>
          <a:ext cx="838200" cy="70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7" name="Acrobat Document" showAsIcon="1" r:id="rId9" imgW="914400" imgH="771480" progId="AcroExch.Document.7">
                  <p:embed/>
                </p:oleObj>
              </mc:Choice>
              <mc:Fallback>
                <p:oleObj name="Acrobat Document" showAsIcon="1" r:id="rId9" imgW="914400" imgH="771480" progId="AcroExch.Document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447800"/>
                        <a:ext cx="838200" cy="707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864048"/>
              </p:ext>
            </p:extLst>
          </p:nvPr>
        </p:nvGraphicFramePr>
        <p:xfrm>
          <a:off x="5181600" y="1447800"/>
          <a:ext cx="914400" cy="77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8" name="Acrobat Document" showAsIcon="1" r:id="rId11" imgW="914400" imgH="771480" progId="AcroExch.Document.7">
                  <p:embed/>
                </p:oleObj>
              </mc:Choice>
              <mc:Fallback>
                <p:oleObj name="Acrobat Document" showAsIcon="1" r:id="rId11" imgW="914400" imgH="7714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81600" y="1447800"/>
                        <a:ext cx="914400" cy="771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6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Doing Business @ Your Library:</a:t>
            </a:r>
            <a:br>
              <a:rPr lang="en-US" sz="1800" dirty="0"/>
            </a:br>
            <a:r>
              <a:rPr lang="en-US" sz="1800" dirty="0"/>
              <a:t> Small Business </a:t>
            </a:r>
            <a:r>
              <a:rPr lang="en-US" sz="1800" dirty="0" smtClean="0"/>
              <a:t>Information </a:t>
            </a:r>
            <a:r>
              <a:rPr lang="en-US" sz="1800" dirty="0"/>
              <a:t>Sources and </a:t>
            </a:r>
            <a:r>
              <a:rPr lang="en-US" sz="1800" dirty="0" smtClean="0"/>
              <a:t>Services</a:t>
            </a:r>
            <a:br>
              <a:rPr lang="en-US" sz="1800" dirty="0" smtClean="0"/>
            </a:br>
            <a:r>
              <a:rPr lang="en-US" sz="1800" u="sng" dirty="0" smtClean="0"/>
              <a:t>Small Business Startup Guides</a:t>
            </a:r>
            <a:endParaRPr lang="en-US" sz="1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100" b="1" dirty="0" smtClean="0"/>
              <a:t>A Very, Very Informal Survey – EPL Business Patron</a:t>
            </a:r>
          </a:p>
          <a:p>
            <a:r>
              <a:rPr lang="en-US" sz="1100" dirty="0" smtClean="0"/>
              <a:t>38% use our small business resources to grow an existing business. (This has increased with additional programming.)</a:t>
            </a:r>
          </a:p>
          <a:p>
            <a:r>
              <a:rPr lang="en-US" sz="1100" dirty="0" smtClean="0"/>
              <a:t>62% use our small business resources to start a business, explore buying an existing business, franchise, etc. </a:t>
            </a:r>
          </a:p>
          <a:p>
            <a:pPr lvl="1"/>
            <a:r>
              <a:rPr lang="en-US" sz="1100" dirty="0" smtClean="0"/>
              <a:t>Most patrons in this second group visit the library with little or no knowledge of SCORE/SBDC services. </a:t>
            </a:r>
          </a:p>
          <a:p>
            <a:pPr lvl="1"/>
            <a:r>
              <a:rPr lang="en-US" sz="1100" dirty="0" smtClean="0"/>
              <a:t>Many are exploring low-risk entrepreneurship.</a:t>
            </a:r>
          </a:p>
          <a:p>
            <a:pPr marL="0" indent="0">
              <a:buNone/>
            </a:pPr>
            <a:r>
              <a:rPr lang="en-US" sz="1300" dirty="0" smtClean="0"/>
              <a:t>MBA Crash Course in Small Business</a:t>
            </a:r>
          </a:p>
          <a:p>
            <a:r>
              <a:rPr lang="en-US" sz="1100" b="1" i="1" dirty="0" smtClean="0"/>
              <a:t>Question</a:t>
            </a:r>
            <a:r>
              <a:rPr lang="en-US" sz="1100" b="1" dirty="0" smtClean="0"/>
              <a:t>: </a:t>
            </a:r>
            <a:r>
              <a:rPr lang="en-US" sz="1100" dirty="0" smtClean="0"/>
              <a:t>What do those who want to start an online gift basket business have in common with those starting a chiropractor practice?</a:t>
            </a:r>
          </a:p>
          <a:p>
            <a:r>
              <a:rPr lang="en-US" sz="1100" b="1" i="1" dirty="0" smtClean="0"/>
              <a:t>Answer</a:t>
            </a:r>
            <a:r>
              <a:rPr lang="en-US" sz="1100" b="1" dirty="0" smtClean="0"/>
              <a:t>:</a:t>
            </a:r>
            <a:r>
              <a:rPr lang="en-US" sz="1100" dirty="0" smtClean="0"/>
              <a:t> Both know a lot about their specialty, but they may not know how to operate a business. Market research, financial plans, bookkeeping, Google analytics and operating expense ratios have little to do with baskets or backs.</a:t>
            </a:r>
          </a:p>
          <a:p>
            <a:pPr marL="0" indent="0">
              <a:buNone/>
            </a:pPr>
            <a:endParaRPr lang="en-US" sz="1100" b="1" u="sng" dirty="0" smtClean="0"/>
          </a:p>
          <a:p>
            <a:pPr marL="0" indent="0">
              <a:buNone/>
            </a:pPr>
            <a:r>
              <a:rPr lang="en-US" sz="1100" dirty="0" smtClean="0"/>
              <a:t>Help basket makers and chiropractors… and everyone in between… get started with these general guides:</a:t>
            </a:r>
          </a:p>
          <a:p>
            <a:pPr marL="0" indent="0">
              <a:buNone/>
            </a:pPr>
            <a:endParaRPr lang="en-US" sz="1200" b="1" u="sng" dirty="0" smtClean="0"/>
          </a:p>
          <a:p>
            <a:pPr marL="0" indent="0">
              <a:buNone/>
            </a:pPr>
            <a:r>
              <a:rPr lang="en-US" sz="1000" b="1" u="sng" dirty="0" smtClean="0"/>
              <a:t>ONLINE </a:t>
            </a:r>
            <a:r>
              <a:rPr lang="en-US" sz="1000" b="1" u="sng" dirty="0"/>
              <a:t>GUIDES</a:t>
            </a:r>
          </a:p>
          <a:p>
            <a:pPr marL="0" indent="0">
              <a:buNone/>
            </a:pPr>
            <a:r>
              <a:rPr lang="en-US" sz="1000" b="1" dirty="0"/>
              <a:t>Corporation Division, Secretary of State Business Information Center: How to Start a Business in Oregon</a:t>
            </a:r>
            <a:endParaRPr lang="en-US" sz="1000" dirty="0"/>
          </a:p>
          <a:p>
            <a:pPr marL="0" lvl="0" indent="0">
              <a:buNone/>
            </a:pPr>
            <a:r>
              <a:rPr lang="en-US" sz="1000" dirty="0">
                <a:hlinkClick r:id="rId2"/>
              </a:rPr>
              <a:t>http://filinginoregon.com/</a:t>
            </a:r>
            <a:endParaRPr lang="en-US" sz="1000" dirty="0"/>
          </a:p>
          <a:p>
            <a:pPr marL="0" lvl="0" indent="0">
              <a:buNone/>
            </a:pPr>
            <a:r>
              <a:rPr lang="en-US" sz="1000" b="1" dirty="0"/>
              <a:t>Lane County Economic and Community Development Department: Doing Business in Lane County</a:t>
            </a:r>
          </a:p>
          <a:p>
            <a:pPr marL="0" lvl="0" indent="0">
              <a:buNone/>
            </a:pPr>
            <a:r>
              <a:rPr lang="en-US" sz="1000" dirty="0">
                <a:hlinkClick r:id="rId3"/>
              </a:rPr>
              <a:t>http://www.lanecounty.org/Departments/CAO/EconomicDevelopment/Documents/Doing%20Business%20in%20Lane%20County.pdf</a:t>
            </a:r>
            <a:endParaRPr lang="en-US" sz="1000" dirty="0"/>
          </a:p>
          <a:p>
            <a:pPr marL="0" lvl="0" indent="0">
              <a:buNone/>
            </a:pPr>
            <a:r>
              <a:rPr lang="en-US" sz="1000" b="1" dirty="0"/>
              <a:t>Michigan Economic Development Corporation: Starting and Operating a Business</a:t>
            </a:r>
            <a:endParaRPr lang="en-US" sz="1000" dirty="0"/>
          </a:p>
          <a:p>
            <a:pPr marL="0" indent="0">
              <a:buNone/>
            </a:pPr>
            <a:r>
              <a:rPr lang="en-US" sz="1000" u="sng" dirty="0">
                <a:hlinkClick r:id="rId4"/>
              </a:rPr>
              <a:t>http://misbtdc.org/small-business-team/small-business-tools/new-venture-guide-to-starting-a-small-business/</a:t>
            </a:r>
            <a:endParaRPr lang="en-US" sz="1000" u="sng" dirty="0"/>
          </a:p>
          <a:p>
            <a:pPr marL="0" indent="0">
              <a:buNone/>
            </a:pPr>
            <a:r>
              <a:rPr lang="en-US" sz="1000" b="1" dirty="0"/>
              <a:t>University of North Carolina Business and Technology Development Center: Business Start-up Guide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hlinkClick r:id="rId5"/>
              </a:rPr>
              <a:t>http://www.sbtdc.org/resources/publications/business-startup-guide/</a:t>
            </a:r>
            <a:endParaRPr lang="en-US" sz="1000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000" b="1" u="sng" dirty="0"/>
              <a:t>WEBSITES</a:t>
            </a:r>
          </a:p>
          <a:p>
            <a:pPr marL="0" indent="0">
              <a:buNone/>
            </a:pPr>
            <a:r>
              <a:rPr lang="en-US" sz="1000" b="1" dirty="0"/>
              <a:t>Small Business Administration - </a:t>
            </a:r>
            <a:r>
              <a:rPr lang="en-US" sz="1000" dirty="0">
                <a:hlinkClick r:id="rId6"/>
              </a:rPr>
              <a:t>http://www.sba.gov/</a:t>
            </a:r>
            <a:endParaRPr lang="en-US" sz="1000" dirty="0"/>
          </a:p>
          <a:p>
            <a:pPr marL="0" lvl="0" indent="0">
              <a:buNone/>
            </a:pPr>
            <a:r>
              <a:rPr lang="en-US" sz="1000" b="1" dirty="0"/>
              <a:t>Lane Business Link - </a:t>
            </a:r>
            <a:r>
              <a:rPr lang="en-US" sz="1000" u="sng" dirty="0">
                <a:hlinkClick r:id="rId7"/>
              </a:rPr>
              <a:t>http://www.lanebusinesslink.com</a:t>
            </a:r>
            <a:r>
              <a:rPr lang="en-US" sz="1000" u="sng" dirty="0" smtClean="0">
                <a:hlinkClick r:id="rId7"/>
              </a:rPr>
              <a:t>/</a:t>
            </a:r>
            <a:endParaRPr lang="en-US" sz="1000" u="sng" dirty="0" smtClean="0"/>
          </a:p>
          <a:p>
            <a:pPr marL="0" lvl="0" indent="0">
              <a:buNone/>
            </a:pPr>
            <a:endParaRPr lang="en-US" sz="1000" dirty="0"/>
          </a:p>
          <a:p>
            <a:pPr marL="0" lvl="0" indent="0">
              <a:buNone/>
            </a:pPr>
            <a:endParaRPr lang="en-US" sz="1000" i="1" u="sng" dirty="0"/>
          </a:p>
          <a:p>
            <a:pPr marL="0" lvl="0" indent="0">
              <a:buNone/>
            </a:pPr>
            <a:r>
              <a:rPr lang="en-US" sz="1000" b="1" u="sng" dirty="0"/>
              <a:t>BOOKS AND DATABASES</a:t>
            </a:r>
          </a:p>
          <a:p>
            <a:pPr marL="0" lvl="0" indent="0">
              <a:buNone/>
            </a:pPr>
            <a:r>
              <a:rPr lang="en-US" sz="1000" b="1" dirty="0"/>
              <a:t>How To  Really Start Your Own Business – SCORE</a:t>
            </a:r>
          </a:p>
          <a:p>
            <a:pPr marL="0" lvl="0" indent="0">
              <a:buNone/>
            </a:pPr>
            <a:r>
              <a:rPr lang="en-US" sz="1000" b="1" dirty="0"/>
              <a:t>Small Business For Dummies – Eric Tyson</a:t>
            </a:r>
          </a:p>
          <a:p>
            <a:pPr marL="0" lvl="0" indent="0">
              <a:buNone/>
            </a:pPr>
            <a:r>
              <a:rPr lang="en-US" sz="1000" b="1" dirty="0"/>
              <a:t>Entrepreneur Magazine and Self-Counsel Press Startup Guides</a:t>
            </a:r>
          </a:p>
          <a:p>
            <a:pPr marL="0" lvl="0" indent="0">
              <a:buNone/>
            </a:pPr>
            <a:r>
              <a:rPr lang="en-US" sz="1000" b="1" dirty="0" smtClean="0"/>
              <a:t>30-Day </a:t>
            </a:r>
            <a:r>
              <a:rPr lang="en-US" sz="1000" b="1" dirty="0"/>
              <a:t>MBA Guides – Kogan Page Publishing</a:t>
            </a:r>
          </a:p>
          <a:p>
            <a:pPr marL="0" lvl="0" indent="0">
              <a:buNone/>
            </a:pPr>
            <a:r>
              <a:rPr lang="en-US" sz="1000" b="1" dirty="0"/>
              <a:t>Small Business Resource Center – Gale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91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Doing Business @ Your Library:</a:t>
            </a:r>
            <a:br>
              <a:rPr lang="en-US" sz="1800" dirty="0"/>
            </a:br>
            <a:r>
              <a:rPr lang="en-US" sz="1800" dirty="0"/>
              <a:t> Small Business Information Sources and Services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651350"/>
              </p:ext>
            </p:extLst>
          </p:nvPr>
        </p:nvGraphicFramePr>
        <p:xfrm>
          <a:off x="0" y="1447800"/>
          <a:ext cx="4648200" cy="4403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Document" r:id="rId3" imgW="5949456" imgH="5635133" progId="Word.Document.12">
                  <p:embed/>
                </p:oleObj>
              </mc:Choice>
              <mc:Fallback>
                <p:oleObj name="Document" r:id="rId3" imgW="5949456" imgH="56351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47800"/>
                        <a:ext cx="4648200" cy="4403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2355844"/>
              </p:ext>
            </p:extLst>
          </p:nvPr>
        </p:nvGraphicFramePr>
        <p:xfrm>
          <a:off x="3962400" y="2233613"/>
          <a:ext cx="4419600" cy="330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Document" r:id="rId5" imgW="5949456" imgH="4418633" progId="Word.Document.12">
                  <p:embed/>
                </p:oleObj>
              </mc:Choice>
              <mc:Fallback>
                <p:oleObj name="Document" r:id="rId5" imgW="5949456" imgH="44186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400" y="2233613"/>
                        <a:ext cx="4419600" cy="330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778933" y="1905000"/>
            <a:ext cx="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1755" y="2957689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" y="4800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41333" y="3578578"/>
            <a:ext cx="0" cy="231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9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/>
              <a:t>Doing Business @ Your Library:</a:t>
            </a:r>
            <a:br>
              <a:rPr lang="en-US" sz="1800" dirty="0"/>
            </a:br>
            <a:r>
              <a:rPr lang="en-US" sz="1800" dirty="0"/>
              <a:t> Small Business Information Sources and Services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i="1" dirty="0"/>
              <a:t>“What do I need to do and what comes first? That’s the question most often asked by people thinking about starting a business. There is a logical sequence of actions and a process for starting a business.</a:t>
            </a:r>
            <a:endParaRPr lang="en-US" sz="1200" b="1" dirty="0"/>
          </a:p>
        </p:txBody>
      </p:sp>
      <p:pic>
        <p:nvPicPr>
          <p:cNvPr id="8194" name="Picture 2" descr="C:\Users\CELBSLH\AppData\Local\Microsoft\Windows\Temporary Internet Files\Content.IE5\WYP65ZSZ\MC90007862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0225" y="1885673"/>
            <a:ext cx="370350" cy="11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1676400"/>
            <a:ext cx="1676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Business Idea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676399" y="2514599"/>
            <a:ext cx="1676400" cy="534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Self Assessment 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676400" y="3352800"/>
            <a:ext cx="1676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Research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Industry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Market, Customers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Competition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9732" y="5486400"/>
            <a:ext cx="1676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START your business!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3819832" y="1678858"/>
            <a:ext cx="2590800" cy="243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Write a Business Plan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Write an outline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Write a draft narrative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Finalize </a:t>
            </a:r>
            <a:r>
              <a:rPr lang="en-US" sz="1200" dirty="0" smtClean="0"/>
              <a:t>startup costs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Project monthly operating costs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Project sales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Complete a cash flow statement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Income and expense statement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Finalize business plan narrative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Write executive summary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Add supporting documents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676400" y="4495800"/>
            <a:ext cx="16764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Startup Cost Analysis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Identify location/site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Startup needs/costs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Identify resources needed</a:t>
            </a:r>
            <a:endParaRPr lang="en-US" sz="1200" dirty="0"/>
          </a:p>
        </p:txBody>
      </p:sp>
      <p:sp>
        <p:nvSpPr>
          <p:cNvPr id="3" name="Oval Callout 2"/>
          <p:cNvSpPr/>
          <p:nvPr/>
        </p:nvSpPr>
        <p:spPr>
          <a:xfrm>
            <a:off x="152400" y="1295400"/>
            <a:ext cx="1147916" cy="533400"/>
          </a:xfrm>
          <a:prstGeom prst="wedgeEllipseCallout">
            <a:avLst>
              <a:gd name="adj1" fmla="val 43683"/>
              <a:gd name="adj2" fmla="val 6465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Bookman" pitchFamily="18" charset="0"/>
              </a:rPr>
              <a:t>Brilliant</a:t>
            </a:r>
            <a:r>
              <a:rPr lang="en-US" sz="1000" dirty="0" smtClean="0">
                <a:solidFill>
                  <a:schemeClr val="tx1"/>
                </a:solidFill>
              </a:rPr>
              <a:t>!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4132" y="4409768"/>
            <a:ext cx="2362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Identify Your Management Team </a:t>
            </a:r>
            <a:r>
              <a:rPr lang="en-US" sz="1200" dirty="0" smtClean="0"/>
              <a:t>(Lawyer, Accountant, etc.)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9400" y="1678858"/>
            <a:ext cx="2057400" cy="2740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Startup Checklist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Name availability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Legal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Licensing 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Tax registrations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Register for EIN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Intellectual property protection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Business insurance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Zoning and local 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Employee consideration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Image and branding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6819900" y="4693674"/>
            <a:ext cx="1676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Obtain Financing</a:t>
            </a:r>
            <a:endParaRPr lang="en-US" sz="1200" b="1" dirty="0"/>
          </a:p>
        </p:txBody>
      </p: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2514600" y="2209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>
            <a:off x="2514599" y="3049228"/>
            <a:ext cx="1" cy="303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2514600" y="4191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0"/>
          </p:cNvCxnSpPr>
          <p:nvPr/>
        </p:nvCxnSpPr>
        <p:spPr>
          <a:xfrm>
            <a:off x="5115232" y="1562100"/>
            <a:ext cx="0" cy="116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1" idx="0"/>
          </p:cNvCxnSpPr>
          <p:nvPr/>
        </p:nvCxnSpPr>
        <p:spPr>
          <a:xfrm>
            <a:off x="5115232" y="4117258"/>
            <a:ext cx="0" cy="29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0"/>
          </p:cNvCxnSpPr>
          <p:nvPr/>
        </p:nvCxnSpPr>
        <p:spPr>
          <a:xfrm>
            <a:off x="7658100" y="1562100"/>
            <a:ext cx="0" cy="116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2"/>
          </p:cNvCxnSpPr>
          <p:nvPr/>
        </p:nvCxnSpPr>
        <p:spPr>
          <a:xfrm>
            <a:off x="7658100" y="4419600"/>
            <a:ext cx="9832" cy="256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  <a:endCxn id="8" idx="0"/>
          </p:cNvCxnSpPr>
          <p:nvPr/>
        </p:nvCxnSpPr>
        <p:spPr>
          <a:xfrm>
            <a:off x="7658100" y="5227074"/>
            <a:ext cx="9832" cy="259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3" name="Straight Arrow Connector 8192"/>
          <p:cNvCxnSpPr/>
          <p:nvPr/>
        </p:nvCxnSpPr>
        <p:spPr>
          <a:xfrm>
            <a:off x="3352799" y="2209800"/>
            <a:ext cx="3581401" cy="33528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49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Doing Business @ Your Library:</a:t>
            </a:r>
            <a:br>
              <a:rPr lang="en-US" sz="1800" dirty="0"/>
            </a:br>
            <a:r>
              <a:rPr lang="en-US" sz="1800" dirty="0"/>
              <a:t> Small Business Information Sources and Services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i="1" dirty="0"/>
              <a:t>“What do I need to do and what comes first? That’s the question most often asked by people thinking about starting a business</a:t>
            </a:r>
            <a:r>
              <a:rPr lang="en-US" sz="1200" b="1" i="1" dirty="0" smtClean="0"/>
              <a:t>.</a:t>
            </a:r>
            <a:br>
              <a:rPr lang="en-US" sz="1200" b="1" i="1" dirty="0" smtClean="0"/>
            </a:br>
            <a:r>
              <a:rPr lang="en-US" sz="1200" b="1" i="1" dirty="0" smtClean="0"/>
              <a:t> </a:t>
            </a:r>
            <a:r>
              <a:rPr lang="en-US" sz="1200" b="1" i="1" dirty="0"/>
              <a:t>There is a logical sequence of actions and a process for starting a business</a:t>
            </a:r>
            <a:r>
              <a:rPr lang="en-US" sz="1200" b="1" i="1" dirty="0" smtClean="0"/>
              <a:t>.</a:t>
            </a:r>
            <a:endParaRPr lang="en-US" sz="1200" b="1" dirty="0"/>
          </a:p>
        </p:txBody>
      </p:sp>
      <p:pic>
        <p:nvPicPr>
          <p:cNvPr id="8194" name="Picture 2" descr="C:\Users\CELBSLH\AppData\Local\Microsoft\Windows\Temporary Internet Files\Content.IE5\WYP65ZSZ\MC90007862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1986578"/>
            <a:ext cx="370350" cy="112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1676400"/>
            <a:ext cx="1676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Business Idea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676399" y="2514599"/>
            <a:ext cx="1676400" cy="534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Self Assessment 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1676400" y="3352800"/>
            <a:ext cx="1676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Research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Industry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Market, Customers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Competition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9732" y="5486400"/>
            <a:ext cx="1676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START your business!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3819832" y="1678858"/>
            <a:ext cx="2590800" cy="243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Write a Business Plan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Write an outline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Write a draft narrative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Finalize </a:t>
            </a:r>
            <a:r>
              <a:rPr lang="en-US" sz="1200" dirty="0" smtClean="0"/>
              <a:t>startup costs</a:t>
            </a: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Project monthly operating costs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Project sales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Complete a cash flow statement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Income and expense statement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Finalize business plan narrative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Write executive summary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Add supporting documents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676400" y="4495800"/>
            <a:ext cx="16764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Startup Cost Analysis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Identify location/site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Startup needs/costs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Identify resources needed</a:t>
            </a:r>
            <a:endParaRPr lang="en-US" sz="1200" dirty="0"/>
          </a:p>
        </p:txBody>
      </p:sp>
      <p:sp>
        <p:nvSpPr>
          <p:cNvPr id="3" name="Oval Callout 2"/>
          <p:cNvSpPr/>
          <p:nvPr/>
        </p:nvSpPr>
        <p:spPr>
          <a:xfrm>
            <a:off x="0" y="1044222"/>
            <a:ext cx="1676400" cy="860778"/>
          </a:xfrm>
          <a:prstGeom prst="wedgeEllipseCallout">
            <a:avLst>
              <a:gd name="adj1" fmla="val 27970"/>
              <a:gd name="adj2" fmla="val 703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Bookman" pitchFamily="18" charset="0"/>
              </a:rPr>
              <a:t>There Ain’t  No Good Italian Restaurants  in Eugene!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4132" y="4409768"/>
            <a:ext cx="2362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Identify Your Management Team </a:t>
            </a:r>
            <a:r>
              <a:rPr lang="en-US" sz="1200" dirty="0" smtClean="0"/>
              <a:t>(Lawyer, Accountant, etc.)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9400" y="1678858"/>
            <a:ext cx="2057400" cy="27407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Startup Checklist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Name availability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Legal structure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Licensing 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Tax registrations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Register for EIN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Intellectual property protection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Business insurance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Zoning and local 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Employee consideration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Image and branding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6819900" y="4693674"/>
            <a:ext cx="16764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Obtain Financing</a:t>
            </a:r>
            <a:endParaRPr lang="en-US" sz="1200" b="1" dirty="0"/>
          </a:p>
        </p:txBody>
      </p: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2514600" y="2209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7" idx="0"/>
          </p:cNvCxnSpPr>
          <p:nvPr/>
        </p:nvCxnSpPr>
        <p:spPr>
          <a:xfrm>
            <a:off x="2514599" y="3049228"/>
            <a:ext cx="1" cy="303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0" idx="0"/>
          </p:cNvCxnSpPr>
          <p:nvPr/>
        </p:nvCxnSpPr>
        <p:spPr>
          <a:xfrm>
            <a:off x="2514600" y="4191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0"/>
          </p:cNvCxnSpPr>
          <p:nvPr/>
        </p:nvCxnSpPr>
        <p:spPr>
          <a:xfrm>
            <a:off x="5115232" y="1562100"/>
            <a:ext cx="0" cy="116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1" idx="0"/>
          </p:cNvCxnSpPr>
          <p:nvPr/>
        </p:nvCxnSpPr>
        <p:spPr>
          <a:xfrm>
            <a:off x="5115232" y="4117258"/>
            <a:ext cx="0" cy="29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0"/>
          </p:cNvCxnSpPr>
          <p:nvPr/>
        </p:nvCxnSpPr>
        <p:spPr>
          <a:xfrm>
            <a:off x="7658100" y="1562100"/>
            <a:ext cx="0" cy="116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2"/>
          </p:cNvCxnSpPr>
          <p:nvPr/>
        </p:nvCxnSpPr>
        <p:spPr>
          <a:xfrm>
            <a:off x="7658100" y="4419600"/>
            <a:ext cx="9832" cy="256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  <a:endCxn id="8" idx="0"/>
          </p:cNvCxnSpPr>
          <p:nvPr/>
        </p:nvCxnSpPr>
        <p:spPr>
          <a:xfrm>
            <a:off x="7658100" y="5227074"/>
            <a:ext cx="9832" cy="259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3148368"/>
            <a:ext cx="1295400" cy="3568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rgbClr val="0000FF"/>
                </a:solidFill>
              </a:rPr>
              <a:t>Anthony</a:t>
            </a:r>
          </a:p>
          <a:p>
            <a:pPr algn="ctr"/>
            <a:r>
              <a:rPr lang="en-US" sz="1000" b="1" dirty="0" smtClean="0">
                <a:solidFill>
                  <a:srgbClr val="0000FF"/>
                </a:solidFill>
              </a:rPr>
              <a:t>From Brooklyn</a:t>
            </a:r>
            <a:endParaRPr lang="en-US" sz="1000" b="1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>
            <a:stCxn id="5" idx="0"/>
          </p:cNvCxnSpPr>
          <p:nvPr/>
        </p:nvCxnSpPr>
        <p:spPr>
          <a:xfrm flipV="1">
            <a:off x="800100" y="2898058"/>
            <a:ext cx="342900" cy="250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33400" y="5753100"/>
            <a:ext cx="6172200" cy="952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The great debate: do you need a business plan and engage in the planning process?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The business planning process forces us to take an objective, critical, unemotional look at our idea and abilities. The processes forces people to itemize the </a:t>
            </a:r>
            <a:r>
              <a:rPr lang="en-US" sz="1000" dirty="0" smtClean="0">
                <a:solidFill>
                  <a:schemeClr val="tx1"/>
                </a:solidFill>
              </a:rPr>
              <a:t>risks </a:t>
            </a:r>
            <a:r>
              <a:rPr lang="en-US" sz="1000" dirty="0" smtClean="0">
                <a:solidFill>
                  <a:schemeClr val="tx1"/>
                </a:solidFill>
              </a:rPr>
              <a:t>involved and develop strategies to manage those risks.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Financing/Oregon Angel Investors: over $17 million in startup cash in 2011. 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sz="1400" b="1" dirty="0" smtClean="0"/>
              <a:t>ENTREPRENURIAL  ASSESSEMENT AND FEASIBILITY ANALYSIS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i="1" dirty="0"/>
              <a:t>Entrepreneurial assessment and feasibility analysis tools help potential business owners determine if they are ready to start a business and </a:t>
            </a:r>
            <a:r>
              <a:rPr lang="en-US" sz="1400" i="1" dirty="0" smtClean="0"/>
              <a:t>refine </a:t>
            </a:r>
            <a:r>
              <a:rPr lang="en-US" sz="1400" i="1" dirty="0"/>
              <a:t>their ideas to minimize risk.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b="1" dirty="0" smtClean="0"/>
              <a:t>An Entrepreneurial Assessment will help Anthony evaluate whether he possess the characteristics most common to entrepreneurial success:</a:t>
            </a:r>
          </a:p>
          <a:p>
            <a:r>
              <a:rPr lang="en-US" sz="1100" dirty="0" smtClean="0"/>
              <a:t>Identify Personal Objectives</a:t>
            </a:r>
          </a:p>
          <a:p>
            <a:r>
              <a:rPr lang="en-US" sz="1100" dirty="0" smtClean="0"/>
              <a:t>Identify Personal Skills and Experience</a:t>
            </a:r>
          </a:p>
          <a:p>
            <a:r>
              <a:rPr lang="en-US" sz="1100" dirty="0" smtClean="0"/>
              <a:t>Identify Personal Financial Resources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lvl="0" indent="0">
              <a:buNone/>
            </a:pPr>
            <a:r>
              <a:rPr lang="en-US" sz="1100" b="1" u="sng" dirty="0" smtClean="0"/>
              <a:t>WEBSITES</a:t>
            </a:r>
          </a:p>
          <a:p>
            <a:pPr marL="0" lvl="0" indent="0">
              <a:buNone/>
            </a:pPr>
            <a:r>
              <a:rPr lang="en-US" sz="1200" b="1" dirty="0" smtClean="0"/>
              <a:t>Small </a:t>
            </a:r>
            <a:r>
              <a:rPr lang="en-US" sz="1200" b="1" dirty="0"/>
              <a:t>Business Readiness Assessment Tool</a:t>
            </a:r>
          </a:p>
          <a:p>
            <a:pPr marL="0" indent="0">
              <a:buNone/>
            </a:pPr>
            <a:r>
              <a:rPr lang="en-US" sz="1200" dirty="0">
                <a:hlinkClick r:id="rId3"/>
              </a:rPr>
              <a:t>http://web.sba.gov/sbtn/sbat/index.cfm?Tool=4</a:t>
            </a:r>
            <a:endParaRPr lang="en-US" sz="1200" dirty="0"/>
          </a:p>
          <a:p>
            <a:pPr marL="0" lvl="0" indent="0">
              <a:buNone/>
            </a:pPr>
            <a:r>
              <a:rPr lang="en-US" sz="1200" b="1" dirty="0" smtClean="0"/>
              <a:t>Self-Assessment </a:t>
            </a:r>
            <a:r>
              <a:rPr lang="en-US" sz="1200" b="1" dirty="0"/>
              <a:t>Questionnaire</a:t>
            </a:r>
            <a:endParaRPr lang="en-US" sz="1200" dirty="0"/>
          </a:p>
          <a:p>
            <a:pPr marL="0" lvl="0" indent="0">
              <a:buNone/>
            </a:pPr>
            <a:r>
              <a:rPr lang="en-US" sz="1200" i="1" u="sng" dirty="0">
                <a:hlinkClick r:id="rId4"/>
              </a:rPr>
              <a:t>http://</a:t>
            </a:r>
            <a:r>
              <a:rPr lang="en-US" sz="1200" i="1" u="sng" dirty="0" smtClean="0">
                <a:hlinkClick r:id="rId4"/>
              </a:rPr>
              <a:t>www.potentielentrepreneur.ca/client/instructionsen.asp</a:t>
            </a:r>
            <a:endParaRPr lang="en-US" sz="1200" b="1" dirty="0"/>
          </a:p>
          <a:p>
            <a:pPr marL="0" lvl="0" indent="0">
              <a:buNone/>
            </a:pPr>
            <a:r>
              <a:rPr lang="en-US" sz="1200" b="1" dirty="0"/>
              <a:t>Is Business Right For You</a:t>
            </a:r>
            <a:endParaRPr lang="en-US" sz="1200" dirty="0"/>
          </a:p>
          <a:p>
            <a:pPr marL="0" indent="0">
              <a:buNone/>
            </a:pPr>
            <a:r>
              <a:rPr lang="en-US" sz="1200" i="1" u="sng" dirty="0">
                <a:hlinkClick r:id="rId5"/>
              </a:rPr>
              <a:t>http://</a:t>
            </a:r>
            <a:r>
              <a:rPr lang="en-US" sz="1200" i="1" u="sng" dirty="0" smtClean="0">
                <a:hlinkClick r:id="rId5"/>
              </a:rPr>
              <a:t>toolkit.smallbiz.nsw.gov.au/checklist/question</a:t>
            </a:r>
            <a:endParaRPr lang="en-US" sz="1200" i="1" u="sng" dirty="0" smtClean="0"/>
          </a:p>
          <a:p>
            <a:pPr marL="0" indent="0">
              <a:buNone/>
            </a:pPr>
            <a:endParaRPr lang="en-US" sz="1100" i="1" u="sng" dirty="0"/>
          </a:p>
          <a:p>
            <a:pPr marL="0" indent="0">
              <a:buNone/>
            </a:pPr>
            <a:r>
              <a:rPr lang="en-US" sz="1100" b="1" u="sng" dirty="0" smtClean="0"/>
              <a:t>BOOKS</a:t>
            </a:r>
          </a:p>
          <a:p>
            <a:pPr marL="0" indent="0">
              <a:buNone/>
            </a:pPr>
            <a:r>
              <a:rPr lang="en-US" sz="1100" b="1" dirty="0" smtClean="0"/>
              <a:t>Steps to Small Business Start-Up – Linda Pinson</a:t>
            </a:r>
          </a:p>
          <a:p>
            <a:pPr marL="0" indent="0">
              <a:buNone/>
            </a:pPr>
            <a:r>
              <a:rPr lang="en-US" sz="1100" b="1" dirty="0" smtClean="0"/>
              <a:t>Small Business for Dummies – Eric Tyson</a:t>
            </a:r>
          </a:p>
          <a:p>
            <a:pPr marL="0" indent="0">
              <a:buNone/>
            </a:pPr>
            <a:r>
              <a:rPr lang="en-US" sz="1100" b="1" dirty="0" smtClean="0"/>
              <a:t>Small Business Bible – Steven Strauss</a:t>
            </a:r>
          </a:p>
          <a:p>
            <a:pPr marL="0" indent="0">
              <a:buNone/>
            </a:pPr>
            <a:endParaRPr lang="en-US" sz="1100" b="1" u="sng" dirty="0" smtClean="0"/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200" b="1" dirty="0" smtClean="0"/>
              <a:t>Personal Strengths and Weaknesses: Financial, Business Skills.</a:t>
            </a:r>
          </a:p>
          <a:p>
            <a:pPr marL="0" indent="0">
              <a:buNone/>
            </a:pPr>
            <a:r>
              <a:rPr lang="en-US" sz="1200" dirty="0" smtClean="0"/>
              <a:t>If  Anthony faces challenges </a:t>
            </a:r>
            <a:r>
              <a:rPr lang="en-US" sz="1200" dirty="0"/>
              <a:t>managing </a:t>
            </a:r>
            <a:r>
              <a:rPr lang="en-US" sz="1200" dirty="0" smtClean="0"/>
              <a:t>his personal </a:t>
            </a:r>
            <a:r>
              <a:rPr lang="en-US" sz="1200" dirty="0"/>
              <a:t>finances, how will </a:t>
            </a:r>
            <a:r>
              <a:rPr lang="en-US" sz="1200" dirty="0" smtClean="0"/>
              <a:t>he manage his business </a:t>
            </a:r>
            <a:r>
              <a:rPr lang="en-US" sz="1200" dirty="0"/>
              <a:t>finances? </a:t>
            </a:r>
            <a:r>
              <a:rPr lang="en-US" sz="1200" dirty="0" smtClean="0"/>
              <a:t> How  confortable is he with competition, change, red tape, and possible failure?</a:t>
            </a:r>
          </a:p>
          <a:p>
            <a:r>
              <a:rPr lang="en-US" sz="1200" dirty="0" smtClean="0"/>
              <a:t>Options: Partnership, Franchise.</a:t>
            </a: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1200" dirty="0" smtClean="0"/>
              <a:t>What  </a:t>
            </a:r>
            <a:r>
              <a:rPr lang="en-US" sz="1200" dirty="0"/>
              <a:t>revenue streams </a:t>
            </a:r>
            <a:r>
              <a:rPr lang="en-US" sz="1200" dirty="0" smtClean="0"/>
              <a:t> does Anthony have available  while </a:t>
            </a:r>
            <a:r>
              <a:rPr lang="en-US" sz="1200" dirty="0"/>
              <a:t>getting </a:t>
            </a:r>
            <a:r>
              <a:rPr lang="en-US" sz="1200" dirty="0" smtClean="0"/>
              <a:t>his business </a:t>
            </a:r>
            <a:r>
              <a:rPr lang="en-US" sz="1200" dirty="0"/>
              <a:t>going? </a:t>
            </a:r>
            <a:r>
              <a:rPr lang="en-US" sz="1200" dirty="0" smtClean="0"/>
              <a:t>Does he have </a:t>
            </a:r>
            <a:r>
              <a:rPr lang="en-US" sz="1200" dirty="0"/>
              <a:t>the startup capital </a:t>
            </a:r>
            <a:r>
              <a:rPr lang="en-US" sz="1200" dirty="0" smtClean="0"/>
              <a:t>or </a:t>
            </a:r>
            <a:r>
              <a:rPr lang="en-US" sz="1200" dirty="0"/>
              <a:t>will </a:t>
            </a:r>
            <a:r>
              <a:rPr lang="en-US" sz="1200" dirty="0" smtClean="0"/>
              <a:t>he be </a:t>
            </a:r>
            <a:r>
              <a:rPr lang="en-US" sz="1200" dirty="0"/>
              <a:t>relying heavily on </a:t>
            </a:r>
            <a:r>
              <a:rPr lang="en-US" sz="1200" dirty="0" smtClean="0"/>
              <a:t>loans? If </a:t>
            </a:r>
            <a:r>
              <a:rPr lang="en-US" sz="1200" dirty="0"/>
              <a:t>the money is lost, how </a:t>
            </a:r>
            <a:r>
              <a:rPr lang="en-US" sz="1200" dirty="0" smtClean="0"/>
              <a:t>will </a:t>
            </a:r>
            <a:r>
              <a:rPr lang="en-US" sz="1200" dirty="0"/>
              <a:t>it affect </a:t>
            </a:r>
            <a:r>
              <a:rPr lang="en-US" sz="1200" dirty="0" smtClean="0"/>
              <a:t> his family</a:t>
            </a:r>
            <a:r>
              <a:rPr lang="en-US" sz="1200" dirty="0"/>
              <a:t>? </a:t>
            </a:r>
            <a:endParaRPr lang="en-US" sz="1200" dirty="0" smtClean="0"/>
          </a:p>
          <a:p>
            <a:r>
              <a:rPr lang="en-US" sz="1200" dirty="0" smtClean="0"/>
              <a:t>Options: Build Savings, Start with Part-Time Business. 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sz="1200" dirty="0" smtClean="0"/>
              <a:t>Does Anthony have experience in the industry and the </a:t>
            </a:r>
            <a:r>
              <a:rPr lang="en-US" sz="1200" dirty="0"/>
              <a:t>skills </a:t>
            </a:r>
            <a:r>
              <a:rPr lang="en-US" sz="1200" dirty="0" smtClean="0"/>
              <a:t>required to operate a business</a:t>
            </a:r>
            <a:r>
              <a:rPr lang="en-US" sz="1200" dirty="0"/>
              <a:t>? </a:t>
            </a:r>
            <a:endParaRPr lang="en-US" sz="1200" dirty="0" smtClean="0"/>
          </a:p>
          <a:p>
            <a:r>
              <a:rPr lang="en-US" sz="1200" dirty="0" smtClean="0"/>
              <a:t>Options: SBDC courses, SCORE, Gain Experience Working in the Industry, Buy an Existing Business, Invest in Someone Else's Business, Outsourcing. </a:t>
            </a:r>
          </a:p>
          <a:p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07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1200" b="1" dirty="0" smtClean="0"/>
              <a:t>ENTREPRENURIAL  </a:t>
            </a:r>
            <a:r>
              <a:rPr lang="en-US" sz="1200" b="1" dirty="0"/>
              <a:t>ASSESSEMENT AND FEASIBILITY ANALYSIS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/>
              <a:t>Entrepreneurial assessment and feasibility analysis tools help potential business owners determine if they are ready to start a business and how to refine their ideas to minimize risk.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300" b="1" dirty="0"/>
              <a:t>It’s not enough </a:t>
            </a:r>
            <a:r>
              <a:rPr lang="en-US" sz="1300" b="1" dirty="0" smtClean="0"/>
              <a:t>for Anthony to want </a:t>
            </a:r>
            <a:r>
              <a:rPr lang="en-US" sz="1300" b="1" dirty="0"/>
              <a:t>to run </a:t>
            </a:r>
            <a:r>
              <a:rPr lang="en-US" sz="1300" b="1" dirty="0" smtClean="0"/>
              <a:t>his own </a:t>
            </a:r>
            <a:r>
              <a:rPr lang="en-US" sz="1300" b="1" dirty="0"/>
              <a:t>business. </a:t>
            </a:r>
            <a:r>
              <a:rPr lang="en-US" sz="1300" b="1" dirty="0" smtClean="0"/>
              <a:t>He needs </a:t>
            </a:r>
            <a:r>
              <a:rPr lang="en-US" sz="1300" b="1" dirty="0"/>
              <a:t>to assess whether </a:t>
            </a:r>
            <a:r>
              <a:rPr lang="en-US" sz="1300" b="1" dirty="0" smtClean="0"/>
              <a:t>his </a:t>
            </a:r>
            <a:r>
              <a:rPr lang="en-US" sz="1300" b="1" dirty="0" smtClean="0"/>
              <a:t>products </a:t>
            </a:r>
            <a:r>
              <a:rPr lang="en-US" sz="1300" b="1" dirty="0" smtClean="0"/>
              <a:t>and services </a:t>
            </a:r>
            <a:r>
              <a:rPr lang="en-US" sz="1300" b="1" dirty="0"/>
              <a:t>will generate profits and </a:t>
            </a:r>
            <a:r>
              <a:rPr lang="en-US" sz="1300" b="1" dirty="0" smtClean="0"/>
              <a:t>support his personal objectives.  A  feasibility analysis will help Anthony identify and avoid the pitfalls that many new small businesses </a:t>
            </a:r>
            <a:r>
              <a:rPr lang="en-US" sz="1300" b="1" dirty="0"/>
              <a:t>encounter – and </a:t>
            </a:r>
            <a:r>
              <a:rPr lang="en-US" sz="1300" b="1" dirty="0" smtClean="0"/>
              <a:t>learn how </a:t>
            </a:r>
            <a:r>
              <a:rPr lang="en-US" sz="1300" b="1" dirty="0" smtClean="0"/>
              <a:t>he can </a:t>
            </a:r>
            <a:r>
              <a:rPr lang="en-US" sz="1300" b="1" dirty="0"/>
              <a:t>avoid them.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1300" dirty="0" smtClean="0"/>
              <a:t>Upon completing a feasibility analysis  Anthony should be able to:</a:t>
            </a:r>
            <a:endParaRPr lang="en-US" sz="1300" dirty="0"/>
          </a:p>
          <a:p>
            <a:r>
              <a:rPr lang="en-US" sz="1300" dirty="0" smtClean="0"/>
              <a:t>Identify industry trends and support resources.</a:t>
            </a:r>
          </a:p>
          <a:p>
            <a:r>
              <a:rPr lang="en-US" sz="1300" dirty="0" smtClean="0"/>
              <a:t>Evaluate risk levels and identify strategies to minimize risk (regulatory, legal, market/economic volatility).</a:t>
            </a:r>
          </a:p>
          <a:p>
            <a:r>
              <a:rPr lang="en-US" sz="1300" dirty="0" smtClean="0"/>
              <a:t>Assess the financial feasibility of </a:t>
            </a:r>
            <a:r>
              <a:rPr lang="en-US" sz="1300" dirty="0" smtClean="0"/>
              <a:t>his </a:t>
            </a:r>
            <a:r>
              <a:rPr lang="en-US" sz="1300" dirty="0" smtClean="0"/>
              <a:t>idea, alternative funding options, and start-up/operating costs.</a:t>
            </a:r>
          </a:p>
          <a:p>
            <a:r>
              <a:rPr lang="en-US" sz="1300" dirty="0" smtClean="0"/>
              <a:t>Profile potential competitors and identify niche markets.</a:t>
            </a:r>
          </a:p>
          <a:p>
            <a:r>
              <a:rPr lang="en-US" sz="1300" dirty="0" smtClean="0"/>
              <a:t>Make </a:t>
            </a:r>
            <a:r>
              <a:rPr lang="en-US" sz="1300" dirty="0"/>
              <a:t>an informed choice about whether or not </a:t>
            </a:r>
            <a:r>
              <a:rPr lang="en-US" sz="1300" dirty="0" smtClean="0"/>
              <a:t>his </a:t>
            </a:r>
            <a:r>
              <a:rPr lang="en-US" sz="1300" dirty="0"/>
              <a:t>idea is still </a:t>
            </a:r>
            <a:r>
              <a:rPr lang="en-US" sz="1300" dirty="0" smtClean="0"/>
              <a:t>practical.</a:t>
            </a:r>
            <a:endParaRPr lang="en-US" sz="1300" dirty="0"/>
          </a:p>
          <a:p>
            <a:pPr marL="0" indent="0">
              <a:buNone/>
            </a:pPr>
            <a:endParaRPr lang="en-US" sz="1300" b="1" dirty="0" smtClean="0"/>
          </a:p>
          <a:p>
            <a:pPr marL="0" indent="0">
              <a:buNone/>
            </a:pPr>
            <a:r>
              <a:rPr lang="en-US" sz="1300" b="1" dirty="0" smtClean="0"/>
              <a:t>The  </a:t>
            </a:r>
            <a:r>
              <a:rPr lang="en-US" sz="1300" b="1" dirty="0"/>
              <a:t>analysis </a:t>
            </a:r>
            <a:r>
              <a:rPr lang="en-US" sz="1300" b="1" dirty="0" smtClean="0"/>
              <a:t>will help Anthony answer </a:t>
            </a:r>
            <a:r>
              <a:rPr lang="en-US" sz="1300" b="1" dirty="0"/>
              <a:t>these questions:</a:t>
            </a:r>
          </a:p>
          <a:p>
            <a:pPr lvl="0"/>
            <a:r>
              <a:rPr lang="en-US" sz="1300" dirty="0"/>
              <a:t>Is there a market for </a:t>
            </a:r>
            <a:r>
              <a:rPr lang="en-US" sz="1300" dirty="0" smtClean="0"/>
              <a:t>my products/services</a:t>
            </a:r>
            <a:r>
              <a:rPr lang="en-US" sz="1300" dirty="0"/>
              <a:t>? Who are </a:t>
            </a:r>
            <a:r>
              <a:rPr lang="en-US" sz="1300" dirty="0" smtClean="0"/>
              <a:t>my customers </a:t>
            </a:r>
            <a:r>
              <a:rPr lang="en-US" sz="1300" dirty="0"/>
              <a:t>and why will </a:t>
            </a:r>
            <a:r>
              <a:rPr lang="en-US" sz="1300" dirty="0" smtClean="0"/>
              <a:t>they </a:t>
            </a:r>
            <a:r>
              <a:rPr lang="en-US" sz="1300" dirty="0"/>
              <a:t>buy </a:t>
            </a:r>
            <a:r>
              <a:rPr lang="en-US" sz="1300" dirty="0" smtClean="0"/>
              <a:t>my product/service </a:t>
            </a:r>
            <a:r>
              <a:rPr lang="en-US" sz="1300" dirty="0"/>
              <a:t>instead of </a:t>
            </a:r>
            <a:r>
              <a:rPr lang="en-US" sz="1300" dirty="0" smtClean="0"/>
              <a:t>those offered by my competitors’?</a:t>
            </a:r>
            <a:endParaRPr lang="en-US" sz="1300" dirty="0"/>
          </a:p>
          <a:p>
            <a:pPr lvl="0"/>
            <a:r>
              <a:rPr lang="en-US" sz="1300" dirty="0"/>
              <a:t>Can </a:t>
            </a:r>
            <a:r>
              <a:rPr lang="en-US" sz="1300" dirty="0" smtClean="0"/>
              <a:t>I make </a:t>
            </a:r>
            <a:r>
              <a:rPr lang="en-US" sz="1300" dirty="0"/>
              <a:t>a reasonable profit?</a:t>
            </a:r>
          </a:p>
          <a:p>
            <a:pPr lvl="0"/>
            <a:r>
              <a:rPr lang="en-US" sz="1300" dirty="0"/>
              <a:t>What </a:t>
            </a:r>
            <a:r>
              <a:rPr lang="en-US" sz="1300" dirty="0" smtClean="0"/>
              <a:t>business structure works best </a:t>
            </a:r>
            <a:r>
              <a:rPr lang="en-US" sz="1300" dirty="0"/>
              <a:t>(</a:t>
            </a:r>
            <a:r>
              <a:rPr lang="en-US" sz="1300" dirty="0" smtClean="0"/>
              <a:t>full-time/part-time/franchise/partnership/sole ownership, etc.)?  </a:t>
            </a:r>
          </a:p>
          <a:p>
            <a:r>
              <a:rPr lang="en-US" sz="1300" dirty="0" smtClean="0"/>
              <a:t>Who are my competitors and how </a:t>
            </a:r>
            <a:r>
              <a:rPr lang="en-US" sz="1300" dirty="0"/>
              <a:t>successful are they?</a:t>
            </a:r>
          </a:p>
          <a:p>
            <a:r>
              <a:rPr lang="en-US" sz="1300" dirty="0"/>
              <a:t>What niche will </a:t>
            </a:r>
            <a:r>
              <a:rPr lang="en-US" sz="1300" dirty="0" smtClean="0"/>
              <a:t>I fill </a:t>
            </a:r>
            <a:r>
              <a:rPr lang="en-US" sz="1300" dirty="0"/>
              <a:t>to remain competitive?</a:t>
            </a:r>
          </a:p>
          <a:p>
            <a:pPr marL="0" lvl="0" indent="0">
              <a:buNone/>
            </a:pPr>
            <a:endParaRPr lang="en-US" sz="1300" dirty="0"/>
          </a:p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000" b="1" u="sng" dirty="0"/>
              <a:t>BUSINESS SUPPORT ORGANIZATIONS</a:t>
            </a:r>
          </a:p>
          <a:p>
            <a:pPr marL="0" indent="0">
              <a:buNone/>
            </a:pPr>
            <a:r>
              <a:rPr lang="en-US" sz="1000" b="1" dirty="0"/>
              <a:t>Service Corps of Retired Executives (SCORE) –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www.sba.gov/content/score</a:t>
            </a:r>
            <a:r>
              <a:rPr lang="en-US" sz="1000" dirty="0" smtClean="0"/>
              <a:t> (cash-flow worksheet, financial projections template, budget worksheet, etc.)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/>
              <a:t>Small Business Development Centers - </a:t>
            </a:r>
            <a:r>
              <a:rPr lang="en-US" sz="1000" dirty="0">
                <a:hlinkClick r:id="rId3"/>
              </a:rPr>
              <a:t>http://www.sba.gov/content/small-business-development-centers-sbdcs</a:t>
            </a:r>
            <a:endParaRPr lang="en-US" sz="1000" dirty="0"/>
          </a:p>
          <a:p>
            <a:pPr marL="0" lvl="0" indent="0">
              <a:buNone/>
            </a:pPr>
            <a:r>
              <a:rPr lang="en-US" sz="1000" b="1" dirty="0"/>
              <a:t>Chamber of Commerce – </a:t>
            </a:r>
          </a:p>
          <a:p>
            <a:pPr marL="0" lvl="0" indent="0">
              <a:buNone/>
            </a:pPr>
            <a:r>
              <a:rPr lang="en-US" sz="1000" dirty="0">
                <a:hlinkClick r:id="rId4"/>
              </a:rPr>
              <a:t>http://www.uschamber.com/</a:t>
            </a:r>
            <a:endParaRPr lang="en-US" sz="1000" dirty="0"/>
          </a:p>
          <a:p>
            <a:pPr marL="0" lvl="0" indent="0">
              <a:buNone/>
            </a:pPr>
            <a:endParaRPr lang="en-US" sz="1000" b="1" dirty="0"/>
          </a:p>
          <a:p>
            <a:pPr marL="0" lvl="0" indent="0">
              <a:buNone/>
            </a:pPr>
            <a:r>
              <a:rPr lang="en-US" sz="1000" b="1" u="sng" dirty="0"/>
              <a:t>WEBSITES</a:t>
            </a:r>
          </a:p>
          <a:p>
            <a:pPr marL="0" lvl="0" indent="0">
              <a:buNone/>
            </a:pPr>
            <a:r>
              <a:rPr lang="en-US" sz="1000" b="1" dirty="0"/>
              <a:t>Starting A Small Business - The Feasibility Analysis</a:t>
            </a:r>
            <a:r>
              <a:rPr lang="en-US" sz="1000" dirty="0"/>
              <a:t> </a:t>
            </a:r>
          </a:p>
          <a:p>
            <a:pPr marL="0" indent="0">
              <a:buNone/>
            </a:pPr>
            <a:r>
              <a:rPr lang="en-US" sz="1000" i="1" u="sng" dirty="0">
                <a:hlinkClick r:id="rId5"/>
              </a:rPr>
              <a:t>http://msuextension.org/publications/BusinessandCommunities/MT199510HR.pdf</a:t>
            </a:r>
            <a:endParaRPr lang="en-US" sz="1000" dirty="0"/>
          </a:p>
          <a:p>
            <a:pPr marL="0" lvl="0" indent="0">
              <a:buNone/>
            </a:pPr>
            <a:r>
              <a:rPr lang="en-US" sz="1000" b="1" dirty="0"/>
              <a:t>Business Blueprints - Is Your Business Idea Feasible</a:t>
            </a:r>
          </a:p>
          <a:p>
            <a:pPr marL="0" lvl="0" indent="0">
              <a:buNone/>
            </a:pPr>
            <a:r>
              <a:rPr lang="en-US" sz="1000" i="1" u="sng" dirty="0">
                <a:hlinkClick r:id="rId6"/>
              </a:rPr>
              <a:t>http://asbdc.ualr.edu/consulting/feasibility.pdf</a:t>
            </a: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b="1" u="sng" dirty="0"/>
              <a:t>BOOKS</a:t>
            </a:r>
          </a:p>
          <a:p>
            <a:pPr marL="0" indent="0">
              <a:buNone/>
            </a:pPr>
            <a:r>
              <a:rPr lang="en-US" sz="1000" b="1" dirty="0" smtClean="0"/>
              <a:t>Best Practices for Small Business – Gina Adubi</a:t>
            </a:r>
            <a:endParaRPr lang="en-US" sz="1000" b="1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1000" b="1" u="sng" dirty="0" smtClean="0"/>
              <a:t>DATABASES</a:t>
            </a:r>
            <a:endParaRPr lang="en-US" sz="1000" b="1" dirty="0"/>
          </a:p>
          <a:p>
            <a:pPr marL="0" indent="0">
              <a:buNone/>
            </a:pPr>
            <a:r>
              <a:rPr lang="en-US" sz="1000" b="1" dirty="0" smtClean="0"/>
              <a:t>Small </a:t>
            </a:r>
            <a:r>
              <a:rPr lang="en-US" sz="1000" b="1" dirty="0"/>
              <a:t>Business Resource </a:t>
            </a:r>
            <a:r>
              <a:rPr lang="en-US" sz="1000" b="1" dirty="0" smtClean="0"/>
              <a:t>Center</a:t>
            </a:r>
          </a:p>
          <a:p>
            <a:r>
              <a:rPr lang="en-US" sz="1000" dirty="0" smtClean="0"/>
              <a:t>Market Research Examples, Business Plans, Industry Trends</a:t>
            </a:r>
            <a:endParaRPr lang="en-US" sz="1000" dirty="0"/>
          </a:p>
          <a:p>
            <a:pPr marL="0" indent="0">
              <a:buNone/>
            </a:pPr>
            <a:r>
              <a:rPr lang="en-US" sz="1000" b="1" dirty="0" smtClean="0"/>
              <a:t>General Business File ASAP</a:t>
            </a:r>
          </a:p>
          <a:p>
            <a:pPr marL="0" indent="0">
              <a:buNone/>
            </a:pPr>
            <a:r>
              <a:rPr lang="en-US" sz="1000" b="1" dirty="0" smtClean="0"/>
              <a:t>Gale Business and Company Resource Center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6109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3038</Words>
  <Application>Microsoft Office PowerPoint</Application>
  <PresentationFormat>On-screen Show (4:3)</PresentationFormat>
  <Paragraphs>432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Acrobat Document</vt:lpstr>
      <vt:lpstr>Document</vt:lpstr>
      <vt:lpstr>Doing Business @ Your Library:  Small Business Information Sources and Services</vt:lpstr>
      <vt:lpstr>Doing Business @ Your Library:  Small Business Information Sources and Services </vt:lpstr>
      <vt:lpstr>Doing Business @ Your Library:  Small Business Information Sources and Services</vt:lpstr>
      <vt:lpstr>Doing Business @ Your Library:  Small Business Information Sources and Services Small Business Startup Guides</vt:lpstr>
      <vt:lpstr>Doing Business @ Your Library:  Small Business Information Sources and Services</vt:lpstr>
      <vt:lpstr>Doing Business @ Your Library:  Small Business Information Sources and Services “What do I need to do and what comes first? That’s the question most often asked by people thinking about starting a business. There is a logical sequence of actions and a process for starting a business.</vt:lpstr>
      <vt:lpstr>Doing Business @ Your Library:  Small Business Information Sources and Services “What do I need to do and what comes first? That’s the question most often asked by people thinking about starting a business.  There is a logical sequence of actions and a process for starting a business.</vt:lpstr>
      <vt:lpstr>ENTREPRENURIAL  ASSESSEMENT AND FEASIBILITY ANALYSIS Entrepreneurial assessment and feasibility analysis tools help potential business owners determine if they are ready to start a business and refine their ideas to minimize risk.   </vt:lpstr>
      <vt:lpstr>ENTREPRENURIAL  ASSESSEMENT AND FEASIBILITY ANALYSIS Entrepreneurial assessment and feasibility analysis tools help potential business owners determine if they are ready to start a business and how to refine their ideas to minimize risk.</vt:lpstr>
      <vt:lpstr>Doing Business @ Your Library: Small Business Information Sources and Services</vt:lpstr>
      <vt:lpstr>Small Business Resource Center Cooking up a good example…..Italian style</vt:lpstr>
      <vt:lpstr>Small Business Resource Center Overview  and Articles Tab</vt:lpstr>
      <vt:lpstr>Small Business Resource Center Sample Business Plan Italian Restaurant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Eugene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Doing Business @ Your Library: Small Business Information Sources and Services</dc:title>
  <dc:creator>celbslh</dc:creator>
  <cp:lastModifiedBy>HERRON Scott L</cp:lastModifiedBy>
  <cp:revision>168</cp:revision>
  <cp:lastPrinted>2012-04-25T22:34:15Z</cp:lastPrinted>
  <dcterms:created xsi:type="dcterms:W3CDTF">2012-04-12T18:02:08Z</dcterms:created>
  <dcterms:modified xsi:type="dcterms:W3CDTF">2012-04-25T22:59:05Z</dcterms:modified>
</cp:coreProperties>
</file>