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8" r:id="rId3"/>
    <p:sldId id="259" r:id="rId4"/>
    <p:sldId id="257"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81705" autoAdjust="0"/>
  </p:normalViewPr>
  <p:slideViewPr>
    <p:cSldViewPr>
      <p:cViewPr varScale="1">
        <p:scale>
          <a:sx n="60" d="100"/>
          <a:sy n="60" d="100"/>
        </p:scale>
        <p:origin x="-141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14671-D426-4A41-AA68-6E08E2EBCAB8}" type="datetimeFigureOut">
              <a:rPr lang="en-US" smtClean="0"/>
              <a:t>4/26/2012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E0E248-2744-462A-B140-3DC1A3EAA5D1}" type="slidenum">
              <a:rPr lang="en-US" smtClean="0"/>
              <a:t>‹#›</a:t>
            </a:fld>
            <a:endParaRPr lang="en-US"/>
          </a:p>
        </p:txBody>
      </p:sp>
    </p:spTree>
    <p:extLst>
      <p:ext uri="{BB962C8B-B14F-4D97-AF65-F5344CB8AC3E}">
        <p14:creationId xmlns:p14="http://schemas.microsoft.com/office/powerpoint/2010/main" val="238819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Gifts were</a:t>
            </a:r>
            <a:r>
              <a:rPr lang="en-US" baseline="0" dirty="0" smtClean="0"/>
              <a:t> already a concern. Are the majority of our monographic backlog dating back to the 1960’s. I’ve weeded the early backlog, but still have a backlog from the 1980’s which includes many, many gifts.</a:t>
            </a:r>
            <a:endParaRPr lang="en-US" dirty="0" smtClean="0"/>
          </a:p>
          <a:p>
            <a:pPr marL="171450" indent="-171450">
              <a:buFont typeface="Arial" pitchFamily="34" charset="0"/>
              <a:buChar char="•"/>
            </a:pPr>
            <a:r>
              <a:rPr lang="en-US" baseline="0" dirty="0" smtClean="0"/>
              <a:t>The previous gift policy was rewritten by a committee. An effort to address this issue – didn’t really work. Too long – too difficult to read and not effective. Also lack of follow-through by players means that it is incomplete. Too be fair – I’m one of the offenders.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I was made</a:t>
            </a:r>
            <a:r>
              <a:rPr lang="en-US" baseline="0" dirty="0" smtClean="0"/>
              <a:t> head of Acquisitions (in addition to everything else) in Jan. 2010. So now the whole gift workflow is under my </a:t>
            </a:r>
            <a:r>
              <a:rPr lang="en-US" baseline="0" dirty="0" err="1" smtClean="0"/>
              <a:t>pervue</a:t>
            </a:r>
            <a:r>
              <a:rPr lang="en-US" baseline="0" dirty="0" smtClean="0"/>
              <a:t>. Since “implemented” staffing in both Acquisitions and Cataloging has shrunk due to attrition (folks retiring or leaving and positions not refilled).</a:t>
            </a: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F5E0E248-2744-462A-B140-3DC1A3EAA5D1}" type="slidenum">
              <a:rPr lang="en-US" smtClean="0"/>
              <a:t>2</a:t>
            </a:fld>
            <a:endParaRPr lang="en-US"/>
          </a:p>
        </p:txBody>
      </p:sp>
    </p:spTree>
    <p:extLst>
      <p:ext uri="{BB962C8B-B14F-4D97-AF65-F5344CB8AC3E}">
        <p14:creationId xmlns:p14="http://schemas.microsoft.com/office/powerpoint/2010/main" val="3808467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Expectations</a:t>
            </a:r>
            <a:r>
              <a:rPr lang="en-US" baseline="0" dirty="0" smtClean="0"/>
              <a:t> of how we collect and why have been evolving to be more collaborative.</a:t>
            </a:r>
          </a:p>
          <a:p>
            <a:pPr marL="171450" indent="-171450">
              <a:buFont typeface="Arial" pitchFamily="34" charset="0"/>
              <a:buChar char="•"/>
            </a:pPr>
            <a:r>
              <a:rPr lang="en-US" baseline="0" dirty="0" smtClean="0"/>
              <a:t>As a member of the </a:t>
            </a:r>
            <a:r>
              <a:rPr lang="en-US" baseline="0" dirty="0" err="1" smtClean="0"/>
              <a:t>Orbis</a:t>
            </a:r>
            <a:r>
              <a:rPr lang="en-US" baseline="0" dirty="0" smtClean="0"/>
              <a:t> Cascade Alliance we have the expectation to follow a 3 copy mandate. As part of an effort to encourage collaborative collection development the Collection Development and Management Committee recommended and have had approved a 3 copy “limit” (subject specialists can overrule it). So, we shouldn’t be adding gifts if there are already three copies available in the Alliance. </a:t>
            </a:r>
          </a:p>
          <a:p>
            <a:pPr marL="171450" indent="-171450">
              <a:buFont typeface="Arial" pitchFamily="34" charset="0"/>
              <a:buChar char="•"/>
            </a:pPr>
            <a:r>
              <a:rPr lang="en-US" baseline="0" dirty="0" smtClean="0"/>
              <a:t>UO is part of several print serial/periodical repository agreements. </a:t>
            </a:r>
          </a:p>
          <a:p>
            <a:pPr marL="171450" indent="-171450">
              <a:buFont typeface="Arial" pitchFamily="34" charset="0"/>
              <a:buChar char="•"/>
            </a:pPr>
            <a:r>
              <a:rPr lang="en-US" baseline="0" dirty="0" smtClean="0"/>
              <a:t>“Data driven”? When data is presented, is pretty much ignored. </a:t>
            </a:r>
            <a:endParaRPr lang="en-US" dirty="0"/>
          </a:p>
        </p:txBody>
      </p:sp>
      <p:sp>
        <p:nvSpPr>
          <p:cNvPr id="4" name="Slide Number Placeholder 3"/>
          <p:cNvSpPr>
            <a:spLocks noGrp="1"/>
          </p:cNvSpPr>
          <p:nvPr>
            <p:ph type="sldNum" sz="quarter" idx="10"/>
          </p:nvPr>
        </p:nvSpPr>
        <p:spPr/>
        <p:txBody>
          <a:bodyPr/>
          <a:lstStyle/>
          <a:p>
            <a:fld id="{F5E0E248-2744-462A-B140-3DC1A3EAA5D1}" type="slidenum">
              <a:rPr lang="en-US" smtClean="0"/>
              <a:t>3</a:t>
            </a:fld>
            <a:endParaRPr lang="en-US"/>
          </a:p>
        </p:txBody>
      </p:sp>
    </p:spTree>
    <p:extLst>
      <p:ext uri="{BB962C8B-B14F-4D97-AF65-F5344CB8AC3E}">
        <p14:creationId xmlns:p14="http://schemas.microsoft.com/office/powerpoint/2010/main" val="2962033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Here are some quick figures on circulation of gifts versus acquired</a:t>
            </a:r>
            <a:r>
              <a:rPr lang="en-US" baseline="0" dirty="0" smtClean="0"/>
              <a:t> monographs. There is a significant difference in circulation rates.</a:t>
            </a:r>
          </a:p>
          <a:p>
            <a:pPr marL="171450" indent="-171450">
              <a:buFont typeface="Arial" pitchFamily="34" charset="0"/>
              <a:buChar char="•"/>
            </a:pPr>
            <a:r>
              <a:rPr lang="en-US" baseline="0" dirty="0" smtClean="0"/>
              <a:t>Arguments immediately surface – “We’re a research library? It may be useful in the future! My discipline doesn’t circulate immediately!” Never mind that most gifts are older and should there for reached that level of interest for the discipline.</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5E0E248-2744-462A-B140-3DC1A3EAA5D1}" type="slidenum">
              <a:rPr lang="en-US" smtClean="0"/>
              <a:t>4</a:t>
            </a:fld>
            <a:endParaRPr lang="en-US"/>
          </a:p>
        </p:txBody>
      </p:sp>
    </p:spTree>
    <p:extLst>
      <p:ext uri="{BB962C8B-B14F-4D97-AF65-F5344CB8AC3E}">
        <p14:creationId xmlns:p14="http://schemas.microsoft.com/office/powerpoint/2010/main" val="3280534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Need to continue to determine</a:t>
            </a:r>
            <a:r>
              <a:rPr lang="en-US" baseline="0" dirty="0" smtClean="0"/>
              <a:t> how and when gifts really do benefit the library, and when they don’t.</a:t>
            </a:r>
          </a:p>
          <a:p>
            <a:pPr marL="171450" indent="-171450">
              <a:buFont typeface="Arial" pitchFamily="34" charset="0"/>
              <a:buChar char="•"/>
            </a:pPr>
            <a:r>
              <a:rPr lang="en-US" baseline="0" dirty="0" smtClean="0"/>
              <a:t>Set up “pre-screening process” (next slide)</a:t>
            </a:r>
          </a:p>
          <a:p>
            <a:pPr marL="171450" indent="-171450">
              <a:buFont typeface="Arial" pitchFamily="34" charset="0"/>
              <a:buChar char="•"/>
            </a:pPr>
            <a:r>
              <a:rPr lang="en-US" baseline="0" dirty="0" smtClean="0"/>
              <a:t>How do you say “no” in the nicest possible way? Often we’re being asked to accept faculty collections – acceptance or not reflects on their research and their place in the academy. Easy to say “No” to random calls, less easy when is faculty or alumni.</a:t>
            </a:r>
          </a:p>
          <a:p>
            <a:pPr marL="171450" indent="-171450">
              <a:buFont typeface="Arial" pitchFamily="34" charset="0"/>
              <a:buChar char="•"/>
            </a:pPr>
            <a:r>
              <a:rPr lang="en-US" baseline="0" dirty="0" smtClean="0"/>
              <a:t>Difficulty of subject specialists following through on review. Also have to continue to explain rules and regulations under which we must manage gifts in kind. </a:t>
            </a:r>
            <a:r>
              <a:rPr lang="en-US" baseline="0" dirty="0" err="1" smtClean="0"/>
              <a:t>Eg</a:t>
            </a:r>
            <a:r>
              <a:rPr lang="en-US" baseline="0" dirty="0" smtClean="0"/>
              <a:t>. we can’t just put out rejected gifts for someone to pickup. (As soon as a donation comes through our door it is university property and we have to dispose of it that way.)</a:t>
            </a:r>
            <a:endParaRPr lang="en-US" baseline="0" dirty="0" smtClean="0"/>
          </a:p>
          <a:p>
            <a:pPr marL="171450" indent="-171450">
              <a:buFont typeface="Arial" pitchFamily="34" charset="0"/>
              <a:buChar char="•"/>
            </a:pPr>
            <a:r>
              <a:rPr lang="en-US" baseline="0" dirty="0" smtClean="0"/>
              <a:t>I would like to revise and make more concise the existing documentation. I think it should NOT be written by a committee – though certainly reviewed and amended by others. I believe one of the reasons we have such a long and confusing document is because it was written by a committee! I’m looking at other institutions policies and </a:t>
            </a:r>
            <a:r>
              <a:rPr lang="en-US" baseline="0" dirty="0" smtClean="0"/>
              <a:t>procedures for ideas to make our document more effective.</a:t>
            </a:r>
          </a:p>
          <a:p>
            <a:pPr marL="171450" indent="-171450">
              <a:buFont typeface="Arial" pitchFamily="34" charset="0"/>
              <a:buChar char="•"/>
            </a:pPr>
            <a:r>
              <a:rPr lang="en-US" baseline="0" dirty="0" smtClean="0"/>
              <a:t>We’re going to review our existing gift backlog and (I hope!) our monographic backlog much of which is gifts (and iffy ones at that).</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5E0E248-2744-462A-B140-3DC1A3EAA5D1}" type="slidenum">
              <a:rPr lang="en-US" smtClean="0"/>
              <a:t>5</a:t>
            </a:fld>
            <a:endParaRPr lang="en-US"/>
          </a:p>
        </p:txBody>
      </p:sp>
    </p:spTree>
    <p:extLst>
      <p:ext uri="{BB962C8B-B14F-4D97-AF65-F5344CB8AC3E}">
        <p14:creationId xmlns:p14="http://schemas.microsoft.com/office/powerpoint/2010/main" val="4134680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was sent out</a:t>
            </a:r>
            <a:r>
              <a:rPr lang="en-US" baseline="0" dirty="0" smtClean="0"/>
              <a:t> to subject specialists Monday. Not really news to them – or it shouldn’t be, but it will be. Still means staff will have to review, but I hope we can get into a rhythm and move forward.</a:t>
            </a:r>
            <a:endParaRPr lang="en-US" dirty="0"/>
          </a:p>
        </p:txBody>
      </p:sp>
      <p:sp>
        <p:nvSpPr>
          <p:cNvPr id="4" name="Slide Number Placeholder 3"/>
          <p:cNvSpPr>
            <a:spLocks noGrp="1"/>
          </p:cNvSpPr>
          <p:nvPr>
            <p:ph type="sldNum" sz="quarter" idx="10"/>
          </p:nvPr>
        </p:nvSpPr>
        <p:spPr/>
        <p:txBody>
          <a:bodyPr/>
          <a:lstStyle/>
          <a:p>
            <a:fld id="{F5E0E248-2744-462A-B140-3DC1A3EAA5D1}" type="slidenum">
              <a:rPr lang="en-US" smtClean="0"/>
              <a:t>6</a:t>
            </a:fld>
            <a:endParaRPr lang="en-US"/>
          </a:p>
        </p:txBody>
      </p:sp>
    </p:spTree>
    <p:extLst>
      <p:ext uri="{BB962C8B-B14F-4D97-AF65-F5344CB8AC3E}">
        <p14:creationId xmlns:p14="http://schemas.microsoft.com/office/powerpoint/2010/main" val="3404494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Have had</a:t>
            </a:r>
            <a:r>
              <a:rPr lang="en-US" baseline="0" dirty="0" smtClean="0"/>
              <a:t> several recent </a:t>
            </a:r>
            <a:r>
              <a:rPr lang="en-US" baseline="0" dirty="0" err="1" smtClean="0"/>
              <a:t>kerfuffles</a:t>
            </a:r>
            <a:r>
              <a:rPr lang="en-US" baseline="0" dirty="0" smtClean="0"/>
              <a:t> regarding acknowledgement letters. Need to establish a decent workflow to manage those – is a library administration expectation – along with others.</a:t>
            </a:r>
          </a:p>
          <a:p>
            <a:pPr marL="171450" indent="-171450">
              <a:buFont typeface="Arial" pitchFamily="34" charset="0"/>
              <a:buChar char="•"/>
            </a:pPr>
            <a:r>
              <a:rPr lang="en-US" baseline="0" dirty="0" smtClean="0"/>
              <a:t>I have to continue to push on the impact of these expectations. No whining though! So, I need to figure out where we’re putting effort, document when and what is being asked of us and those costs. And identify and document where NOT doing something is costing us. It isn’t all about money, but being able to document work, how much time it takes, what isn’t being done if we’re doing THAT, and what not doing something might cost all plays into persuasive arguments with library administrations. Donor expectations are more difficult. Must always be aware that are then the public face of the library and parse responses accordingly. Here’s where strong, public documentation (which is findable) can be helpful.</a:t>
            </a:r>
          </a:p>
          <a:p>
            <a:pPr marL="171450" indent="-171450">
              <a:buFont typeface="Arial" pitchFamily="34" charset="0"/>
              <a:buChar char="•"/>
            </a:pPr>
            <a:r>
              <a:rPr lang="en-US" baseline="0" dirty="0" smtClean="0"/>
              <a:t>Part of the above can lead to “decided priorities” – which we plan for versus “default priorities” which are what we’re operating under at the moment.  Is hard to do. Certainly not anywhere close. We’re not necessarily in the driving seat, and it is hard to make others make these decisions and then a) remember that they have and b) stick to them!</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F5E0E248-2744-462A-B140-3DC1A3EAA5D1}" type="slidenum">
              <a:rPr lang="en-US" smtClean="0"/>
              <a:t>7</a:t>
            </a:fld>
            <a:endParaRPr lang="en-US"/>
          </a:p>
        </p:txBody>
      </p:sp>
    </p:spTree>
    <p:extLst>
      <p:ext uri="{BB962C8B-B14F-4D97-AF65-F5344CB8AC3E}">
        <p14:creationId xmlns:p14="http://schemas.microsoft.com/office/powerpoint/2010/main" val="229102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42AB910-332D-4686-B39F-51A876AF1A95}" type="datetimeFigureOut">
              <a:rPr lang="en-US" smtClean="0"/>
              <a:t>4/26/2012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A8F67CF-23C4-43EC-BB14-6450E250426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AB910-332D-4686-B39F-51A876AF1A95}"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AB910-332D-4686-B39F-51A876AF1A95}"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AB910-332D-4686-B39F-51A876AF1A95}"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42AB910-332D-4686-B39F-51A876AF1A95}" type="datetimeFigureOut">
              <a:rPr lang="en-US" smtClean="0"/>
              <a:t>4/26/2012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F67CF-23C4-43EC-BB14-6450E250426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2AB910-332D-4686-B39F-51A876AF1A95}"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42AB910-332D-4686-B39F-51A876AF1A95}" type="datetimeFigureOut">
              <a:rPr lang="en-US" smtClean="0"/>
              <a:t>4/26/2012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2AB910-332D-4686-B39F-51A876AF1A95}" type="datetimeFigureOut">
              <a:rPr lang="en-US" smtClean="0"/>
              <a:t>4/26/2012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AB910-332D-4686-B39F-51A876AF1A95}" type="datetimeFigureOut">
              <a:rPr lang="en-US" smtClean="0"/>
              <a:t>4/26/2012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42AB910-332D-4686-B39F-51A876AF1A95}"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F67CF-23C4-43EC-BB14-6450E25042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42AB910-332D-4686-B39F-51A876AF1A95}" type="datetimeFigureOut">
              <a:rPr lang="en-US" smtClean="0"/>
              <a:t>4/26/2012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A8F67CF-23C4-43EC-BB14-6450E250426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42AB910-332D-4686-B39F-51A876AF1A95}" type="datetimeFigureOut">
              <a:rPr lang="en-US" smtClean="0"/>
              <a:t>4/26/2012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8F67CF-23C4-43EC-BB14-6450E250426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libweb.uoregon.edu/colldev/cdpolicies/gift.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“Gift” is a Four Letter Word</a:t>
            </a:r>
            <a:endParaRPr lang="en-US" sz="4800" dirty="0"/>
          </a:p>
        </p:txBody>
      </p:sp>
      <p:sp>
        <p:nvSpPr>
          <p:cNvPr id="3" name="Subtitle 2"/>
          <p:cNvSpPr>
            <a:spLocks noGrp="1"/>
          </p:cNvSpPr>
          <p:nvPr>
            <p:ph type="subTitle" idx="1"/>
          </p:nvPr>
        </p:nvSpPr>
        <p:spPr/>
        <p:txBody>
          <a:bodyPr/>
          <a:lstStyle/>
          <a:p>
            <a:r>
              <a:rPr lang="en-US" dirty="0" smtClean="0"/>
              <a:t>Setting expectations for gift management at the UO</a:t>
            </a:r>
          </a:p>
          <a:p>
            <a:r>
              <a:rPr lang="en-US" sz="2000" dirty="0" smtClean="0"/>
              <a:t>Ann Miller, Head Collection Services</a:t>
            </a:r>
            <a:endParaRPr lang="en-US" sz="2000" dirty="0"/>
          </a:p>
        </p:txBody>
      </p:sp>
    </p:spTree>
    <p:extLst>
      <p:ext uri="{BB962C8B-B14F-4D97-AF65-F5344CB8AC3E}">
        <p14:creationId xmlns:p14="http://schemas.microsoft.com/office/powerpoint/2010/main" val="4117481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the scene</a:t>
            </a:r>
            <a:endParaRPr lang="en-US" dirty="0"/>
          </a:p>
        </p:txBody>
      </p:sp>
      <p:sp>
        <p:nvSpPr>
          <p:cNvPr id="3" name="Content Placeholder 2"/>
          <p:cNvSpPr>
            <a:spLocks noGrp="1"/>
          </p:cNvSpPr>
          <p:nvPr>
            <p:ph idx="1"/>
          </p:nvPr>
        </p:nvSpPr>
        <p:spPr/>
        <p:txBody>
          <a:bodyPr/>
          <a:lstStyle/>
          <a:p>
            <a:r>
              <a:rPr lang="en-US" dirty="0" smtClean="0"/>
              <a:t>Has been a concern for a while</a:t>
            </a:r>
          </a:p>
          <a:p>
            <a:r>
              <a:rPr lang="en-US" dirty="0" smtClean="0">
                <a:hlinkClick r:id="rId3"/>
              </a:rPr>
              <a:t>Gift policy </a:t>
            </a:r>
            <a:r>
              <a:rPr lang="en-US" dirty="0" smtClean="0"/>
              <a:t>was revised in 2009</a:t>
            </a:r>
          </a:p>
          <a:p>
            <a:r>
              <a:rPr lang="en-US" dirty="0" smtClean="0"/>
              <a:t>Not fully implemented</a:t>
            </a:r>
          </a:p>
          <a:p>
            <a:r>
              <a:rPr lang="en-US" dirty="0" smtClean="0"/>
              <a:t>Changes in Acquisitions and staffing</a:t>
            </a:r>
          </a:p>
          <a:p>
            <a:pPr marL="393192" lvl="1" indent="0">
              <a:buNone/>
            </a:pPr>
            <a:endParaRPr lang="en-US" dirty="0"/>
          </a:p>
        </p:txBody>
      </p:sp>
    </p:spTree>
    <p:extLst>
      <p:ext uri="{BB962C8B-B14F-4D97-AF65-F5344CB8AC3E}">
        <p14:creationId xmlns:p14="http://schemas.microsoft.com/office/powerpoint/2010/main" val="106053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collection guidelines	</a:t>
            </a:r>
            <a:endParaRPr lang="en-US" dirty="0"/>
          </a:p>
        </p:txBody>
      </p:sp>
      <p:sp>
        <p:nvSpPr>
          <p:cNvPr id="3" name="Content Placeholder 2"/>
          <p:cNvSpPr>
            <a:spLocks noGrp="1"/>
          </p:cNvSpPr>
          <p:nvPr>
            <p:ph idx="1"/>
          </p:nvPr>
        </p:nvSpPr>
        <p:spPr/>
        <p:txBody>
          <a:bodyPr/>
          <a:lstStyle/>
          <a:p>
            <a:r>
              <a:rPr lang="en-US" dirty="0" smtClean="0"/>
              <a:t>Alliance 3 copy mandate</a:t>
            </a:r>
          </a:p>
          <a:p>
            <a:r>
              <a:rPr lang="en-US" dirty="0" smtClean="0"/>
              <a:t>Shared serial and periodical repositories</a:t>
            </a:r>
          </a:p>
          <a:p>
            <a:r>
              <a:rPr lang="en-US" dirty="0" smtClean="0"/>
              <a:t>Using data to drive collecting</a:t>
            </a:r>
          </a:p>
          <a:p>
            <a:endParaRPr lang="en-US" dirty="0" smtClean="0"/>
          </a:p>
          <a:p>
            <a:pPr marL="0" indent="0">
              <a:buNone/>
            </a:pPr>
            <a:endParaRPr lang="en-US" dirty="0"/>
          </a:p>
        </p:txBody>
      </p:sp>
    </p:spTree>
    <p:extLst>
      <p:ext uri="{BB962C8B-B14F-4D97-AF65-F5344CB8AC3E}">
        <p14:creationId xmlns:p14="http://schemas.microsoft.com/office/powerpoint/2010/main" val="1662966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gifts circulate?</a:t>
            </a:r>
            <a:endParaRPr lang="en-US" dirty="0"/>
          </a:p>
        </p:txBody>
      </p:sp>
      <p:sp>
        <p:nvSpPr>
          <p:cNvPr id="3" name="Content Placeholder 2"/>
          <p:cNvSpPr>
            <a:spLocks noGrp="1"/>
          </p:cNvSpPr>
          <p:nvPr>
            <p:ph idx="1"/>
          </p:nvPr>
        </p:nvSpPr>
        <p:spPr/>
        <p:txBody>
          <a:bodyPr/>
          <a:lstStyle/>
          <a:p>
            <a:r>
              <a:rPr lang="en-US" dirty="0"/>
              <a:t>For </a:t>
            </a:r>
            <a:r>
              <a:rPr lang="en-US" dirty="0" smtClean="0"/>
              <a:t>Knight Library, </a:t>
            </a:r>
            <a:r>
              <a:rPr lang="en-US" dirty="0"/>
              <a:t>monographs (excluding theses), the numbers are:</a:t>
            </a:r>
          </a:p>
          <a:p>
            <a:r>
              <a:rPr lang="en-US" dirty="0"/>
              <a:t>2007-08   33%  compared to  59%  for all </a:t>
            </a:r>
            <a:r>
              <a:rPr lang="en-US" dirty="0" smtClean="0"/>
              <a:t>items</a:t>
            </a:r>
          </a:p>
          <a:p>
            <a:r>
              <a:rPr lang="en-US" dirty="0" smtClean="0"/>
              <a:t>2008-09   </a:t>
            </a:r>
            <a:r>
              <a:rPr lang="en-US" dirty="0"/>
              <a:t>29%  compared to  53%  for all </a:t>
            </a:r>
            <a:r>
              <a:rPr lang="en-US" dirty="0" smtClean="0"/>
              <a:t>items</a:t>
            </a:r>
          </a:p>
          <a:p>
            <a:r>
              <a:rPr lang="en-US" dirty="0" smtClean="0"/>
              <a:t>2009-10    14</a:t>
            </a:r>
            <a:r>
              <a:rPr lang="en-US" dirty="0"/>
              <a:t>%  compared to  </a:t>
            </a:r>
            <a:r>
              <a:rPr lang="en-US" dirty="0" smtClean="0"/>
              <a:t>44</a:t>
            </a:r>
            <a:r>
              <a:rPr lang="en-US" dirty="0"/>
              <a:t>%  for all </a:t>
            </a:r>
            <a:r>
              <a:rPr lang="en-US" dirty="0" smtClean="0"/>
              <a:t>items</a:t>
            </a:r>
            <a:endParaRPr lang="en-US" dirty="0"/>
          </a:p>
        </p:txBody>
      </p:sp>
    </p:spTree>
    <p:extLst>
      <p:ext uri="{BB962C8B-B14F-4D97-AF65-F5344CB8AC3E}">
        <p14:creationId xmlns:p14="http://schemas.microsoft.com/office/powerpoint/2010/main" val="122806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Challenges</a:t>
            </a:r>
            <a:endParaRPr lang="en-US" sz="4000" dirty="0"/>
          </a:p>
        </p:txBody>
      </p:sp>
      <p:sp>
        <p:nvSpPr>
          <p:cNvPr id="3" name="Content Placeholder 2"/>
          <p:cNvSpPr>
            <a:spLocks noGrp="1"/>
          </p:cNvSpPr>
          <p:nvPr>
            <p:ph idx="1"/>
          </p:nvPr>
        </p:nvSpPr>
        <p:spPr/>
        <p:txBody>
          <a:bodyPr/>
          <a:lstStyle/>
          <a:p>
            <a:r>
              <a:rPr lang="en-US" dirty="0" smtClean="0"/>
              <a:t>Establishing how gifts </a:t>
            </a:r>
            <a:r>
              <a:rPr lang="en-US" dirty="0"/>
              <a:t>benefit our collections? </a:t>
            </a:r>
            <a:endParaRPr lang="en-US" dirty="0" smtClean="0"/>
          </a:p>
          <a:p>
            <a:r>
              <a:rPr lang="en-US" dirty="0"/>
              <a:t>Establishing the ability to “pre-screen” gifts</a:t>
            </a:r>
            <a:r>
              <a:rPr lang="en-US" dirty="0" smtClean="0"/>
              <a:t>.</a:t>
            </a:r>
          </a:p>
          <a:p>
            <a:r>
              <a:rPr lang="en-US" dirty="0" smtClean="0"/>
              <a:t>Practicing saying “No”</a:t>
            </a:r>
          </a:p>
          <a:p>
            <a:r>
              <a:rPr lang="en-US" dirty="0" smtClean="0"/>
              <a:t>Ensuring subject specialist follow through.</a:t>
            </a:r>
          </a:p>
          <a:p>
            <a:r>
              <a:rPr lang="en-US" dirty="0" smtClean="0"/>
              <a:t>Refining existing documentation</a:t>
            </a:r>
          </a:p>
          <a:p>
            <a:r>
              <a:rPr lang="en-US" dirty="0" smtClean="0"/>
              <a:t>Existing backlog</a:t>
            </a:r>
          </a:p>
          <a:p>
            <a:endParaRPr lang="en-US" dirty="0" smtClean="0"/>
          </a:p>
          <a:p>
            <a:endParaRPr lang="en-US" dirty="0"/>
          </a:p>
          <a:p>
            <a:endParaRPr lang="en-US" dirty="0"/>
          </a:p>
        </p:txBody>
      </p:sp>
    </p:spTree>
    <p:extLst>
      <p:ext uri="{BB962C8B-B14F-4D97-AF65-F5344CB8AC3E}">
        <p14:creationId xmlns:p14="http://schemas.microsoft.com/office/powerpoint/2010/main" val="1607281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Prescreening parameters</a:t>
            </a:r>
            <a:endParaRPr lang="en-US" sz="4800" dirty="0"/>
          </a:p>
        </p:txBody>
      </p:sp>
      <p:sp>
        <p:nvSpPr>
          <p:cNvPr id="3" name="Content Placeholder 2"/>
          <p:cNvSpPr>
            <a:spLocks noGrp="1"/>
          </p:cNvSpPr>
          <p:nvPr>
            <p:ph idx="1"/>
          </p:nvPr>
        </p:nvSpPr>
        <p:spPr/>
        <p:txBody>
          <a:bodyPr>
            <a:normAutofit fontScale="62500" lnSpcReduction="20000"/>
          </a:bodyPr>
          <a:lstStyle/>
          <a:p>
            <a:pPr lvl="0"/>
            <a:r>
              <a:rPr lang="en-US" dirty="0"/>
              <a:t>Duplicates of an identical edition in the UO Libraries’ </a:t>
            </a:r>
            <a:r>
              <a:rPr lang="en-US" dirty="0" smtClean="0"/>
              <a:t>collection</a:t>
            </a:r>
            <a:r>
              <a:rPr lang="en-US" dirty="0"/>
              <a:t> </a:t>
            </a:r>
          </a:p>
          <a:p>
            <a:pPr lvl="0"/>
            <a:r>
              <a:rPr lang="en-US" dirty="0"/>
              <a:t>Addition of holdings to Summit beyond the three copy </a:t>
            </a:r>
            <a:r>
              <a:rPr lang="en-US" dirty="0" smtClean="0"/>
              <a:t>threshold</a:t>
            </a:r>
            <a:endParaRPr lang="en-US" dirty="0"/>
          </a:p>
          <a:p>
            <a:pPr lvl="0"/>
            <a:r>
              <a:rPr lang="en-US" dirty="0"/>
              <a:t>Textbooks older than 5 </a:t>
            </a:r>
            <a:r>
              <a:rPr lang="en-US" dirty="0" smtClean="0"/>
              <a:t>years</a:t>
            </a:r>
            <a:endParaRPr lang="en-US" dirty="0"/>
          </a:p>
          <a:p>
            <a:pPr lvl="0"/>
            <a:r>
              <a:rPr lang="en-US" dirty="0"/>
              <a:t>Individual issues or short runs of journals or </a:t>
            </a:r>
            <a:r>
              <a:rPr lang="en-US" dirty="0" smtClean="0"/>
              <a:t>magazines</a:t>
            </a:r>
            <a:endParaRPr lang="en-US" dirty="0"/>
          </a:p>
          <a:p>
            <a:pPr lvl="0"/>
            <a:r>
              <a:rPr lang="en-US" dirty="0"/>
              <a:t>Serials:  reference works, directories, conference </a:t>
            </a:r>
            <a:r>
              <a:rPr lang="en-US" dirty="0" smtClean="0"/>
              <a:t>programs</a:t>
            </a:r>
          </a:p>
          <a:p>
            <a:pPr lvl="0"/>
            <a:r>
              <a:rPr lang="en-US" dirty="0" smtClean="0"/>
              <a:t>Highlighted </a:t>
            </a:r>
            <a:r>
              <a:rPr lang="en-US" dirty="0"/>
              <a:t>or underlined </a:t>
            </a:r>
            <a:r>
              <a:rPr lang="en-US" dirty="0" smtClean="0"/>
              <a:t>materials</a:t>
            </a:r>
            <a:r>
              <a:rPr lang="en-US" dirty="0"/>
              <a:t> </a:t>
            </a:r>
          </a:p>
          <a:p>
            <a:pPr lvl="0"/>
            <a:r>
              <a:rPr lang="en-US" dirty="0"/>
              <a:t>Water-damaged </a:t>
            </a:r>
            <a:r>
              <a:rPr lang="en-US" dirty="0" smtClean="0"/>
              <a:t>materials</a:t>
            </a:r>
            <a:endParaRPr lang="en-US" dirty="0"/>
          </a:p>
          <a:p>
            <a:pPr lvl="0"/>
            <a:r>
              <a:rPr lang="en-US" dirty="0"/>
              <a:t>Mold-damaged </a:t>
            </a:r>
            <a:r>
              <a:rPr lang="en-US" dirty="0" smtClean="0"/>
              <a:t>materials</a:t>
            </a:r>
            <a:endParaRPr lang="en-US" dirty="0"/>
          </a:p>
          <a:p>
            <a:pPr lvl="0"/>
            <a:r>
              <a:rPr lang="en-US" dirty="0"/>
              <a:t>Materials in poor physical condition (e.g., broken binding, brittle, torn or missing pages, etc</a:t>
            </a:r>
            <a:r>
              <a:rPr lang="en-US" dirty="0" smtClean="0"/>
              <a:t>.)</a:t>
            </a:r>
            <a:r>
              <a:rPr lang="en-US" dirty="0"/>
              <a:t> </a:t>
            </a:r>
          </a:p>
          <a:p>
            <a:pPr lvl="0"/>
            <a:r>
              <a:rPr lang="en-US" dirty="0"/>
              <a:t>Off-prints of journal articles or book </a:t>
            </a:r>
            <a:r>
              <a:rPr lang="en-US" dirty="0" smtClean="0"/>
              <a:t>chapters</a:t>
            </a:r>
            <a:endParaRPr lang="en-US" dirty="0"/>
          </a:p>
          <a:p>
            <a:pPr lvl="0"/>
            <a:r>
              <a:rPr lang="en-US" dirty="0"/>
              <a:t>Programs for conferences that do not include the papers presented or the abstracts of the </a:t>
            </a:r>
            <a:r>
              <a:rPr lang="en-US" dirty="0" smtClean="0"/>
              <a:t>papers</a:t>
            </a:r>
            <a:endParaRPr lang="en-US" dirty="0"/>
          </a:p>
          <a:p>
            <a:pPr lvl="0"/>
            <a:r>
              <a:rPr lang="en-US" dirty="0"/>
              <a:t>Mass market </a:t>
            </a:r>
            <a:r>
              <a:rPr lang="en-US" dirty="0" smtClean="0"/>
              <a:t>paperbacks</a:t>
            </a:r>
            <a:endParaRPr lang="en-US" dirty="0"/>
          </a:p>
          <a:p>
            <a:pPr lvl="0"/>
            <a:r>
              <a:rPr lang="en-US" dirty="0"/>
              <a:t>Personal recordings of broadcast </a:t>
            </a:r>
            <a:r>
              <a:rPr lang="en-US" dirty="0" smtClean="0"/>
              <a:t>media</a:t>
            </a:r>
            <a:endParaRPr lang="en-US" dirty="0"/>
          </a:p>
          <a:p>
            <a:pPr lvl="0"/>
            <a:r>
              <a:rPr lang="en-US" dirty="0"/>
              <a:t>US Government </a:t>
            </a:r>
            <a:r>
              <a:rPr lang="en-US" dirty="0" smtClean="0"/>
              <a:t>publications</a:t>
            </a:r>
            <a:endParaRPr lang="en-US" dirty="0"/>
          </a:p>
          <a:p>
            <a:pPr lvl="0"/>
            <a:r>
              <a:rPr lang="en-US" dirty="0"/>
              <a:t>Obsolete formats:  8-track, 5.25” or 3” computer disks</a:t>
            </a:r>
          </a:p>
          <a:p>
            <a:endParaRPr lang="en-US" dirty="0"/>
          </a:p>
        </p:txBody>
      </p:sp>
    </p:spTree>
    <p:extLst>
      <p:ext uri="{BB962C8B-B14F-4D97-AF65-F5344CB8AC3E}">
        <p14:creationId xmlns:p14="http://schemas.microsoft.com/office/powerpoint/2010/main" val="943361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on the horizon	</a:t>
            </a:r>
            <a:endParaRPr lang="en-US" dirty="0"/>
          </a:p>
        </p:txBody>
      </p:sp>
      <p:sp>
        <p:nvSpPr>
          <p:cNvPr id="3" name="Content Placeholder 2"/>
          <p:cNvSpPr>
            <a:spLocks noGrp="1"/>
          </p:cNvSpPr>
          <p:nvPr>
            <p:ph idx="1"/>
          </p:nvPr>
        </p:nvSpPr>
        <p:spPr/>
        <p:txBody>
          <a:bodyPr/>
          <a:lstStyle/>
          <a:p>
            <a:r>
              <a:rPr lang="en-US" dirty="0" smtClean="0"/>
              <a:t>Acknowledgement letters</a:t>
            </a:r>
          </a:p>
          <a:p>
            <a:r>
              <a:rPr lang="en-US" smtClean="0"/>
              <a:t>Matching </a:t>
            </a:r>
            <a:r>
              <a:rPr lang="en-US" dirty="0" smtClean="0"/>
              <a:t>library administration and donor expectations with staffing realities</a:t>
            </a:r>
          </a:p>
          <a:p>
            <a:r>
              <a:rPr lang="en-US" dirty="0" smtClean="0"/>
              <a:t>Revising workflows so that gifts can bypass Acquisitions (</a:t>
            </a:r>
            <a:r>
              <a:rPr lang="en-US" dirty="0" err="1" smtClean="0"/>
              <a:t>eg</a:t>
            </a:r>
            <a:r>
              <a:rPr lang="en-US" dirty="0" smtClean="0"/>
              <a:t>. East Asian)</a:t>
            </a:r>
          </a:p>
          <a:p>
            <a:r>
              <a:rPr lang="en-US" dirty="0" smtClean="0"/>
              <a:t>Establishing decided priorities rather than default priorities for acquisitions and cataloging</a:t>
            </a:r>
            <a:endParaRPr lang="en-US" dirty="0"/>
          </a:p>
        </p:txBody>
      </p:sp>
    </p:spTree>
    <p:extLst>
      <p:ext uri="{BB962C8B-B14F-4D97-AF65-F5344CB8AC3E}">
        <p14:creationId xmlns:p14="http://schemas.microsoft.com/office/powerpoint/2010/main" val="41910453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1061</Words>
  <Application>Microsoft Office PowerPoint</Application>
  <PresentationFormat>On-screen Show (4:3)</PresentationFormat>
  <Paragraphs>71</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“Gift” is a Four Letter Word</vt:lpstr>
      <vt:lpstr>Setting the scene</vt:lpstr>
      <vt:lpstr>New collection guidelines </vt:lpstr>
      <vt:lpstr>Do gifts circulate?</vt:lpstr>
      <vt:lpstr>Challenges</vt:lpstr>
      <vt:lpstr>Prescreening parameters</vt:lpstr>
      <vt:lpstr>Still on the horizon </vt:lpstr>
    </vt:vector>
  </TitlesOfParts>
  <Company>Library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Capping the firehose</dc:title>
  <dc:creator>aemiller</dc:creator>
  <cp:lastModifiedBy>aemiller</cp:lastModifiedBy>
  <cp:revision>14</cp:revision>
  <dcterms:created xsi:type="dcterms:W3CDTF">2012-04-23T15:41:34Z</dcterms:created>
  <dcterms:modified xsi:type="dcterms:W3CDTF">2012-04-26T16:31:00Z</dcterms:modified>
</cp:coreProperties>
</file>