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61" r:id="rId3"/>
    <p:sldId id="268" r:id="rId4"/>
    <p:sldId id="260" r:id="rId5"/>
    <p:sldId id="258" r:id="rId6"/>
    <p:sldId id="269" r:id="rId7"/>
    <p:sldId id="267" r:id="rId8"/>
    <p:sldId id="263" r:id="rId9"/>
    <p:sldId id="262" r:id="rId10"/>
    <p:sldId id="264" r:id="rId11"/>
    <p:sldId id="271" r:id="rId12"/>
    <p:sldId id="272" r:id="rId13"/>
    <p:sldId id="265" r:id="rId14"/>
    <p:sldId id="279" r:id="rId15"/>
    <p:sldId id="280" r:id="rId16"/>
    <p:sldId id="277" r:id="rId17"/>
    <p:sldId id="281" r:id="rId18"/>
    <p:sldId id="273" r:id="rId19"/>
    <p:sldId id="283" r:id="rId20"/>
    <p:sldId id="274" r:id="rId21"/>
    <p:sldId id="285" r:id="rId22"/>
    <p:sldId id="275" r:id="rId23"/>
    <p:sldId id="270" r:id="rId24"/>
    <p:sldId id="286" r:id="rId25"/>
    <p:sldId id="287" r:id="rId26"/>
    <p:sldId id="288" r:id="rId27"/>
    <p:sldId id="284" r:id="rId28"/>
    <p:sldId id="266" r:id="rId29"/>
    <p:sldId id="276"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77" autoAdjust="0"/>
  </p:normalViewPr>
  <p:slideViewPr>
    <p:cSldViewPr>
      <p:cViewPr varScale="1">
        <p:scale>
          <a:sx n="58" d="100"/>
          <a:sy n="58"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C042C7-E79B-4B82-9C52-BF1D937861D1}" type="datetimeFigureOut">
              <a:rPr lang="en-US" smtClean="0"/>
              <a:pPr/>
              <a:t>4/24/2012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2FCD6-D319-4D6E-8E71-1BAE5B0863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americanlibrariesmagazine.org/news/02032010/lssi-loses-challenge-florida-rule-mandating-full-time-director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has been considerable discussion, interest and controversy in the last year over privatization</a:t>
            </a:r>
            <a:r>
              <a:rPr lang="en-US" baseline="0" dirty="0" smtClean="0"/>
              <a:t> of public libraries. This presentation is a reflection of those views as well as current information, and how we can advocate for our libraries. We have competition for the management of our libraries and need to adopt practices to promote our programs and services.</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 year since 1980, OLA has written</a:t>
            </a:r>
            <a:r>
              <a:rPr lang="en-US" baseline="0" dirty="0" smtClean="0"/>
              <a:t> a position paper opposing privatization. Provides data </a:t>
            </a:r>
          </a:p>
          <a:p>
            <a:r>
              <a:rPr lang="en-US" baseline="0" dirty="0" smtClean="0"/>
              <a:t>ALA has released two publications.</a:t>
            </a:r>
          </a:p>
          <a:p>
            <a:r>
              <a:rPr lang="en-US" baseline="0" dirty="0" smtClean="0"/>
              <a:t>Florida has been quoted in the last year and successfully defended a proposed state administrative rule.</a:t>
            </a:r>
          </a:p>
        </p:txBody>
      </p:sp>
      <p:sp>
        <p:nvSpPr>
          <p:cNvPr id="4" name="Slide Number Placeholder 3"/>
          <p:cNvSpPr>
            <a:spLocks noGrp="1"/>
          </p:cNvSpPr>
          <p:nvPr>
            <p:ph type="sldNum" sz="quarter" idx="10"/>
          </p:nvPr>
        </p:nvSpPr>
        <p:spPr/>
        <p:txBody>
          <a:bodyPr/>
          <a:lstStyle/>
          <a:p>
            <a:fld id="{3492FCD6-D319-4D6E-8E71-1BAE5B08639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 guarantees- you may have others fighting the cause, but there is no guarantee. Here are two examples of the way legislation went….</a:t>
            </a:r>
          </a:p>
          <a:p>
            <a:endParaRPr lang="en-US" baseline="0" dirty="0" smtClean="0"/>
          </a:p>
          <a:p>
            <a:r>
              <a:rPr lang="en-US" baseline="0" dirty="0" smtClean="0"/>
              <a:t>Unions have been a strong voice in opposition of privatizing libraries. They have even responded to RFP to manage the libraries. Recently, SEIU in Los Angeles County created the privatization beast. They developed a website and promoted the little guy at ALA. They were instrumental in the passing of AB 438.</a:t>
            </a:r>
          </a:p>
          <a:p>
            <a:endParaRPr lang="en-US" baseline="0" dirty="0" smtClean="0"/>
          </a:p>
          <a:p>
            <a:r>
              <a:rPr lang="en-US" baseline="0" dirty="0" smtClean="0"/>
              <a:t>pushed and passed -</a:t>
            </a:r>
            <a:r>
              <a:rPr lang="en-US" dirty="0" smtClean="0"/>
              <a:t>AB 438 (Williams) was signed by Governor Brown – the bill will establish standards for transparency and provide protections for taxpayers through audits and accountability. There will also be safeguards protecting quality jobs and that communities will also have the opportunity to express their concerns.</a:t>
            </a:r>
          </a:p>
          <a:p>
            <a:endParaRPr lang="en-US" dirty="0" smtClean="0"/>
          </a:p>
          <a:p>
            <a:r>
              <a:rPr lang="en-US" dirty="0" smtClean="0"/>
              <a:t>Florida- FLA </a:t>
            </a:r>
            <a:r>
              <a:rPr lang="en-US" u="sng" dirty="0" smtClean="0">
                <a:solidFill>
                  <a:schemeClr val="tx1"/>
                </a:solidFill>
                <a:hlinkClick r:id="rId3"/>
              </a:rPr>
              <a:t>successfully defended</a:t>
            </a:r>
            <a:r>
              <a:rPr lang="en-US" u="sng" dirty="0" smtClean="0">
                <a:solidFill>
                  <a:schemeClr val="tx1"/>
                </a:solidFill>
              </a:rPr>
              <a:t> </a:t>
            </a:r>
            <a:r>
              <a:rPr lang="en-US" dirty="0" smtClean="0"/>
              <a:t>a proposed state administrative rule against a challenge from LSSI. The for-profit firm had sought to strike an amendment to Florida’s library grant guidelines that made a public library system’s eligibility contingent on it being administered by a full-time librarian employed by the library’s governing body. At the time, LSSI had argued that the since-implemented rule would “substantially interfere with or preclude the management-outsourcing firm from entering into public-private partnerships with local governments.”</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with the new publications</a:t>
            </a:r>
            <a:r>
              <a:rPr lang="en-US" baseline="0" dirty="0" smtClean="0"/>
              <a:t> and attention  to keeping public libraries public, we need to step up our game. We need to constantly ask ourselves how we create value and recognition for all the wonderful programs and services we offer.</a:t>
            </a:r>
          </a:p>
          <a:p>
            <a:endParaRPr lang="en-US" baseline="0" dirty="0" smtClean="0"/>
          </a:p>
          <a:p>
            <a:r>
              <a:rPr lang="en-US" baseline="0" dirty="0" smtClean="0"/>
              <a:t>LSSI quoted as saying “finds profits by saving money on previous inefficiencies. We do it leaner.”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Colleagues- share ideas and struggles- how are they resolved</a:t>
            </a:r>
            <a:r>
              <a:rPr lang="en-US" dirty="0" smtClean="0"/>
              <a:t>?</a:t>
            </a:r>
          </a:p>
          <a:p>
            <a:endParaRPr lang="en-US" dirty="0" smtClean="0"/>
          </a:p>
          <a:p>
            <a:r>
              <a:rPr lang="en-US" dirty="0" smtClean="0"/>
              <a:t>How</a:t>
            </a:r>
            <a:r>
              <a:rPr lang="en-US" baseline="0" dirty="0" smtClean="0"/>
              <a:t> else do you envision collaboration?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492FCD6-D319-4D6E-8E71-1BAE5B08639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Stakeholders- advocacy binders for board members (budgets,</a:t>
            </a:r>
            <a:r>
              <a:rPr lang="en-US" baseline="0" dirty="0" smtClean="0"/>
              <a:t> strategic plan, samples of handouts)</a:t>
            </a:r>
          </a:p>
          <a:p>
            <a:endParaRPr lang="en-US" baseline="0" dirty="0" smtClean="0"/>
          </a:p>
          <a:p>
            <a:r>
              <a:rPr lang="en-US" baseline="0" dirty="0" smtClean="0"/>
              <a:t>Show and tell</a:t>
            </a:r>
          </a:p>
          <a:p>
            <a:endParaRPr lang="en-US" baseline="0" dirty="0" smtClean="0"/>
          </a:p>
          <a:p>
            <a:r>
              <a:rPr lang="en-US" baseline="0" dirty="0" smtClean="0"/>
              <a:t>You should never be “the face” when opposition is required. Build your stakeholders know and educate them.</a:t>
            </a:r>
          </a:p>
          <a:p>
            <a:endParaRPr lang="en-US" baseline="0" dirty="0" smtClean="0"/>
          </a:p>
        </p:txBody>
      </p:sp>
      <p:sp>
        <p:nvSpPr>
          <p:cNvPr id="4" name="Slide Number Placeholder 3"/>
          <p:cNvSpPr>
            <a:spLocks noGrp="1"/>
          </p:cNvSpPr>
          <p:nvPr>
            <p:ph type="sldNum" sz="quarter" idx="10"/>
          </p:nvPr>
        </p:nvSpPr>
        <p:spPr/>
        <p:txBody>
          <a:bodyPr/>
          <a:lstStyle/>
          <a:p>
            <a:fld id="{3492FCD6-D319-4D6E-8E71-1BAE5B08639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Utilize staff- keeping them informed by a director’s blog or emails or staff meetings. Educate them on how to be a good advocate for your library. What is at stake? </a:t>
            </a:r>
          </a:p>
          <a:p>
            <a:endParaRPr lang="en-US" baseline="0" dirty="0" smtClean="0"/>
          </a:p>
          <a:p>
            <a:r>
              <a:rPr lang="en-US" baseline="0" dirty="0" smtClean="0"/>
              <a:t>Teens- they can create short films to play on </a:t>
            </a:r>
            <a:r>
              <a:rPr lang="en-US" baseline="0" dirty="0" err="1" smtClean="0"/>
              <a:t>tv</a:t>
            </a:r>
            <a:r>
              <a:rPr lang="en-US" baseline="0" dirty="0" smtClean="0"/>
              <a:t> near check out.</a:t>
            </a:r>
          </a:p>
          <a:p>
            <a:endParaRPr lang="en-US" baseline="0" dirty="0" smtClean="0"/>
          </a:p>
          <a:p>
            <a:r>
              <a:rPr lang="en-US" baseline="0" dirty="0" smtClean="0"/>
              <a:t>Handout for today- mini advocate brochure</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Libraries</a:t>
            </a:r>
            <a:r>
              <a:rPr lang="en-US" baseline="0" dirty="0" smtClean="0"/>
              <a:t> rarely bring in large revenue. This is an opportunity to “sell” your services at a reasonable rate and cost savings for the governing body.  We trained all city staff on the upgraded version of Office. It saved the city over $25,000</a:t>
            </a:r>
            <a:r>
              <a:rPr lang="en-US" baseline="0" dirty="0" smtClean="0"/>
              <a:t>. </a:t>
            </a:r>
          </a:p>
          <a:p>
            <a:endParaRPr lang="en-US" baseline="0" dirty="0" smtClean="0"/>
          </a:p>
          <a:p>
            <a:r>
              <a:rPr lang="en-US" baseline="0" dirty="0" smtClean="0"/>
              <a:t>We were the first to have </a:t>
            </a:r>
            <a:r>
              <a:rPr lang="en-US" baseline="0" dirty="0" err="1" smtClean="0"/>
              <a:t>iPads</a:t>
            </a:r>
            <a:r>
              <a:rPr lang="en-US" baseline="0" dirty="0" smtClean="0"/>
              <a:t> and became the place to convert documents for City Manager and Council.</a:t>
            </a:r>
            <a:endParaRPr lang="en-US" baseline="0" dirty="0" smtClean="0"/>
          </a:p>
          <a:p>
            <a:endParaRPr lang="en-US" baseline="0" dirty="0" smtClean="0"/>
          </a:p>
          <a:p>
            <a:r>
              <a:rPr lang="en-US" baseline="0" dirty="0" smtClean="0"/>
              <a:t>Why is it easy for libraries to be contracted out for privatization but not other city services. Our Finance Department is contracted to another city bringing in revenue.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Do not overpromise. Use the skills and talents you have and showcase them. Provide the return on investment.</a:t>
            </a:r>
            <a:endParaRPr lang="en-US" baseline="0" dirty="0" smtClean="0"/>
          </a:p>
        </p:txBody>
      </p:sp>
      <p:sp>
        <p:nvSpPr>
          <p:cNvPr id="4" name="Slide Number Placeholder 3"/>
          <p:cNvSpPr>
            <a:spLocks noGrp="1"/>
          </p:cNvSpPr>
          <p:nvPr>
            <p:ph type="sldNum" sz="quarter" idx="10"/>
          </p:nvPr>
        </p:nvSpPr>
        <p:spPr/>
        <p:txBody>
          <a:bodyPr/>
          <a:lstStyle/>
          <a:p>
            <a:fld id="{3492FCD6-D319-4D6E-8E71-1BAE5B08639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you ever noticed</a:t>
            </a:r>
            <a:r>
              <a:rPr lang="en-US" baseline="0" dirty="0" smtClean="0"/>
              <a:t> there are rarely if at all advocacy groups for libraries? They have education. They have children. How did we let that happen</a:t>
            </a:r>
            <a:r>
              <a:rPr lang="en-US" baseline="0" dirty="0" smtClean="0"/>
              <a:t>?</a:t>
            </a:r>
          </a:p>
          <a:p>
            <a:endParaRPr lang="en-US" baseline="0" dirty="0" smtClean="0"/>
          </a:p>
          <a:p>
            <a:r>
              <a:rPr lang="en-US" baseline="0" dirty="0" smtClean="0"/>
              <a:t>Do you take time to find them?</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League of cities- tell story about the booth (president, first year very small table with SR prizes collected from libraries, next year shirts and two other library organizations joined me, third year Cerritos came with their great give always- CM from a city wanted to pull out of County, called me because he had my card and remembered talking to me a few years back at </a:t>
            </a:r>
            <a:r>
              <a:rPr lang="en-US" baseline="0" dirty="0" err="1" smtClean="0"/>
              <a:t>LofC</a:t>
            </a:r>
            <a:r>
              <a:rPr lang="en-US" baseline="0" dirty="0" smtClean="0"/>
              <a:t>.  In articles, </a:t>
            </a:r>
            <a:r>
              <a:rPr lang="en-US" dirty="0" smtClean="0"/>
              <a:t>City officials consistently</a:t>
            </a:r>
            <a:r>
              <a:rPr lang="en-US" baseline="0" dirty="0" smtClean="0"/>
              <a:t> said they </a:t>
            </a:r>
            <a:r>
              <a:rPr lang="en-US" dirty="0" smtClean="0"/>
              <a:t>met the private for-profit</a:t>
            </a:r>
            <a:r>
              <a:rPr lang="en-US" baseline="0" dirty="0" smtClean="0"/>
              <a:t> company</a:t>
            </a:r>
            <a:r>
              <a:rPr lang="en-US" dirty="0" smtClean="0"/>
              <a:t> at their conferences. LSSI</a:t>
            </a:r>
            <a:r>
              <a:rPr lang="en-US" baseline="0" dirty="0" smtClean="0"/>
              <a:t> has a wonderful space and places names of cities on their board to invite them to come talk. They are great marketers.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Governance at a Glance- 11x17 handout</a:t>
            </a:r>
            <a:endParaRPr lang="en-US" dirty="0" smtClean="0"/>
          </a:p>
        </p:txBody>
      </p:sp>
      <p:sp>
        <p:nvSpPr>
          <p:cNvPr id="4" name="Slide Number Placeholder 3"/>
          <p:cNvSpPr>
            <a:spLocks noGrp="1"/>
          </p:cNvSpPr>
          <p:nvPr>
            <p:ph type="sldNum" sz="quarter" idx="10"/>
          </p:nvPr>
        </p:nvSpPr>
        <p:spPr/>
        <p:txBody>
          <a:bodyPr/>
          <a:lstStyle/>
          <a:p>
            <a:fld id="{3492FCD6-D319-4D6E-8E71-1BAE5B08639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 jurisdiction</a:t>
            </a:r>
            <a:r>
              <a:rPr lang="en-US" baseline="0" dirty="0" smtClean="0"/>
              <a:t> must pursue what the governing body feels is most appropriate for it. It is our job as library staff to manage libraries and funds at an optimal level.  This presentation is about being accountable and transparent with public funds. It is our responsibility to be strategic and capable marketers to make the library an integral part of the local government, demonstrating value and return on investment. </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lgn="l"/>
            <a:r>
              <a:rPr lang="en-US" dirty="0" smtClean="0"/>
              <a:t>I Love Public Libraries</a:t>
            </a:r>
          </a:p>
          <a:p>
            <a:pPr marL="0" lvl="1" algn="l"/>
            <a:r>
              <a:rPr lang="en-US" dirty="0" smtClean="0"/>
              <a:t>Save Oakland Libraries</a:t>
            </a:r>
          </a:p>
          <a:p>
            <a:pPr marL="0" lvl="1" algn="l"/>
            <a:endParaRPr lang="en-US" dirty="0" smtClean="0"/>
          </a:p>
          <a:p>
            <a:pPr marL="0" lvl="1" algn="l"/>
            <a:r>
              <a:rPr lang="en-US" dirty="0" smtClean="0"/>
              <a:t>Online petitions that are legal. Ex: change.org-</a:t>
            </a:r>
            <a:r>
              <a:rPr lang="en-US" baseline="0" dirty="0" smtClean="0"/>
              <a:t> start a petition, mobilize support and win change</a:t>
            </a:r>
            <a:r>
              <a:rPr lang="en-US" baseline="0" dirty="0" smtClean="0"/>
              <a:t>.</a:t>
            </a:r>
          </a:p>
          <a:p>
            <a:pPr marL="0" lvl="1" algn="l"/>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lgn="l"/>
            <a:r>
              <a:rPr lang="en-US" baseline="0" dirty="0" smtClean="0"/>
              <a:t>I strongly caution your message. Are you in a politically sensitive position? </a:t>
            </a:r>
          </a:p>
          <a:p>
            <a:pPr marL="0" lvl="1" algn="l"/>
            <a:endParaRPr lang="en-US" baseline="0" dirty="0" smtClean="0"/>
          </a:p>
          <a:p>
            <a:pPr marL="0" lvl="1" algn="l"/>
            <a:r>
              <a:rPr lang="en-US" baseline="0" dirty="0" smtClean="0"/>
              <a:t>Options- use neighbors or stakeholders</a:t>
            </a:r>
          </a:p>
          <a:p>
            <a:pPr marL="0" lvl="1" algn="l"/>
            <a:endParaRPr lang="en-US" baseline="0" dirty="0" smtClean="0"/>
          </a:p>
          <a:p>
            <a:pPr marL="0" lvl="1" algn="l"/>
            <a:r>
              <a:rPr lang="en-US" baseline="0" dirty="0" smtClean="0"/>
              <a:t>Does anyone have a story about using social media?</a:t>
            </a:r>
            <a:endParaRPr lang="en-US" dirty="0" smtClean="0"/>
          </a:p>
        </p:txBody>
      </p:sp>
      <p:sp>
        <p:nvSpPr>
          <p:cNvPr id="4" name="Slide Number Placeholder 3"/>
          <p:cNvSpPr>
            <a:spLocks noGrp="1"/>
          </p:cNvSpPr>
          <p:nvPr>
            <p:ph type="sldNum" sz="quarter" idx="10"/>
          </p:nvPr>
        </p:nvSpPr>
        <p:spPr/>
        <p:txBody>
          <a:bodyPr/>
          <a:lstStyle/>
          <a:p>
            <a:fld id="{3492FCD6-D319-4D6E-8E71-1BAE5B08639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timely special report from ALA Editions provides a succinct but comprehensive overview of the "privatization" of public libraries. It provides a history of the trend of local and state governments privatizing public services and assets, and then examines the history of public library privatization right up to the California legislation introduced earlier this year to restrict cities in the state from privatizing library services.</a:t>
            </a:r>
            <a:br>
              <a:rPr lang="en-US" dirty="0" smtClean="0"/>
            </a:br>
            <a:r>
              <a:rPr lang="en-US" dirty="0" smtClean="0"/>
              <a:t/>
            </a:r>
            <a:br>
              <a:rPr lang="en-US" dirty="0" smtClean="0"/>
            </a:br>
            <a:r>
              <a:rPr lang="en-US" dirty="0" smtClean="0"/>
              <a:t>The book also examines what happens when a private, for-profit organization takes over essential management tasks and decisions of a public library, including the effects this can have on services, patron satisfaction and staff, as well as legal issues. It provides in-depth recommendations for librarians who want to retain control of their own institutions. Complete with case studies, statistics, and a valuable checklist of to-dos for libraries that are facing partial or complete privatization. </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other ideas can you think of? Talk to people, encourage discussion.</a:t>
            </a:r>
          </a:p>
          <a:p>
            <a:endParaRPr lang="en-US" baseline="0" dirty="0" smtClean="0"/>
          </a:p>
          <a:p>
            <a:r>
              <a:rPr lang="en-US" baseline="0" dirty="0" smtClean="0"/>
              <a:t>Constantly send in articles of what is happening at the library.</a:t>
            </a:r>
          </a:p>
          <a:p>
            <a:endParaRPr lang="en-US" baseline="0" dirty="0" smtClean="0"/>
          </a:p>
          <a:p>
            <a:r>
              <a:rPr lang="en-US" baseline="0" dirty="0" smtClean="0"/>
              <a:t>Statistics- Ex: WLPL has had parking envy for 20 years. It has been a struggle to resolve the parking problem. Most recently the library was going to purchase property but there was concern about costs and location. We were able to demonstrate the increase through pictures and numbers. We took pictures at the most crowded story time during Easter break. There were 80 people. We only have 32 parking spaces. We drew a line through those people not able to have a parking space and how that looked. </a:t>
            </a:r>
          </a:p>
          <a:p>
            <a:endParaRPr lang="en-US" baseline="0" dirty="0" smtClean="0"/>
          </a:p>
          <a:p>
            <a:r>
              <a:rPr lang="en-US" baseline="0" dirty="0" smtClean="0"/>
              <a:t>We purchased people counters and now can say we have 80 people per hour during the week and 100 people per hour on weekends. Again, parking is difficult and has a negative impact on our neighbors.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Proclamations</a:t>
            </a:r>
            <a:r>
              <a:rPr lang="en-US" baseline="0" dirty="0" smtClean="0"/>
              <a:t> are a great way to engage governing bodies- National Library Week, Library Card Month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Ready made </a:t>
            </a:r>
            <a:r>
              <a:rPr lang="en-US" dirty="0" err="1" smtClean="0"/>
              <a:t>powerpoint</a:t>
            </a:r>
            <a:r>
              <a:rPr lang="en-US" dirty="0" smtClean="0"/>
              <a:t> presentations from How Libraries Stack Up. You can use the one with all the data OR they have one you can populate</a:t>
            </a:r>
            <a:r>
              <a:rPr lang="en-US" baseline="0" dirty="0" smtClean="0"/>
              <a:t> with local statistics. </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 have done all the hard work. This is only one example of the many tools available to us if we just search and collect.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WIRLLA- H.R.</a:t>
            </a:r>
            <a:r>
              <a:rPr lang="en-US" baseline="0" dirty="0" smtClean="0"/>
              <a:t> 1616 (WILL)- Introduced 4/15/2011. </a:t>
            </a:r>
            <a:r>
              <a:rPr lang="en-US" dirty="0" smtClean="0"/>
              <a:t>To amend the Workforce Investment Act of 1998 to integrate public libraries into State and local workforce investment boards, and for other purposes. One example of tracking</a:t>
            </a:r>
            <a:r>
              <a:rPr lang="en-US" baseline="0" dirty="0" smtClean="0"/>
              <a:t> legislation.</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Advocate for library</a:t>
            </a:r>
            <a:r>
              <a:rPr lang="en-US" baseline="0" dirty="0" smtClean="0"/>
              <a:t> programs and services. </a:t>
            </a:r>
          </a:p>
          <a:p>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Manage your budget- </a:t>
            </a:r>
            <a:r>
              <a:rPr lang="en-US" dirty="0" smtClean="0"/>
              <a:t>Google public library budget</a:t>
            </a:r>
          </a:p>
          <a:p>
            <a:endParaRPr lang="en-US" baseline="0" dirty="0" smtClean="0"/>
          </a:p>
          <a:p>
            <a:r>
              <a:rPr lang="en-US" baseline="0" dirty="0" smtClean="0"/>
              <a:t>Join and/or Like any organizations that support public libraries</a:t>
            </a:r>
          </a:p>
          <a:p>
            <a:endParaRPr lang="en-US" baseline="0" dirty="0" smtClean="0"/>
          </a:p>
          <a:p>
            <a:r>
              <a:rPr lang="en-US" baseline="0" dirty="0" smtClean="0"/>
              <a:t>City can write one check to for-profit company, Library </a:t>
            </a:r>
            <a:r>
              <a:rPr lang="en-US" baseline="0" smtClean="0"/>
              <a:t>more challenging. </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you need more information, there is a brochure with multiple 10-second bytes. How many were able to construct </a:t>
            </a:r>
            <a:r>
              <a:rPr lang="en-US" baseline="0" smtClean="0"/>
              <a:t>a quick byte?</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Riverside County was first public library jurisdiction that</a:t>
            </a:r>
            <a:r>
              <a:rPr lang="en-US" baseline="0" dirty="0" smtClean="0"/>
              <a:t> contracted with a for-profit company. </a:t>
            </a:r>
            <a:r>
              <a:rPr lang="en-US" dirty="0" smtClean="0"/>
              <a:t>Worked in large county library</a:t>
            </a:r>
            <a:r>
              <a:rPr lang="en-US" baseline="0" dirty="0" smtClean="0"/>
              <a:t> as Deputy Director (approx 300+ employees) and in City of 14 libraries with a very strong union. Various scenarios, but always public. Each time re-engineering and implementing new models of service.</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Being informed empowers each of us. </a:t>
            </a:r>
            <a:r>
              <a:rPr lang="en-US" dirty="0" smtClean="0"/>
              <a:t>These</a:t>
            </a:r>
            <a:r>
              <a:rPr lang="en-US" baseline="0" dirty="0" smtClean="0"/>
              <a:t> are my perceptions and interpretations of information. It is also my intent to present a plan and provide tools for each of you to advocate for transparency and accountability in public libraries</a:t>
            </a:r>
            <a:r>
              <a:rPr lang="en-US" baseline="0" dirty="0" smtClean="0"/>
              <a:t>.</a:t>
            </a:r>
          </a:p>
          <a:p>
            <a:endParaRPr lang="en-US" baseline="0" dirty="0" smtClean="0"/>
          </a:p>
          <a:p>
            <a:r>
              <a:rPr lang="en-US" baseline="0" dirty="0" smtClean="0"/>
              <a:t>I have a hand out to create your elevator speech….. Start to formulate your ideas.</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two definitions</a:t>
            </a:r>
            <a:r>
              <a:rPr lang="en-US" baseline="0" dirty="0" smtClean="0"/>
              <a:t> come out of </a:t>
            </a:r>
            <a:r>
              <a:rPr lang="en-US" i="1" baseline="0" dirty="0" smtClean="0"/>
              <a:t>Privatizing Libraries </a:t>
            </a:r>
            <a:r>
              <a:rPr lang="en-US" i="0" baseline="0" dirty="0" smtClean="0"/>
              <a:t>by Jane Jerrard, Nancy Bolt and Karen Strege</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Specific services are outsourced</a:t>
            </a:r>
            <a:r>
              <a:rPr lang="en-US" baseline="0" dirty="0" smtClean="0"/>
              <a:t> yet remain under the control of the public library staff. The staff picks and chooses specific services and can demonstrate exact costs to the public. Performers- Friends of the Library pay to have a performer for story time or summer reading. It is public record and transparent.</a:t>
            </a:r>
          </a:p>
          <a:p>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Ex: Preprocessing- Staff determine how it will look and jobber determines how to satisfy need</a:t>
            </a:r>
          </a:p>
          <a:p>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understand that the entire service and program model within the library or libraries</a:t>
            </a:r>
            <a:r>
              <a:rPr lang="en-US" baseline="0" dirty="0" smtClean="0"/>
              <a:t> are completely controlled by the private company. There is no transparency or requirement to share budgets and/or expenses.</a:t>
            </a:r>
          </a:p>
          <a:p>
            <a:endParaRPr lang="en-US" baseline="0" dirty="0" smtClean="0"/>
          </a:p>
          <a:p>
            <a:r>
              <a:rPr lang="en-US" baseline="0" dirty="0" smtClean="0"/>
              <a:t>While I was at Murrieta, the records for the materials were argued to belong to the private company. LSSI told me I would be charged for each record to place them in my catalog. There was no contract with that stipulation and our records were downloaded without cost. Remember, private companies want to make a profit and every attempt at a cost will be charged.</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Privatizing</a:t>
            </a:r>
            <a:r>
              <a:rPr lang="en-US" i="1" baseline="0" dirty="0" smtClean="0"/>
              <a:t> Libraries</a:t>
            </a:r>
            <a:r>
              <a:rPr lang="en-US" i="0" baseline="0" dirty="0" smtClean="0"/>
              <a:t> speaks to four main reasons to look to a private company. A wealthy city within a county structure may feel they are paying for the greater good rather than focusing their funds on their citizens.  I would add one more point that I have heard repeatedly.</a:t>
            </a:r>
          </a:p>
          <a:p>
            <a:endParaRPr lang="en-US" i="0" baseline="0" dirty="0" smtClean="0"/>
          </a:p>
          <a:p>
            <a:r>
              <a:rPr lang="en-US" i="0" baseline="0" dirty="0" smtClean="0"/>
              <a:t>City Manager at WL- two recruitments- next step private company- hard work to be in the library business. Think about it, we do bring in much revenue. We take from the general fund. </a:t>
            </a:r>
            <a:endParaRPr lang="en-US" i="1"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just</a:t>
            </a:r>
            <a:r>
              <a:rPr lang="en-US" baseline="0" dirty="0" smtClean="0"/>
              <a:t> a few examples of privately run libraries. There are a variety of reasons local governments move to privatization of library services. Again, this is not to say these libraries are of a lesser quality than public managed. LSSI is the largest privately owned firm to manage libraries with public funds.</a:t>
            </a:r>
          </a:p>
          <a:p>
            <a:endParaRPr lang="en-US" baseline="0" dirty="0" smtClean="0"/>
          </a:p>
          <a:p>
            <a:r>
              <a:rPr lang="en-US" baseline="0" dirty="0" smtClean="0"/>
              <a:t>December 2011- Osceola, Florida </a:t>
            </a:r>
          </a:p>
          <a:p>
            <a:endParaRPr lang="en-US" baseline="0" dirty="0" smtClean="0"/>
          </a:p>
          <a:p>
            <a:r>
              <a:rPr lang="en-US" baseline="0" dirty="0" smtClean="0"/>
              <a:t>Increase in private for-profit companies gaining control and management of public libraries due to downturn in economy. Will speak to value later in presentation.</a:t>
            </a:r>
            <a:endParaRPr lang="en-US" dirty="0"/>
          </a:p>
        </p:txBody>
      </p:sp>
      <p:sp>
        <p:nvSpPr>
          <p:cNvPr id="4" name="Slide Number Placeholder 3"/>
          <p:cNvSpPr>
            <a:spLocks noGrp="1"/>
          </p:cNvSpPr>
          <p:nvPr>
            <p:ph type="sldNum" sz="quarter" idx="10"/>
          </p:nvPr>
        </p:nvSpPr>
        <p:spPr/>
        <p:txBody>
          <a:bodyPr/>
          <a:lstStyle/>
          <a:p>
            <a:fld id="{3492FCD6-D319-4D6E-8E71-1BAE5B08639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84B8965-E17E-4E5F-B7DC-F4AE17655C06}" type="datetimeFigureOut">
              <a:rPr lang="en-US" smtClean="0"/>
              <a:pPr/>
              <a:t>4/24/2012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24D1C2F-7DB4-4CDC-9D60-8AC8A2B664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4B8965-E17E-4E5F-B7DC-F4AE17655C06}" type="datetimeFigureOut">
              <a:rPr lang="en-US" smtClean="0"/>
              <a:pPr/>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D1C2F-7DB4-4CDC-9D60-8AC8A2B66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4B8965-E17E-4E5F-B7DC-F4AE17655C06}" type="datetimeFigureOut">
              <a:rPr lang="en-US" smtClean="0"/>
              <a:pPr/>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D1C2F-7DB4-4CDC-9D60-8AC8A2B664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84B8965-E17E-4E5F-B7DC-F4AE17655C06}" type="datetimeFigureOut">
              <a:rPr lang="en-US" smtClean="0"/>
              <a:pPr/>
              <a:t>4/24/2012</a:t>
            </a:fld>
            <a:endParaRPr lang="en-US"/>
          </a:p>
        </p:txBody>
      </p:sp>
      <p:sp>
        <p:nvSpPr>
          <p:cNvPr id="9" name="Slide Number Placeholder 8"/>
          <p:cNvSpPr>
            <a:spLocks noGrp="1"/>
          </p:cNvSpPr>
          <p:nvPr>
            <p:ph type="sldNum" sz="quarter" idx="15"/>
          </p:nvPr>
        </p:nvSpPr>
        <p:spPr/>
        <p:txBody>
          <a:bodyPr rtlCol="0"/>
          <a:lstStyle/>
          <a:p>
            <a:fld id="{E24D1C2F-7DB4-4CDC-9D60-8AC8A2B664F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84B8965-E17E-4E5F-B7DC-F4AE17655C06}" type="datetimeFigureOut">
              <a:rPr lang="en-US" smtClean="0"/>
              <a:pPr/>
              <a:t>4/24/2012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24D1C2F-7DB4-4CDC-9D60-8AC8A2B664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84B8965-E17E-4E5F-B7DC-F4AE17655C06}" type="datetimeFigureOut">
              <a:rPr lang="en-US" smtClean="0"/>
              <a:pPr/>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D1C2F-7DB4-4CDC-9D60-8AC8A2B664F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4B8965-E17E-4E5F-B7DC-F4AE17655C06}" type="datetimeFigureOut">
              <a:rPr lang="en-US" smtClean="0"/>
              <a:pPr/>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D1C2F-7DB4-4CDC-9D60-8AC8A2B664F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84B8965-E17E-4E5F-B7DC-F4AE17655C06}" type="datetimeFigureOut">
              <a:rPr lang="en-US" smtClean="0"/>
              <a:pPr/>
              <a:t>4/24/2012</a:t>
            </a:fld>
            <a:endParaRPr lang="en-US"/>
          </a:p>
        </p:txBody>
      </p:sp>
      <p:sp>
        <p:nvSpPr>
          <p:cNvPr id="7" name="Slide Number Placeholder 6"/>
          <p:cNvSpPr>
            <a:spLocks noGrp="1"/>
          </p:cNvSpPr>
          <p:nvPr>
            <p:ph type="sldNum" sz="quarter" idx="11"/>
          </p:nvPr>
        </p:nvSpPr>
        <p:spPr/>
        <p:txBody>
          <a:bodyPr rtlCol="0"/>
          <a:lstStyle/>
          <a:p>
            <a:fld id="{E24D1C2F-7DB4-4CDC-9D60-8AC8A2B664F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B8965-E17E-4E5F-B7DC-F4AE17655C06}" type="datetimeFigureOut">
              <a:rPr lang="en-US" smtClean="0"/>
              <a:pPr/>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D1C2F-7DB4-4CDC-9D60-8AC8A2B66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84B8965-E17E-4E5F-B7DC-F4AE17655C06}" type="datetimeFigureOut">
              <a:rPr lang="en-US" smtClean="0"/>
              <a:pPr/>
              <a:t>4/24/2012</a:t>
            </a:fld>
            <a:endParaRPr lang="en-US"/>
          </a:p>
        </p:txBody>
      </p:sp>
      <p:sp>
        <p:nvSpPr>
          <p:cNvPr id="22" name="Slide Number Placeholder 21"/>
          <p:cNvSpPr>
            <a:spLocks noGrp="1"/>
          </p:cNvSpPr>
          <p:nvPr>
            <p:ph type="sldNum" sz="quarter" idx="15"/>
          </p:nvPr>
        </p:nvSpPr>
        <p:spPr/>
        <p:txBody>
          <a:bodyPr rtlCol="0"/>
          <a:lstStyle/>
          <a:p>
            <a:fld id="{E24D1C2F-7DB4-4CDC-9D60-8AC8A2B664F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84B8965-E17E-4E5F-B7DC-F4AE17655C06}" type="datetimeFigureOut">
              <a:rPr lang="en-US" smtClean="0"/>
              <a:pPr/>
              <a:t>4/24/2012</a:t>
            </a:fld>
            <a:endParaRPr lang="en-US"/>
          </a:p>
        </p:txBody>
      </p:sp>
      <p:sp>
        <p:nvSpPr>
          <p:cNvPr id="18" name="Slide Number Placeholder 17"/>
          <p:cNvSpPr>
            <a:spLocks noGrp="1"/>
          </p:cNvSpPr>
          <p:nvPr>
            <p:ph type="sldNum" sz="quarter" idx="11"/>
          </p:nvPr>
        </p:nvSpPr>
        <p:spPr/>
        <p:txBody>
          <a:bodyPr rtlCol="0"/>
          <a:lstStyle/>
          <a:p>
            <a:fld id="{E24D1C2F-7DB4-4CDC-9D60-8AC8A2B664F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4B8965-E17E-4E5F-B7DC-F4AE17655C06}" type="datetimeFigureOut">
              <a:rPr lang="en-US" smtClean="0"/>
              <a:pPr/>
              <a:t>4/24/2012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24D1C2F-7DB4-4CDC-9D60-8AC8A2B664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oclc.org/reports/stackup/"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ovtrack.us/congress/bills/112/hr161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09800"/>
            <a:ext cx="6172200" cy="2808762"/>
          </a:xfrm>
        </p:spPr>
        <p:txBody>
          <a:bodyPr/>
          <a:lstStyle/>
          <a:p>
            <a:pPr algn="ctr"/>
            <a:r>
              <a:rPr lang="en-US" sz="3600" dirty="0" smtClean="0"/>
              <a:t>Keeping Public </a:t>
            </a:r>
            <a:br>
              <a:rPr lang="en-US" sz="3600" dirty="0" smtClean="0"/>
            </a:br>
            <a:r>
              <a:rPr lang="en-US" sz="3600" dirty="0" smtClean="0"/>
              <a:t>Libraries Public</a:t>
            </a:r>
            <a:r>
              <a:rPr lang="en-US" dirty="0" smtClean="0"/>
              <a:t/>
            </a:r>
            <a:br>
              <a:rPr lang="en-US" dirty="0" smtClean="0"/>
            </a:br>
            <a:endParaRPr lang="en-US" dirty="0"/>
          </a:p>
        </p:txBody>
      </p:sp>
      <p:sp>
        <p:nvSpPr>
          <p:cNvPr id="3" name="Subtitle 2"/>
          <p:cNvSpPr>
            <a:spLocks noGrp="1"/>
          </p:cNvSpPr>
          <p:nvPr>
            <p:ph type="subTitle" idx="1"/>
          </p:nvPr>
        </p:nvSpPr>
        <p:spPr/>
        <p:txBody>
          <a:bodyPr/>
          <a:lstStyle/>
          <a:p>
            <a:pPr algn="r"/>
            <a:r>
              <a:rPr lang="en-US" dirty="0" smtClean="0"/>
              <a:t>Time to Step Up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600200"/>
          </a:xfrm>
        </p:spPr>
        <p:txBody>
          <a:bodyPr>
            <a:normAutofit/>
          </a:bodyPr>
          <a:lstStyle/>
          <a:p>
            <a:r>
              <a:rPr lang="en-US" dirty="0" smtClean="0"/>
              <a:t>History of Professional Organizations’ Positions on Privatization</a:t>
            </a:r>
            <a:endParaRPr lang="en-US" dirty="0"/>
          </a:p>
        </p:txBody>
      </p:sp>
      <p:sp>
        <p:nvSpPr>
          <p:cNvPr id="3" name="Content Placeholder 2"/>
          <p:cNvSpPr>
            <a:spLocks noGrp="1"/>
          </p:cNvSpPr>
          <p:nvPr>
            <p:ph sz="quarter" idx="1"/>
          </p:nvPr>
        </p:nvSpPr>
        <p:spPr/>
        <p:txBody>
          <a:bodyPr/>
          <a:lstStyle/>
          <a:p>
            <a:r>
              <a:rPr lang="en-US" dirty="0" smtClean="0"/>
              <a:t>Oregon Library Association</a:t>
            </a:r>
          </a:p>
          <a:p>
            <a:pPr lvl="1"/>
            <a:r>
              <a:rPr lang="en-US" dirty="0" smtClean="0"/>
              <a:t>Position papers every year</a:t>
            </a:r>
          </a:p>
          <a:p>
            <a:endParaRPr lang="en-US" dirty="0" smtClean="0"/>
          </a:p>
          <a:p>
            <a:r>
              <a:rPr lang="en-US" dirty="0" smtClean="0"/>
              <a:t>ALA</a:t>
            </a:r>
          </a:p>
          <a:p>
            <a:pPr lvl="1"/>
            <a:r>
              <a:rPr lang="en-US" i="1" dirty="0" smtClean="0"/>
              <a:t>Keeping Public Libraries Public</a:t>
            </a:r>
          </a:p>
          <a:p>
            <a:pPr lvl="1"/>
            <a:r>
              <a:rPr lang="en-US" i="1" dirty="0" smtClean="0"/>
              <a:t>Privatizing Libraries</a:t>
            </a:r>
          </a:p>
          <a:p>
            <a:endParaRPr lang="en-US" dirty="0" smtClean="0"/>
          </a:p>
          <a:p>
            <a:r>
              <a:rPr lang="en-US" dirty="0" smtClean="0"/>
              <a:t>Florida Library Association</a:t>
            </a:r>
          </a:p>
          <a:p>
            <a:pPr lvl="1"/>
            <a:r>
              <a:rPr lang="en-US" dirty="0" smtClean="0"/>
              <a:t>Believes it is not in the best interest of the residents of Florida…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Legislation</a:t>
            </a:r>
            <a:endParaRPr lang="en-US" dirty="0"/>
          </a:p>
        </p:txBody>
      </p:sp>
      <p:sp>
        <p:nvSpPr>
          <p:cNvPr id="3" name="Content Placeholder 2"/>
          <p:cNvSpPr>
            <a:spLocks noGrp="1"/>
          </p:cNvSpPr>
          <p:nvPr>
            <p:ph sz="quarter" idx="1"/>
          </p:nvPr>
        </p:nvSpPr>
        <p:spPr/>
        <p:txBody>
          <a:bodyPr/>
          <a:lstStyle/>
          <a:p>
            <a:r>
              <a:rPr lang="en-US" dirty="0" smtClean="0"/>
              <a:t>Unions</a:t>
            </a:r>
          </a:p>
          <a:p>
            <a:pPr lvl="1"/>
            <a:r>
              <a:rPr lang="en-US" dirty="0" smtClean="0"/>
              <a:t>SEI 721</a:t>
            </a:r>
          </a:p>
          <a:p>
            <a:pPr lvl="3">
              <a:buNone/>
            </a:pPr>
            <a:r>
              <a:rPr lang="en-US" dirty="0" smtClean="0"/>
              <a:t>Privatization Beast </a:t>
            </a:r>
          </a:p>
          <a:p>
            <a:endParaRPr lang="en-US" dirty="0" smtClean="0"/>
          </a:p>
          <a:p>
            <a:r>
              <a:rPr lang="en-US" dirty="0" smtClean="0"/>
              <a:t>California Legislation</a:t>
            </a:r>
          </a:p>
          <a:p>
            <a:pPr lvl="1"/>
            <a:r>
              <a:rPr lang="en-US" dirty="0" smtClean="0"/>
              <a:t>AB 438 (</a:t>
            </a:r>
            <a:r>
              <a:rPr lang="en-US" dirty="0" err="1" smtClean="0"/>
              <a:t>Willams</a:t>
            </a:r>
            <a:r>
              <a:rPr lang="en-US" dirty="0" smtClean="0"/>
              <a:t>)</a:t>
            </a:r>
          </a:p>
          <a:p>
            <a:endParaRPr lang="en-US" dirty="0" smtClean="0"/>
          </a:p>
          <a:p>
            <a:r>
              <a:rPr lang="en-US" dirty="0" smtClean="0"/>
              <a:t>Florida</a:t>
            </a:r>
          </a:p>
          <a:p>
            <a:pPr lvl="1"/>
            <a:r>
              <a:rPr lang="en-US" dirty="0" smtClean="0"/>
              <a:t>Although, December 2011 Osceola went with a private for-profit company</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Step Up</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have you done recently that placed your library on the front page of a local paper?</a:t>
            </a:r>
          </a:p>
          <a:p>
            <a:endParaRPr lang="en-US" dirty="0" smtClean="0"/>
          </a:p>
          <a:p>
            <a:r>
              <a:rPr lang="en-US" dirty="0" smtClean="0"/>
              <a:t>When was the last time you presented to your governing body?</a:t>
            </a:r>
          </a:p>
          <a:p>
            <a:endParaRPr lang="en-US" dirty="0" smtClean="0"/>
          </a:p>
          <a:p>
            <a:r>
              <a:rPr lang="en-US" dirty="0" smtClean="0"/>
              <a:t>When was the last time you spoke to a local club or organization sharing a new program or service?</a:t>
            </a:r>
          </a:p>
          <a:p>
            <a:endParaRPr lang="en-US" dirty="0" smtClean="0"/>
          </a:p>
          <a:p>
            <a:r>
              <a:rPr lang="en-US" dirty="0" smtClean="0"/>
              <a:t>Do you spend the time to create communication tools for your governing body?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Local</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Colleagues</a:t>
            </a:r>
            <a:endParaRPr lang="en-US" dirty="0" smtClean="0"/>
          </a:p>
          <a:p>
            <a:pPr lvl="1"/>
            <a:endParaRPr lang="en-US" dirty="0" smtClean="0"/>
          </a:p>
          <a:p>
            <a:pPr lvl="1"/>
            <a:r>
              <a:rPr lang="en-US" dirty="0" smtClean="0"/>
              <a:t>Consortium</a:t>
            </a:r>
            <a:endParaRPr lang="en-US" dirty="0" smtClean="0"/>
          </a:p>
          <a:p>
            <a:pPr lvl="1"/>
            <a:endParaRPr lang="en-US" dirty="0" smtClean="0"/>
          </a:p>
          <a:p>
            <a:pPr lvl="1"/>
            <a:r>
              <a:rPr lang="en-US" dirty="0" smtClean="0"/>
              <a:t>Coffee </a:t>
            </a:r>
            <a:r>
              <a:rPr lang="en-US" dirty="0" smtClean="0"/>
              <a:t>in the </a:t>
            </a:r>
            <a:r>
              <a:rPr lang="en-US" dirty="0" smtClean="0"/>
              <a:t>morning</a:t>
            </a:r>
          </a:p>
          <a:p>
            <a:pPr lvl="1"/>
            <a:endParaRPr lang="en-US" dirty="0" smtClean="0"/>
          </a:p>
          <a:p>
            <a:pPr lvl="1"/>
            <a:r>
              <a:rPr lang="en-US" dirty="0" smtClean="0"/>
              <a:t>Other ideas?</a:t>
            </a:r>
            <a:endParaRPr lang="en-US" dirty="0" smtClean="0"/>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Local</a:t>
            </a:r>
            <a:endParaRPr lang="en-US" dirty="0"/>
          </a:p>
        </p:txBody>
      </p:sp>
      <p:sp>
        <p:nvSpPr>
          <p:cNvPr id="3" name="Content Placeholder 2"/>
          <p:cNvSpPr>
            <a:spLocks noGrp="1"/>
          </p:cNvSpPr>
          <p:nvPr>
            <p:ph sz="quarter" idx="1"/>
          </p:nvPr>
        </p:nvSpPr>
        <p:spPr/>
        <p:txBody>
          <a:bodyPr/>
          <a:lstStyle/>
          <a:p>
            <a:r>
              <a:rPr lang="en-US" dirty="0" smtClean="0"/>
              <a:t>Stakeholders</a:t>
            </a:r>
          </a:p>
          <a:p>
            <a:pPr lvl="1"/>
            <a:endParaRPr lang="en-US" dirty="0" smtClean="0"/>
          </a:p>
          <a:p>
            <a:pPr lvl="1"/>
            <a:r>
              <a:rPr lang="en-US" dirty="0" smtClean="0"/>
              <a:t>Library </a:t>
            </a:r>
            <a:r>
              <a:rPr lang="en-US" dirty="0" smtClean="0"/>
              <a:t>Board </a:t>
            </a:r>
            <a:endParaRPr lang="en-US" dirty="0" smtClean="0"/>
          </a:p>
          <a:p>
            <a:pPr lvl="2"/>
            <a:r>
              <a:rPr lang="en-US" dirty="0" smtClean="0"/>
              <a:t>Advocacy </a:t>
            </a:r>
            <a:r>
              <a:rPr lang="en-US" dirty="0" smtClean="0"/>
              <a:t>binders</a:t>
            </a:r>
          </a:p>
          <a:p>
            <a:pPr lvl="1"/>
            <a:endParaRPr lang="en-US" dirty="0" smtClean="0"/>
          </a:p>
          <a:p>
            <a:pPr lvl="1"/>
            <a:r>
              <a:rPr lang="en-US" dirty="0" smtClean="0"/>
              <a:t>Friends </a:t>
            </a:r>
            <a:r>
              <a:rPr lang="en-US" dirty="0" smtClean="0"/>
              <a:t>of the Library </a:t>
            </a:r>
            <a:endParaRPr lang="en-US" dirty="0" smtClean="0"/>
          </a:p>
          <a:p>
            <a:pPr lvl="1"/>
            <a:endParaRPr lang="en-US" dirty="0" smtClean="0"/>
          </a:p>
          <a:p>
            <a:pPr lvl="1"/>
            <a:r>
              <a:rPr lang="en-US" dirty="0" smtClean="0"/>
              <a:t>Foundation</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Local</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Within </a:t>
            </a:r>
            <a:r>
              <a:rPr lang="en-US" dirty="0" smtClean="0"/>
              <a:t>your library</a:t>
            </a:r>
          </a:p>
          <a:p>
            <a:pPr lvl="1"/>
            <a:endParaRPr lang="en-US" dirty="0" smtClean="0"/>
          </a:p>
          <a:p>
            <a:pPr lvl="1"/>
            <a:r>
              <a:rPr lang="en-US" dirty="0" smtClean="0"/>
              <a:t>Staff</a:t>
            </a:r>
            <a:endParaRPr lang="en-US" dirty="0" smtClean="0"/>
          </a:p>
          <a:p>
            <a:pPr lvl="1"/>
            <a:endParaRPr lang="en-US" dirty="0" smtClean="0"/>
          </a:p>
          <a:p>
            <a:pPr lvl="1"/>
            <a:r>
              <a:rPr lang="en-US" dirty="0" smtClean="0"/>
              <a:t>Television</a:t>
            </a:r>
            <a:endParaRPr lang="en-US" dirty="0" smtClean="0"/>
          </a:p>
          <a:p>
            <a:pPr lvl="1"/>
            <a:endParaRPr lang="en-US" dirty="0" smtClean="0"/>
          </a:p>
          <a:p>
            <a:pPr lvl="1"/>
            <a:r>
              <a:rPr lang="en-US" dirty="0" smtClean="0"/>
              <a:t>Signage</a:t>
            </a:r>
            <a:endParaRPr lang="en-US" dirty="0" smtClean="0"/>
          </a:p>
          <a:p>
            <a:pPr lvl="1"/>
            <a:endParaRPr lang="en-US" dirty="0" smtClean="0"/>
          </a:p>
          <a:p>
            <a:pPr lvl="1"/>
            <a:r>
              <a:rPr lang="en-US" dirty="0" smtClean="0"/>
              <a:t>Handouts</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Within organization</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Demonstrate </a:t>
            </a:r>
            <a:r>
              <a:rPr lang="en-US" dirty="0" smtClean="0"/>
              <a:t>value within your governing body</a:t>
            </a:r>
          </a:p>
          <a:p>
            <a:pPr lvl="1"/>
            <a:r>
              <a:rPr lang="en-US" dirty="0" smtClean="0"/>
              <a:t>Teach computer classes to city/county </a:t>
            </a:r>
            <a:r>
              <a:rPr lang="en-US" dirty="0" smtClean="0"/>
              <a:t>staff</a:t>
            </a:r>
          </a:p>
          <a:p>
            <a:pPr lvl="1"/>
            <a:r>
              <a:rPr lang="en-US" dirty="0" smtClean="0"/>
              <a:t>Special talents or skills?</a:t>
            </a:r>
            <a:endParaRPr lang="en-US" dirty="0" smtClean="0"/>
          </a:p>
          <a:p>
            <a:endParaRPr lang="en-US" dirty="0" smtClean="0"/>
          </a:p>
          <a:p>
            <a:endParaRPr lang="en-US" dirty="0" smtClean="0"/>
          </a:p>
          <a:p>
            <a:r>
              <a:rPr lang="en-US" dirty="0" smtClean="0"/>
              <a:t>Sit </a:t>
            </a:r>
            <a:r>
              <a:rPr lang="en-US" dirty="0" smtClean="0"/>
              <a:t>at the table</a:t>
            </a:r>
          </a:p>
          <a:p>
            <a:pPr lvl="1"/>
            <a:r>
              <a:rPr lang="en-US" dirty="0" smtClean="0"/>
              <a:t>Library is the back-up EOC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Within organization</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Step </a:t>
            </a:r>
            <a:r>
              <a:rPr lang="en-US" dirty="0" smtClean="0"/>
              <a:t>up and participate</a:t>
            </a:r>
          </a:p>
          <a:p>
            <a:pPr lvl="1"/>
            <a:r>
              <a:rPr lang="en-US" dirty="0" smtClean="0"/>
              <a:t>Help resolve issues as a partner</a:t>
            </a:r>
          </a:p>
          <a:p>
            <a:endParaRPr lang="en-US" dirty="0" smtClean="0"/>
          </a:p>
          <a:p>
            <a:r>
              <a:rPr lang="en-US" dirty="0" smtClean="0"/>
              <a:t>Get </a:t>
            </a:r>
            <a:r>
              <a:rPr lang="en-US" dirty="0" smtClean="0"/>
              <a:t>to know your council/board</a:t>
            </a:r>
          </a:p>
          <a:p>
            <a:pPr lvl="1"/>
            <a:r>
              <a:rPr lang="en-US" dirty="0" smtClean="0"/>
              <a:t>First names</a:t>
            </a:r>
          </a:p>
          <a:p>
            <a:endParaRPr lang="en-US" dirty="0" smtClean="0"/>
          </a:p>
          <a:p>
            <a:r>
              <a:rPr lang="en-US" dirty="0" smtClean="0"/>
              <a:t>Be </a:t>
            </a:r>
            <a:r>
              <a:rPr lang="en-US" dirty="0" smtClean="0"/>
              <a:t>the poster child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Regional</a:t>
            </a:r>
            <a:endParaRPr lang="en-US" dirty="0"/>
          </a:p>
        </p:txBody>
      </p:sp>
      <p:sp>
        <p:nvSpPr>
          <p:cNvPr id="3" name="Content Placeholder 2"/>
          <p:cNvSpPr>
            <a:spLocks noGrp="1"/>
          </p:cNvSpPr>
          <p:nvPr>
            <p:ph sz="quarter" idx="1"/>
          </p:nvPr>
        </p:nvSpPr>
        <p:spPr/>
        <p:txBody>
          <a:bodyPr/>
          <a:lstStyle/>
          <a:p>
            <a:pPr>
              <a:lnSpc>
                <a:spcPct val="200000"/>
              </a:lnSpc>
            </a:pPr>
            <a:r>
              <a:rPr lang="en-US" dirty="0" smtClean="0"/>
              <a:t>Library </a:t>
            </a:r>
            <a:r>
              <a:rPr lang="en-US" dirty="0" smtClean="0"/>
              <a:t>and State Legislative committees</a:t>
            </a:r>
          </a:p>
          <a:p>
            <a:pPr>
              <a:lnSpc>
                <a:spcPct val="200000"/>
              </a:lnSpc>
            </a:pPr>
            <a:endParaRPr lang="en-US" dirty="0" smtClean="0"/>
          </a:p>
          <a:p>
            <a:pPr>
              <a:lnSpc>
                <a:spcPct val="200000"/>
              </a:lnSpc>
            </a:pPr>
            <a:r>
              <a:rPr lang="en-US" dirty="0" smtClean="0"/>
              <a:t>OLA</a:t>
            </a:r>
            <a:endParaRPr lang="en-US" dirty="0" smtClean="0"/>
          </a:p>
          <a:p>
            <a:pPr>
              <a:lnSpc>
                <a:spcPct val="200000"/>
              </a:lnSpc>
            </a:pPr>
            <a:endParaRPr lang="en-US" dirty="0" smtClean="0"/>
          </a:p>
          <a:p>
            <a:pPr>
              <a:lnSpc>
                <a:spcPct val="200000"/>
              </a:lnSpc>
            </a:pPr>
            <a:r>
              <a:rPr lang="en-US" dirty="0" smtClean="0"/>
              <a:t>Know </a:t>
            </a:r>
            <a:r>
              <a:rPr lang="en-US" dirty="0" smtClean="0"/>
              <a:t>your legislator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Regional</a:t>
            </a:r>
            <a:endParaRPr lang="en-US" dirty="0"/>
          </a:p>
        </p:txBody>
      </p:sp>
      <p:sp>
        <p:nvSpPr>
          <p:cNvPr id="3" name="Content Placeholder 2"/>
          <p:cNvSpPr>
            <a:spLocks noGrp="1"/>
          </p:cNvSpPr>
          <p:nvPr>
            <p:ph sz="quarter" idx="1"/>
          </p:nvPr>
        </p:nvSpPr>
        <p:spPr/>
        <p:txBody>
          <a:bodyPr/>
          <a:lstStyle/>
          <a:p>
            <a:pPr>
              <a:lnSpc>
                <a:spcPct val="200000"/>
              </a:lnSpc>
            </a:pPr>
            <a:r>
              <a:rPr lang="en-US" dirty="0" smtClean="0"/>
              <a:t>Join groups that promote literacy and libraries</a:t>
            </a:r>
          </a:p>
          <a:p>
            <a:pPr>
              <a:lnSpc>
                <a:spcPct val="200000"/>
              </a:lnSpc>
            </a:pPr>
            <a:endParaRPr lang="en-US" dirty="0" smtClean="0"/>
          </a:p>
          <a:p>
            <a:pPr>
              <a:lnSpc>
                <a:spcPct val="200000"/>
              </a:lnSpc>
            </a:pPr>
            <a:r>
              <a:rPr lang="en-US" dirty="0" smtClean="0"/>
              <a:t>League </a:t>
            </a:r>
            <a:r>
              <a:rPr lang="en-US" dirty="0" smtClean="0"/>
              <a:t>of </a:t>
            </a:r>
            <a:r>
              <a:rPr lang="en-US" dirty="0" smtClean="0"/>
              <a:t>Cities</a:t>
            </a:r>
          </a:p>
          <a:p>
            <a:pPr lvl="1">
              <a:lnSpc>
                <a:spcPct val="200000"/>
              </a:lnSpc>
            </a:pPr>
            <a:r>
              <a:rPr lang="en-US" dirty="0" smtClean="0"/>
              <a:t>Booth</a:t>
            </a:r>
          </a:p>
          <a:p>
            <a:pPr lvl="1">
              <a:lnSpc>
                <a:spcPct val="200000"/>
              </a:lnSpc>
            </a:pPr>
            <a:r>
              <a:rPr lang="en-US" dirty="0" smtClean="0"/>
              <a:t>Governance at a Glance</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This is not about staff within the private sector or the programs and services they provide.</a:t>
            </a:r>
          </a:p>
          <a:p>
            <a:endParaRPr lang="en-US" dirty="0" smtClean="0"/>
          </a:p>
          <a:p>
            <a:endParaRPr lang="en-US" dirty="0" smtClean="0"/>
          </a:p>
          <a:p>
            <a:r>
              <a:rPr lang="en-US" dirty="0" smtClean="0"/>
              <a:t>This is about </a:t>
            </a:r>
          </a:p>
          <a:p>
            <a:pPr lvl="1"/>
            <a:r>
              <a:rPr lang="en-US" dirty="0" smtClean="0"/>
              <a:t>Transparency</a:t>
            </a:r>
          </a:p>
          <a:p>
            <a:pPr lvl="1"/>
            <a:r>
              <a:rPr lang="en-US" dirty="0" smtClean="0"/>
              <a:t>Public perception</a:t>
            </a:r>
          </a:p>
          <a:p>
            <a:pPr lvl="1"/>
            <a:r>
              <a:rPr lang="en-US" dirty="0" smtClean="0"/>
              <a:t>Well informed and strong advocates</a:t>
            </a:r>
          </a:p>
          <a:p>
            <a:pPr lvl="1"/>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Social Media</a:t>
            </a:r>
            <a:endParaRPr lang="en-US" dirty="0"/>
          </a:p>
        </p:txBody>
      </p:sp>
      <p:sp>
        <p:nvSpPr>
          <p:cNvPr id="3" name="Content Placeholder 2"/>
          <p:cNvSpPr>
            <a:spLocks noGrp="1"/>
          </p:cNvSpPr>
          <p:nvPr>
            <p:ph sz="quarter" idx="1"/>
          </p:nvPr>
        </p:nvSpPr>
        <p:spPr/>
        <p:txBody>
          <a:bodyPr/>
          <a:lstStyle/>
          <a:p>
            <a:pPr>
              <a:lnSpc>
                <a:spcPct val="200000"/>
              </a:lnSpc>
            </a:pPr>
            <a:r>
              <a:rPr lang="en-US" dirty="0" smtClean="0"/>
              <a:t>Library </a:t>
            </a:r>
            <a:r>
              <a:rPr lang="en-US" dirty="0" smtClean="0"/>
              <a:t> </a:t>
            </a:r>
            <a:r>
              <a:rPr lang="en-US" dirty="0" smtClean="0"/>
              <a:t>friendly b</a:t>
            </a:r>
            <a:r>
              <a:rPr lang="en-US" dirty="0" smtClean="0"/>
              <a:t>logs</a:t>
            </a:r>
            <a:endParaRPr lang="en-US" dirty="0" smtClean="0"/>
          </a:p>
          <a:p>
            <a:pPr>
              <a:lnSpc>
                <a:spcPct val="200000"/>
              </a:lnSpc>
            </a:pPr>
            <a:r>
              <a:rPr lang="en-US" dirty="0" err="1" smtClean="0"/>
              <a:t>Facebook</a:t>
            </a:r>
            <a:endParaRPr lang="en-US" dirty="0" smtClean="0"/>
          </a:p>
          <a:p>
            <a:pPr>
              <a:lnSpc>
                <a:spcPct val="200000"/>
              </a:lnSpc>
            </a:pPr>
            <a:r>
              <a:rPr lang="en-US" dirty="0" smtClean="0"/>
              <a:t>Twitter</a:t>
            </a:r>
          </a:p>
          <a:p>
            <a:pPr>
              <a:lnSpc>
                <a:spcPct val="200000"/>
              </a:lnSpc>
            </a:pPr>
            <a:r>
              <a:rPr lang="en-US" dirty="0" smtClean="0"/>
              <a:t>YouTube</a:t>
            </a:r>
          </a:p>
          <a:p>
            <a:pPr>
              <a:lnSpc>
                <a:spcPct val="200000"/>
              </a:lnSpc>
            </a:pPr>
            <a:r>
              <a:rPr lang="en-US" dirty="0" smtClean="0"/>
              <a:t>Set up a website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Social Media</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Use with caution</a:t>
            </a:r>
          </a:p>
          <a:p>
            <a:pPr lvl="1"/>
            <a:endParaRPr lang="en-US" dirty="0" smtClean="0"/>
          </a:p>
          <a:p>
            <a:pPr lvl="1"/>
            <a:r>
              <a:rPr lang="en-US" dirty="0" smtClean="0"/>
              <a:t>Editorials in the newspapers</a:t>
            </a:r>
          </a:p>
          <a:p>
            <a:pPr lvl="1"/>
            <a:endParaRPr lang="en-US" dirty="0" smtClean="0"/>
          </a:p>
          <a:p>
            <a:pPr lvl="1"/>
            <a:r>
              <a:rPr lang="en-US" dirty="0" smtClean="0"/>
              <a:t>Comment online to articles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Advocacy- Publications</a:t>
            </a:r>
            <a:endParaRPr lang="en-US" dirty="0"/>
          </a:p>
        </p:txBody>
      </p:sp>
      <p:sp>
        <p:nvSpPr>
          <p:cNvPr id="3" name="Content Placeholder 2"/>
          <p:cNvSpPr>
            <a:spLocks noGrp="1"/>
          </p:cNvSpPr>
          <p:nvPr>
            <p:ph sz="quarter" idx="1"/>
          </p:nvPr>
        </p:nvSpPr>
        <p:spPr/>
        <p:txBody>
          <a:bodyPr/>
          <a:lstStyle/>
          <a:p>
            <a:r>
              <a:rPr lang="en-US" i="1" dirty="0" smtClean="0"/>
              <a:t>Privatizing Libraries</a:t>
            </a:r>
            <a:endParaRPr lang="en-US" dirty="0" smtClean="0"/>
          </a:p>
          <a:p>
            <a:pPr lvl="1"/>
            <a:r>
              <a:rPr lang="en-US" dirty="0" smtClean="0"/>
              <a:t>ALA</a:t>
            </a:r>
          </a:p>
          <a:p>
            <a:r>
              <a:rPr lang="en-US" i="1" dirty="0" smtClean="0"/>
              <a:t>Keeping Public Libraries Public</a:t>
            </a:r>
          </a:p>
          <a:p>
            <a:pPr lvl="1"/>
            <a:r>
              <a:rPr lang="en-US" dirty="0" smtClean="0"/>
              <a:t>ALA</a:t>
            </a:r>
          </a:p>
          <a:p>
            <a:r>
              <a:rPr lang="en-US" dirty="0" smtClean="0"/>
              <a:t>References in articles</a:t>
            </a:r>
          </a:p>
          <a:p>
            <a:r>
              <a:rPr lang="en-US" dirty="0" smtClean="0"/>
              <a:t>Professional journals</a:t>
            </a:r>
          </a:p>
          <a:p>
            <a:pPr lvl="1"/>
            <a:r>
              <a:rPr lang="en-US" i="1" dirty="0" smtClean="0"/>
              <a:t>Library Journal</a:t>
            </a:r>
          </a:p>
          <a:p>
            <a:pPr lvl="1"/>
            <a:r>
              <a:rPr lang="en-US" i="1" dirty="0" smtClean="0"/>
              <a:t>American Libraries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Miscellaneous</a:t>
            </a:r>
            <a:endParaRPr lang="en-US" dirty="0"/>
          </a:p>
        </p:txBody>
      </p:sp>
      <p:sp>
        <p:nvSpPr>
          <p:cNvPr id="3" name="Content Placeholder 2"/>
          <p:cNvSpPr>
            <a:spLocks noGrp="1"/>
          </p:cNvSpPr>
          <p:nvPr>
            <p:ph sz="quarter" idx="1"/>
          </p:nvPr>
        </p:nvSpPr>
        <p:spPr/>
        <p:txBody>
          <a:bodyPr/>
          <a:lstStyle/>
          <a:p>
            <a:pPr>
              <a:lnSpc>
                <a:spcPct val="200000"/>
              </a:lnSpc>
            </a:pPr>
            <a:r>
              <a:rPr lang="en-US" dirty="0" smtClean="0"/>
              <a:t>Constantly </a:t>
            </a:r>
            <a:r>
              <a:rPr lang="en-US" dirty="0" smtClean="0"/>
              <a:t>consider ‘how do I add value’</a:t>
            </a:r>
          </a:p>
          <a:p>
            <a:pPr>
              <a:lnSpc>
                <a:spcPct val="200000"/>
              </a:lnSpc>
            </a:pPr>
            <a:r>
              <a:rPr lang="en-US" dirty="0" smtClean="0"/>
              <a:t>Newspaper </a:t>
            </a:r>
            <a:r>
              <a:rPr lang="en-US" dirty="0" smtClean="0"/>
              <a:t>articles</a:t>
            </a:r>
          </a:p>
          <a:p>
            <a:pPr>
              <a:lnSpc>
                <a:spcPct val="200000"/>
              </a:lnSpc>
            </a:pPr>
            <a:r>
              <a:rPr lang="en-US" dirty="0" smtClean="0"/>
              <a:t>How </a:t>
            </a:r>
            <a:r>
              <a:rPr lang="en-US" dirty="0" smtClean="0"/>
              <a:t>you </a:t>
            </a:r>
            <a:r>
              <a:rPr lang="en-US" dirty="0" smtClean="0"/>
              <a:t>*twist* </a:t>
            </a:r>
            <a:r>
              <a:rPr lang="en-US" dirty="0" smtClean="0"/>
              <a:t>your </a:t>
            </a:r>
            <a:r>
              <a:rPr lang="en-US" dirty="0" smtClean="0"/>
              <a:t>figures</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Miscellaneous</a:t>
            </a:r>
            <a:endParaRPr lang="en-US" dirty="0"/>
          </a:p>
        </p:txBody>
      </p:sp>
      <p:sp>
        <p:nvSpPr>
          <p:cNvPr id="3" name="Content Placeholder 2"/>
          <p:cNvSpPr>
            <a:spLocks noGrp="1"/>
          </p:cNvSpPr>
          <p:nvPr>
            <p:ph sz="quarter" idx="1"/>
          </p:nvPr>
        </p:nvSpPr>
        <p:spPr/>
        <p:txBody>
          <a:bodyPr/>
          <a:lstStyle/>
          <a:p>
            <a:pPr>
              <a:lnSpc>
                <a:spcPct val="200000"/>
              </a:lnSpc>
            </a:pPr>
            <a:r>
              <a:rPr lang="en-US" dirty="0" smtClean="0"/>
              <a:t>Have a table at local events</a:t>
            </a:r>
          </a:p>
          <a:p>
            <a:pPr>
              <a:lnSpc>
                <a:spcPct val="200000"/>
              </a:lnSpc>
            </a:pPr>
            <a:r>
              <a:rPr lang="en-US" dirty="0" smtClean="0"/>
              <a:t>Participate in your local parades</a:t>
            </a:r>
          </a:p>
          <a:p>
            <a:pPr>
              <a:lnSpc>
                <a:spcPct val="200000"/>
              </a:lnSpc>
            </a:pPr>
            <a:r>
              <a:rPr lang="en-US" dirty="0" smtClean="0"/>
              <a:t>Attend council meetings</a:t>
            </a:r>
          </a:p>
          <a:p>
            <a:pPr lvl="1">
              <a:lnSpc>
                <a:spcPct val="200000"/>
              </a:lnSpc>
            </a:pPr>
            <a:r>
              <a:rPr lang="en-US" dirty="0" smtClean="0"/>
              <a:t>Proclamations</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smtClean="0"/>
              <a:t>Getting technical</a:t>
            </a:r>
            <a:endParaRPr lang="en-US" dirty="0"/>
          </a:p>
        </p:txBody>
      </p:sp>
      <p:sp>
        <p:nvSpPr>
          <p:cNvPr id="3" name="Content Placeholder 2"/>
          <p:cNvSpPr>
            <a:spLocks noGrp="1"/>
          </p:cNvSpPr>
          <p:nvPr>
            <p:ph sz="quarter" idx="1"/>
          </p:nvPr>
        </p:nvSpPr>
        <p:spPr/>
        <p:txBody>
          <a:bodyPr/>
          <a:lstStyle/>
          <a:p>
            <a:r>
              <a:rPr lang="en-US" b="1" dirty="0" smtClean="0">
                <a:solidFill>
                  <a:schemeClr val="tx2"/>
                </a:solidFill>
                <a:latin typeface="Trebuchet MS" pitchFamily="34" charset="0"/>
              </a:rPr>
              <a:t>More libraries—5,400—offer technology training classes than there are computer training businesses in the U.S. </a:t>
            </a:r>
            <a:r>
              <a:rPr lang="en-US" dirty="0" smtClean="0">
                <a:solidFill>
                  <a:schemeClr val="tx2"/>
                </a:solidFill>
                <a:latin typeface="Trebuchet MS" pitchFamily="34" charset="0"/>
              </a:rPr>
              <a:t> Every day, 14,700 people attend free library computer classes—a retail value of $2.2 million. That’s $629 million worth of computer classes annually (based on 286 business days per year</a:t>
            </a:r>
            <a:r>
              <a:rPr lang="en-US" dirty="0" smtClean="0">
                <a:solidFill>
                  <a:schemeClr val="tx2"/>
                </a:solidFill>
                <a:latin typeface="Trebuchet MS" pitchFamily="34" charset="0"/>
              </a:rPr>
              <a:t>).</a:t>
            </a:r>
          </a:p>
          <a:p>
            <a:endParaRPr lang="en-US" dirty="0" smtClean="0">
              <a:solidFill>
                <a:schemeClr val="tx2"/>
              </a:solidFill>
              <a:latin typeface="Trebuchet MS" pitchFamily="34" charset="0"/>
            </a:endParaRPr>
          </a:p>
          <a:p>
            <a:r>
              <a:rPr lang="en-US" dirty="0" smtClean="0">
                <a:solidFill>
                  <a:schemeClr val="tx2"/>
                </a:solidFill>
                <a:latin typeface="Trebuchet MS" pitchFamily="34" charset="0"/>
                <a:hlinkClick r:id="rId3"/>
              </a:rPr>
              <a:t>http://www.oclc.org/reports/stackup</a:t>
            </a:r>
            <a:r>
              <a:rPr lang="en-US" dirty="0" smtClean="0">
                <a:solidFill>
                  <a:schemeClr val="tx2"/>
                </a:solidFill>
                <a:latin typeface="Trebuchet MS" pitchFamily="34" charset="0"/>
                <a:hlinkClick r:id="rId3"/>
              </a:rPr>
              <a:t>/</a:t>
            </a:r>
            <a:endParaRPr lang="en-US" dirty="0" smtClean="0">
              <a:solidFill>
                <a:schemeClr val="tx2"/>
              </a:solidFill>
              <a:latin typeface="Trebuchet MS" pitchFamily="34" charset="0"/>
            </a:endParaRPr>
          </a:p>
          <a:p>
            <a:endParaRPr lang="en-US" dirty="0">
              <a:solidFill>
                <a:schemeClr val="tx2"/>
              </a:solidFill>
              <a:latin typeface="Trebuchet MS"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technical</a:t>
            </a:r>
            <a:endParaRPr lang="en-US" dirty="0"/>
          </a:p>
        </p:txBody>
      </p:sp>
      <p:pic>
        <p:nvPicPr>
          <p:cNvPr id="4" name="Picture 8"/>
          <p:cNvPicPr>
            <a:picLocks noGrp="1" noChangeAspect="1" noChangeArrowheads="1"/>
          </p:cNvPicPr>
          <p:nvPr>
            <p:ph sz="quarter" idx="1"/>
          </p:nvPr>
        </p:nvPicPr>
        <p:blipFill>
          <a:blip r:embed="rId3" cstate="print"/>
          <a:srcRect/>
          <a:stretch>
            <a:fillRect/>
          </a:stretch>
        </p:blipFill>
        <p:spPr bwMode="auto">
          <a:xfrm>
            <a:off x="457200" y="2525529"/>
            <a:ext cx="7467600" cy="302296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News</a:t>
            </a:r>
            <a:endParaRPr lang="en-US" dirty="0"/>
          </a:p>
        </p:txBody>
      </p:sp>
      <p:sp>
        <p:nvSpPr>
          <p:cNvPr id="3" name="Content Placeholder 2"/>
          <p:cNvSpPr>
            <a:spLocks noGrp="1"/>
          </p:cNvSpPr>
          <p:nvPr>
            <p:ph sz="quarter" idx="1"/>
          </p:nvPr>
        </p:nvSpPr>
        <p:spPr/>
        <p:txBody>
          <a:bodyPr/>
          <a:lstStyle/>
          <a:p>
            <a:r>
              <a:rPr lang="en-US" dirty="0" smtClean="0"/>
              <a:t>FEMA- classified libraries as essential services. </a:t>
            </a:r>
            <a:endParaRPr lang="en-US" dirty="0" smtClean="0"/>
          </a:p>
          <a:p>
            <a:endParaRPr lang="en-US" dirty="0" smtClean="0"/>
          </a:p>
          <a:p>
            <a:r>
              <a:rPr lang="en-US" dirty="0" smtClean="0"/>
              <a:t>Workforce </a:t>
            </a:r>
            <a:r>
              <a:rPr lang="en-US" dirty="0" smtClean="0"/>
              <a:t>in Investments Through Local Libraries </a:t>
            </a:r>
            <a:r>
              <a:rPr lang="en-US" dirty="0" smtClean="0"/>
              <a:t>Act</a:t>
            </a:r>
          </a:p>
          <a:p>
            <a:pPr lvl="1"/>
            <a:r>
              <a:rPr lang="en-US" dirty="0" smtClean="0">
                <a:hlinkClick r:id="rId3"/>
              </a:rPr>
              <a:t>http://</a:t>
            </a:r>
            <a:r>
              <a:rPr lang="en-US" dirty="0" smtClean="0">
                <a:hlinkClick r:id="rId3"/>
              </a:rPr>
              <a:t>www.govtrack.us/congress/bills/112/hr1616</a:t>
            </a:r>
            <a:endParaRPr lang="en-US" dirty="0" smtClean="0"/>
          </a:p>
          <a:p>
            <a:pPr lvl="1"/>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Pretty much up to us</a:t>
            </a:r>
          </a:p>
          <a:p>
            <a:endParaRPr lang="en-US" dirty="0" smtClean="0"/>
          </a:p>
          <a:p>
            <a:r>
              <a:rPr lang="en-US" dirty="0" smtClean="0"/>
              <a:t>Budget</a:t>
            </a:r>
          </a:p>
          <a:p>
            <a:endParaRPr lang="en-US" dirty="0" smtClean="0"/>
          </a:p>
          <a:p>
            <a:r>
              <a:rPr lang="en-US" dirty="0" smtClean="0"/>
              <a:t>Join/Like on social media venues</a:t>
            </a:r>
          </a:p>
          <a:p>
            <a:endParaRPr lang="en-US" dirty="0" smtClean="0"/>
          </a:p>
          <a:p>
            <a:r>
              <a:rPr lang="en-US" dirty="0" smtClean="0"/>
              <a:t>Don’t make it easy </a:t>
            </a:r>
          </a:p>
          <a:p>
            <a:endParaRPr lang="en-US" dirty="0" smtClean="0"/>
          </a:p>
          <a:p>
            <a:r>
              <a:rPr lang="en-US" dirty="0" smtClean="0"/>
              <a:t>Stay informed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r>
              <a:rPr lang="en-US" dirty="0" smtClean="0"/>
              <a:t>10-second byte</a:t>
            </a:r>
          </a:p>
          <a:p>
            <a:endParaRPr lang="en-US" dirty="0" smtClean="0"/>
          </a:p>
          <a:p>
            <a:pPr lvl="1"/>
            <a:r>
              <a:rPr lang="en-US" dirty="0" smtClean="0"/>
              <a:t>Elevator speech</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sz="quarter" idx="1"/>
          </p:nvPr>
        </p:nvSpPr>
        <p:spPr/>
        <p:txBody>
          <a:bodyPr>
            <a:normAutofit fontScale="92500"/>
          </a:bodyPr>
          <a:lstStyle/>
          <a:p>
            <a:r>
              <a:rPr lang="en-US" dirty="0" smtClean="0"/>
              <a:t>First Library Director in a city that pulled out of Riverside County</a:t>
            </a:r>
          </a:p>
          <a:p>
            <a:endParaRPr lang="en-US" dirty="0" smtClean="0"/>
          </a:p>
          <a:p>
            <a:r>
              <a:rPr lang="en-US" dirty="0" smtClean="0"/>
              <a:t>Four years as president of California City Librarian Interest Group</a:t>
            </a:r>
          </a:p>
          <a:p>
            <a:endParaRPr lang="en-US" dirty="0" smtClean="0"/>
          </a:p>
          <a:p>
            <a:r>
              <a:rPr lang="en-US" dirty="0" smtClean="0"/>
              <a:t>Presented at 2011 ALA with SEIU and City of Santa Clarita residents - Privatization of Libraries</a:t>
            </a:r>
          </a:p>
          <a:p>
            <a:endParaRPr lang="en-US" dirty="0" smtClean="0"/>
          </a:p>
          <a:p>
            <a:r>
              <a:rPr lang="en-US" dirty="0" smtClean="0"/>
              <a:t>Consultant for budget analysis</a:t>
            </a:r>
          </a:p>
          <a:p>
            <a:endParaRPr lang="en-US" dirty="0" smtClean="0"/>
          </a:p>
          <a:p>
            <a:r>
              <a:rPr lang="en-US" dirty="0" smtClean="0"/>
              <a:t>Strategic Planner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2819400"/>
            <a:ext cx="2579552" cy="707886"/>
          </a:xfrm>
          <a:prstGeom prst="rect">
            <a:avLst/>
          </a:prstGeom>
          <a:noFill/>
        </p:spPr>
        <p:txBody>
          <a:bodyPr wrap="none" rtlCol="0">
            <a:spAutoFit/>
          </a:bodyPr>
          <a:lstStyle/>
          <a:p>
            <a:r>
              <a:rPr lang="en-US" sz="4000" dirty="0" smtClean="0"/>
              <a:t>Thank you</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a:bodyPr>
          <a:lstStyle/>
          <a:p>
            <a:r>
              <a:rPr lang="en-US" dirty="0" smtClean="0"/>
              <a:t>Defining Outsourcing and Privatization</a:t>
            </a:r>
          </a:p>
          <a:p>
            <a:endParaRPr lang="en-US" dirty="0" smtClean="0"/>
          </a:p>
          <a:p>
            <a:r>
              <a:rPr lang="en-US" dirty="0" smtClean="0"/>
              <a:t>Why Go Private?</a:t>
            </a:r>
          </a:p>
          <a:p>
            <a:endParaRPr lang="en-US" dirty="0" smtClean="0"/>
          </a:p>
          <a:p>
            <a:r>
              <a:rPr lang="en-US" dirty="0" smtClean="0"/>
              <a:t>History</a:t>
            </a:r>
          </a:p>
          <a:p>
            <a:endParaRPr lang="en-US" dirty="0" smtClean="0"/>
          </a:p>
          <a:p>
            <a:r>
              <a:rPr lang="en-US" dirty="0" smtClean="0"/>
              <a:t>Advocacy</a:t>
            </a:r>
          </a:p>
          <a:p>
            <a:endParaRPr lang="en-US" dirty="0" smtClean="0"/>
          </a:p>
          <a:p>
            <a:r>
              <a:rPr lang="en-US" dirty="0" smtClean="0"/>
              <a:t>Future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Outsourcing vs. Privatization</a:t>
            </a:r>
            <a:endParaRPr lang="en-US" dirty="0"/>
          </a:p>
        </p:txBody>
      </p:sp>
      <p:sp>
        <p:nvSpPr>
          <p:cNvPr id="3" name="Content Placeholder 2"/>
          <p:cNvSpPr>
            <a:spLocks noGrp="1"/>
          </p:cNvSpPr>
          <p:nvPr>
            <p:ph sz="quarter" idx="1"/>
          </p:nvPr>
        </p:nvSpPr>
        <p:spPr/>
        <p:txBody>
          <a:bodyPr/>
          <a:lstStyle/>
          <a:p>
            <a:r>
              <a:rPr lang="en-US" dirty="0" smtClean="0"/>
              <a:t>Outsourcing</a:t>
            </a:r>
          </a:p>
          <a:p>
            <a:pPr lvl="1"/>
            <a:r>
              <a:rPr lang="en-US" dirty="0" smtClean="0"/>
              <a:t>Transferring certain work-related tasks involving  recurring internal activities that are not core to the mission of the library. (vendor, contractor, independent workers)</a:t>
            </a:r>
          </a:p>
          <a:p>
            <a:endParaRPr lang="en-US" dirty="0" smtClean="0"/>
          </a:p>
          <a:p>
            <a:r>
              <a:rPr lang="en-US" dirty="0" smtClean="0"/>
              <a:t>Privatization</a:t>
            </a:r>
          </a:p>
          <a:p>
            <a:pPr lvl="1"/>
            <a:r>
              <a:rPr lang="en-US" dirty="0" smtClean="0"/>
              <a:t>Shifting of library service from the public to the private sector through transference of library management and or assets from a government agency to a commercial company.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Contract is narrow</a:t>
            </a:r>
          </a:p>
          <a:p>
            <a:endParaRPr lang="en-US" dirty="0" smtClean="0"/>
          </a:p>
          <a:p>
            <a:r>
              <a:rPr lang="en-US" dirty="0" smtClean="0"/>
              <a:t>Library defines scope of work</a:t>
            </a:r>
          </a:p>
          <a:p>
            <a:endParaRPr lang="en-US" dirty="0" smtClean="0"/>
          </a:p>
          <a:p>
            <a:r>
              <a:rPr lang="en-US" dirty="0" smtClean="0"/>
              <a:t>Determines what the service is</a:t>
            </a:r>
          </a:p>
          <a:p>
            <a:endParaRPr lang="en-US" dirty="0" smtClean="0"/>
          </a:p>
          <a:p>
            <a:r>
              <a:rPr lang="en-US" dirty="0" smtClean="0"/>
              <a:t>Specific task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Privatization</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Encompasses all library services and programs</a:t>
            </a:r>
          </a:p>
          <a:p>
            <a:endParaRPr lang="en-US" dirty="0" smtClean="0"/>
          </a:p>
          <a:p>
            <a:r>
              <a:rPr lang="en-US" dirty="0" smtClean="0"/>
              <a:t>Determines how services will be delivered</a:t>
            </a:r>
          </a:p>
          <a:p>
            <a:endParaRPr lang="en-US" dirty="0" smtClean="0"/>
          </a:p>
          <a:p>
            <a:r>
              <a:rPr lang="en-US" dirty="0" smtClean="0"/>
              <a:t>Determines which services and programs will be offered</a:t>
            </a:r>
          </a:p>
          <a:p>
            <a:endParaRPr lang="en-US" dirty="0" smtClean="0"/>
          </a:p>
          <a:p>
            <a:r>
              <a:rPr lang="en-US" dirty="0" smtClean="0"/>
              <a:t>Defines ownership of records, materials, etc.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go private?</a:t>
            </a:r>
            <a:endParaRPr lang="en-US" dirty="0"/>
          </a:p>
        </p:txBody>
      </p:sp>
      <p:sp>
        <p:nvSpPr>
          <p:cNvPr id="3" name="Content Placeholder 2"/>
          <p:cNvSpPr>
            <a:spLocks noGrp="1"/>
          </p:cNvSpPr>
          <p:nvPr>
            <p:ph sz="quarter" idx="1"/>
          </p:nvPr>
        </p:nvSpPr>
        <p:spPr/>
        <p:txBody>
          <a:bodyPr/>
          <a:lstStyle/>
          <a:p>
            <a:pPr>
              <a:lnSpc>
                <a:spcPct val="200000"/>
              </a:lnSpc>
            </a:pPr>
            <a:r>
              <a:rPr lang="en-US" dirty="0" smtClean="0"/>
              <a:t>Withdraw from County</a:t>
            </a:r>
          </a:p>
          <a:p>
            <a:pPr>
              <a:lnSpc>
                <a:spcPct val="200000"/>
              </a:lnSpc>
            </a:pPr>
            <a:r>
              <a:rPr lang="en-US" dirty="0" smtClean="0"/>
              <a:t>Staffing expenses</a:t>
            </a:r>
          </a:p>
          <a:p>
            <a:pPr>
              <a:lnSpc>
                <a:spcPct val="200000"/>
              </a:lnSpc>
            </a:pPr>
            <a:r>
              <a:rPr lang="en-US" dirty="0" smtClean="0"/>
              <a:t>Budget reductions/cuts</a:t>
            </a:r>
          </a:p>
          <a:p>
            <a:pPr>
              <a:lnSpc>
                <a:spcPct val="200000"/>
              </a:lnSpc>
            </a:pPr>
            <a:r>
              <a:rPr lang="en-US" dirty="0" smtClean="0"/>
              <a:t>Eliminate current library administration</a:t>
            </a:r>
          </a:p>
          <a:p>
            <a:endParaRPr lang="en-US" dirty="0" smtClean="0"/>
          </a:p>
          <a:p>
            <a:r>
              <a:rPr lang="en-US" dirty="0" smtClean="0"/>
              <a:t>Management does not want to be in the public library business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Privately Managed Libraries</a:t>
            </a:r>
            <a:endParaRPr lang="en-US" dirty="0"/>
          </a:p>
        </p:txBody>
      </p:sp>
      <p:sp>
        <p:nvSpPr>
          <p:cNvPr id="3" name="Content Placeholder 2"/>
          <p:cNvSpPr>
            <a:spLocks noGrp="1"/>
          </p:cNvSpPr>
          <p:nvPr>
            <p:ph sz="quarter" idx="1"/>
          </p:nvPr>
        </p:nvSpPr>
        <p:spPr/>
        <p:txBody>
          <a:bodyPr/>
          <a:lstStyle/>
          <a:p>
            <a:r>
              <a:rPr lang="en-US" dirty="0" smtClean="0"/>
              <a:t>1997- Riverside County </a:t>
            </a:r>
          </a:p>
          <a:p>
            <a:pPr lvl="1"/>
            <a:r>
              <a:rPr lang="en-US" dirty="0" smtClean="0"/>
              <a:t>Murrieta pulled out of County</a:t>
            </a:r>
          </a:p>
          <a:p>
            <a:pPr lvl="1"/>
            <a:r>
              <a:rPr lang="en-US" dirty="0" smtClean="0"/>
              <a:t>Wanted local control of library services</a:t>
            </a:r>
            <a:endParaRPr lang="en-US" dirty="0"/>
          </a:p>
          <a:p>
            <a:r>
              <a:rPr lang="en-US" dirty="0" smtClean="0"/>
              <a:t>2006- Shasta County</a:t>
            </a:r>
          </a:p>
          <a:p>
            <a:r>
              <a:rPr lang="en-US" dirty="0" smtClean="0"/>
              <a:t>2007- Moorpark </a:t>
            </a:r>
          </a:p>
          <a:p>
            <a:r>
              <a:rPr lang="en-US" dirty="0" smtClean="0"/>
              <a:t>2007- Jackson County (OR) </a:t>
            </a:r>
          </a:p>
          <a:p>
            <a:pPr lvl="1"/>
            <a:r>
              <a:rPr lang="en-US" dirty="0" smtClean="0"/>
              <a:t>Timber industry impacted funds</a:t>
            </a:r>
          </a:p>
          <a:p>
            <a:r>
              <a:rPr lang="en-US" dirty="0" smtClean="0"/>
              <a:t>2010- Camarillo </a:t>
            </a:r>
          </a:p>
          <a:p>
            <a:r>
              <a:rPr lang="en-US" dirty="0" smtClean="0"/>
              <a:t>2011- Santa Clarita</a:t>
            </a:r>
          </a:p>
          <a:p>
            <a:pPr lvl="1"/>
            <a:r>
              <a:rPr lang="en-US" dirty="0" smtClean="0"/>
              <a:t>Council still approved contract with a for-profit company despite citizen opposition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2961</TotalTime>
  <Words>2553</Words>
  <Application>Microsoft Office PowerPoint</Application>
  <PresentationFormat>On-screen Show (4:3)</PresentationFormat>
  <Paragraphs>339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Oriel</vt:lpstr>
      <vt:lpstr>Keeping Public  Libraries Public </vt:lpstr>
      <vt:lpstr>Disclaimer</vt:lpstr>
      <vt:lpstr>My Background</vt:lpstr>
      <vt:lpstr>Overview</vt:lpstr>
      <vt:lpstr>Defining Outsourcing vs. Privatization</vt:lpstr>
      <vt:lpstr>Outsourcing</vt:lpstr>
      <vt:lpstr>Privatization</vt:lpstr>
      <vt:lpstr>Why go private?</vt:lpstr>
      <vt:lpstr>History of Privately Managed Libraries</vt:lpstr>
      <vt:lpstr>History of Professional Organizations’ Positions on Privatization</vt:lpstr>
      <vt:lpstr>History of Legislation</vt:lpstr>
      <vt:lpstr>Time to Step Up</vt:lpstr>
      <vt:lpstr>Tools for advocacy- Local</vt:lpstr>
      <vt:lpstr>Tools for advocacy- Local</vt:lpstr>
      <vt:lpstr>Tools for advocacy- Local</vt:lpstr>
      <vt:lpstr>Tools for Advocacy- Within organization</vt:lpstr>
      <vt:lpstr>Tools for Advocacy- Within organization</vt:lpstr>
      <vt:lpstr>Tools for Advocacy- Regional</vt:lpstr>
      <vt:lpstr>Tools for Advocacy- Regional</vt:lpstr>
      <vt:lpstr>Tools for Advocacy- Social Media</vt:lpstr>
      <vt:lpstr>Tools for Advocacy- Social Media</vt:lpstr>
      <vt:lpstr>Tools for Advocacy- Publications</vt:lpstr>
      <vt:lpstr>Tools- Miscellaneous</vt:lpstr>
      <vt:lpstr>Tools- Miscellaneous</vt:lpstr>
      <vt:lpstr> Getting technical</vt:lpstr>
      <vt:lpstr>Getting technical</vt:lpstr>
      <vt:lpstr>Other News</vt:lpstr>
      <vt:lpstr>Future</vt:lpstr>
      <vt:lpstr>And</vt:lpstr>
      <vt:lpstr>Slide 30</vt:lpstr>
    </vt:vector>
  </TitlesOfParts>
  <Company>City of West Linn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Public  Libraries Public</dc:title>
  <dc:creator>dsatchwell</dc:creator>
  <cp:lastModifiedBy>dsatchwell</cp:lastModifiedBy>
  <cp:revision>146</cp:revision>
  <dcterms:created xsi:type="dcterms:W3CDTF">2012-03-15T01:33:53Z</dcterms:created>
  <dcterms:modified xsi:type="dcterms:W3CDTF">2012-04-24T20:42:08Z</dcterms:modified>
</cp:coreProperties>
</file>