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6"/>
  </p:sldMasterIdLst>
  <p:notesMasterIdLst>
    <p:notesMasterId r:id="rId42"/>
  </p:notesMasterIdLst>
  <p:sldIdLst>
    <p:sldId id="256" r:id="rId7"/>
    <p:sldId id="312" r:id="rId8"/>
    <p:sldId id="313" r:id="rId9"/>
    <p:sldId id="314" r:id="rId10"/>
    <p:sldId id="315" r:id="rId11"/>
    <p:sldId id="316" r:id="rId12"/>
    <p:sldId id="317" r:id="rId13"/>
    <p:sldId id="311" r:id="rId14"/>
    <p:sldId id="275" r:id="rId15"/>
    <p:sldId id="295" r:id="rId16"/>
    <p:sldId id="296" r:id="rId17"/>
    <p:sldId id="297" r:id="rId18"/>
    <p:sldId id="298" r:id="rId19"/>
    <p:sldId id="299" r:id="rId20"/>
    <p:sldId id="318" r:id="rId21"/>
    <p:sldId id="301" r:id="rId22"/>
    <p:sldId id="300" r:id="rId23"/>
    <p:sldId id="302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9" r:id="rId32"/>
    <p:sldId id="320" r:id="rId33"/>
    <p:sldId id="321" r:id="rId34"/>
    <p:sldId id="322" r:id="rId35"/>
    <p:sldId id="323" r:id="rId36"/>
    <p:sldId id="324" r:id="rId37"/>
    <p:sldId id="328" r:id="rId38"/>
    <p:sldId id="326" r:id="rId39"/>
    <p:sldId id="327" r:id="rId40"/>
    <p:sldId id="325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9" autoAdjust="0"/>
    <p:restoredTop sz="81984" autoAdjust="0"/>
  </p:normalViewPr>
  <p:slideViewPr>
    <p:cSldViewPr>
      <p:cViewPr>
        <p:scale>
          <a:sx n="83" d="100"/>
          <a:sy n="83" d="100"/>
        </p:scale>
        <p:origin x="-16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leros\gwilliams$\Projects\OLA\ODLC\data_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leros\gwilliams$\Projects\OLA\ODLC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leros\gwilliams$\Projects\OLA\ODLC\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leros\gwilliams$\Projects\OLA\ODLC\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leros\gwilliams$\Projects\OLA\ODLC\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leros\gwilliams$\Projects\OLA\ODLC\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leros\gwilliams$\Projects\OLA\ODLC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Library2Go funding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Sheet1!$F$33</c:f>
              <c:strCache>
                <c:ptCount val="1"/>
                <c:pt idx="0">
                  <c:v>Members - materials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Sheet1!$G$32:$J$32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Sheet1!$G$33:$J$33</c:f>
              <c:numCache>
                <c:formatCode>_("$"* #,##0.00_);_("$"* \(#,##0.00\);_("$"* "-"??_);_(@_)</c:formatCode>
                <c:ptCount val="4"/>
                <c:pt idx="0">
                  <c:v>199042</c:v>
                </c:pt>
                <c:pt idx="1">
                  <c:v>208417</c:v>
                </c:pt>
                <c:pt idx="2">
                  <c:v>215842</c:v>
                </c:pt>
                <c:pt idx="3">
                  <c:v>240997</c:v>
                </c:pt>
              </c:numCache>
            </c:numRef>
          </c:val>
        </c:ser>
        <c:ser>
          <c:idx val="1"/>
          <c:order val="1"/>
          <c:tx>
            <c:strRef>
              <c:f>Sheet1!$F$34</c:f>
              <c:strCache>
                <c:ptCount val="1"/>
                <c:pt idx="0">
                  <c:v>Members - maint.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Sheet1!$G$32:$J$32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Sheet1!$G$34:$J$34</c:f>
              <c:numCache>
                <c:formatCode>_("$"* #,##0.00_);_("$"* \(#,##0.00\);_("$"* "-"??_);_(@_)</c:formatCode>
                <c:ptCount val="4"/>
                <c:pt idx="0">
                  <c:v>10800</c:v>
                </c:pt>
                <c:pt idx="1">
                  <c:v>10800</c:v>
                </c:pt>
                <c:pt idx="2">
                  <c:v>12800</c:v>
                </c:pt>
                <c:pt idx="3">
                  <c:v>16101.53</c:v>
                </c:pt>
              </c:numCache>
            </c:numRef>
          </c:val>
        </c:ser>
        <c:ser>
          <c:idx val="2"/>
          <c:order val="2"/>
          <c:tx>
            <c:strRef>
              <c:f>Sheet1!$F$35</c:f>
              <c:strCache>
                <c:ptCount val="1"/>
                <c:pt idx="0">
                  <c:v>LSTA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Sheet1!$G$32:$J$32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Sheet1!$G$35:$J$35</c:f>
              <c:numCache>
                <c:formatCode>_("$"* #,##0.00_);_("$"* \(#,##0.00\);_("$"* "-"??_);_(@_)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75007</c:v>
                </c:pt>
                <c:pt idx="3">
                  <c:v>0</c:v>
                </c:pt>
              </c:numCache>
            </c:numRef>
          </c:val>
        </c:ser>
        <c:marker val="1"/>
        <c:axId val="108721280"/>
        <c:axId val="108722816"/>
      </c:lineChart>
      <c:catAx>
        <c:axId val="108721280"/>
        <c:scaling>
          <c:orientation val="minMax"/>
        </c:scaling>
        <c:axPos val="b"/>
        <c:tickLblPos val="nextTo"/>
        <c:crossAx val="108722816"/>
        <c:crosses val="autoZero"/>
        <c:auto val="1"/>
        <c:lblAlgn val="ctr"/>
        <c:lblOffset val="100"/>
      </c:catAx>
      <c:valAx>
        <c:axId val="108722816"/>
        <c:scaling>
          <c:orientation val="minMax"/>
        </c:scaling>
        <c:axPos val="l"/>
        <c:majorGridlines/>
        <c:numFmt formatCode="_(&quot;$&quot;* #,##0.00_);_(&quot;$&quot;* \(#,##0.00\);_(&quot;$&quot;* &quot;-&quot;??_);_(@_)" sourceLinked="1"/>
        <c:tickLblPos val="nextTo"/>
        <c:crossAx val="1087212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</c:chart>
  <c:spPr>
    <a:solidFill>
      <a:prstClr val="white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Library2Go - </a:t>
            </a:r>
            <a:r>
              <a:rPr lang="en-US" dirty="0" smtClean="0"/>
              <a:t>new users per month</a:t>
            </a:r>
            <a:endParaRPr lang="en-US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Sheet2!$G$4</c:f>
              <c:strCache>
                <c:ptCount val="1"/>
                <c:pt idx="0">
                  <c:v>NEW USERS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Sheet2!$F$5:$F$28</c:f>
              <c:numCache>
                <c:formatCode>mmm\-yy</c:formatCode>
                <c:ptCount val="24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</c:numCache>
            </c:numRef>
          </c:cat>
          <c:val>
            <c:numRef>
              <c:f>Sheet2!$G$5:$G$28</c:f>
              <c:numCache>
                <c:formatCode>General</c:formatCode>
                <c:ptCount val="24"/>
                <c:pt idx="0">
                  <c:v>2429</c:v>
                </c:pt>
                <c:pt idx="1">
                  <c:v>2460</c:v>
                </c:pt>
                <c:pt idx="2">
                  <c:v>2668</c:v>
                </c:pt>
                <c:pt idx="3">
                  <c:v>2814</c:v>
                </c:pt>
                <c:pt idx="4">
                  <c:v>2956</c:v>
                </c:pt>
                <c:pt idx="5">
                  <c:v>2795</c:v>
                </c:pt>
                <c:pt idx="6">
                  <c:v>2888</c:v>
                </c:pt>
                <c:pt idx="7">
                  <c:v>2947</c:v>
                </c:pt>
                <c:pt idx="8">
                  <c:v>4016</c:v>
                </c:pt>
                <c:pt idx="9">
                  <c:v>4402</c:v>
                </c:pt>
                <c:pt idx="10">
                  <c:v>3703</c:v>
                </c:pt>
                <c:pt idx="11">
                  <c:v>3807</c:v>
                </c:pt>
                <c:pt idx="12">
                  <c:v>3365</c:v>
                </c:pt>
                <c:pt idx="13">
                  <c:v>3465</c:v>
                </c:pt>
                <c:pt idx="14">
                  <c:v>3554</c:v>
                </c:pt>
                <c:pt idx="15">
                  <c:v>3588</c:v>
                </c:pt>
                <c:pt idx="16">
                  <c:v>3660</c:v>
                </c:pt>
                <c:pt idx="17">
                  <c:v>4659</c:v>
                </c:pt>
                <c:pt idx="18">
                  <c:v>5225</c:v>
                </c:pt>
                <c:pt idx="19">
                  <c:v>5330</c:v>
                </c:pt>
                <c:pt idx="20">
                  <c:v>8175</c:v>
                </c:pt>
                <c:pt idx="21">
                  <c:v>8046</c:v>
                </c:pt>
                <c:pt idx="22">
                  <c:v>5347</c:v>
                </c:pt>
                <c:pt idx="23">
                  <c:v>5537</c:v>
                </c:pt>
              </c:numCache>
            </c:numRef>
          </c:val>
        </c:ser>
        <c:marker val="1"/>
        <c:axId val="72305664"/>
        <c:axId val="72307456"/>
      </c:lineChart>
      <c:dateAx>
        <c:axId val="72305664"/>
        <c:scaling>
          <c:orientation val="minMax"/>
        </c:scaling>
        <c:axPos val="b"/>
        <c:numFmt formatCode="mmm\-yy" sourceLinked="1"/>
        <c:tickLblPos val="nextTo"/>
        <c:crossAx val="72307456"/>
        <c:crosses val="autoZero"/>
        <c:auto val="1"/>
        <c:lblOffset val="100"/>
        <c:baseTimeUnit val="months"/>
      </c:dateAx>
      <c:valAx>
        <c:axId val="72307456"/>
        <c:scaling>
          <c:orientation val="minMax"/>
        </c:scaling>
        <c:axPos val="l"/>
        <c:majorGridlines/>
        <c:numFmt formatCode="General" sourceLinked="1"/>
        <c:tickLblPos val="nextTo"/>
        <c:crossAx val="72305664"/>
        <c:crosses val="autoZero"/>
        <c:crossBetween val="between"/>
      </c:valAx>
    </c:plotArea>
    <c:legend>
      <c:legendPos val="r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</c:chart>
  <c:spPr>
    <a:solidFill>
      <a:prstClr val="white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Library2Go </a:t>
            </a:r>
            <a:r>
              <a:rPr lang="en-US" dirty="0" smtClean="0"/>
              <a:t>– checkouts by category</a:t>
            </a:r>
            <a:endParaRPr lang="en-US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AUDIOBOOK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mmm\-yy</c:formatCode>
                <c:ptCount val="24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22796</c:v>
                </c:pt>
                <c:pt idx="1">
                  <c:v>24437</c:v>
                </c:pt>
                <c:pt idx="2">
                  <c:v>25277</c:v>
                </c:pt>
                <c:pt idx="3">
                  <c:v>25999</c:v>
                </c:pt>
                <c:pt idx="4">
                  <c:v>26869</c:v>
                </c:pt>
                <c:pt idx="5">
                  <c:v>26836</c:v>
                </c:pt>
                <c:pt idx="6">
                  <c:v>28358</c:v>
                </c:pt>
                <c:pt idx="7">
                  <c:v>28205</c:v>
                </c:pt>
                <c:pt idx="8">
                  <c:v>28262</c:v>
                </c:pt>
                <c:pt idx="9">
                  <c:v>31914</c:v>
                </c:pt>
                <c:pt idx="10">
                  <c:v>29543</c:v>
                </c:pt>
                <c:pt idx="11">
                  <c:v>32810</c:v>
                </c:pt>
                <c:pt idx="12">
                  <c:v>30928</c:v>
                </c:pt>
                <c:pt idx="13">
                  <c:v>32605</c:v>
                </c:pt>
                <c:pt idx="14">
                  <c:v>32239</c:v>
                </c:pt>
                <c:pt idx="15">
                  <c:v>32103</c:v>
                </c:pt>
                <c:pt idx="16">
                  <c:v>33826</c:v>
                </c:pt>
                <c:pt idx="17">
                  <c:v>33868</c:v>
                </c:pt>
                <c:pt idx="18">
                  <c:v>35825</c:v>
                </c:pt>
                <c:pt idx="19">
                  <c:v>33582</c:v>
                </c:pt>
                <c:pt idx="20">
                  <c:v>33928</c:v>
                </c:pt>
                <c:pt idx="21">
                  <c:v>36596</c:v>
                </c:pt>
                <c:pt idx="22">
                  <c:v>34323</c:v>
                </c:pt>
                <c:pt idx="23">
                  <c:v>36285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EBOOK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mmm\-yy</c:formatCode>
                <c:ptCount val="24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5811</c:v>
                </c:pt>
                <c:pt idx="1">
                  <c:v>6912</c:v>
                </c:pt>
                <c:pt idx="2">
                  <c:v>7627</c:v>
                </c:pt>
                <c:pt idx="3">
                  <c:v>8367</c:v>
                </c:pt>
                <c:pt idx="4">
                  <c:v>9325</c:v>
                </c:pt>
                <c:pt idx="5">
                  <c:v>9814</c:v>
                </c:pt>
                <c:pt idx="6">
                  <c:v>10799</c:v>
                </c:pt>
                <c:pt idx="7">
                  <c:v>11189</c:v>
                </c:pt>
                <c:pt idx="8">
                  <c:v>15380</c:v>
                </c:pt>
                <c:pt idx="9">
                  <c:v>18763</c:v>
                </c:pt>
                <c:pt idx="10">
                  <c:v>17730</c:v>
                </c:pt>
                <c:pt idx="11">
                  <c:v>20197</c:v>
                </c:pt>
                <c:pt idx="12">
                  <c:v>19451</c:v>
                </c:pt>
                <c:pt idx="13">
                  <c:v>20247</c:v>
                </c:pt>
                <c:pt idx="14">
                  <c:v>20514</c:v>
                </c:pt>
                <c:pt idx="15">
                  <c:v>21876</c:v>
                </c:pt>
                <c:pt idx="16">
                  <c:v>23717</c:v>
                </c:pt>
                <c:pt idx="17">
                  <c:v>26284</c:v>
                </c:pt>
                <c:pt idx="18">
                  <c:v>29715</c:v>
                </c:pt>
                <c:pt idx="19">
                  <c:v>29094</c:v>
                </c:pt>
                <c:pt idx="20">
                  <c:v>33499</c:v>
                </c:pt>
                <c:pt idx="21">
                  <c:v>38580</c:v>
                </c:pt>
                <c:pt idx="22">
                  <c:v>36737</c:v>
                </c:pt>
                <c:pt idx="23">
                  <c:v>39796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VIDEO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mmm\-yy</c:formatCode>
                <c:ptCount val="24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1162</c:v>
                </c:pt>
                <c:pt idx="1">
                  <c:v>1079</c:v>
                </c:pt>
                <c:pt idx="2">
                  <c:v>947</c:v>
                </c:pt>
                <c:pt idx="3">
                  <c:v>974</c:v>
                </c:pt>
                <c:pt idx="4">
                  <c:v>1077</c:v>
                </c:pt>
                <c:pt idx="5">
                  <c:v>980</c:v>
                </c:pt>
                <c:pt idx="6">
                  <c:v>1171</c:v>
                </c:pt>
                <c:pt idx="7">
                  <c:v>1289</c:v>
                </c:pt>
                <c:pt idx="8">
                  <c:v>1343</c:v>
                </c:pt>
                <c:pt idx="9">
                  <c:v>1401</c:v>
                </c:pt>
                <c:pt idx="10">
                  <c:v>1284</c:v>
                </c:pt>
                <c:pt idx="11">
                  <c:v>1189</c:v>
                </c:pt>
                <c:pt idx="12">
                  <c:v>1105</c:v>
                </c:pt>
                <c:pt idx="13">
                  <c:v>976</c:v>
                </c:pt>
                <c:pt idx="14">
                  <c:v>864</c:v>
                </c:pt>
                <c:pt idx="15">
                  <c:v>893</c:v>
                </c:pt>
                <c:pt idx="16">
                  <c:v>824</c:v>
                </c:pt>
                <c:pt idx="17">
                  <c:v>800</c:v>
                </c:pt>
                <c:pt idx="18">
                  <c:v>916</c:v>
                </c:pt>
                <c:pt idx="19">
                  <c:v>805</c:v>
                </c:pt>
                <c:pt idx="20">
                  <c:v>868</c:v>
                </c:pt>
                <c:pt idx="21">
                  <c:v>1017</c:v>
                </c:pt>
                <c:pt idx="22">
                  <c:v>771</c:v>
                </c:pt>
                <c:pt idx="23">
                  <c:v>881</c:v>
                </c:pt>
              </c:numCache>
            </c:numRef>
          </c:val>
        </c:ser>
        <c:marker val="1"/>
        <c:axId val="108765568"/>
        <c:axId val="108767104"/>
      </c:lineChart>
      <c:dateAx>
        <c:axId val="108765568"/>
        <c:scaling>
          <c:orientation val="minMax"/>
        </c:scaling>
        <c:axPos val="b"/>
        <c:numFmt formatCode="mmm\-yy" sourceLinked="1"/>
        <c:tickLblPos val="nextTo"/>
        <c:crossAx val="108767104"/>
        <c:crosses val="autoZero"/>
        <c:auto val="1"/>
        <c:lblOffset val="100"/>
        <c:baseTimeUnit val="months"/>
      </c:dateAx>
      <c:valAx>
        <c:axId val="108767104"/>
        <c:scaling>
          <c:orientation val="minMax"/>
        </c:scaling>
        <c:axPos val="l"/>
        <c:majorGridlines/>
        <c:numFmt formatCode="General" sourceLinked="1"/>
        <c:tickLblPos val="nextTo"/>
        <c:crossAx val="108765568"/>
        <c:crosses val="autoZero"/>
        <c:crossBetween val="between"/>
      </c:valAx>
    </c:plotArea>
    <c:legend>
      <c:legendPos val="r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Library2Go</a:t>
            </a:r>
            <a:r>
              <a:rPr lang="en-US" baseline="0"/>
              <a:t> - ebook checkouts by format</a:t>
            </a:r>
            <a:endParaRPr lang="en-US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Sheet1!$F$1</c:f>
              <c:strCache>
                <c:ptCount val="1"/>
                <c:pt idx="0">
                  <c:v>EPUB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Sheet1!$E$2:$E$25</c:f>
              <c:numCache>
                <c:formatCode>mmm\-yy</c:formatCode>
                <c:ptCount val="24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</c:numCache>
            </c:numRef>
          </c:cat>
          <c:val>
            <c:numRef>
              <c:f>Sheet1!$F$2:$F$25</c:f>
              <c:numCache>
                <c:formatCode>General</c:formatCode>
                <c:ptCount val="24"/>
                <c:pt idx="0">
                  <c:v>4821</c:v>
                </c:pt>
                <c:pt idx="1">
                  <c:v>5609</c:v>
                </c:pt>
                <c:pt idx="2">
                  <c:v>6291</c:v>
                </c:pt>
                <c:pt idx="3">
                  <c:v>7025</c:v>
                </c:pt>
                <c:pt idx="4">
                  <c:v>7839</c:v>
                </c:pt>
                <c:pt idx="5">
                  <c:v>8423</c:v>
                </c:pt>
                <c:pt idx="6">
                  <c:v>9334</c:v>
                </c:pt>
                <c:pt idx="7">
                  <c:v>9782</c:v>
                </c:pt>
                <c:pt idx="8">
                  <c:v>13514</c:v>
                </c:pt>
                <c:pt idx="9">
                  <c:v>16764</c:v>
                </c:pt>
                <c:pt idx="10">
                  <c:v>15883</c:v>
                </c:pt>
                <c:pt idx="11">
                  <c:v>18044</c:v>
                </c:pt>
                <c:pt idx="12">
                  <c:v>17473</c:v>
                </c:pt>
                <c:pt idx="13">
                  <c:v>18190</c:v>
                </c:pt>
                <c:pt idx="14">
                  <c:v>18540</c:v>
                </c:pt>
                <c:pt idx="15">
                  <c:v>19823</c:v>
                </c:pt>
                <c:pt idx="16">
                  <c:v>21656</c:v>
                </c:pt>
                <c:pt idx="17">
                  <c:v>21404</c:v>
                </c:pt>
                <c:pt idx="18">
                  <c:v>18782</c:v>
                </c:pt>
                <c:pt idx="19">
                  <c:v>16680</c:v>
                </c:pt>
                <c:pt idx="20">
                  <c:v>16896</c:v>
                </c:pt>
                <c:pt idx="21">
                  <c:v>17307</c:v>
                </c:pt>
                <c:pt idx="22">
                  <c:v>16299</c:v>
                </c:pt>
                <c:pt idx="23">
                  <c:v>18138</c:v>
                </c:pt>
              </c:numCache>
            </c:numRef>
          </c:val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PDF</c:v>
                </c:pt>
              </c:strCache>
            </c:strRef>
          </c:tx>
          <c:marker>
            <c:symbol val="none"/>
          </c:marker>
          <c:cat>
            <c:numRef>
              <c:f>Sheet1!$E$2:$E$25</c:f>
              <c:numCache>
                <c:formatCode>mmm\-yy</c:formatCode>
                <c:ptCount val="24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</c:numCache>
            </c:numRef>
          </c:cat>
          <c:val>
            <c:numRef>
              <c:f>Sheet1!$G$2:$G$25</c:f>
              <c:numCache>
                <c:formatCode>General</c:formatCode>
                <c:ptCount val="24"/>
                <c:pt idx="0">
                  <c:v>990</c:v>
                </c:pt>
                <c:pt idx="1">
                  <c:v>1303</c:v>
                </c:pt>
                <c:pt idx="2">
                  <c:v>1336</c:v>
                </c:pt>
                <c:pt idx="3">
                  <c:v>1342</c:v>
                </c:pt>
                <c:pt idx="4">
                  <c:v>1486</c:v>
                </c:pt>
                <c:pt idx="5">
                  <c:v>1391</c:v>
                </c:pt>
                <c:pt idx="6">
                  <c:v>1465</c:v>
                </c:pt>
                <c:pt idx="7">
                  <c:v>1407</c:v>
                </c:pt>
                <c:pt idx="8">
                  <c:v>1866</c:v>
                </c:pt>
                <c:pt idx="9">
                  <c:v>1999</c:v>
                </c:pt>
                <c:pt idx="10">
                  <c:v>1847</c:v>
                </c:pt>
                <c:pt idx="11">
                  <c:v>2153</c:v>
                </c:pt>
                <c:pt idx="12">
                  <c:v>1978</c:v>
                </c:pt>
                <c:pt idx="13">
                  <c:v>2057</c:v>
                </c:pt>
                <c:pt idx="14">
                  <c:v>1974</c:v>
                </c:pt>
                <c:pt idx="15">
                  <c:v>2053</c:v>
                </c:pt>
                <c:pt idx="16">
                  <c:v>2061</c:v>
                </c:pt>
                <c:pt idx="17">
                  <c:v>1456</c:v>
                </c:pt>
                <c:pt idx="18">
                  <c:v>1279</c:v>
                </c:pt>
                <c:pt idx="19">
                  <c:v>1203</c:v>
                </c:pt>
                <c:pt idx="20">
                  <c:v>1117</c:v>
                </c:pt>
                <c:pt idx="21">
                  <c:v>1364</c:v>
                </c:pt>
                <c:pt idx="22">
                  <c:v>1323</c:v>
                </c:pt>
                <c:pt idx="23">
                  <c:v>1339</c:v>
                </c:pt>
              </c:numCache>
            </c:numRef>
          </c:val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KINDLE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Sheet1!$E$2:$E$25</c:f>
              <c:numCache>
                <c:formatCode>mmm\-yy</c:formatCode>
                <c:ptCount val="24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</c:numCache>
            </c:numRef>
          </c:cat>
          <c:val>
            <c:numRef>
              <c:f>Sheet1!$H$2:$H$25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3424</c:v>
                </c:pt>
                <c:pt idx="18">
                  <c:v>9654</c:v>
                </c:pt>
                <c:pt idx="19">
                  <c:v>11209</c:v>
                </c:pt>
                <c:pt idx="20">
                  <c:v>15485</c:v>
                </c:pt>
                <c:pt idx="21">
                  <c:v>19908</c:v>
                </c:pt>
                <c:pt idx="22">
                  <c:v>19112</c:v>
                </c:pt>
                <c:pt idx="23">
                  <c:v>20318</c:v>
                </c:pt>
              </c:numCache>
            </c:numRef>
          </c:val>
        </c:ser>
        <c:marker val="1"/>
        <c:axId val="110529920"/>
        <c:axId val="110539904"/>
      </c:lineChart>
      <c:dateAx>
        <c:axId val="110529920"/>
        <c:scaling>
          <c:orientation val="minMax"/>
        </c:scaling>
        <c:axPos val="b"/>
        <c:numFmt formatCode="mmm\-yy" sourceLinked="1"/>
        <c:tickLblPos val="nextTo"/>
        <c:crossAx val="110539904"/>
        <c:crosses val="autoZero"/>
        <c:auto val="1"/>
        <c:lblOffset val="100"/>
        <c:baseTimeUnit val="months"/>
      </c:dateAx>
      <c:valAx>
        <c:axId val="110539904"/>
        <c:scaling>
          <c:orientation val="minMax"/>
        </c:scaling>
        <c:axPos val="l"/>
        <c:majorGridlines/>
        <c:numFmt formatCode="General" sourceLinked="1"/>
        <c:tickLblPos val="nextTo"/>
        <c:crossAx val="110529920"/>
        <c:crosses val="autoZero"/>
        <c:crossBetween val="between"/>
      </c:valAx>
    </c:plotArea>
    <c:legend>
      <c:legendPos val="r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Library2Go - audiobook checkouts by format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Sheet1!$J$1</c:f>
              <c:strCache>
                <c:ptCount val="1"/>
                <c:pt idx="0">
                  <c:v>WMA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Sheet1!$I$2:$I$25</c:f>
              <c:numCache>
                <c:formatCode>mmm\-yy</c:formatCode>
                <c:ptCount val="24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</c:numCache>
            </c:numRef>
          </c:cat>
          <c:val>
            <c:numRef>
              <c:f>Sheet1!$J$2:$J$25</c:f>
              <c:numCache>
                <c:formatCode>General</c:formatCode>
                <c:ptCount val="24"/>
                <c:pt idx="0">
                  <c:v>18910</c:v>
                </c:pt>
                <c:pt idx="1">
                  <c:v>19503</c:v>
                </c:pt>
                <c:pt idx="2">
                  <c:v>19852</c:v>
                </c:pt>
                <c:pt idx="3">
                  <c:v>20251</c:v>
                </c:pt>
                <c:pt idx="4">
                  <c:v>20750</c:v>
                </c:pt>
                <c:pt idx="5">
                  <c:v>20183</c:v>
                </c:pt>
                <c:pt idx="6">
                  <c:v>20952</c:v>
                </c:pt>
                <c:pt idx="7">
                  <c:v>20663</c:v>
                </c:pt>
                <c:pt idx="8">
                  <c:v>20506</c:v>
                </c:pt>
                <c:pt idx="9">
                  <c:v>23168</c:v>
                </c:pt>
                <c:pt idx="10">
                  <c:v>21200</c:v>
                </c:pt>
                <c:pt idx="11">
                  <c:v>23250</c:v>
                </c:pt>
                <c:pt idx="12">
                  <c:v>21928</c:v>
                </c:pt>
                <c:pt idx="13">
                  <c:v>23155</c:v>
                </c:pt>
                <c:pt idx="14">
                  <c:v>22881</c:v>
                </c:pt>
                <c:pt idx="15">
                  <c:v>22704</c:v>
                </c:pt>
                <c:pt idx="16">
                  <c:v>23786</c:v>
                </c:pt>
                <c:pt idx="17">
                  <c:v>22261</c:v>
                </c:pt>
                <c:pt idx="18">
                  <c:v>23498</c:v>
                </c:pt>
                <c:pt idx="19">
                  <c:v>21927</c:v>
                </c:pt>
                <c:pt idx="20">
                  <c:v>21389</c:v>
                </c:pt>
                <c:pt idx="21">
                  <c:v>22959</c:v>
                </c:pt>
                <c:pt idx="22">
                  <c:v>21351</c:v>
                </c:pt>
                <c:pt idx="23">
                  <c:v>22271</c:v>
                </c:pt>
              </c:numCache>
            </c:numRef>
          </c:val>
        </c:ser>
        <c:ser>
          <c:idx val="1"/>
          <c:order val="1"/>
          <c:tx>
            <c:strRef>
              <c:f>Sheet1!$K$1</c:f>
              <c:strCache>
                <c:ptCount val="1"/>
                <c:pt idx="0">
                  <c:v>MP3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Sheet1!$I$2:$I$25</c:f>
              <c:numCache>
                <c:formatCode>mmm\-yy</c:formatCode>
                <c:ptCount val="24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</c:numCache>
            </c:numRef>
          </c:cat>
          <c:val>
            <c:numRef>
              <c:f>Sheet1!$K$2:$K$25</c:f>
              <c:numCache>
                <c:formatCode>General</c:formatCode>
                <c:ptCount val="24"/>
                <c:pt idx="0">
                  <c:v>3886</c:v>
                </c:pt>
                <c:pt idx="1">
                  <c:v>4934</c:v>
                </c:pt>
                <c:pt idx="2">
                  <c:v>5425</c:v>
                </c:pt>
                <c:pt idx="3">
                  <c:v>5748</c:v>
                </c:pt>
                <c:pt idx="4">
                  <c:v>6119</c:v>
                </c:pt>
                <c:pt idx="5">
                  <c:v>6653</c:v>
                </c:pt>
                <c:pt idx="6">
                  <c:v>7406</c:v>
                </c:pt>
                <c:pt idx="7">
                  <c:v>7542</c:v>
                </c:pt>
                <c:pt idx="8">
                  <c:v>7756</c:v>
                </c:pt>
                <c:pt idx="9">
                  <c:v>8746</c:v>
                </c:pt>
                <c:pt idx="10">
                  <c:v>8343</c:v>
                </c:pt>
                <c:pt idx="11">
                  <c:v>9560</c:v>
                </c:pt>
                <c:pt idx="12">
                  <c:v>9000</c:v>
                </c:pt>
                <c:pt idx="13">
                  <c:v>9450</c:v>
                </c:pt>
                <c:pt idx="14">
                  <c:v>9358</c:v>
                </c:pt>
                <c:pt idx="15">
                  <c:v>9399</c:v>
                </c:pt>
                <c:pt idx="16">
                  <c:v>10040</c:v>
                </c:pt>
                <c:pt idx="17">
                  <c:v>11607</c:v>
                </c:pt>
                <c:pt idx="18">
                  <c:v>12327</c:v>
                </c:pt>
                <c:pt idx="19">
                  <c:v>11655</c:v>
                </c:pt>
                <c:pt idx="20">
                  <c:v>12539</c:v>
                </c:pt>
                <c:pt idx="21">
                  <c:v>13637</c:v>
                </c:pt>
                <c:pt idx="22">
                  <c:v>12972</c:v>
                </c:pt>
                <c:pt idx="23">
                  <c:v>14014</c:v>
                </c:pt>
              </c:numCache>
            </c:numRef>
          </c:val>
        </c:ser>
        <c:marker val="1"/>
        <c:axId val="110187648"/>
        <c:axId val="110189184"/>
      </c:lineChart>
      <c:dateAx>
        <c:axId val="110187648"/>
        <c:scaling>
          <c:orientation val="minMax"/>
        </c:scaling>
        <c:axPos val="b"/>
        <c:numFmt formatCode="mmm\-yy" sourceLinked="1"/>
        <c:tickLblPos val="nextTo"/>
        <c:crossAx val="110189184"/>
        <c:crosses val="autoZero"/>
        <c:auto val="1"/>
        <c:lblOffset val="100"/>
        <c:baseTimeUnit val="months"/>
      </c:dateAx>
      <c:valAx>
        <c:axId val="110189184"/>
        <c:scaling>
          <c:orientation val="minMax"/>
        </c:scaling>
        <c:axPos val="l"/>
        <c:majorGridlines/>
        <c:numFmt formatCode="General" sourceLinked="1"/>
        <c:tickLblPos val="nextTo"/>
        <c:crossAx val="11018764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</c:chart>
  <c:spPr>
    <a:solidFill>
      <a:prstClr val="white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Library2Go - version of website used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Sheet1!$M$1</c:f>
              <c:strCache>
                <c:ptCount val="1"/>
                <c:pt idx="0">
                  <c:v>DESKTOP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Sheet1!$L$2:$L$25</c:f>
              <c:numCache>
                <c:formatCode>mmm\-yy</c:formatCode>
                <c:ptCount val="24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</c:numCache>
            </c:numRef>
          </c:cat>
          <c:val>
            <c:numRef>
              <c:f>Sheet1!$M$2:$M$25</c:f>
              <c:numCache>
                <c:formatCode>General</c:formatCode>
                <c:ptCount val="24"/>
                <c:pt idx="0">
                  <c:v>29480</c:v>
                </c:pt>
                <c:pt idx="1">
                  <c:v>31883</c:v>
                </c:pt>
                <c:pt idx="2">
                  <c:v>33244</c:v>
                </c:pt>
                <c:pt idx="3">
                  <c:v>34536</c:v>
                </c:pt>
                <c:pt idx="4">
                  <c:v>36417</c:v>
                </c:pt>
                <c:pt idx="5">
                  <c:v>36719</c:v>
                </c:pt>
                <c:pt idx="6">
                  <c:v>39352</c:v>
                </c:pt>
                <c:pt idx="7">
                  <c:v>39634</c:v>
                </c:pt>
                <c:pt idx="8">
                  <c:v>43354</c:v>
                </c:pt>
                <c:pt idx="9">
                  <c:v>49863</c:v>
                </c:pt>
                <c:pt idx="10">
                  <c:v>45792</c:v>
                </c:pt>
                <c:pt idx="11">
                  <c:v>49745</c:v>
                </c:pt>
                <c:pt idx="12">
                  <c:v>46638</c:v>
                </c:pt>
                <c:pt idx="13">
                  <c:v>48267</c:v>
                </c:pt>
                <c:pt idx="14">
                  <c:v>47592</c:v>
                </c:pt>
                <c:pt idx="15">
                  <c:v>47986</c:v>
                </c:pt>
                <c:pt idx="16">
                  <c:v>50177</c:v>
                </c:pt>
                <c:pt idx="17">
                  <c:v>51728</c:v>
                </c:pt>
                <c:pt idx="18">
                  <c:v>56587</c:v>
                </c:pt>
                <c:pt idx="19">
                  <c:v>53716</c:v>
                </c:pt>
                <c:pt idx="20">
                  <c:v>57327</c:v>
                </c:pt>
                <c:pt idx="21">
                  <c:v>64032</c:v>
                </c:pt>
                <c:pt idx="22">
                  <c:v>59601</c:v>
                </c:pt>
                <c:pt idx="23">
                  <c:v>62944</c:v>
                </c:pt>
              </c:numCache>
            </c:numRef>
          </c:val>
        </c:ser>
        <c:ser>
          <c:idx val="1"/>
          <c:order val="1"/>
          <c:tx>
            <c:strRef>
              <c:f>Sheet1!$N$1</c:f>
              <c:strCache>
                <c:ptCount val="1"/>
                <c:pt idx="0">
                  <c:v>MOBILE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Sheet1!$L$2:$L$25</c:f>
              <c:numCache>
                <c:formatCode>mmm\-yy</c:formatCode>
                <c:ptCount val="24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</c:numCache>
            </c:numRef>
          </c:cat>
          <c:val>
            <c:numRef>
              <c:f>Sheet1!$N$2:$N$25</c:f>
              <c:numCache>
                <c:formatCode>General</c:formatCode>
                <c:ptCount val="24"/>
                <c:pt idx="0">
                  <c:v>289</c:v>
                </c:pt>
                <c:pt idx="1">
                  <c:v>545</c:v>
                </c:pt>
                <c:pt idx="2">
                  <c:v>607</c:v>
                </c:pt>
                <c:pt idx="3">
                  <c:v>804</c:v>
                </c:pt>
                <c:pt idx="4">
                  <c:v>854</c:v>
                </c:pt>
                <c:pt idx="5">
                  <c:v>911</c:v>
                </c:pt>
                <c:pt idx="6">
                  <c:v>976</c:v>
                </c:pt>
                <c:pt idx="7">
                  <c:v>1049</c:v>
                </c:pt>
                <c:pt idx="8">
                  <c:v>1631</c:v>
                </c:pt>
                <c:pt idx="9">
                  <c:v>2215</c:v>
                </c:pt>
                <c:pt idx="10">
                  <c:v>2765</c:v>
                </c:pt>
                <c:pt idx="11">
                  <c:v>4451</c:v>
                </c:pt>
                <c:pt idx="12">
                  <c:v>4846</c:v>
                </c:pt>
                <c:pt idx="13">
                  <c:v>5561</c:v>
                </c:pt>
                <c:pt idx="14">
                  <c:v>6025</c:v>
                </c:pt>
                <c:pt idx="15">
                  <c:v>6886</c:v>
                </c:pt>
                <c:pt idx="16">
                  <c:v>8190</c:v>
                </c:pt>
                <c:pt idx="17">
                  <c:v>9224</c:v>
                </c:pt>
                <c:pt idx="18">
                  <c:v>9869</c:v>
                </c:pt>
                <c:pt idx="19">
                  <c:v>9765</c:v>
                </c:pt>
                <c:pt idx="20">
                  <c:v>10968</c:v>
                </c:pt>
                <c:pt idx="21">
                  <c:v>12161</c:v>
                </c:pt>
                <c:pt idx="22">
                  <c:v>12230</c:v>
                </c:pt>
                <c:pt idx="23">
                  <c:v>14018</c:v>
                </c:pt>
              </c:numCache>
            </c:numRef>
          </c:val>
        </c:ser>
        <c:marker val="1"/>
        <c:axId val="110562688"/>
        <c:axId val="110576768"/>
      </c:lineChart>
      <c:dateAx>
        <c:axId val="110562688"/>
        <c:scaling>
          <c:orientation val="minMax"/>
        </c:scaling>
        <c:axPos val="b"/>
        <c:numFmt formatCode="mmm\-yy" sourceLinked="1"/>
        <c:tickLblPos val="nextTo"/>
        <c:crossAx val="110576768"/>
        <c:crosses val="autoZero"/>
        <c:auto val="1"/>
        <c:lblOffset val="100"/>
        <c:baseTimeUnit val="months"/>
      </c:dateAx>
      <c:valAx>
        <c:axId val="110576768"/>
        <c:scaling>
          <c:orientation val="minMax"/>
        </c:scaling>
        <c:axPos val="l"/>
        <c:majorGridlines/>
        <c:numFmt formatCode="General" sourceLinked="1"/>
        <c:tickLblPos val="nextTo"/>
        <c:crossAx val="110562688"/>
        <c:crosses val="autoZero"/>
        <c:crossBetween val="between"/>
      </c:valAx>
    </c:plotArea>
    <c:legend>
      <c:legendPos val="r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</c:chart>
  <c:spPr>
    <a:solidFill>
      <a:prstClr val="white"/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Library2Go - ebook 'milestones'</a:t>
            </a:r>
          </a:p>
        </c:rich>
      </c:tx>
    </c:title>
    <c:plotArea>
      <c:layout/>
      <c:line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EBOOK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mmm\-yy</c:formatCode>
                <c:ptCount val="24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5811</c:v>
                </c:pt>
                <c:pt idx="1">
                  <c:v>6912</c:v>
                </c:pt>
                <c:pt idx="2">
                  <c:v>7627</c:v>
                </c:pt>
                <c:pt idx="3">
                  <c:v>8367</c:v>
                </c:pt>
                <c:pt idx="4">
                  <c:v>9325</c:v>
                </c:pt>
                <c:pt idx="5">
                  <c:v>9814</c:v>
                </c:pt>
                <c:pt idx="6">
                  <c:v>10799</c:v>
                </c:pt>
                <c:pt idx="7">
                  <c:v>11189</c:v>
                </c:pt>
                <c:pt idx="8">
                  <c:v>15380</c:v>
                </c:pt>
                <c:pt idx="9">
                  <c:v>18763</c:v>
                </c:pt>
                <c:pt idx="10">
                  <c:v>17730</c:v>
                </c:pt>
                <c:pt idx="11">
                  <c:v>20197</c:v>
                </c:pt>
                <c:pt idx="12">
                  <c:v>19451</c:v>
                </c:pt>
                <c:pt idx="13">
                  <c:v>20247</c:v>
                </c:pt>
                <c:pt idx="14">
                  <c:v>20514</c:v>
                </c:pt>
                <c:pt idx="15">
                  <c:v>21876</c:v>
                </c:pt>
                <c:pt idx="16">
                  <c:v>23717</c:v>
                </c:pt>
                <c:pt idx="17">
                  <c:v>26284</c:v>
                </c:pt>
                <c:pt idx="18">
                  <c:v>29715</c:v>
                </c:pt>
                <c:pt idx="19">
                  <c:v>29094</c:v>
                </c:pt>
                <c:pt idx="20">
                  <c:v>33499</c:v>
                </c:pt>
                <c:pt idx="21">
                  <c:v>38580</c:v>
                </c:pt>
                <c:pt idx="22">
                  <c:v>36737</c:v>
                </c:pt>
                <c:pt idx="23">
                  <c:v>39796</c:v>
                </c:pt>
              </c:numCache>
            </c:numRef>
          </c:val>
        </c:ser>
        <c:marker val="1"/>
        <c:axId val="110590976"/>
        <c:axId val="110617344"/>
      </c:lineChart>
      <c:dateAx>
        <c:axId val="110590976"/>
        <c:scaling>
          <c:orientation val="minMax"/>
        </c:scaling>
        <c:axPos val="b"/>
        <c:numFmt formatCode="mmm\-yy" sourceLinked="1"/>
        <c:tickLblPos val="nextTo"/>
        <c:crossAx val="110617344"/>
        <c:crosses val="autoZero"/>
        <c:auto val="1"/>
        <c:lblOffset val="100"/>
        <c:baseTimeUnit val="months"/>
      </c:dateAx>
      <c:valAx>
        <c:axId val="110617344"/>
        <c:scaling>
          <c:orientation val="minMax"/>
        </c:scaling>
        <c:axPos val="l"/>
        <c:majorGridlines/>
        <c:numFmt formatCode="General" sourceLinked="1"/>
        <c:tickLblPos val="nextTo"/>
        <c:crossAx val="110590976"/>
        <c:crosses val="autoZero"/>
        <c:crossBetween val="between"/>
      </c:valAx>
    </c:plotArea>
    <c:legend>
      <c:legendPos val="r"/>
    </c:legend>
    <c:plotVisOnly val="1"/>
    <c:dispBlanksAs val="gap"/>
  </c:chart>
  <c:spPr>
    <a:solidFill>
      <a:prstClr val="white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197718-2A41-4477-83B0-420D40BC319C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2583D9-E241-4733-8263-3B8139107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721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98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740EA6-5ADA-4E07-BCEA-8D77C6B184F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0952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5085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182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7746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0224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757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583D9-E241-4733-8263-3B81391077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740EA6-5ADA-4E07-BCEA-8D77C6B184F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740EA6-5ADA-4E07-BCEA-8D77C6B184F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740EA6-5ADA-4E07-BCEA-8D77C6B184F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740EA6-5ADA-4E07-BCEA-8D77C6B184F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740EA6-5ADA-4E07-BCEA-8D77C6B184F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3F5BF88-B794-40FE-9D83-A55B42636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0AA24-FBFB-4BEF-9072-1DBD5D529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978FAE6-BF06-4BE7-B934-5BD3A3B6EA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C6BE488B-7B18-4754-8103-1CA0E155FE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9DB02D0-B422-4DC0-981C-29C1A4C2D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85A70-5B40-4912-B810-77C2D443D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76B03A1-812A-421D-BC99-4B99DE967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96F45CE7-5651-4505-A291-9918737051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2EBBFD-8F78-4D58-BA2C-2D76F4DBF7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CA308DB-C351-4F9D-9169-C676AF4100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81905D13-D11E-4342-A3FE-F97465E4F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8E5335F-E060-4CC4-8710-76DE69568D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2go.lib.overdrive.com/97E3E080-AD6C-495E-BAF6-37B301DE56A2/10/438/en/help.htm" TargetMode="External"/><Relationship Id="rId7" Type="http://schemas.openxmlformats.org/officeDocument/2006/relationships/hyperlink" Target="http://overdriveblogs.com/library/2012/02/24/overdrives-win-catalog-is-live-in-pilo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verdriveblogs.com/library/2012/03/06/acquiring-booki-sh-overdrive-looks-to-the-cloud/" TargetMode="External"/><Relationship Id="rId5" Type="http://schemas.openxmlformats.org/officeDocument/2006/relationships/hyperlink" Target="http://www.overdrive.com/Resources/PartnerServices/CollectionDevelopment/Advantage.aspx" TargetMode="External"/><Relationship Id="rId4" Type="http://schemas.openxmlformats.org/officeDocument/2006/relationships/hyperlink" Target="http://library2go.lib.overdrive.com/97E3E080-AD6C-495E-BAF6-37B301DE56A2/10/438/en/selectHelpFormat.htm?returnURL=http://library2go.lib.overdrive.com/97E3E080-AD6C-495E-BAF6-37B301DE56A2/10/438/en/help.htm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QENm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ewinternet.us1.list-manage.com/track/click?u=434f5d1199912232d416897e4&amp;id=7a002c7eca&amp;e=5ca49b5bd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tionalsurvey.com/studyPeriods/collect/stdy_perd_id/3308/page/1" TargetMode="External"/><Relationship Id="rId4" Type="http://schemas.openxmlformats.org/officeDocument/2006/relationships/hyperlink" Target="https://www.rationalsurvey.com/s/3307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odlccommittee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oregon.gov/osl/LD/Pages/technology/sdlp/index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“State of the union” </a:t>
            </a:r>
          </a:p>
          <a:p>
            <a:r>
              <a:rPr lang="en-US" dirty="0" smtClean="0"/>
              <a:t>&amp; </a:t>
            </a:r>
          </a:p>
          <a:p>
            <a:r>
              <a:rPr lang="en-US" dirty="0" smtClean="0"/>
              <a:t>Hands-on HELP/DEMOS 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Library2Go</a:t>
            </a:r>
          </a:p>
        </p:txBody>
      </p:sp>
      <p:pic>
        <p:nvPicPr>
          <p:cNvPr id="3076" name="Picture 5" descr="L2G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4580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Library2Go Statistics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28600" y="2438400"/>
          <a:ext cx="7281864" cy="2952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7288"/>
                <a:gridCol w="2427288"/>
                <a:gridCol w="2427288"/>
              </a:tblGrid>
              <a:tr h="59055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1-year % chg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2-year % chg</a:t>
                      </a:r>
                      <a:endParaRPr lang="en-US" sz="2400" u="sng" dirty="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/>
                        <a:t>Audiobooks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17%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59%</a:t>
                      </a:r>
                      <a:endParaRPr lang="en-US" sz="2400" b="0" dirty="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/>
                        <a:t>Ebooks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105%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585%</a:t>
                      </a:r>
                      <a:endParaRPr lang="en-US" sz="2400" b="0" dirty="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Video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(20%)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(24%)</a:t>
                      </a:r>
                      <a:endParaRPr lang="en-US" sz="2400" b="0" dirty="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ALL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49%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159%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715000" y="2667000"/>
            <a:ext cx="3124200" cy="1676400"/>
            <a:chOff x="5715000" y="2667000"/>
            <a:chExt cx="3124200" cy="1676400"/>
          </a:xfrm>
        </p:grpSpPr>
        <p:sp>
          <p:nvSpPr>
            <p:cNvPr id="10" name="Rounded Rectangle 9"/>
            <p:cNvSpPr/>
            <p:nvPr/>
          </p:nvSpPr>
          <p:spPr>
            <a:xfrm>
              <a:off x="5715000" y="3581400"/>
              <a:ext cx="1143000" cy="533400"/>
            </a:xfrm>
            <a:prstGeom prst="roundRect">
              <a:avLst/>
            </a:prstGeom>
            <a:noFill/>
            <a:ln w="3492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467600" y="2667000"/>
              <a:ext cx="1371600" cy="1676400"/>
              <a:chOff x="7543800" y="2743200"/>
              <a:chExt cx="1371600" cy="1676400"/>
            </a:xfrm>
          </p:grpSpPr>
          <p:pic>
            <p:nvPicPr>
              <p:cNvPr id="8" name="Picture 7" descr="48px-Face-surprise.svg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543800" y="35052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9" name="Oval Callout 8"/>
              <p:cNvSpPr/>
              <p:nvPr/>
            </p:nvSpPr>
            <p:spPr>
              <a:xfrm>
                <a:off x="7620000" y="2743200"/>
                <a:ext cx="1295400" cy="609600"/>
              </a:xfrm>
              <a:prstGeom prst="wedgeEllipseCallout">
                <a:avLst/>
              </a:prstGeom>
              <a:noFill/>
              <a:ln w="19050" cmpd="sng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20000" y="2861846"/>
                <a:ext cx="1295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>
                    <a:latin typeface="Eras Bold ITC" pitchFamily="34" charset="0"/>
                  </a:rPr>
                  <a:t>Gadzooks!</a:t>
                </a:r>
                <a:endParaRPr lang="en-US" sz="1600" i="1" dirty="0">
                  <a:latin typeface="Eras Bold ITC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Library2Go Statistics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914400" y="1676400"/>
          <a:ext cx="7315201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Library2Go Statistics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838200" y="1752600"/>
          <a:ext cx="7467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Library2Go Statistics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857250" y="1676400"/>
          <a:ext cx="7429501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Library2Go Statistics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371600" y="2057400"/>
          <a:ext cx="6391276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352800" y="4114800"/>
            <a:ext cx="609600" cy="685800"/>
          </a:xfrm>
          <a:prstGeom prst="roundRect">
            <a:avLst/>
          </a:prstGeom>
          <a:noFill/>
          <a:ln w="349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91200" y="2895600"/>
            <a:ext cx="533400" cy="762000"/>
          </a:xfrm>
          <a:prstGeom prst="roundRect">
            <a:avLst/>
          </a:prstGeom>
          <a:noFill/>
          <a:ln w="349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05400" y="3429000"/>
            <a:ext cx="533400" cy="685800"/>
          </a:xfrm>
          <a:prstGeom prst="roundRect">
            <a:avLst/>
          </a:prstGeom>
          <a:noFill/>
          <a:ln w="349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4800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 holidays</a:t>
            </a:r>
            <a:endParaRPr lang="en-US" sz="1200" b="1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4114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Kindle</a:t>
            </a:r>
          </a:p>
          <a:p>
            <a:pPr algn="ctr"/>
            <a:r>
              <a:rPr lang="en-US" sz="12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availability</a:t>
            </a:r>
            <a:endParaRPr lang="en-US" sz="1200" b="1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657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 holidays</a:t>
            </a:r>
            <a:endParaRPr lang="en-US" sz="1200" b="1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Responses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83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participation of ‘Big 6’ publishers in the library </a:t>
            </a:r>
            <a:r>
              <a:rPr lang="en-US" dirty="0" err="1" smtClean="0"/>
              <a:t>ebook</a:t>
            </a:r>
            <a:r>
              <a:rPr lang="en-US" dirty="0" smtClean="0"/>
              <a:t> market.*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3200"/>
            <a:ext cx="966501" cy="166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876800"/>
            <a:ext cx="2319203" cy="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029200"/>
            <a:ext cx="1676400" cy="70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724400"/>
            <a:ext cx="838200" cy="13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2971800"/>
            <a:ext cx="91961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2971800"/>
            <a:ext cx="1110234" cy="118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&quot;No&quot; Symbol 16"/>
          <p:cNvSpPr/>
          <p:nvPr/>
        </p:nvSpPr>
        <p:spPr>
          <a:xfrm>
            <a:off x="304800" y="4419600"/>
            <a:ext cx="1981200" cy="1828800"/>
          </a:xfrm>
          <a:prstGeom prst="noSmoking">
            <a:avLst>
              <a:gd name="adj" fmla="val 573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1600200" y="2667000"/>
            <a:ext cx="1981200" cy="1828800"/>
          </a:xfrm>
          <a:prstGeom prst="noSmoking">
            <a:avLst>
              <a:gd name="adj" fmla="val 573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&quot;No&quot; Symbol 20"/>
          <p:cNvSpPr/>
          <p:nvPr/>
        </p:nvSpPr>
        <p:spPr>
          <a:xfrm>
            <a:off x="6629400" y="2743200"/>
            <a:ext cx="1981200" cy="1828800"/>
          </a:xfrm>
          <a:prstGeom prst="noSmoking">
            <a:avLst>
              <a:gd name="adj" fmla="val 573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5562600" y="4495800"/>
            <a:ext cx="1981200" cy="1828800"/>
          </a:xfrm>
          <a:prstGeom prst="noSmoking">
            <a:avLst>
              <a:gd name="adj" fmla="val 573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6412468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*info current @ 4/18/2012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Problematic </a:t>
            </a:r>
            <a:r>
              <a:rPr lang="en-US" dirty="0" err="1" smtClean="0"/>
              <a:t>ebook</a:t>
            </a:r>
            <a:r>
              <a:rPr lang="en-US" dirty="0" smtClean="0"/>
              <a:t> licensing/pricing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24200"/>
            <a:ext cx="966501" cy="166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590800" y="34290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Ebook</a:t>
            </a:r>
            <a:r>
              <a:rPr lang="en-US" sz="2000" dirty="0" smtClean="0">
                <a:latin typeface="+mn-lt"/>
              </a:rPr>
              <a:t> titles can only be circulated 26 times; additional circulations require additional license(s). 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Problematic </a:t>
            </a:r>
            <a:r>
              <a:rPr lang="en-US" dirty="0" err="1" smtClean="0"/>
              <a:t>ebook</a:t>
            </a:r>
            <a:r>
              <a:rPr lang="en-US" dirty="0" smtClean="0"/>
              <a:t> licensing/pricing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09800"/>
            <a:ext cx="196116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136" y="3581400"/>
            <a:ext cx="12232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1642" y="3581400"/>
            <a:ext cx="120315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0522" y="3581400"/>
            <a:ext cx="122327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14400" y="5181600"/>
          <a:ext cx="6858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Previous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$26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$27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$8.99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Current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$78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$81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$44.85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Problematic </a:t>
            </a:r>
            <a:r>
              <a:rPr lang="en-US" dirty="0" err="1" smtClean="0"/>
              <a:t>ebook</a:t>
            </a:r>
            <a:r>
              <a:rPr lang="en-US" dirty="0" smtClean="0"/>
              <a:t> licensing/pricing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38400" y="2438400"/>
            <a:ext cx="579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Titles licensed before Penguin’s withdrawal from library market remain in L2G collection, but can only be transferred via USB to physical Kindles (no </a:t>
            </a:r>
            <a:r>
              <a:rPr lang="en-US" sz="2000" dirty="0" err="1" smtClean="0">
                <a:latin typeface="+mn-lt"/>
              </a:rPr>
              <a:t>wifi</a:t>
            </a:r>
            <a:r>
              <a:rPr lang="en-US" sz="2000" dirty="0" smtClean="0">
                <a:latin typeface="+mn-lt"/>
              </a:rPr>
              <a:t>, no Kindle apps)</a:t>
            </a:r>
            <a:endParaRPr lang="en-US" sz="2000" dirty="0">
              <a:latin typeface="+mn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38400"/>
            <a:ext cx="91961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4191000"/>
            <a:ext cx="5295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b="38983"/>
          <a:stretch>
            <a:fillRect/>
          </a:stretch>
        </p:blipFill>
        <p:spPr bwMode="auto">
          <a:xfrm>
            <a:off x="2057400" y="4191000"/>
            <a:ext cx="552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971800" y="5943600"/>
            <a:ext cx="2438400" cy="457200"/>
          </a:xfrm>
          <a:prstGeom prst="roundRect">
            <a:avLst/>
          </a:prstGeom>
          <a:noFill/>
          <a:ln w="349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ODLC structure and funding</a:t>
            </a:r>
          </a:p>
          <a:p>
            <a:r>
              <a:rPr lang="en-US" dirty="0" smtClean="0"/>
              <a:t>Library2Go usage stats</a:t>
            </a:r>
            <a:endParaRPr lang="en-US" dirty="0"/>
          </a:p>
          <a:p>
            <a:r>
              <a:rPr lang="en-US" dirty="0" smtClean="0"/>
              <a:t>Current challenges and responses</a:t>
            </a:r>
          </a:p>
          <a:p>
            <a:r>
              <a:rPr lang="en-US" dirty="0" smtClean="0"/>
              <a:t>Overdrive evolution</a:t>
            </a:r>
          </a:p>
          <a:p>
            <a:r>
              <a:rPr lang="en-US" dirty="0" smtClean="0"/>
              <a:t>Q&amp;A / discussion / demos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34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512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patron demand</a:t>
            </a:r>
          </a:p>
          <a:p>
            <a:pPr lvl="1"/>
            <a:r>
              <a:rPr lang="en-US" dirty="0" smtClean="0"/>
              <a:t>All circs up 159% over 2 years</a:t>
            </a:r>
          </a:p>
          <a:p>
            <a:pPr lvl="1"/>
            <a:r>
              <a:rPr lang="en-US" dirty="0" smtClean="0"/>
              <a:t>All holds up 251% over same period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err="1" smtClean="0"/>
              <a:t>Ebook</a:t>
            </a:r>
            <a:r>
              <a:rPr lang="en-US" dirty="0" smtClean="0"/>
              <a:t> circs up 585% over 2 years</a:t>
            </a:r>
          </a:p>
          <a:p>
            <a:pPr lvl="1"/>
            <a:r>
              <a:rPr lang="en-US" dirty="0" err="1" smtClean="0"/>
              <a:t>Ebook</a:t>
            </a:r>
            <a:r>
              <a:rPr lang="en-US" dirty="0" smtClean="0"/>
              <a:t> holds up 991% over same period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524250" cy="469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Competition from consumer-oriented buying/lending services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3251252" cy="168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14600"/>
            <a:ext cx="2476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800600"/>
            <a:ext cx="792614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962400"/>
            <a:ext cx="1397000" cy="7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/>
          <a:srcRect b="36484"/>
          <a:stretch/>
        </p:blipFill>
        <p:spPr>
          <a:xfrm>
            <a:off x="838200" y="2895600"/>
            <a:ext cx="2857928" cy="491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5105400"/>
            <a:ext cx="1828800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/>
          <a:srcRect b="40289"/>
          <a:stretch/>
        </p:blipFill>
        <p:spPr>
          <a:xfrm>
            <a:off x="3276600" y="3810000"/>
            <a:ext cx="2870200" cy="250247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67600" y="4419600"/>
            <a:ext cx="1261009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/>
          <a:srcRect t="23530" b="21495"/>
          <a:stretch/>
        </p:blipFill>
        <p:spPr>
          <a:xfrm>
            <a:off x="6629400" y="3581400"/>
            <a:ext cx="1752600" cy="873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Proliferation of formats, devices, operating systems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71800"/>
            <a:ext cx="384209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r="46588"/>
          <a:stretch>
            <a:fillRect/>
          </a:stretch>
        </p:blipFill>
        <p:spPr bwMode="auto">
          <a:xfrm>
            <a:off x="4648200" y="2971800"/>
            <a:ext cx="345798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105400"/>
            <a:ext cx="3429000" cy="95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Library2Go website easier to use</a:t>
            </a:r>
          </a:p>
          <a:p>
            <a:pPr lvl="1"/>
            <a:r>
              <a:rPr lang="en-US" dirty="0" smtClean="0"/>
              <a:t>Shorter-term: user interface changes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831" y="3429000"/>
            <a:ext cx="7376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b="31022"/>
          <a:stretch>
            <a:fillRect/>
          </a:stretch>
        </p:blipFill>
        <p:spPr bwMode="auto">
          <a:xfrm>
            <a:off x="914400" y="3429000"/>
            <a:ext cx="7467600" cy="20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199" y="3429000"/>
            <a:ext cx="763894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429000"/>
            <a:ext cx="736599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819400" y="5334000"/>
            <a:ext cx="3657600" cy="810399"/>
            <a:chOff x="2895600" y="5334000"/>
            <a:chExt cx="3657600" cy="810399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2895600" y="5334000"/>
              <a:ext cx="2438400" cy="685800"/>
            </a:xfrm>
            <a:prstGeom prst="straightConnector1">
              <a:avLst/>
            </a:prstGeom>
            <a:ln w="2540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34000" y="58674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latin typeface="+mn-lt"/>
                </a:rPr>
                <a:t>confusing</a:t>
              </a:r>
              <a:endParaRPr lang="en-US" sz="1200" b="1" dirty="0">
                <a:solidFill>
                  <a:srgbClr val="C00000"/>
                </a:solidFill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7200" y="4343400"/>
            <a:ext cx="3657600" cy="810399"/>
            <a:chOff x="2895600" y="5334000"/>
            <a:chExt cx="3657600" cy="810399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895600" y="5334000"/>
              <a:ext cx="2438400" cy="685800"/>
            </a:xfrm>
            <a:prstGeom prst="straightConnector1">
              <a:avLst/>
            </a:prstGeom>
            <a:ln w="2540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334000" y="58674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latin typeface="+mn-lt"/>
                </a:rPr>
                <a:t>confusing</a:t>
              </a:r>
              <a:endParaRPr lang="en-US" sz="1200" b="1" dirty="0">
                <a:solidFill>
                  <a:srgbClr val="C0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Library2Go website easier to use</a:t>
            </a:r>
          </a:p>
          <a:p>
            <a:pPr lvl="1"/>
            <a:r>
              <a:rPr lang="en-US" dirty="0" smtClean="0"/>
              <a:t>Longer-term: site redesign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0000" t="13360" r="20000" b="15913"/>
          <a:stretch>
            <a:fillRect/>
          </a:stretch>
        </p:blipFill>
        <p:spPr bwMode="auto">
          <a:xfrm>
            <a:off x="1905000" y="2514600"/>
            <a:ext cx="533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36860"/>
          <a:stretch>
            <a:fillRect/>
          </a:stretch>
        </p:blipFill>
        <p:spPr bwMode="auto">
          <a:xfrm>
            <a:off x="1905000" y="2514599"/>
            <a:ext cx="5410200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/>
          <a:lstStyle/>
          <a:p>
            <a:r>
              <a:rPr lang="en-US" dirty="0" smtClean="0"/>
              <a:t>Information/resource sharing</a:t>
            </a:r>
          </a:p>
          <a:p>
            <a:pPr lvl="1"/>
            <a:r>
              <a:rPr lang="en-US" dirty="0" err="1" smtClean="0"/>
              <a:t>emedia</a:t>
            </a:r>
            <a:r>
              <a:rPr lang="en-US" dirty="0" smtClean="0"/>
              <a:t>-or listserv</a:t>
            </a:r>
          </a:p>
          <a:p>
            <a:pPr lvl="1"/>
            <a:r>
              <a:rPr lang="en-US" dirty="0" smtClean="0"/>
              <a:t>Library2Go yahoo group</a:t>
            </a:r>
          </a:p>
          <a:p>
            <a:pPr lvl="1"/>
            <a:r>
              <a:rPr lang="en-US" dirty="0" err="1" smtClean="0"/>
              <a:t>MyHelp</a:t>
            </a:r>
            <a:r>
              <a:rPr lang="en-US" dirty="0" smtClean="0"/>
              <a:t> (more coming up!)</a:t>
            </a:r>
          </a:p>
          <a:p>
            <a:pPr lvl="1"/>
            <a:r>
              <a:rPr lang="en-US" dirty="0" smtClean="0"/>
              <a:t>Library2Go presentations/updates (like this one!)</a:t>
            </a:r>
          </a:p>
          <a:p>
            <a:pPr lvl="1"/>
            <a:r>
              <a:rPr lang="en-US" dirty="0" smtClean="0"/>
              <a:t>Longer-term, creation/distribution of standardized, up-to-date literature/tutorials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Analyzing other vendors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Are these vendors viable for our consortium?</a:t>
            </a:r>
          </a:p>
          <a:p>
            <a:pPr lvl="1"/>
            <a:r>
              <a:rPr lang="en-US" dirty="0" smtClean="0"/>
              <a:t>How do they compare to </a:t>
            </a:r>
            <a:r>
              <a:rPr lang="en-US" dirty="0" err="1" smtClean="0"/>
              <a:t>OverDrive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OverDrive</a:t>
            </a:r>
            <a:r>
              <a:rPr lang="en-US" dirty="0" smtClean="0"/>
              <a:t> </a:t>
            </a:r>
            <a:r>
              <a:rPr lang="en-US" dirty="0"/>
              <a:t>contract negotiations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19" y="2420938"/>
            <a:ext cx="1114000" cy="11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06" b="38998"/>
          <a:stretch/>
        </p:blipFill>
        <p:spPr bwMode="auto">
          <a:xfrm>
            <a:off x="4648200" y="2545877"/>
            <a:ext cx="2246065" cy="8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99" y="2346604"/>
            <a:ext cx="1219199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6604"/>
            <a:ext cx="1676400" cy="118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06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Pursuing </a:t>
            </a:r>
            <a:r>
              <a:rPr lang="en-US" dirty="0" smtClean="0"/>
              <a:t>grants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3957"/>
            <a:ext cx="2133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46" y="3555455"/>
            <a:ext cx="26193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25533"/>
            <a:ext cx="2447925" cy="113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25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Overdrive Evolution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9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Overdrive Evolution -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WMA Audiobooks	</a:t>
            </a:r>
            <a:r>
              <a:rPr lang="en-US" dirty="0" smtClean="0"/>
              <a:t>	January 2006</a:t>
            </a:r>
            <a:endParaRPr lang="en-US" dirty="0"/>
          </a:p>
          <a:p>
            <a:r>
              <a:rPr lang="en-US" dirty="0" smtClean="0"/>
              <a:t>Videos		</a:t>
            </a:r>
            <a:r>
              <a:rPr lang="en-US" dirty="0"/>
              <a:t>	</a:t>
            </a:r>
            <a:r>
              <a:rPr lang="en-US" dirty="0" smtClean="0"/>
              <a:t>	May 2008</a:t>
            </a:r>
            <a:endParaRPr lang="en-US" dirty="0"/>
          </a:p>
          <a:p>
            <a:r>
              <a:rPr lang="en-US" dirty="0"/>
              <a:t>MP3 Audiobooks	</a:t>
            </a:r>
            <a:r>
              <a:rPr lang="en-US" dirty="0" smtClean="0"/>
              <a:t>	December 2008</a:t>
            </a:r>
          </a:p>
          <a:p>
            <a:r>
              <a:rPr lang="en-US" dirty="0" smtClean="0"/>
              <a:t>iPod-compatible WMAs	June 2009</a:t>
            </a:r>
            <a:endParaRPr lang="en-US" dirty="0"/>
          </a:p>
          <a:p>
            <a:r>
              <a:rPr lang="en-US" dirty="0" smtClean="0"/>
              <a:t>EPUB eBooks	</a:t>
            </a:r>
            <a:r>
              <a:rPr lang="en-US" dirty="0"/>
              <a:t>	</a:t>
            </a:r>
            <a:r>
              <a:rPr lang="en-US" dirty="0" smtClean="0"/>
              <a:t>	March 2010</a:t>
            </a:r>
            <a:endParaRPr lang="en-US" dirty="0"/>
          </a:p>
          <a:p>
            <a:r>
              <a:rPr lang="en-US" dirty="0" smtClean="0"/>
              <a:t>Kindle eBooks	</a:t>
            </a:r>
            <a:r>
              <a:rPr lang="en-US" dirty="0"/>
              <a:t>	</a:t>
            </a:r>
            <a:r>
              <a:rPr lang="en-US" dirty="0" smtClean="0"/>
              <a:t>	September 2011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39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ODLC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4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OverDrive</a:t>
            </a:r>
            <a:r>
              <a:rPr lang="en-US" dirty="0" smtClean="0"/>
              <a:t> Evolution -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Advantage </a:t>
            </a:r>
            <a:r>
              <a:rPr lang="en-US" sz="2800" dirty="0"/>
              <a:t>Program </a:t>
            </a:r>
            <a:r>
              <a:rPr lang="en-US" sz="2800" dirty="0" smtClean="0"/>
              <a:t>- Oct 2009</a:t>
            </a:r>
            <a:endParaRPr lang="en-US" sz="2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Mobile Apps</a:t>
            </a:r>
            <a:endParaRPr lang="en-US" sz="2800" dirty="0"/>
          </a:p>
          <a:p>
            <a:pPr lvl="1">
              <a:lnSpc>
                <a:spcPct val="80000"/>
              </a:lnSpc>
              <a:defRPr/>
            </a:pPr>
            <a:r>
              <a:rPr lang="en-US" sz="2300" dirty="0"/>
              <a:t>F</a:t>
            </a:r>
            <a:r>
              <a:rPr lang="en-US" sz="2300" dirty="0" smtClean="0"/>
              <a:t>or audiobooks - Spring 2010</a:t>
            </a:r>
          </a:p>
          <a:p>
            <a:pPr lvl="1"/>
            <a:r>
              <a:rPr lang="en-US" sz="2300" dirty="0" smtClean="0"/>
              <a:t>For </a:t>
            </a:r>
            <a:r>
              <a:rPr lang="en-US" sz="2300" dirty="0"/>
              <a:t>eBooks - Dec 2010</a:t>
            </a:r>
          </a:p>
          <a:p>
            <a:pPr lvl="1"/>
            <a:r>
              <a:rPr lang="en-US" sz="2300" dirty="0" smtClean="0"/>
              <a:t>For </a:t>
            </a:r>
            <a:r>
              <a:rPr lang="en-US" sz="2300" dirty="0" err="1" smtClean="0"/>
              <a:t>iPad</a:t>
            </a:r>
            <a:r>
              <a:rPr lang="en-US" sz="2300" dirty="0" smtClean="0"/>
              <a:t> </a:t>
            </a:r>
            <a:r>
              <a:rPr lang="en-US" sz="2300" dirty="0"/>
              <a:t>- Feb 2011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My </a:t>
            </a:r>
            <a:r>
              <a:rPr lang="en-US" sz="2800" dirty="0"/>
              <a:t>Help - Feb </a:t>
            </a:r>
            <a:r>
              <a:rPr lang="en-US" sz="2800" dirty="0" smtClean="0"/>
              <a:t>2011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 err="1" smtClean="0"/>
              <a:t>OverDrive</a:t>
            </a:r>
            <a:r>
              <a:rPr lang="en-US" sz="2800" dirty="0" smtClean="0"/>
              <a:t> Help (FAQ facelift) </a:t>
            </a:r>
            <a:r>
              <a:rPr lang="en-US" sz="2800" dirty="0"/>
              <a:t>- Feb 2012</a:t>
            </a:r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5456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OverDrive</a:t>
            </a:r>
            <a:r>
              <a:rPr lang="en-US" dirty="0"/>
              <a:t> </a:t>
            </a:r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hlinkClick r:id="rId3"/>
              </a:rPr>
              <a:t>OverDrive</a:t>
            </a:r>
            <a:r>
              <a:rPr lang="en-US" sz="2800" dirty="0" smtClean="0">
                <a:hlinkClick r:id="rId3"/>
              </a:rPr>
              <a:t> Help</a:t>
            </a:r>
            <a:endParaRPr lang="en-US" sz="2800" dirty="0" smtClean="0"/>
          </a:p>
          <a:p>
            <a:r>
              <a:rPr lang="en-US" sz="2800" dirty="0">
                <a:hlinkClick r:id="rId4"/>
              </a:rPr>
              <a:t>My Help</a:t>
            </a:r>
            <a:endParaRPr lang="en-US" sz="2800" dirty="0"/>
          </a:p>
          <a:p>
            <a:r>
              <a:rPr lang="en-US" sz="2800" dirty="0" err="1" smtClean="0">
                <a:hlinkClick r:id="rId5"/>
              </a:rPr>
              <a:t>OverDrive</a:t>
            </a:r>
            <a:r>
              <a:rPr lang="en-US" sz="2800" dirty="0" smtClean="0">
                <a:hlinkClick r:id="rId5"/>
              </a:rPr>
              <a:t> Advantage</a:t>
            </a:r>
            <a:endParaRPr lang="en-US" sz="2800" dirty="0" smtClean="0"/>
          </a:p>
          <a:p>
            <a:r>
              <a:rPr lang="en-US" sz="2800" dirty="0">
                <a:hlinkClick r:id="rId6"/>
              </a:rPr>
              <a:t>Booki.sh</a:t>
            </a:r>
            <a:endParaRPr lang="en-US" sz="2800" dirty="0"/>
          </a:p>
          <a:p>
            <a:r>
              <a:rPr lang="en-US" sz="2800" dirty="0">
                <a:hlinkClick r:id="rId7"/>
              </a:rPr>
              <a:t>WIN Catalog</a:t>
            </a:r>
            <a:endParaRPr lang="en-US" sz="2800" dirty="0"/>
          </a:p>
          <a:p>
            <a:pPr lvl="2"/>
            <a:r>
              <a:rPr lang="en-US" sz="2100" dirty="0"/>
              <a:t>BIN - Buy it Now</a:t>
            </a:r>
          </a:p>
          <a:p>
            <a:pPr lvl="2"/>
            <a:r>
              <a:rPr lang="en-US" sz="2100" dirty="0"/>
              <a:t>Recommend to library (patron driven acquisition)</a:t>
            </a:r>
          </a:p>
          <a:p>
            <a:pPr lvl="2"/>
            <a:r>
              <a:rPr lang="en-US" sz="2100" dirty="0"/>
              <a:t>Book and Author impressions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1008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Q&amp;A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84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ODLC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4400" b="1" u="sng" dirty="0" smtClean="0">
                <a:hlinkClick r:id="rId3"/>
              </a:rPr>
              <a:t>http://goo.gl/QENmk</a:t>
            </a:r>
            <a:endParaRPr lang="en-US" sz="4400" b="1" u="sng" dirty="0" smtClean="0"/>
          </a:p>
          <a:p>
            <a:endParaRPr lang="en-US" dirty="0" smtClean="0"/>
          </a:p>
          <a:p>
            <a:r>
              <a:rPr lang="en-US" dirty="0" smtClean="0"/>
              <a:t>1. Would your library consider allocating additional funds to ODLC for digital content?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2. Does your library currently have a local digital media collection?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3. If you answered "No" to Question #2, are you considering adding a local digital media collection in the next 12 months</a:t>
            </a:r>
          </a:p>
          <a:p>
            <a:endParaRPr lang="en-US" dirty="0" smtClean="0"/>
          </a:p>
          <a:p>
            <a:r>
              <a:rPr lang="en-US" dirty="0" smtClean="0"/>
              <a:t>4. If you answered "Yes" to Questions 2 and/or 3, please share information about the media type(s) in your local collection, vendor(s) used, and budget amounts allocated.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5. Should ODLC boycott Random House?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6. Should ODLC continue to boycott HarperCollins?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7. What can ODLC do to better serve member libraries?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8. Please provide the name of your library.</a:t>
            </a:r>
          </a:p>
        </p:txBody>
      </p:sp>
    </p:spTree>
    <p:extLst>
      <p:ext uri="{BB962C8B-B14F-4D97-AF65-F5344CB8AC3E}">
        <p14:creationId xmlns="" xmlns:p14="http://schemas.microsoft.com/office/powerpoint/2010/main" val="18857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Pew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Pew Research Center would like your help</a:t>
            </a:r>
          </a:p>
          <a:p>
            <a:pPr marL="0" indent="0">
              <a:buNone/>
            </a:pPr>
            <a:endParaRPr lang="en-US" u="sng" dirty="0" smtClean="0">
              <a:hlinkClick r:id="rId3"/>
            </a:endParaRPr>
          </a:p>
          <a:p>
            <a:pPr lvl="1"/>
            <a:r>
              <a:rPr lang="en-US" sz="2300" u="sng" dirty="0">
                <a:hlinkClick r:id="rId4"/>
              </a:rPr>
              <a:t>S</a:t>
            </a:r>
            <a:r>
              <a:rPr lang="en-US" sz="2300" u="sng" dirty="0" smtClean="0">
                <a:hlinkClick r:id="rId4"/>
              </a:rPr>
              <a:t>urvey </a:t>
            </a:r>
            <a:r>
              <a:rPr lang="en-US" sz="2300" u="sng" dirty="0">
                <a:hlinkClick r:id="rId4"/>
              </a:rPr>
              <a:t>for public library staff</a:t>
            </a:r>
            <a:endParaRPr lang="en-US" sz="2300" dirty="0"/>
          </a:p>
          <a:p>
            <a:pPr marL="0" indent="0">
              <a:buNone/>
            </a:pPr>
            <a:r>
              <a:rPr lang="en-US" sz="2300" dirty="0" smtClean="0"/>
              <a:t>	https://www.rationalsurvey.com/s/3307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 </a:t>
            </a:r>
            <a:r>
              <a:rPr lang="en-US" sz="2300" dirty="0" smtClean="0"/>
              <a:t>	Email</a:t>
            </a:r>
            <a:r>
              <a:rPr lang="en-US" sz="2300" dirty="0"/>
              <a:t>: [Your preferred email]</a:t>
            </a:r>
            <a:br>
              <a:rPr lang="en-US" sz="2300" dirty="0"/>
            </a:br>
            <a:r>
              <a:rPr lang="en-US" sz="2300" dirty="0" smtClean="0"/>
              <a:t>	Password</a:t>
            </a:r>
            <a:r>
              <a:rPr lang="en-US" sz="2300" dirty="0"/>
              <a:t>: </a:t>
            </a:r>
            <a:r>
              <a:rPr lang="en-US" sz="2300" dirty="0" smtClean="0"/>
              <a:t>PEWLIBS</a:t>
            </a:r>
          </a:p>
          <a:p>
            <a:pPr marL="0" indent="0">
              <a:buNone/>
            </a:pPr>
            <a:endParaRPr lang="en-US" sz="2300" dirty="0"/>
          </a:p>
          <a:p>
            <a:pPr lvl="1"/>
            <a:r>
              <a:rPr lang="en-US" sz="2300" dirty="0" smtClean="0">
                <a:hlinkClick r:id="rId5"/>
              </a:rPr>
              <a:t>Survey for patrons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56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Open Q&amp;A/discussion/demos/troubleshooting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Consortium - ODLC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n-US" dirty="0">
                <a:hlinkClick r:id="rId3"/>
              </a:rPr>
              <a:t>Oregon Digital Library Consortium</a:t>
            </a:r>
            <a:r>
              <a:rPr lang="en-US" dirty="0"/>
              <a:t> (ODLC)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Statewide </a:t>
            </a:r>
            <a:r>
              <a:rPr lang="en-US" dirty="0">
                <a:hlinkClick r:id="rId4"/>
              </a:rPr>
              <a:t>Database Licensing Advisory Committee</a:t>
            </a:r>
            <a:r>
              <a:rPr lang="en-US" dirty="0"/>
              <a:t> (SDLAC)</a:t>
            </a:r>
          </a:p>
          <a:p>
            <a:pPr marL="457200" lvl="1" indent="0">
              <a:buClr>
                <a:schemeClr val="accent1"/>
              </a:buClr>
              <a:buSzPct val="85000"/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3533124" cy="1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86" y="2209800"/>
            <a:ext cx="281762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5186172"/>
            <a:ext cx="3733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072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Current </a:t>
            </a:r>
            <a:r>
              <a:rPr lang="en-US" dirty="0"/>
              <a:t>F</a:t>
            </a:r>
            <a:r>
              <a:rPr lang="en-US" dirty="0" smtClean="0"/>
              <a:t>unding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57200" y="17526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356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Library2Go Statistics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80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Library2Go Statistics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8546524"/>
              </p:ext>
            </p:extLst>
          </p:nvPr>
        </p:nvGraphicFramePr>
        <p:xfrm>
          <a:off x="1828800" y="3771900"/>
          <a:ext cx="5486400" cy="247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1828800"/>
                <a:gridCol w="1828800"/>
              </a:tblGrid>
              <a:tr h="4953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Titles</a:t>
                      </a:r>
                      <a:r>
                        <a:rPr lang="en-US" sz="1400" u="sng" dirty="0" smtClean="0"/>
                        <a:t>*</a:t>
                      </a:r>
                      <a:endParaRPr lang="en-US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Copies</a:t>
                      </a:r>
                      <a:endParaRPr lang="en-US" sz="2000" u="sng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 smtClean="0"/>
                        <a:t>Audiobooks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10,263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18,644</a:t>
                      </a:r>
                      <a:endParaRPr lang="en-US" sz="20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Ebooks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16,677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25,721</a:t>
                      </a:r>
                      <a:endParaRPr lang="en-US" sz="20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Videos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1,273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1,288</a:t>
                      </a:r>
                      <a:endParaRPr lang="en-US" sz="20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TOTAL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28,213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45,653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3920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To date, over 122,000 unique patrons checking out titles</a:t>
            </a:r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Current Library2Go collection</a:t>
            </a:r>
            <a:endParaRPr lang="en-US" sz="2300" dirty="0"/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12468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*Max Access titles included</a:t>
            </a: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33845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Library2Go Statistics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838200" y="1676400"/>
          <a:ext cx="7696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Library2Go Statistics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990600" y="1676400"/>
          <a:ext cx="7524751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60198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n-lt"/>
              </a:rPr>
              <a:t>Total checkouts last 12 months = 756,338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D28B5AF1CA344FAF9C44D47874BD12" ma:contentTypeVersion="4" ma:contentTypeDescription="Create a new document." ma:contentTypeScope="" ma:versionID="2c58aa02d1827dd94678ebd63ff2c45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7de03101b5eaf5ca88b4575378b4837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est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5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1C3D622-19AC-427B-B07C-0216AA755307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4DFDB726-DDEB-4351-A0DA-C0F21B471C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25A99F-BD62-488D-9C5C-4C7BB849027B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61748B5-67C1-44FE-AFB1-2C037D5BD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5.xml><?xml version="1.0" encoding="utf-8"?>
<ds:datastoreItem xmlns:ds="http://schemas.openxmlformats.org/officeDocument/2006/customXml" ds:itemID="{BD04CD84-2986-44B0-AD44-286B10556811}">
  <ds:schemaRefs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3345</TotalTime>
  <Words>671</Words>
  <Application>Microsoft Office PowerPoint</Application>
  <PresentationFormat>On-screen Show (4:3)</PresentationFormat>
  <Paragraphs>241</Paragraphs>
  <Slides>35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Civic</vt:lpstr>
      <vt:lpstr>Library2Go</vt:lpstr>
      <vt:lpstr>Presentation Outline</vt:lpstr>
      <vt:lpstr>About the ODLC</vt:lpstr>
      <vt:lpstr>The Consortium - ODLC</vt:lpstr>
      <vt:lpstr>Overview of Current Funding</vt:lpstr>
      <vt:lpstr>Library2Go Statistics</vt:lpstr>
      <vt:lpstr>Library2Go Statistics</vt:lpstr>
      <vt:lpstr>Library2Go Statistics</vt:lpstr>
      <vt:lpstr>Library2Go Statistics</vt:lpstr>
      <vt:lpstr>Library2Go Statistics</vt:lpstr>
      <vt:lpstr>Library2Go Statistics</vt:lpstr>
      <vt:lpstr>Library2Go Statistics</vt:lpstr>
      <vt:lpstr>Library2Go Statistics</vt:lpstr>
      <vt:lpstr>Library2Go Statistics</vt:lpstr>
      <vt:lpstr>Challenges &amp; Responses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Responses</vt:lpstr>
      <vt:lpstr>Responses</vt:lpstr>
      <vt:lpstr>Responses</vt:lpstr>
      <vt:lpstr>Responses</vt:lpstr>
      <vt:lpstr>Responses</vt:lpstr>
      <vt:lpstr>Overdrive Evolution</vt:lpstr>
      <vt:lpstr>Overdrive Evolution - Formats</vt:lpstr>
      <vt:lpstr>OverDrive Evolution - Features</vt:lpstr>
      <vt:lpstr>OverDrive Evolution</vt:lpstr>
      <vt:lpstr>Discussion and Q&amp;A</vt:lpstr>
      <vt:lpstr>ODLC Survey</vt:lpstr>
      <vt:lpstr>Pew Survey</vt:lpstr>
      <vt:lpstr>Questions</vt:lpstr>
    </vt:vector>
  </TitlesOfParts>
  <Company>City of McMinnville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Library2Go training</dc:title>
  <dc:creator>City User</dc:creator>
  <cp:keywords>Library2Go, L2Go, download</cp:keywords>
  <cp:lastModifiedBy>Greg Williams</cp:lastModifiedBy>
  <cp:revision>177</cp:revision>
  <dcterms:created xsi:type="dcterms:W3CDTF">2009-03-29T22:59:49Z</dcterms:created>
  <dcterms:modified xsi:type="dcterms:W3CDTF">2012-05-01T00:13:49Z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