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charts/chart16.xml" ContentType="application/vnd.openxmlformats-officedocument.drawingml.chart+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7"/>
  </p:notesMasterIdLst>
  <p:sldIdLst>
    <p:sldId id="256" r:id="rId5"/>
    <p:sldId id="257" r:id="rId6"/>
    <p:sldId id="271" r:id="rId7"/>
    <p:sldId id="293" r:id="rId8"/>
    <p:sldId id="258" r:id="rId9"/>
    <p:sldId id="312" r:id="rId10"/>
    <p:sldId id="259" r:id="rId11"/>
    <p:sldId id="261" r:id="rId12"/>
    <p:sldId id="304" r:id="rId13"/>
    <p:sldId id="262" r:id="rId14"/>
    <p:sldId id="263" r:id="rId15"/>
    <p:sldId id="305" r:id="rId16"/>
    <p:sldId id="307" r:id="rId17"/>
    <p:sldId id="308" r:id="rId18"/>
    <p:sldId id="306" r:id="rId19"/>
    <p:sldId id="309" r:id="rId20"/>
    <p:sldId id="335" r:id="rId21"/>
    <p:sldId id="260" r:id="rId22"/>
    <p:sldId id="264" r:id="rId23"/>
    <p:sldId id="311" r:id="rId24"/>
    <p:sldId id="310" r:id="rId25"/>
    <p:sldId id="267" r:id="rId26"/>
    <p:sldId id="274" r:id="rId27"/>
    <p:sldId id="294" r:id="rId28"/>
    <p:sldId id="295" r:id="rId29"/>
    <p:sldId id="298" r:id="rId30"/>
    <p:sldId id="303" r:id="rId31"/>
    <p:sldId id="275" r:id="rId32"/>
    <p:sldId id="296" r:id="rId33"/>
    <p:sldId id="297" r:id="rId34"/>
    <p:sldId id="277" r:id="rId35"/>
    <p:sldId id="299" r:id="rId36"/>
    <p:sldId id="279" r:id="rId37"/>
    <p:sldId id="268" r:id="rId38"/>
    <p:sldId id="280" r:id="rId39"/>
    <p:sldId id="300" r:id="rId40"/>
    <p:sldId id="301" r:id="rId41"/>
    <p:sldId id="302" r:id="rId42"/>
    <p:sldId id="281" r:id="rId43"/>
    <p:sldId id="283" r:id="rId44"/>
    <p:sldId id="292" r:id="rId45"/>
    <p:sldId id="284" r:id="rId46"/>
    <p:sldId id="285" r:id="rId47"/>
    <p:sldId id="273" r:id="rId48"/>
    <p:sldId id="286" r:id="rId49"/>
    <p:sldId id="313" r:id="rId50"/>
    <p:sldId id="314" r:id="rId51"/>
    <p:sldId id="315" r:id="rId52"/>
    <p:sldId id="316" r:id="rId53"/>
    <p:sldId id="317" r:id="rId54"/>
    <p:sldId id="318" r:id="rId55"/>
    <p:sldId id="319" r:id="rId56"/>
    <p:sldId id="328" r:id="rId57"/>
    <p:sldId id="290" r:id="rId58"/>
    <p:sldId id="321" r:id="rId59"/>
    <p:sldId id="320" r:id="rId60"/>
    <p:sldId id="322" r:id="rId61"/>
    <p:sldId id="323" r:id="rId62"/>
    <p:sldId id="324" r:id="rId63"/>
    <p:sldId id="291" r:id="rId64"/>
    <p:sldId id="325" r:id="rId65"/>
    <p:sldId id="326" r:id="rId66"/>
    <p:sldId id="327" r:id="rId67"/>
    <p:sldId id="329" r:id="rId68"/>
    <p:sldId id="331" r:id="rId69"/>
    <p:sldId id="330" r:id="rId70"/>
    <p:sldId id="334" r:id="rId71"/>
    <p:sldId id="269" r:id="rId72"/>
    <p:sldId id="270" r:id="rId73"/>
    <p:sldId id="336" r:id="rId74"/>
    <p:sldId id="337" r:id="rId75"/>
    <p:sldId id="338" r:id="rId7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618" autoAdjust="0"/>
  </p:normalViewPr>
  <p:slideViewPr>
    <p:cSldViewPr>
      <p:cViewPr varScale="1">
        <p:scale>
          <a:sx n="107" d="100"/>
          <a:sy n="107" d="100"/>
        </p:scale>
        <p:origin x="-8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1" Type="http://schemas.openxmlformats.org/officeDocument/2006/relationships/oleObject" Target="http://sharepoint.dpls.lib.or.us/sites/adm/stats/Circulation%20Statistics/Overview-Circulation.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harepoint.dpls.lib.or.us/sites/adm/stats/Shared%20Documents/Staffing%20Study/Staffing%20Study%20Figure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pls\users\kevinb\Average%20Square%20Foot%20per%20Hourly%20Visi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pls\users\kevinb\Average%20Square%20Foot%20per%20Hourly%20Visi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harepoint.dpls.lib.or.us/sites/adm/stats/Shared%20Documents/Service%20Area%20Comparisons/Branch%20Comparisons%20per%20Capit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harepoint.dpls.lib.or.us/sites/adm/stats/Shared%20Documents/Service%20Area%20Comparisons/Branch%20Comparisons%20per%20Capit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http://sharepoint.dpls.lib.or.us/sites/adm/stats/Shared%20Documents/Service%20Area%20Comparisons/Branch%20Comparisons%20per%20Capit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http://sharepoint.dpls.lib.or.us/sites/adm/stats/Shared%20Documents/Service%20Area%20Comparisons/Branch%20Comparisons%20per%20Capit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http://sharepoint.dpls.lib.or.us/sites/adm/stats/Shared%20Documents/Cost%20Analysis%20Study/Cost%20Analysis%20Statistics%20Draft%202%20with%20East%20Bend.xls"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http://sharepoint.dpls.lib.or.us/sites/adm/stats/Shared%20Documents/Cost%20Analysis%20Study/Cost%20Analysis%20Statistics%20Draft%202%20with%20East%20Bend.xls"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http://sharepoint.dpls.lib.or.us/sites/adm/stats/Shared%20Documents/Cost%20Analysis%20Study/Cost%20Analysis%20Statistics%20Draft%202%20with%20East%20Ben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harepoint.dpls.lib.or.us/sites/adm/stats/Circulation%20Statistics/Overview-Circulation.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http://sharepoint.dpls.lib.or.us/sites/adm/stats/Circulation%20Statistics/Overdrive%20checkouts%20and%20user%20coun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http://sharepoint.dpls.lib.or.us/sites/adm/stats/Circulation%20Statistics/Overdrive%20checkouts%20and%20user%20coun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http://sharepoint.dpls.lib.or.us/sites/adm/stats/Circulation%20Statistics/Historical%20Circ%20Data%20(5%20year%20char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http://sharepoint.dpls.lib.or.us/sites/adm/stats/Online%20Resources/Overview-Online-Resourc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harepoint.dpls.lib.or.us/sites/adm/stats/Fill%20Rate%20Survey/Fill%20Rate%20Survey%202007-2011%20Comparison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harepoint.dpls.lib.or.us/sites/adm/stats/Circulation%20Statistics/Circ%20Per%20Attendance.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harepoint.dpls.lib.or.us/sites/adm/stats/Desk%20Transactions/Service%20Desk%20Statistics%20April%20201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harepoint.dpls.lib.or.us/sites/adm/stats/Desk%20Transactions/Service%20Desk%20Statistics%20April%20201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Documents%20and%20Settings\kevinb\Desktop\County%20Annual%20Report%20Data%202011.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http://sharepoint.dpls.lib.or.us/sites/adm/stats/Shared%20Documents/Staffing%20Study/Staffing%20Study%20Figure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harepoint.dpls.lib.or.us/sites/adm/stats/Shared%20Documents/Staffing%20Study/Staffing%20Study%20Figur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v>Adult Checkouts</c:v>
          </c:tx>
          <c:dLbls>
            <c:showVal val="1"/>
          </c:dLbls>
          <c:cat>
            <c:strRef>
              <c:f>(DISTRICT!$B$6,DISTRICT!$B$7,DISTRICT!$B$9,DISTRICT!$B$11,DISTRICT!$B$13)</c:f>
              <c:strCache>
                <c:ptCount val="5"/>
                <c:pt idx="0">
                  <c:v>FY 06/07</c:v>
                </c:pt>
                <c:pt idx="1">
                  <c:v>FY07/08</c:v>
                </c:pt>
                <c:pt idx="2">
                  <c:v>FY 08/09</c:v>
                </c:pt>
                <c:pt idx="3">
                  <c:v>FY 09/10</c:v>
                </c:pt>
                <c:pt idx="4">
                  <c:v>FY 10/11</c:v>
                </c:pt>
              </c:strCache>
            </c:strRef>
          </c:cat>
          <c:val>
            <c:numRef>
              <c:f>(DISTRICT!$AP$21,DISTRICT!$AP$22,DISTRICT!$AP$24,DISTRICT!$AP$26,DISTRICT!$AP$28)</c:f>
              <c:numCache>
                <c:formatCode>0</c:formatCode>
                <c:ptCount val="5"/>
                <c:pt idx="0">
                  <c:v>1149896</c:v>
                </c:pt>
                <c:pt idx="1">
                  <c:v>1206007.6444438351</c:v>
                </c:pt>
                <c:pt idx="2">
                  <c:v>1335837.9563855466</c:v>
                </c:pt>
                <c:pt idx="3">
                  <c:v>1438419.0754240833</c:v>
                </c:pt>
                <c:pt idx="4">
                  <c:v>1330201.474652722</c:v>
                </c:pt>
              </c:numCache>
            </c:numRef>
          </c:val>
        </c:ser>
        <c:ser>
          <c:idx val="1"/>
          <c:order val="1"/>
          <c:tx>
            <c:v>Childrens' Checkouts</c:v>
          </c:tx>
          <c:dLbls>
            <c:showVal val="1"/>
          </c:dLbls>
          <c:cat>
            <c:strRef>
              <c:f>(DISTRICT!$B$6,DISTRICT!$B$7,DISTRICT!$B$9,DISTRICT!$B$11,DISTRICT!$B$13)</c:f>
              <c:strCache>
                <c:ptCount val="5"/>
                <c:pt idx="0">
                  <c:v>FY 06/07</c:v>
                </c:pt>
                <c:pt idx="1">
                  <c:v>FY07/08</c:v>
                </c:pt>
                <c:pt idx="2">
                  <c:v>FY 08/09</c:v>
                </c:pt>
                <c:pt idx="3">
                  <c:v>FY 09/10</c:v>
                </c:pt>
                <c:pt idx="4">
                  <c:v>FY 10/11</c:v>
                </c:pt>
              </c:strCache>
            </c:strRef>
          </c:cat>
          <c:val>
            <c:numRef>
              <c:f>(DISTRICT!$AP$36,DISTRICT!$AP$37,DISTRICT!$AP$39,DISTRICT!$AP$41,DISTRICT!$AP$43)</c:f>
              <c:numCache>
                <c:formatCode>0</c:formatCode>
                <c:ptCount val="5"/>
                <c:pt idx="0">
                  <c:v>753243</c:v>
                </c:pt>
                <c:pt idx="1">
                  <c:v>791125.77957390156</c:v>
                </c:pt>
                <c:pt idx="2">
                  <c:v>890738.94102407945</c:v>
                </c:pt>
                <c:pt idx="3">
                  <c:v>984544.20626244205</c:v>
                </c:pt>
                <c:pt idx="4">
                  <c:v>989417.10659578489</c:v>
                </c:pt>
              </c:numCache>
            </c:numRef>
          </c:val>
        </c:ser>
        <c:ser>
          <c:idx val="2"/>
          <c:order val="2"/>
          <c:tx>
            <c:v>Teen Checkouts</c:v>
          </c:tx>
          <c:dLbls>
            <c:showVal val="1"/>
          </c:dLbls>
          <c:cat>
            <c:strRef>
              <c:f>(DISTRICT!$B$6,DISTRICT!$B$7,DISTRICT!$B$9,DISTRICT!$B$11,DISTRICT!$B$13)</c:f>
              <c:strCache>
                <c:ptCount val="5"/>
                <c:pt idx="0">
                  <c:v>FY 06/07</c:v>
                </c:pt>
                <c:pt idx="1">
                  <c:v>FY07/08</c:v>
                </c:pt>
                <c:pt idx="2">
                  <c:v>FY 08/09</c:v>
                </c:pt>
                <c:pt idx="3">
                  <c:v>FY 09/10</c:v>
                </c:pt>
                <c:pt idx="4">
                  <c:v>FY 10/11</c:v>
                </c:pt>
              </c:strCache>
            </c:strRef>
          </c:cat>
          <c:val>
            <c:numRef>
              <c:f>(DISTRICT!$AP$51,DISTRICT!$AP$52,DISTRICT!$AP$54,DISTRICT!$AP$56,DISTRICT!$AP$58)</c:f>
              <c:numCache>
                <c:formatCode>General</c:formatCode>
                <c:ptCount val="5"/>
                <c:pt idx="4" formatCode="0">
                  <c:v>96485</c:v>
                </c:pt>
              </c:numCache>
            </c:numRef>
          </c:val>
        </c:ser>
        <c:axId val="110560768"/>
        <c:axId val="110562304"/>
      </c:barChart>
      <c:catAx>
        <c:axId val="110560768"/>
        <c:scaling>
          <c:orientation val="minMax"/>
        </c:scaling>
        <c:axPos val="b"/>
        <c:tickLblPos val="nextTo"/>
        <c:crossAx val="110562304"/>
        <c:crosses val="autoZero"/>
        <c:auto val="1"/>
        <c:lblAlgn val="ctr"/>
        <c:lblOffset val="100"/>
      </c:catAx>
      <c:valAx>
        <c:axId val="110562304"/>
        <c:scaling>
          <c:orientation val="minMax"/>
        </c:scaling>
        <c:axPos val="l"/>
        <c:majorGridlines/>
        <c:numFmt formatCode="0" sourceLinked="1"/>
        <c:tickLblPos val="nextTo"/>
        <c:crossAx val="110560768"/>
        <c:crosses val="autoZero"/>
        <c:crossBetween val="between"/>
      </c:valAx>
    </c:plotArea>
    <c:legend>
      <c:legendPos val="r"/>
      <c:layout/>
    </c:legend>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'Task &amp; Position Graphs'!$E$4</c:f>
              <c:strCache>
                <c:ptCount val="1"/>
                <c:pt idx="0">
                  <c:v>MH</c:v>
                </c:pt>
              </c:strCache>
            </c:strRef>
          </c:tx>
          <c:cat>
            <c:strRef>
              <c:f>'Task &amp; Position Graphs'!$A$5:$A$10</c:f>
              <c:strCache>
                <c:ptCount val="6"/>
                <c:pt idx="0">
                  <c:v>Downtown Bend</c:v>
                </c:pt>
                <c:pt idx="1">
                  <c:v>East Bend</c:v>
                </c:pt>
                <c:pt idx="2">
                  <c:v>La Pine</c:v>
                </c:pt>
                <c:pt idx="3">
                  <c:v>Redmond</c:v>
                </c:pt>
                <c:pt idx="4">
                  <c:v>Sisters</c:v>
                </c:pt>
                <c:pt idx="5">
                  <c:v>Sunriver</c:v>
                </c:pt>
              </c:strCache>
            </c:strRef>
          </c:cat>
          <c:val>
            <c:numRef>
              <c:f>'Task &amp; Position Graphs'!$E$5:$E$10</c:f>
              <c:numCache>
                <c:formatCode>0.00%</c:formatCode>
                <c:ptCount val="6"/>
                <c:pt idx="0">
                  <c:v>0.39729271684338607</c:v>
                </c:pt>
                <c:pt idx="1">
                  <c:v>0.57259883651905796</c:v>
                </c:pt>
                <c:pt idx="2">
                  <c:v>0.13712605913885517</c:v>
                </c:pt>
                <c:pt idx="3">
                  <c:v>0.33479318734793301</c:v>
                </c:pt>
                <c:pt idx="4">
                  <c:v>0.3139571028908934</c:v>
                </c:pt>
                <c:pt idx="5">
                  <c:v>0.13252094440213291</c:v>
                </c:pt>
              </c:numCache>
            </c:numRef>
          </c:val>
        </c:ser>
        <c:ser>
          <c:idx val="1"/>
          <c:order val="1"/>
          <c:tx>
            <c:strRef>
              <c:f>'Task &amp; Position Graphs'!$F$4</c:f>
              <c:strCache>
                <c:ptCount val="1"/>
                <c:pt idx="0">
                  <c:v>Pub Srvc</c:v>
                </c:pt>
              </c:strCache>
            </c:strRef>
          </c:tx>
          <c:cat>
            <c:strRef>
              <c:f>'Task &amp; Position Graphs'!$A$5:$A$10</c:f>
              <c:strCache>
                <c:ptCount val="6"/>
                <c:pt idx="0">
                  <c:v>Downtown Bend</c:v>
                </c:pt>
                <c:pt idx="1">
                  <c:v>East Bend</c:v>
                </c:pt>
                <c:pt idx="2">
                  <c:v>La Pine</c:v>
                </c:pt>
                <c:pt idx="3">
                  <c:v>Redmond</c:v>
                </c:pt>
                <c:pt idx="4">
                  <c:v>Sisters</c:v>
                </c:pt>
                <c:pt idx="5">
                  <c:v>Sunriver</c:v>
                </c:pt>
              </c:strCache>
            </c:strRef>
          </c:cat>
          <c:val>
            <c:numRef>
              <c:f>'Task &amp; Position Graphs'!$F$5:$F$10</c:f>
              <c:numCache>
                <c:formatCode>0.00%</c:formatCode>
                <c:ptCount val="6"/>
                <c:pt idx="0">
                  <c:v>0.38560316356683488</c:v>
                </c:pt>
                <c:pt idx="1">
                  <c:v>0.34583877478333136</c:v>
                </c:pt>
                <c:pt idx="2">
                  <c:v>0.43662458931350739</c:v>
                </c:pt>
                <c:pt idx="3">
                  <c:v>0.36145985401459851</c:v>
                </c:pt>
                <c:pt idx="4">
                  <c:v>0.29717127758781625</c:v>
                </c:pt>
                <c:pt idx="5">
                  <c:v>0.40974866717441177</c:v>
                </c:pt>
              </c:numCache>
            </c:numRef>
          </c:val>
        </c:ser>
        <c:ser>
          <c:idx val="2"/>
          <c:order val="2"/>
          <c:tx>
            <c:strRef>
              <c:f>'Task &amp; Position Graphs'!$G$4</c:f>
              <c:strCache>
                <c:ptCount val="1"/>
                <c:pt idx="0">
                  <c:v>Prog</c:v>
                </c:pt>
              </c:strCache>
            </c:strRef>
          </c:tx>
          <c:cat>
            <c:strRef>
              <c:f>'Task &amp; Position Graphs'!$A$5:$A$10</c:f>
              <c:strCache>
                <c:ptCount val="6"/>
                <c:pt idx="0">
                  <c:v>Downtown Bend</c:v>
                </c:pt>
                <c:pt idx="1">
                  <c:v>East Bend</c:v>
                </c:pt>
                <c:pt idx="2">
                  <c:v>La Pine</c:v>
                </c:pt>
                <c:pt idx="3">
                  <c:v>Redmond</c:v>
                </c:pt>
                <c:pt idx="4">
                  <c:v>Sisters</c:v>
                </c:pt>
                <c:pt idx="5">
                  <c:v>Sunriver</c:v>
                </c:pt>
              </c:strCache>
            </c:strRef>
          </c:cat>
          <c:val>
            <c:numRef>
              <c:f>'Task &amp; Position Graphs'!$G$5:$G$10</c:f>
              <c:numCache>
                <c:formatCode>0.00%</c:formatCode>
                <c:ptCount val="6"/>
                <c:pt idx="0">
                  <c:v>6.1163740657048514E-2</c:v>
                </c:pt>
                <c:pt idx="1">
                  <c:v>1.0685029087023661E-2</c:v>
                </c:pt>
                <c:pt idx="2">
                  <c:v>0.12277364689607508</c:v>
                </c:pt>
                <c:pt idx="3">
                  <c:v>0.12408759124087591</c:v>
                </c:pt>
                <c:pt idx="4">
                  <c:v>1.9428038545228538E-2</c:v>
                </c:pt>
                <c:pt idx="5">
                  <c:v>0.12795125666412796</c:v>
                </c:pt>
              </c:numCache>
            </c:numRef>
          </c:val>
        </c:ser>
        <c:ser>
          <c:idx val="3"/>
          <c:order val="3"/>
          <c:tx>
            <c:strRef>
              <c:f>'Task &amp; Position Graphs'!$H$4</c:f>
              <c:strCache>
                <c:ptCount val="1"/>
                <c:pt idx="0">
                  <c:v>NonPS</c:v>
                </c:pt>
              </c:strCache>
            </c:strRef>
          </c:tx>
          <c:cat>
            <c:strRef>
              <c:f>'Task &amp; Position Graphs'!$A$5:$A$10</c:f>
              <c:strCache>
                <c:ptCount val="6"/>
                <c:pt idx="0">
                  <c:v>Downtown Bend</c:v>
                </c:pt>
                <c:pt idx="1">
                  <c:v>East Bend</c:v>
                </c:pt>
                <c:pt idx="2">
                  <c:v>La Pine</c:v>
                </c:pt>
                <c:pt idx="3">
                  <c:v>Redmond</c:v>
                </c:pt>
                <c:pt idx="4">
                  <c:v>Sisters</c:v>
                </c:pt>
                <c:pt idx="5">
                  <c:v>Sunriver</c:v>
                </c:pt>
              </c:strCache>
            </c:strRef>
          </c:cat>
          <c:val>
            <c:numRef>
              <c:f>'Task &amp; Position Graphs'!$H$5:$H$10</c:f>
              <c:numCache>
                <c:formatCode>0.00%</c:formatCode>
                <c:ptCount val="6"/>
                <c:pt idx="0">
                  <c:v>0.17721188944898367</c:v>
                </c:pt>
                <c:pt idx="1">
                  <c:v>7.242075270093791E-2</c:v>
                </c:pt>
                <c:pt idx="2">
                  <c:v>0.30347570465156498</c:v>
                </c:pt>
                <c:pt idx="3">
                  <c:v>0.2031630170316302</c:v>
                </c:pt>
                <c:pt idx="4">
                  <c:v>0.36944358097606567</c:v>
                </c:pt>
                <c:pt idx="5">
                  <c:v>0.32977913175932982</c:v>
                </c:pt>
              </c:numCache>
            </c:numRef>
          </c:val>
        </c:ser>
        <c:axId val="111846528"/>
        <c:axId val="111848064"/>
      </c:barChart>
      <c:catAx>
        <c:axId val="111846528"/>
        <c:scaling>
          <c:orientation val="minMax"/>
        </c:scaling>
        <c:axPos val="b"/>
        <c:tickLblPos val="nextTo"/>
        <c:crossAx val="111848064"/>
        <c:crosses val="autoZero"/>
        <c:auto val="1"/>
        <c:lblAlgn val="ctr"/>
        <c:lblOffset val="100"/>
      </c:catAx>
      <c:valAx>
        <c:axId val="111848064"/>
        <c:scaling>
          <c:orientation val="minMax"/>
        </c:scaling>
        <c:axPos val="l"/>
        <c:majorGridlines/>
        <c:numFmt formatCode="0.00%" sourceLinked="1"/>
        <c:tickLblPos val="nextTo"/>
        <c:crossAx val="111846528"/>
        <c:crosses val="autoZero"/>
        <c:crossBetween val="between"/>
      </c:valAx>
    </c:plotArea>
    <c:legend>
      <c:legendPos val="r"/>
    </c:legend>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chart>
    <c:title/>
    <c:view3D>
      <c:rAngAx val="1"/>
    </c:view3D>
    <c:plotArea>
      <c:layout/>
      <c:bar3DChart>
        <c:barDir val="col"/>
        <c:grouping val="clustered"/>
        <c:ser>
          <c:idx val="0"/>
          <c:order val="0"/>
          <c:tx>
            <c:strRef>
              <c:f>Sheet1!$A$7</c:f>
              <c:strCache>
                <c:ptCount val="1"/>
                <c:pt idx="0">
                  <c:v>Average Visit Per Hour</c:v>
                </c:pt>
              </c:strCache>
            </c:strRef>
          </c:tx>
          <c:cat>
            <c:strRef>
              <c:f>Sheet1!$E$3:$J$3</c:f>
              <c:strCache>
                <c:ptCount val="6"/>
                <c:pt idx="0">
                  <c:v>Bend</c:v>
                </c:pt>
                <c:pt idx="1">
                  <c:v>East Bend</c:v>
                </c:pt>
                <c:pt idx="2">
                  <c:v>La Pine</c:v>
                </c:pt>
                <c:pt idx="3">
                  <c:v>Redmond</c:v>
                </c:pt>
                <c:pt idx="4">
                  <c:v>Sisters</c:v>
                </c:pt>
                <c:pt idx="5">
                  <c:v>Sunriver</c:v>
                </c:pt>
              </c:strCache>
            </c:strRef>
          </c:cat>
          <c:val>
            <c:numRef>
              <c:f>Sheet1!$E$7:$J$7</c:f>
              <c:numCache>
                <c:formatCode>0</c:formatCode>
                <c:ptCount val="6"/>
                <c:pt idx="0">
                  <c:v>143.17176870748298</c:v>
                </c:pt>
                <c:pt idx="1">
                  <c:v>52.163561076604545</c:v>
                </c:pt>
                <c:pt idx="2">
                  <c:v>38.76447876447893</c:v>
                </c:pt>
                <c:pt idx="3">
                  <c:v>75.728862973760627</c:v>
                </c:pt>
                <c:pt idx="4">
                  <c:v>35.85585585585585</c:v>
                </c:pt>
                <c:pt idx="5">
                  <c:v>25.772200772200772</c:v>
                </c:pt>
              </c:numCache>
            </c:numRef>
          </c:val>
        </c:ser>
        <c:shape val="cylinder"/>
        <c:axId val="111868544"/>
        <c:axId val="111944064"/>
        <c:axId val="0"/>
      </c:bar3DChart>
      <c:catAx>
        <c:axId val="111868544"/>
        <c:scaling>
          <c:orientation val="minMax"/>
        </c:scaling>
        <c:axPos val="b"/>
        <c:tickLblPos val="nextTo"/>
        <c:crossAx val="111944064"/>
        <c:crosses val="autoZero"/>
        <c:auto val="1"/>
        <c:lblAlgn val="ctr"/>
        <c:lblOffset val="100"/>
      </c:catAx>
      <c:valAx>
        <c:axId val="111944064"/>
        <c:scaling>
          <c:orientation val="minMax"/>
        </c:scaling>
        <c:axPos val="l"/>
        <c:majorGridlines/>
        <c:numFmt formatCode="0" sourceLinked="1"/>
        <c:tickLblPos val="nextTo"/>
        <c:crossAx val="111868544"/>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n-US"/>
  <c:chart>
    <c:title/>
    <c:view3D>
      <c:rAngAx val="1"/>
    </c:view3D>
    <c:plotArea>
      <c:layout/>
      <c:bar3DChart>
        <c:barDir val="col"/>
        <c:grouping val="clustered"/>
        <c:ser>
          <c:idx val="0"/>
          <c:order val="0"/>
          <c:tx>
            <c:strRef>
              <c:f>Sheet1!$A$9</c:f>
              <c:strCache>
                <c:ptCount val="1"/>
                <c:pt idx="0">
                  <c:v>Average Sq Ft per Hourly Visit</c:v>
                </c:pt>
              </c:strCache>
            </c:strRef>
          </c:tx>
          <c:cat>
            <c:strRef>
              <c:f>Sheet1!$E$3:$J$3</c:f>
              <c:strCache>
                <c:ptCount val="6"/>
                <c:pt idx="0">
                  <c:v>Bend</c:v>
                </c:pt>
                <c:pt idx="1">
                  <c:v>East Bend</c:v>
                </c:pt>
                <c:pt idx="2">
                  <c:v>La Pine</c:v>
                </c:pt>
                <c:pt idx="3">
                  <c:v>Redmond</c:v>
                </c:pt>
                <c:pt idx="4">
                  <c:v>Sisters</c:v>
                </c:pt>
                <c:pt idx="5">
                  <c:v>Sunriver</c:v>
                </c:pt>
              </c:strCache>
            </c:strRef>
          </c:cat>
          <c:val>
            <c:numRef>
              <c:f>Sheet1!$E$9:$J$9</c:f>
              <c:numCache>
                <c:formatCode>0.00</c:formatCode>
                <c:ptCount val="6"/>
                <c:pt idx="0">
                  <c:v>260.45637583892619</c:v>
                </c:pt>
                <c:pt idx="1">
                  <c:v>156.29684461202621</c:v>
                </c:pt>
                <c:pt idx="2">
                  <c:v>208.92838645418431</c:v>
                </c:pt>
                <c:pt idx="3">
                  <c:v>280.0781520692961</c:v>
                </c:pt>
                <c:pt idx="4">
                  <c:v>269.41206030150755</c:v>
                </c:pt>
                <c:pt idx="5">
                  <c:v>263.85018726591761</c:v>
                </c:pt>
              </c:numCache>
            </c:numRef>
          </c:val>
        </c:ser>
        <c:shape val="cylinder"/>
        <c:axId val="111980928"/>
        <c:axId val="111982464"/>
        <c:axId val="0"/>
      </c:bar3DChart>
      <c:catAx>
        <c:axId val="111980928"/>
        <c:scaling>
          <c:orientation val="minMax"/>
        </c:scaling>
        <c:axPos val="b"/>
        <c:tickLblPos val="nextTo"/>
        <c:crossAx val="111982464"/>
        <c:crosses val="autoZero"/>
        <c:auto val="1"/>
        <c:lblAlgn val="ctr"/>
        <c:lblOffset val="100"/>
      </c:catAx>
      <c:valAx>
        <c:axId val="111982464"/>
        <c:scaling>
          <c:orientation val="minMax"/>
        </c:scaling>
        <c:axPos val="l"/>
        <c:majorGridlines/>
        <c:numFmt formatCode="0.00" sourceLinked="1"/>
        <c:tickLblPos val="nextTo"/>
        <c:crossAx val="111980928"/>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bar3DChart>
        <c:barDir val="col"/>
        <c:grouping val="clustered"/>
        <c:ser>
          <c:idx val="0"/>
          <c:order val="0"/>
          <c:tx>
            <c:strRef>
              <c:f>'Service Area Growth'!$D$4</c:f>
              <c:strCache>
                <c:ptCount val="1"/>
                <c:pt idx="0">
                  <c:v>2007</c:v>
                </c:pt>
              </c:strCache>
            </c:strRef>
          </c:tx>
          <c:cat>
            <c:strRef>
              <c:f>'Service Area Growth'!$A$5:$A$11</c:f>
              <c:strCache>
                <c:ptCount val="7"/>
                <c:pt idx="0">
                  <c:v>Deschutes County</c:v>
                </c:pt>
                <c:pt idx="1">
                  <c:v>Bend</c:v>
                </c:pt>
                <c:pt idx="2">
                  <c:v>La Pine</c:v>
                </c:pt>
                <c:pt idx="3">
                  <c:v>Redmond</c:v>
                </c:pt>
                <c:pt idx="4">
                  <c:v>Sisters</c:v>
                </c:pt>
                <c:pt idx="5">
                  <c:v>Sunriver</c:v>
                </c:pt>
                <c:pt idx="6">
                  <c:v>Out of Service Area</c:v>
                </c:pt>
              </c:strCache>
            </c:strRef>
          </c:cat>
          <c:val>
            <c:numRef>
              <c:f>'Service Area Growth'!$D$5:$D$11</c:f>
              <c:numCache>
                <c:formatCode>#,##0</c:formatCode>
                <c:ptCount val="7"/>
                <c:pt idx="0">
                  <c:v>147107</c:v>
                </c:pt>
                <c:pt idx="1">
                  <c:v>83387</c:v>
                </c:pt>
                <c:pt idx="2" formatCode="General">
                  <c:v>7062</c:v>
                </c:pt>
                <c:pt idx="3" formatCode="General">
                  <c:v>30088</c:v>
                </c:pt>
                <c:pt idx="4" formatCode="General">
                  <c:v>4492</c:v>
                </c:pt>
                <c:pt idx="5" formatCode="General">
                  <c:v>5790</c:v>
                </c:pt>
                <c:pt idx="6">
                  <c:v>16288</c:v>
                </c:pt>
              </c:numCache>
            </c:numRef>
          </c:val>
        </c:ser>
        <c:ser>
          <c:idx val="1"/>
          <c:order val="1"/>
          <c:tx>
            <c:strRef>
              <c:f>'Service Area Growth'!$F$4</c:f>
              <c:strCache>
                <c:ptCount val="1"/>
                <c:pt idx="0">
                  <c:v>2010</c:v>
                </c:pt>
              </c:strCache>
            </c:strRef>
          </c:tx>
          <c:cat>
            <c:strRef>
              <c:f>'Service Area Growth'!$A$5:$A$11</c:f>
              <c:strCache>
                <c:ptCount val="7"/>
                <c:pt idx="0">
                  <c:v>Deschutes County</c:v>
                </c:pt>
                <c:pt idx="1">
                  <c:v>Bend</c:v>
                </c:pt>
                <c:pt idx="2">
                  <c:v>La Pine</c:v>
                </c:pt>
                <c:pt idx="3">
                  <c:v>Redmond</c:v>
                </c:pt>
                <c:pt idx="4">
                  <c:v>Sisters</c:v>
                </c:pt>
                <c:pt idx="5">
                  <c:v>Sunriver</c:v>
                </c:pt>
                <c:pt idx="6">
                  <c:v>Out of Service Area</c:v>
                </c:pt>
              </c:strCache>
            </c:strRef>
          </c:cat>
          <c:val>
            <c:numRef>
              <c:f>'Service Area Growth'!$F$5:$F$11</c:f>
              <c:numCache>
                <c:formatCode>0</c:formatCode>
                <c:ptCount val="7"/>
                <c:pt idx="0">
                  <c:v>156320.9417</c:v>
                </c:pt>
                <c:pt idx="1">
                  <c:v>89215.751300000004</c:v>
                </c:pt>
                <c:pt idx="2">
                  <c:v>7261.8546000000024</c:v>
                </c:pt>
                <c:pt idx="3">
                  <c:v>31472.047999999999</c:v>
                </c:pt>
                <c:pt idx="4">
                  <c:v>4762.8676000000014</c:v>
                </c:pt>
                <c:pt idx="5">
                  <c:v>5953.857</c:v>
                </c:pt>
                <c:pt idx="6">
                  <c:v>17654.563200000001</c:v>
                </c:pt>
              </c:numCache>
            </c:numRef>
          </c:val>
        </c:ser>
        <c:shape val="box"/>
        <c:axId val="111884928"/>
        <c:axId val="111894912"/>
        <c:axId val="0"/>
      </c:bar3DChart>
      <c:catAx>
        <c:axId val="111884928"/>
        <c:scaling>
          <c:orientation val="minMax"/>
        </c:scaling>
        <c:axPos val="b"/>
        <c:tickLblPos val="nextTo"/>
        <c:crossAx val="111894912"/>
        <c:crosses val="autoZero"/>
        <c:auto val="1"/>
        <c:lblAlgn val="ctr"/>
        <c:lblOffset val="100"/>
      </c:catAx>
      <c:valAx>
        <c:axId val="111894912"/>
        <c:scaling>
          <c:orientation val="minMax"/>
        </c:scaling>
        <c:axPos val="l"/>
        <c:majorGridlines/>
        <c:numFmt formatCode="#,##0" sourceLinked="1"/>
        <c:tickLblPos val="nextTo"/>
        <c:crossAx val="111884928"/>
        <c:crosses val="autoZero"/>
        <c:crossBetween val="between"/>
      </c:valAx>
    </c:plotArea>
    <c:legend>
      <c:legendPos val="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bar3DChart>
        <c:barDir val="col"/>
        <c:grouping val="clustered"/>
        <c:ser>
          <c:idx val="0"/>
          <c:order val="0"/>
          <c:cat>
            <c:strRef>
              <c:f>'Facility per Cap'!$A$5:$A$10</c:f>
              <c:strCache>
                <c:ptCount val="6"/>
                <c:pt idx="0">
                  <c:v>Deschutes County</c:v>
                </c:pt>
                <c:pt idx="1">
                  <c:v>Bend</c:v>
                </c:pt>
                <c:pt idx="2">
                  <c:v>La Pine</c:v>
                </c:pt>
                <c:pt idx="3">
                  <c:v>Redmond</c:v>
                </c:pt>
                <c:pt idx="4">
                  <c:v>Sisters</c:v>
                </c:pt>
                <c:pt idx="5">
                  <c:v>Sunriver</c:v>
                </c:pt>
              </c:strCache>
            </c:strRef>
          </c:cat>
          <c:val>
            <c:numRef>
              <c:f>'Facility per Cap'!$B$5:$B$10</c:f>
              <c:numCache>
                <c:formatCode>General</c:formatCode>
                <c:ptCount val="6"/>
              </c:numCache>
            </c:numRef>
          </c:val>
        </c:ser>
        <c:ser>
          <c:idx val="1"/>
          <c:order val="1"/>
          <c:cat>
            <c:strRef>
              <c:f>'Facility per Cap'!$A$5:$A$10</c:f>
              <c:strCache>
                <c:ptCount val="6"/>
                <c:pt idx="0">
                  <c:v>Deschutes County</c:v>
                </c:pt>
                <c:pt idx="1">
                  <c:v>Bend</c:v>
                </c:pt>
                <c:pt idx="2">
                  <c:v>La Pine</c:v>
                </c:pt>
                <c:pt idx="3">
                  <c:v>Redmond</c:v>
                </c:pt>
                <c:pt idx="4">
                  <c:v>Sisters</c:v>
                </c:pt>
                <c:pt idx="5">
                  <c:v>Sunriver</c:v>
                </c:pt>
              </c:strCache>
            </c:strRef>
          </c:cat>
          <c:val>
            <c:numRef>
              <c:f>'Facility per Cap'!$F$5:$F$10</c:f>
              <c:numCache>
                <c:formatCode>0.00</c:formatCode>
                <c:ptCount val="6"/>
                <c:pt idx="0">
                  <c:v>0.58349187900267108</c:v>
                </c:pt>
                <c:pt idx="1">
                  <c:v>0.5093607276498946</c:v>
                </c:pt>
                <c:pt idx="2">
                  <c:v>1.1152798349887154</c:v>
                </c:pt>
                <c:pt idx="3">
                  <c:v>0.67393135648496993</c:v>
                </c:pt>
                <c:pt idx="4">
                  <c:v>2.0281899081133412</c:v>
                </c:pt>
                <c:pt idx="5">
                  <c:v>1.1421167824487561</c:v>
                </c:pt>
              </c:numCache>
            </c:numRef>
          </c:val>
        </c:ser>
        <c:shape val="box"/>
        <c:axId val="111924352"/>
        <c:axId val="111925888"/>
        <c:axId val="0"/>
      </c:bar3DChart>
      <c:catAx>
        <c:axId val="111924352"/>
        <c:scaling>
          <c:orientation val="minMax"/>
        </c:scaling>
        <c:axPos val="b"/>
        <c:tickLblPos val="nextTo"/>
        <c:crossAx val="111925888"/>
        <c:crosses val="autoZero"/>
        <c:auto val="1"/>
        <c:lblAlgn val="ctr"/>
        <c:lblOffset val="100"/>
      </c:catAx>
      <c:valAx>
        <c:axId val="111925888"/>
        <c:scaling>
          <c:orientation val="minMax"/>
        </c:scaling>
        <c:axPos val="l"/>
        <c:majorGridlines/>
        <c:numFmt formatCode="General" sourceLinked="1"/>
        <c:tickLblPos val="nextTo"/>
        <c:crossAx val="111924352"/>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view3D>
      <c:perspective val="30"/>
    </c:view3D>
    <c:plotArea>
      <c:layout/>
      <c:bar3DChart>
        <c:barDir val="col"/>
        <c:grouping val="clustered"/>
        <c:ser>
          <c:idx val="0"/>
          <c:order val="0"/>
          <c:cat>
            <c:strRef>
              <c:f>'Hours per Cap'!$A$4:$A$9</c:f>
              <c:strCache>
                <c:ptCount val="6"/>
                <c:pt idx="0">
                  <c:v>Deschutes County</c:v>
                </c:pt>
                <c:pt idx="1">
                  <c:v>Bend</c:v>
                </c:pt>
                <c:pt idx="2">
                  <c:v>La Pine</c:v>
                </c:pt>
                <c:pt idx="3">
                  <c:v>Redmond</c:v>
                </c:pt>
                <c:pt idx="4">
                  <c:v>Sisters</c:v>
                </c:pt>
                <c:pt idx="5">
                  <c:v>Sunriver</c:v>
                </c:pt>
              </c:strCache>
            </c:strRef>
          </c:cat>
          <c:val>
            <c:numRef>
              <c:f>'Hours per Cap'!$B$4:$B$9</c:f>
              <c:numCache>
                <c:formatCode>General</c:formatCode>
                <c:ptCount val="6"/>
              </c:numCache>
            </c:numRef>
          </c:val>
        </c:ser>
        <c:ser>
          <c:idx val="1"/>
          <c:order val="1"/>
          <c:cat>
            <c:strRef>
              <c:f>'Hours per Cap'!$A$4:$A$9</c:f>
              <c:strCache>
                <c:ptCount val="6"/>
                <c:pt idx="0">
                  <c:v>Deschutes County</c:v>
                </c:pt>
                <c:pt idx="1">
                  <c:v>Bend</c:v>
                </c:pt>
                <c:pt idx="2">
                  <c:v>La Pine</c:v>
                </c:pt>
                <c:pt idx="3">
                  <c:v>Redmond</c:v>
                </c:pt>
                <c:pt idx="4">
                  <c:v>Sisters</c:v>
                </c:pt>
                <c:pt idx="5">
                  <c:v>Sunriver</c:v>
                </c:pt>
              </c:strCache>
            </c:strRef>
          </c:cat>
          <c:val>
            <c:numRef>
              <c:f>'Hours per Cap'!$G$4:$G$9</c:f>
              <c:numCache>
                <c:formatCode>0.00</c:formatCode>
                <c:ptCount val="6"/>
                <c:pt idx="0">
                  <c:v>8.3801951661349294E-2</c:v>
                </c:pt>
                <c:pt idx="1">
                  <c:v>5.7164793499867111E-2</c:v>
                </c:pt>
                <c:pt idx="2">
                  <c:v>0.2547558580971851</c:v>
                </c:pt>
                <c:pt idx="3">
                  <c:v>7.7846856359649733E-2</c:v>
                </c:pt>
                <c:pt idx="4">
                  <c:v>0.38842146273392253</c:v>
                </c:pt>
                <c:pt idx="5">
                  <c:v>0.31072294816620588</c:v>
                </c:pt>
              </c:numCache>
            </c:numRef>
          </c:val>
        </c:ser>
        <c:shape val="box"/>
        <c:axId val="112036864"/>
        <c:axId val="112042752"/>
        <c:axId val="0"/>
      </c:bar3DChart>
      <c:catAx>
        <c:axId val="112036864"/>
        <c:scaling>
          <c:orientation val="minMax"/>
        </c:scaling>
        <c:axPos val="b"/>
        <c:tickLblPos val="nextTo"/>
        <c:crossAx val="112042752"/>
        <c:crosses val="autoZero"/>
        <c:auto val="1"/>
        <c:lblAlgn val="ctr"/>
        <c:lblOffset val="100"/>
      </c:catAx>
      <c:valAx>
        <c:axId val="112042752"/>
        <c:scaling>
          <c:orientation val="minMax"/>
        </c:scaling>
        <c:axPos val="l"/>
        <c:majorGridlines/>
        <c:numFmt formatCode="General" sourceLinked="1"/>
        <c:tickLblPos val="nextTo"/>
        <c:crossAx val="112036864"/>
        <c:crosses val="autoZero"/>
        <c:crossBetween val="between"/>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n-US"/>
  <c:chart>
    <c:view3D>
      <c:perspective val="30"/>
    </c:view3D>
    <c:plotArea>
      <c:layout/>
      <c:bar3DChart>
        <c:barDir val="col"/>
        <c:grouping val="clustered"/>
        <c:ser>
          <c:idx val="0"/>
          <c:order val="0"/>
          <c:cat>
            <c:strRef>
              <c:f>'Staff Cost per Cap'!$A$5:$A$12</c:f>
              <c:strCache>
                <c:ptCount val="8"/>
                <c:pt idx="0">
                  <c:v>Downtown Bend</c:v>
                </c:pt>
                <c:pt idx="1">
                  <c:v>East Bend</c:v>
                </c:pt>
                <c:pt idx="2">
                  <c:v>Total Bend</c:v>
                </c:pt>
                <c:pt idx="3">
                  <c:v>La Pine</c:v>
                </c:pt>
                <c:pt idx="4">
                  <c:v>Redmond</c:v>
                </c:pt>
                <c:pt idx="5">
                  <c:v>Sisters</c:v>
                </c:pt>
                <c:pt idx="6">
                  <c:v>Sunriver</c:v>
                </c:pt>
                <c:pt idx="7">
                  <c:v>Deschutes County</c:v>
                </c:pt>
              </c:strCache>
            </c:strRef>
          </c:cat>
          <c:val>
            <c:numRef>
              <c:f>'Staff Cost per Cap'!$B$5:$B$12</c:f>
              <c:numCache>
                <c:formatCode>General</c:formatCode>
                <c:ptCount val="8"/>
              </c:numCache>
            </c:numRef>
          </c:val>
        </c:ser>
        <c:ser>
          <c:idx val="1"/>
          <c:order val="1"/>
          <c:cat>
            <c:strRef>
              <c:f>'Staff Cost per Cap'!$A$5:$A$12</c:f>
              <c:strCache>
                <c:ptCount val="8"/>
                <c:pt idx="0">
                  <c:v>Downtown Bend</c:v>
                </c:pt>
                <c:pt idx="1">
                  <c:v>East Bend</c:v>
                </c:pt>
                <c:pt idx="2">
                  <c:v>Total Bend</c:v>
                </c:pt>
                <c:pt idx="3">
                  <c:v>La Pine</c:v>
                </c:pt>
                <c:pt idx="4">
                  <c:v>Redmond</c:v>
                </c:pt>
                <c:pt idx="5">
                  <c:v>Sisters</c:v>
                </c:pt>
                <c:pt idx="6">
                  <c:v>Sunriver</c:v>
                </c:pt>
                <c:pt idx="7">
                  <c:v>Deschutes County</c:v>
                </c:pt>
              </c:strCache>
            </c:strRef>
          </c:cat>
          <c:val>
            <c:numRef>
              <c:f>'Staff Cost per Cap'!$F$5:$F$12</c:f>
              <c:numCache>
                <c:formatCode>0.00</c:formatCode>
                <c:ptCount val="8"/>
                <c:pt idx="0">
                  <c:v>24.844985457445109</c:v>
                </c:pt>
                <c:pt idx="1">
                  <c:v>3.3145310742035115</c:v>
                </c:pt>
                <c:pt idx="2">
                  <c:v>12.967747990547991</c:v>
                </c:pt>
                <c:pt idx="3">
                  <c:v>20.898178188365272</c:v>
                </c:pt>
                <c:pt idx="4">
                  <c:v>15.100231491646168</c:v>
                </c:pt>
                <c:pt idx="5">
                  <c:v>33.829926498355753</c:v>
                </c:pt>
                <c:pt idx="6">
                  <c:v>22.086914978542485</c:v>
                </c:pt>
                <c:pt idx="7">
                  <c:v>13.283901011412603</c:v>
                </c:pt>
              </c:numCache>
            </c:numRef>
          </c:val>
        </c:ser>
        <c:shape val="box"/>
        <c:axId val="112080000"/>
        <c:axId val="112081536"/>
        <c:axId val="0"/>
      </c:bar3DChart>
      <c:catAx>
        <c:axId val="112080000"/>
        <c:scaling>
          <c:orientation val="minMax"/>
        </c:scaling>
        <c:axPos val="b"/>
        <c:tickLblPos val="nextTo"/>
        <c:crossAx val="112081536"/>
        <c:crosses val="autoZero"/>
        <c:auto val="1"/>
        <c:lblAlgn val="ctr"/>
        <c:lblOffset val="100"/>
      </c:catAx>
      <c:valAx>
        <c:axId val="112081536"/>
        <c:scaling>
          <c:orientation val="minMax"/>
        </c:scaling>
        <c:axPos val="l"/>
        <c:majorGridlines/>
        <c:numFmt formatCode="General" sourceLinked="1"/>
        <c:tickLblPos val="nextTo"/>
        <c:crossAx val="112080000"/>
        <c:crosses val="autoZero"/>
        <c:crossBetween val="between"/>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title/>
    <c:view3D>
      <c:rAngAx val="1"/>
    </c:view3D>
    <c:plotArea>
      <c:layout/>
      <c:bar3DChart>
        <c:barDir val="col"/>
        <c:grouping val="clustered"/>
        <c:ser>
          <c:idx val="0"/>
          <c:order val="0"/>
          <c:tx>
            <c:strRef>
              <c:f>'Cost Analysis'!$A$110</c:f>
              <c:strCache>
                <c:ptCount val="1"/>
                <c:pt idx="0">
                  <c:v>Cost/Circulated Item</c:v>
                </c:pt>
              </c:strCache>
            </c:strRef>
          </c:tx>
          <c:cat>
            <c:strRef>
              <c:f>'Cost Analysis'!$E$109:$L$109</c:f>
              <c:strCache>
                <c:ptCount val="8"/>
                <c:pt idx="0">
                  <c:v>D. Bend</c:v>
                </c:pt>
                <c:pt idx="1">
                  <c:v>E.Bend</c:v>
                </c:pt>
                <c:pt idx="2">
                  <c:v>La Pine</c:v>
                </c:pt>
                <c:pt idx="3">
                  <c:v>Outreach</c:v>
                </c:pt>
                <c:pt idx="4">
                  <c:v>Overdrive</c:v>
                </c:pt>
                <c:pt idx="5">
                  <c:v>Redmond</c:v>
                </c:pt>
                <c:pt idx="6">
                  <c:v>Sisters</c:v>
                </c:pt>
                <c:pt idx="7">
                  <c:v>Sunriver</c:v>
                </c:pt>
              </c:strCache>
            </c:strRef>
          </c:cat>
          <c:val>
            <c:numRef>
              <c:f>'Cost Analysis'!$E$110:$L$110</c:f>
              <c:numCache>
                <c:formatCode>"$"#,##0.00</c:formatCode>
                <c:ptCount val="8"/>
                <c:pt idx="0">
                  <c:v>2.9548549466518867</c:v>
                </c:pt>
                <c:pt idx="1">
                  <c:v>1.6162806097680704</c:v>
                </c:pt>
                <c:pt idx="2">
                  <c:v>3.5825168490497576</c:v>
                </c:pt>
                <c:pt idx="3">
                  <c:v>5.6572740551575755</c:v>
                </c:pt>
                <c:pt idx="4" formatCode="&quot;$&quot;#,##0.00_);[Red]\(&quot;$&quot;#,##0.00\)">
                  <c:v>1.46</c:v>
                </c:pt>
                <c:pt idx="5">
                  <c:v>2.4585348136700631</c:v>
                </c:pt>
                <c:pt idx="6">
                  <c:v>3.6758778304348327</c:v>
                </c:pt>
                <c:pt idx="7">
                  <c:v>3.9229636663993759</c:v>
                </c:pt>
              </c:numCache>
            </c:numRef>
          </c:val>
        </c:ser>
        <c:shape val="cylinder"/>
        <c:axId val="112110592"/>
        <c:axId val="112116480"/>
        <c:axId val="0"/>
      </c:bar3DChart>
      <c:catAx>
        <c:axId val="112110592"/>
        <c:scaling>
          <c:orientation val="minMax"/>
        </c:scaling>
        <c:axPos val="b"/>
        <c:tickLblPos val="nextTo"/>
        <c:crossAx val="112116480"/>
        <c:crosses val="autoZero"/>
        <c:auto val="1"/>
        <c:lblAlgn val="ctr"/>
        <c:lblOffset val="100"/>
      </c:catAx>
      <c:valAx>
        <c:axId val="112116480"/>
        <c:scaling>
          <c:orientation val="minMax"/>
        </c:scaling>
        <c:axPos val="l"/>
        <c:majorGridlines/>
        <c:numFmt formatCode="&quot;$&quot;#,##0.00" sourceLinked="1"/>
        <c:tickLblPos val="nextTo"/>
        <c:crossAx val="112110592"/>
        <c:crosses val="autoZero"/>
        <c:crossBetween val="between"/>
      </c:valAx>
    </c:plotArea>
    <c:legend>
      <c:legendPos val="r"/>
    </c:legend>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chart>
    <c:title/>
    <c:view3D>
      <c:rAngAx val="1"/>
    </c:view3D>
    <c:plotArea>
      <c:layout/>
      <c:bar3DChart>
        <c:barDir val="col"/>
        <c:grouping val="clustered"/>
        <c:ser>
          <c:idx val="0"/>
          <c:order val="0"/>
          <c:tx>
            <c:strRef>
              <c:f>'Cost Analysis'!$A$90</c:f>
              <c:strCache>
                <c:ptCount val="1"/>
                <c:pt idx="0">
                  <c:v>Cost/Sq Ft.</c:v>
                </c:pt>
              </c:strCache>
            </c:strRef>
          </c:tx>
          <c:cat>
            <c:strRef>
              <c:f>'Cost Analysis'!$E$89:$J$89</c:f>
              <c:strCache>
                <c:ptCount val="6"/>
                <c:pt idx="0">
                  <c:v>D.Bend</c:v>
                </c:pt>
                <c:pt idx="1">
                  <c:v>E.Bend</c:v>
                </c:pt>
                <c:pt idx="2">
                  <c:v>La Pine</c:v>
                </c:pt>
                <c:pt idx="3">
                  <c:v>Redmond</c:v>
                </c:pt>
                <c:pt idx="4">
                  <c:v>Sisters</c:v>
                </c:pt>
                <c:pt idx="5">
                  <c:v>Sunriver</c:v>
                </c:pt>
              </c:strCache>
            </c:strRef>
          </c:cat>
          <c:val>
            <c:numRef>
              <c:f>'Cost Analysis'!$E$90:$J$90</c:f>
              <c:numCache>
                <c:formatCode>"$"#,##0.00</c:formatCode>
                <c:ptCount val="6"/>
                <c:pt idx="0">
                  <c:v>73.347131477607945</c:v>
                </c:pt>
                <c:pt idx="1">
                  <c:v>39.132219391634983</c:v>
                </c:pt>
                <c:pt idx="2">
                  <c:v>45.434600370415993</c:v>
                </c:pt>
                <c:pt idx="3">
                  <c:v>41.000248976897645</c:v>
                </c:pt>
                <c:pt idx="4">
                  <c:v>42.793007412008286</c:v>
                </c:pt>
                <c:pt idx="5">
                  <c:v>51.360010647058957</c:v>
                </c:pt>
              </c:numCache>
            </c:numRef>
          </c:val>
        </c:ser>
        <c:shape val="cylinder"/>
        <c:axId val="112149248"/>
        <c:axId val="112150784"/>
        <c:axId val="0"/>
      </c:bar3DChart>
      <c:catAx>
        <c:axId val="112149248"/>
        <c:scaling>
          <c:orientation val="minMax"/>
        </c:scaling>
        <c:axPos val="b"/>
        <c:tickLblPos val="nextTo"/>
        <c:crossAx val="112150784"/>
        <c:crosses val="autoZero"/>
        <c:auto val="1"/>
        <c:lblAlgn val="ctr"/>
        <c:lblOffset val="100"/>
      </c:catAx>
      <c:valAx>
        <c:axId val="112150784"/>
        <c:scaling>
          <c:orientation val="minMax"/>
        </c:scaling>
        <c:axPos val="l"/>
        <c:majorGridlines/>
        <c:numFmt formatCode="&quot;$&quot;#,##0.00" sourceLinked="1"/>
        <c:tickLblPos val="nextTo"/>
        <c:crossAx val="112149248"/>
        <c:crosses val="autoZero"/>
        <c:crossBetween val="between"/>
      </c:valAx>
    </c:plotArea>
    <c:legend>
      <c:legendPos val="r"/>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smtClean="0"/>
              <a:t>Cost/Service Area</a:t>
            </a:r>
            <a:endParaRPr lang="en-US" dirty="0"/>
          </a:p>
        </c:rich>
      </c:tx>
    </c:title>
    <c:view3D>
      <c:rAngAx val="1"/>
    </c:view3D>
    <c:plotArea>
      <c:layout/>
      <c:bar3DChart>
        <c:barDir val="col"/>
        <c:grouping val="clustered"/>
        <c:ser>
          <c:idx val="0"/>
          <c:order val="0"/>
          <c:tx>
            <c:strRef>
              <c:f>'Cost Analysis'!$N$5</c:f>
              <c:strCache>
                <c:ptCount val="1"/>
                <c:pt idx="0">
                  <c:v>Cost/Pop</c:v>
                </c:pt>
              </c:strCache>
            </c:strRef>
          </c:tx>
          <c:cat>
            <c:strRef>
              <c:f>'Cost Analysis'!$P$1:$T$1</c:f>
              <c:strCache>
                <c:ptCount val="5"/>
                <c:pt idx="0">
                  <c:v>Bend</c:v>
                </c:pt>
                <c:pt idx="1">
                  <c:v>La Pine</c:v>
                </c:pt>
                <c:pt idx="2">
                  <c:v>Redmond</c:v>
                </c:pt>
                <c:pt idx="3">
                  <c:v>Sisters</c:v>
                </c:pt>
                <c:pt idx="4">
                  <c:v>Sunriver</c:v>
                </c:pt>
              </c:strCache>
            </c:strRef>
          </c:cat>
          <c:val>
            <c:numRef>
              <c:f>'Cost Analysis'!$P$5:$T$5</c:f>
              <c:numCache>
                <c:formatCode>"$"#,##0.00</c:formatCode>
                <c:ptCount val="5"/>
                <c:pt idx="0">
                  <c:v>25.797209015556636</c:v>
                </c:pt>
                <c:pt idx="1">
                  <c:v>45.893592965826883</c:v>
                </c:pt>
                <c:pt idx="2">
                  <c:v>33.706018635659049</c:v>
                </c:pt>
                <c:pt idx="3">
                  <c:v>80.424212373540868</c:v>
                </c:pt>
                <c:pt idx="4">
                  <c:v>52.613448689364098</c:v>
                </c:pt>
              </c:numCache>
            </c:numRef>
          </c:val>
        </c:ser>
        <c:shape val="cylinder"/>
        <c:axId val="112175744"/>
        <c:axId val="112193920"/>
        <c:axId val="0"/>
      </c:bar3DChart>
      <c:catAx>
        <c:axId val="112175744"/>
        <c:scaling>
          <c:orientation val="minMax"/>
        </c:scaling>
        <c:axPos val="b"/>
        <c:tickLblPos val="nextTo"/>
        <c:crossAx val="112193920"/>
        <c:crosses val="autoZero"/>
        <c:auto val="1"/>
        <c:lblAlgn val="ctr"/>
        <c:lblOffset val="100"/>
      </c:catAx>
      <c:valAx>
        <c:axId val="112193920"/>
        <c:scaling>
          <c:orientation val="minMax"/>
        </c:scaling>
        <c:axPos val="l"/>
        <c:majorGridlines/>
        <c:numFmt formatCode="&quot;$&quot;#,##0.00" sourceLinked="1"/>
        <c:tickLblPos val="nextTo"/>
        <c:crossAx val="112175744"/>
        <c:crosses val="autoZero"/>
        <c:crossBetween val="between"/>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v>Books</c:v>
          </c:tx>
          <c:cat>
            <c:strRef>
              <c:f>(DISTRICT!$B$138,DISTRICT!$B$140,DISTRICT!$B$142,DISTRICT!$B$144,DISTRICT!$B$146)</c:f>
              <c:strCache>
                <c:ptCount val="5"/>
                <c:pt idx="0">
                  <c:v>FY07/08</c:v>
                </c:pt>
                <c:pt idx="1">
                  <c:v>FY 08/09</c:v>
                </c:pt>
                <c:pt idx="2">
                  <c:v>FY 09/10</c:v>
                </c:pt>
                <c:pt idx="3">
                  <c:v>FY 10/11</c:v>
                </c:pt>
                <c:pt idx="4">
                  <c:v>FY 11/12</c:v>
                </c:pt>
              </c:strCache>
            </c:strRef>
          </c:cat>
          <c:val>
            <c:numRef>
              <c:f>(DISTRICT!$D$138,DISTRICT!$D$140,DISTRICT!$D$142,DISTRICT!$D$144,DISTRICT!$D$146)</c:f>
              <c:numCache>
                <c:formatCode>0</c:formatCode>
                <c:ptCount val="5"/>
                <c:pt idx="0">
                  <c:v>1312263.8569019751</c:v>
                </c:pt>
                <c:pt idx="1">
                  <c:v>1488447.0078774681</c:v>
                </c:pt>
                <c:pt idx="2">
                  <c:v>1590328.92961773</c:v>
                </c:pt>
                <c:pt idx="3">
                  <c:v>1554614.0878363801</c:v>
                </c:pt>
                <c:pt idx="4">
                  <c:v>1051521.2506831093</c:v>
                </c:pt>
              </c:numCache>
            </c:numRef>
          </c:val>
        </c:ser>
        <c:ser>
          <c:idx val="1"/>
          <c:order val="1"/>
          <c:tx>
            <c:v>DVDs</c:v>
          </c:tx>
          <c:cat>
            <c:strRef>
              <c:f>(DISTRICT!$B$138,DISTRICT!$B$140,DISTRICT!$B$142,DISTRICT!$B$144,DISTRICT!$B$146)</c:f>
              <c:strCache>
                <c:ptCount val="5"/>
                <c:pt idx="0">
                  <c:v>FY07/08</c:v>
                </c:pt>
                <c:pt idx="1">
                  <c:v>FY 08/09</c:v>
                </c:pt>
                <c:pt idx="2">
                  <c:v>FY 09/10</c:v>
                </c:pt>
                <c:pt idx="3">
                  <c:v>FY 10/11</c:v>
                </c:pt>
                <c:pt idx="4">
                  <c:v>FY 11/12</c:v>
                </c:pt>
              </c:strCache>
            </c:strRef>
          </c:cat>
          <c:val>
            <c:numRef>
              <c:f>(DISTRICT!$E$138,DISTRICT!$E$140,DISTRICT!$E$142,DISTRICT!$E$144,DISTRICT!$E$146)</c:f>
              <c:numCache>
                <c:formatCode>0</c:formatCode>
                <c:ptCount val="5"/>
                <c:pt idx="0">
                  <c:v>330725.22136657708</c:v>
                </c:pt>
                <c:pt idx="1">
                  <c:v>384360.31094591215</c:v>
                </c:pt>
                <c:pt idx="2">
                  <c:v>484346.00671790849</c:v>
                </c:pt>
                <c:pt idx="3">
                  <c:v>507848.38438245142</c:v>
                </c:pt>
                <c:pt idx="4">
                  <c:v>341219.12307491171</c:v>
                </c:pt>
              </c:numCache>
            </c:numRef>
          </c:val>
        </c:ser>
        <c:ser>
          <c:idx val="2"/>
          <c:order val="2"/>
          <c:tx>
            <c:v>Music CDs</c:v>
          </c:tx>
          <c:cat>
            <c:strRef>
              <c:f>(DISTRICT!$B$138,DISTRICT!$B$140,DISTRICT!$B$142,DISTRICT!$B$144,DISTRICT!$B$146)</c:f>
              <c:strCache>
                <c:ptCount val="5"/>
                <c:pt idx="0">
                  <c:v>FY07/08</c:v>
                </c:pt>
                <c:pt idx="1">
                  <c:v>FY 08/09</c:v>
                </c:pt>
                <c:pt idx="2">
                  <c:v>FY 09/10</c:v>
                </c:pt>
                <c:pt idx="3">
                  <c:v>FY 10/11</c:v>
                </c:pt>
                <c:pt idx="4">
                  <c:v>FY 11/12</c:v>
                </c:pt>
              </c:strCache>
            </c:strRef>
          </c:cat>
          <c:val>
            <c:numRef>
              <c:f>(DISTRICT!$F$138,DISTRICT!$F$140,DISTRICT!$F$142,DISTRICT!$F$144,DISTRICT!$F$146)</c:f>
              <c:numCache>
                <c:formatCode>0</c:formatCode>
                <c:ptCount val="5"/>
                <c:pt idx="0">
                  <c:v>112544.45808708161</c:v>
                </c:pt>
                <c:pt idx="1">
                  <c:v>126886.85672051842</c:v>
                </c:pt>
                <c:pt idx="2">
                  <c:v>132778.00617754168</c:v>
                </c:pt>
                <c:pt idx="3">
                  <c:v>129193.82343089448</c:v>
                </c:pt>
                <c:pt idx="4">
                  <c:v>78746.173601690403</c:v>
                </c:pt>
              </c:numCache>
            </c:numRef>
          </c:val>
        </c:ser>
        <c:ser>
          <c:idx val="3"/>
          <c:order val="3"/>
          <c:tx>
            <c:v>Books on CD</c:v>
          </c:tx>
          <c:cat>
            <c:strRef>
              <c:f>(DISTRICT!$B$138,DISTRICT!$B$140,DISTRICT!$B$142,DISTRICT!$B$144,DISTRICT!$B$146)</c:f>
              <c:strCache>
                <c:ptCount val="5"/>
                <c:pt idx="0">
                  <c:v>FY07/08</c:v>
                </c:pt>
                <c:pt idx="1">
                  <c:v>FY 08/09</c:v>
                </c:pt>
                <c:pt idx="2">
                  <c:v>FY 09/10</c:v>
                </c:pt>
                <c:pt idx="3">
                  <c:v>FY 10/11</c:v>
                </c:pt>
                <c:pt idx="4">
                  <c:v>FY 11/12</c:v>
                </c:pt>
              </c:strCache>
            </c:strRef>
          </c:cat>
          <c:val>
            <c:numRef>
              <c:f>(DISTRICT!$G$138,DISTRICT!$G$140,DISTRICT!$G$142,DISTRICT!$G$144,DISTRICT!$G$146)</c:f>
              <c:numCache>
                <c:formatCode>0</c:formatCode>
                <c:ptCount val="5"/>
                <c:pt idx="0">
                  <c:v>87227.538708270789</c:v>
                </c:pt>
                <c:pt idx="1">
                  <c:v>102953.20882215284</c:v>
                </c:pt>
                <c:pt idx="2">
                  <c:v>116061.11988285647</c:v>
                </c:pt>
                <c:pt idx="3">
                  <c:v>114367.49043950363</c:v>
                </c:pt>
                <c:pt idx="4">
                  <c:v>78878.545140421236</c:v>
                </c:pt>
              </c:numCache>
            </c:numRef>
          </c:val>
        </c:ser>
        <c:ser>
          <c:idx val="4"/>
          <c:order val="4"/>
          <c:tx>
            <c:v>Digital Downloads</c:v>
          </c:tx>
          <c:cat>
            <c:strRef>
              <c:f>(DISTRICT!$B$138,DISTRICT!$B$140,DISTRICT!$B$142,DISTRICT!$B$144,DISTRICT!$B$146)</c:f>
              <c:strCache>
                <c:ptCount val="5"/>
                <c:pt idx="0">
                  <c:v>FY07/08</c:v>
                </c:pt>
                <c:pt idx="1">
                  <c:v>FY 08/09</c:v>
                </c:pt>
                <c:pt idx="2">
                  <c:v>FY 09/10</c:v>
                </c:pt>
                <c:pt idx="3">
                  <c:v>FY 10/11</c:v>
                </c:pt>
                <c:pt idx="4">
                  <c:v>FY 11/12</c:v>
                </c:pt>
              </c:strCache>
            </c:strRef>
          </c:cat>
          <c:val>
            <c:numRef>
              <c:f>(DISTRICT!$H$138,DISTRICT!$H$140,DISTRICT!$H$142,DISTRICT!$H$144,DISTRICT!$H$146)</c:f>
              <c:numCache>
                <c:formatCode>0</c:formatCode>
                <c:ptCount val="5"/>
                <c:pt idx="0">
                  <c:v>8050</c:v>
                </c:pt>
                <c:pt idx="1">
                  <c:v>12259</c:v>
                </c:pt>
                <c:pt idx="2">
                  <c:v>20502</c:v>
                </c:pt>
                <c:pt idx="3">
                  <c:v>41495</c:v>
                </c:pt>
                <c:pt idx="4">
                  <c:v>65676</c:v>
                </c:pt>
              </c:numCache>
            </c:numRef>
          </c:val>
        </c:ser>
        <c:ser>
          <c:idx val="5"/>
          <c:order val="5"/>
          <c:tx>
            <c:strRef>
              <c:f>DISTRICT!$I$136</c:f>
              <c:strCache>
                <c:ptCount val="1"/>
                <c:pt idx="0">
                  <c:v>Freegal</c:v>
                </c:pt>
              </c:strCache>
            </c:strRef>
          </c:tx>
          <c:cat>
            <c:strRef>
              <c:f>(DISTRICT!$B$138,DISTRICT!$B$140,DISTRICT!$B$142,DISTRICT!$B$144,DISTRICT!$B$146)</c:f>
              <c:strCache>
                <c:ptCount val="5"/>
                <c:pt idx="0">
                  <c:v>FY07/08</c:v>
                </c:pt>
                <c:pt idx="1">
                  <c:v>FY 08/09</c:v>
                </c:pt>
                <c:pt idx="2">
                  <c:v>FY 09/10</c:v>
                </c:pt>
                <c:pt idx="3">
                  <c:v>FY 10/11</c:v>
                </c:pt>
                <c:pt idx="4">
                  <c:v>FY 11/12</c:v>
                </c:pt>
              </c:strCache>
            </c:strRef>
          </c:cat>
          <c:val>
            <c:numRef>
              <c:f>(DISTRICT!$I$138,DISTRICT!$I$140,DISTRICT!$I$142,DISTRICT!$I$144,DISTRICT!$I$146)</c:f>
              <c:numCache>
                <c:formatCode>General</c:formatCode>
                <c:ptCount val="5"/>
                <c:pt idx="4" formatCode="0">
                  <c:v>35243</c:v>
                </c:pt>
              </c:numCache>
            </c:numRef>
          </c:val>
        </c:ser>
        <c:overlap val="100"/>
        <c:axId val="111152128"/>
        <c:axId val="111158016"/>
      </c:barChart>
      <c:catAx>
        <c:axId val="111152128"/>
        <c:scaling>
          <c:orientation val="minMax"/>
        </c:scaling>
        <c:axPos val="b"/>
        <c:tickLblPos val="nextTo"/>
        <c:crossAx val="111158016"/>
        <c:crosses val="autoZero"/>
        <c:auto val="1"/>
        <c:lblAlgn val="ctr"/>
        <c:lblOffset val="100"/>
      </c:catAx>
      <c:valAx>
        <c:axId val="111158016"/>
        <c:scaling>
          <c:orientation val="minMax"/>
        </c:scaling>
        <c:axPos val="l"/>
        <c:majorGridlines/>
        <c:numFmt formatCode="#,##0" sourceLinked="0"/>
        <c:tickLblPos val="nextTo"/>
        <c:crossAx val="111152128"/>
        <c:crosses val="autoZero"/>
        <c:crossBetween val="between"/>
      </c:valAx>
    </c:plotArea>
    <c:legend>
      <c:legendPos val="r"/>
      <c:layout/>
    </c:legend>
    <c:plotVisOnly val="1"/>
  </c:chart>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title/>
    <c:plotArea>
      <c:layout/>
      <c:lineChart>
        <c:grouping val="standard"/>
        <c:ser>
          <c:idx val="0"/>
          <c:order val="0"/>
          <c:tx>
            <c:v>Annual New Users</c:v>
          </c:tx>
          <c:cat>
            <c:strRef>
              <c:f>(New_Users!$C$17,New_Users!$C$18,New_Users!$C$20,New_Users!$C$22,New_Users!$C$24,New_Users!$C$26)</c:f>
              <c:strCache>
                <c:ptCount val="6"/>
                <c:pt idx="0">
                  <c:v>06/07</c:v>
                </c:pt>
                <c:pt idx="1">
                  <c:v>07/08</c:v>
                </c:pt>
                <c:pt idx="2">
                  <c:v>08/09</c:v>
                </c:pt>
                <c:pt idx="3">
                  <c:v>09/10</c:v>
                </c:pt>
                <c:pt idx="4">
                  <c:v>10/11</c:v>
                </c:pt>
                <c:pt idx="5">
                  <c:v>11/12</c:v>
                </c:pt>
              </c:strCache>
            </c:strRef>
          </c:cat>
          <c:val>
            <c:numRef>
              <c:f>(New_Users!$P$17,New_Users!$P$18,New_Users!$P$20,New_Users!$P$22,New_Users!$P$24,New_Users!$P$26)</c:f>
              <c:numCache>
                <c:formatCode>General</c:formatCode>
                <c:ptCount val="6"/>
                <c:pt idx="0">
                  <c:v>414</c:v>
                </c:pt>
                <c:pt idx="1">
                  <c:v>812</c:v>
                </c:pt>
                <c:pt idx="2">
                  <c:v>1289</c:v>
                </c:pt>
                <c:pt idx="3">
                  <c:v>1626</c:v>
                </c:pt>
                <c:pt idx="4">
                  <c:v>2990</c:v>
                </c:pt>
                <c:pt idx="5">
                  <c:v>5006</c:v>
                </c:pt>
              </c:numCache>
            </c:numRef>
          </c:val>
        </c:ser>
        <c:marker val="1"/>
        <c:axId val="112230784"/>
        <c:axId val="112232320"/>
      </c:lineChart>
      <c:catAx>
        <c:axId val="112230784"/>
        <c:scaling>
          <c:orientation val="minMax"/>
        </c:scaling>
        <c:axPos val="b"/>
        <c:tickLblPos val="nextTo"/>
        <c:crossAx val="112232320"/>
        <c:crosses val="autoZero"/>
        <c:auto val="1"/>
        <c:lblAlgn val="ctr"/>
        <c:lblOffset val="100"/>
      </c:catAx>
      <c:valAx>
        <c:axId val="112232320"/>
        <c:scaling>
          <c:orientation val="minMax"/>
        </c:scaling>
        <c:axPos val="l"/>
        <c:majorGridlines/>
        <c:numFmt formatCode="General" sourceLinked="1"/>
        <c:tickLblPos val="nextTo"/>
        <c:crossAx val="112230784"/>
        <c:crosses val="autoZero"/>
        <c:crossBetween val="between"/>
      </c:valAx>
    </c:plotArea>
    <c:legend>
      <c:legendPos val="r"/>
    </c:legend>
    <c:plotVisOnly val="1"/>
  </c:chart>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 </a:t>
            </a:r>
            <a:r>
              <a:rPr lang="en-US" baseline="0" dirty="0"/>
              <a:t>of </a:t>
            </a:r>
            <a:r>
              <a:rPr lang="en-US" dirty="0"/>
              <a:t>Users Wh</a:t>
            </a:r>
            <a:r>
              <a:rPr lang="en-US" baseline="0" dirty="0"/>
              <a:t>o Were </a:t>
            </a:r>
            <a:r>
              <a:rPr lang="en-US" dirty="0"/>
              <a:t>New Users</a:t>
            </a:r>
          </a:p>
        </c:rich>
      </c:tx>
    </c:title>
    <c:plotArea>
      <c:layout/>
      <c:lineChart>
        <c:grouping val="standard"/>
        <c:ser>
          <c:idx val="0"/>
          <c:order val="0"/>
          <c:tx>
            <c:v>% New</c:v>
          </c:tx>
          <c:marker>
            <c:symbol val="none"/>
          </c:marker>
          <c:cat>
            <c:strRef>
              <c:f>(Unique_Users!$R$18,Unique_Users!$R$20,Unique_Users!$R$22,Unique_Users!$R$24)</c:f>
              <c:strCache>
                <c:ptCount val="4"/>
                <c:pt idx="0">
                  <c:v>07/08</c:v>
                </c:pt>
                <c:pt idx="1">
                  <c:v>08/09</c:v>
                </c:pt>
                <c:pt idx="2">
                  <c:v>09/10</c:v>
                </c:pt>
                <c:pt idx="3">
                  <c:v>10/11</c:v>
                </c:pt>
              </c:strCache>
            </c:strRef>
          </c:cat>
          <c:val>
            <c:numRef>
              <c:f>(Unique_Users!$AE$18,Unique_Users!$AE$20,Unique_Users!$AE$22,Unique_Users!$AE$24)</c:f>
              <c:numCache>
                <c:formatCode>0.00%</c:formatCode>
                <c:ptCount val="4"/>
                <c:pt idx="0">
                  <c:v>0.74838709677419513</c:v>
                </c:pt>
                <c:pt idx="1">
                  <c:v>0.84580052493438362</c:v>
                </c:pt>
                <c:pt idx="2">
                  <c:v>0.7587494167055564</c:v>
                </c:pt>
                <c:pt idx="3">
                  <c:v>0.85136674259681089</c:v>
                </c:pt>
              </c:numCache>
            </c:numRef>
          </c:val>
        </c:ser>
        <c:marker val="1"/>
        <c:axId val="112265088"/>
        <c:axId val="112266624"/>
      </c:lineChart>
      <c:catAx>
        <c:axId val="112265088"/>
        <c:scaling>
          <c:orientation val="minMax"/>
        </c:scaling>
        <c:axPos val="b"/>
        <c:tickLblPos val="nextTo"/>
        <c:crossAx val="112266624"/>
        <c:crosses val="autoZero"/>
        <c:auto val="1"/>
        <c:lblAlgn val="ctr"/>
        <c:lblOffset val="100"/>
      </c:catAx>
      <c:valAx>
        <c:axId val="112266624"/>
        <c:scaling>
          <c:orientation val="minMax"/>
          <c:max val="1"/>
          <c:min val="0"/>
        </c:scaling>
        <c:axPos val="l"/>
        <c:majorGridlines/>
        <c:numFmt formatCode="0.00%" sourceLinked="1"/>
        <c:tickLblPos val="nextTo"/>
        <c:crossAx val="112265088"/>
        <c:crosses val="autoZero"/>
        <c:crossBetween val="between"/>
      </c:valAx>
    </c:plotArea>
    <c:legend>
      <c:legendPos val="r"/>
    </c:legend>
    <c:plotVisOnly val="1"/>
  </c:chart>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Digital </a:t>
            </a:r>
            <a:r>
              <a:rPr lang="en-US" sz="1800" b="1" i="0" u="none" strike="noStrike" baseline="0"/>
              <a:t>Checkouts (previous 5 years)</a:t>
            </a:r>
            <a:endParaRPr lang="en-US"/>
          </a:p>
        </c:rich>
      </c:tx>
    </c:title>
    <c:plotArea>
      <c:layout/>
      <c:areaChart>
        <c:grouping val="standard"/>
        <c:ser>
          <c:idx val="0"/>
          <c:order val="0"/>
          <c:tx>
            <c:v>Checkouts</c:v>
          </c:tx>
          <c:spPr>
            <a:solidFill>
              <a:srgbClr val="0070C0">
                <a:alpha val="60000"/>
              </a:srgbClr>
            </a:solidFill>
          </c:spPr>
          <c:cat>
            <c:numRef>
              <c:f>Data!$C$103:$C$163</c:f>
              <c:numCache>
                <c:formatCode>mmm\-yy</c:formatCode>
                <c:ptCount val="61"/>
                <c:pt idx="0">
                  <c:v>39142</c:v>
                </c:pt>
                <c:pt idx="1">
                  <c:v>39173</c:v>
                </c:pt>
                <c:pt idx="2">
                  <c:v>39203</c:v>
                </c:pt>
                <c:pt idx="3">
                  <c:v>39234</c:v>
                </c:pt>
                <c:pt idx="4">
                  <c:v>39264</c:v>
                </c:pt>
                <c:pt idx="5">
                  <c:v>39295</c:v>
                </c:pt>
                <c:pt idx="6">
                  <c:v>39326</c:v>
                </c:pt>
                <c:pt idx="7">
                  <c:v>39356</c:v>
                </c:pt>
                <c:pt idx="8">
                  <c:v>39387</c:v>
                </c:pt>
                <c:pt idx="9">
                  <c:v>39417</c:v>
                </c:pt>
                <c:pt idx="10">
                  <c:v>39448</c:v>
                </c:pt>
                <c:pt idx="11">
                  <c:v>39479</c:v>
                </c:pt>
                <c:pt idx="12">
                  <c:v>39508</c:v>
                </c:pt>
                <c:pt idx="13">
                  <c:v>39539</c:v>
                </c:pt>
                <c:pt idx="14">
                  <c:v>39569</c:v>
                </c:pt>
                <c:pt idx="15">
                  <c:v>39600</c:v>
                </c:pt>
                <c:pt idx="16">
                  <c:v>39630</c:v>
                </c:pt>
                <c:pt idx="17">
                  <c:v>39661</c:v>
                </c:pt>
                <c:pt idx="18">
                  <c:v>39692</c:v>
                </c:pt>
                <c:pt idx="19">
                  <c:v>39722</c:v>
                </c:pt>
                <c:pt idx="20">
                  <c:v>39753</c:v>
                </c:pt>
                <c:pt idx="21">
                  <c:v>39783</c:v>
                </c:pt>
                <c:pt idx="22">
                  <c:v>39814</c:v>
                </c:pt>
                <c:pt idx="23">
                  <c:v>39845</c:v>
                </c:pt>
                <c:pt idx="24">
                  <c:v>39873</c:v>
                </c:pt>
                <c:pt idx="25">
                  <c:v>39904</c:v>
                </c:pt>
                <c:pt idx="26">
                  <c:v>39934</c:v>
                </c:pt>
                <c:pt idx="27">
                  <c:v>39965</c:v>
                </c:pt>
                <c:pt idx="28">
                  <c:v>39995</c:v>
                </c:pt>
                <c:pt idx="29">
                  <c:v>40026</c:v>
                </c:pt>
                <c:pt idx="30">
                  <c:v>40057</c:v>
                </c:pt>
                <c:pt idx="31">
                  <c:v>40087</c:v>
                </c:pt>
                <c:pt idx="32">
                  <c:v>40118</c:v>
                </c:pt>
                <c:pt idx="33">
                  <c:v>40148</c:v>
                </c:pt>
                <c:pt idx="34">
                  <c:v>40179</c:v>
                </c:pt>
                <c:pt idx="35">
                  <c:v>40210</c:v>
                </c:pt>
                <c:pt idx="36">
                  <c:v>40238</c:v>
                </c:pt>
                <c:pt idx="37">
                  <c:v>40269</c:v>
                </c:pt>
                <c:pt idx="38">
                  <c:v>40299</c:v>
                </c:pt>
                <c:pt idx="39">
                  <c:v>40330</c:v>
                </c:pt>
                <c:pt idx="40">
                  <c:v>40360</c:v>
                </c:pt>
                <c:pt idx="41">
                  <c:v>40391</c:v>
                </c:pt>
                <c:pt idx="42">
                  <c:v>40422</c:v>
                </c:pt>
                <c:pt idx="43">
                  <c:v>40452</c:v>
                </c:pt>
                <c:pt idx="44">
                  <c:v>40483</c:v>
                </c:pt>
                <c:pt idx="45">
                  <c:v>40513</c:v>
                </c:pt>
                <c:pt idx="46">
                  <c:v>40544</c:v>
                </c:pt>
                <c:pt idx="47">
                  <c:v>40575</c:v>
                </c:pt>
                <c:pt idx="48">
                  <c:v>40603</c:v>
                </c:pt>
                <c:pt idx="49">
                  <c:v>40634</c:v>
                </c:pt>
                <c:pt idx="50">
                  <c:v>40664</c:v>
                </c:pt>
                <c:pt idx="51">
                  <c:v>40695</c:v>
                </c:pt>
                <c:pt idx="52">
                  <c:v>40725</c:v>
                </c:pt>
                <c:pt idx="53">
                  <c:v>40756</c:v>
                </c:pt>
                <c:pt idx="54">
                  <c:v>40787</c:v>
                </c:pt>
                <c:pt idx="55">
                  <c:v>40817</c:v>
                </c:pt>
                <c:pt idx="56" formatCode="[$-409]mmm\-yy;@">
                  <c:v>40848</c:v>
                </c:pt>
                <c:pt idx="57" formatCode="[$-409]mmm\-yy;@">
                  <c:v>40878</c:v>
                </c:pt>
                <c:pt idx="58" formatCode="[$-409]mmm\-yy;@">
                  <c:v>40909</c:v>
                </c:pt>
                <c:pt idx="59" formatCode="[$-409]mmm\-yy;@">
                  <c:v>40940</c:v>
                </c:pt>
                <c:pt idx="60" formatCode="[$-409]mmm\-yy;@">
                  <c:v>40969</c:v>
                </c:pt>
              </c:numCache>
            </c:numRef>
          </c:cat>
          <c:val>
            <c:numRef>
              <c:f>Data!$M$103:$M$163</c:f>
              <c:numCache>
                <c:formatCode>General</c:formatCode>
                <c:ptCount val="61"/>
                <c:pt idx="0">
                  <c:v>369</c:v>
                </c:pt>
                <c:pt idx="1">
                  <c:v>331</c:v>
                </c:pt>
                <c:pt idx="2">
                  <c:v>337</c:v>
                </c:pt>
                <c:pt idx="3">
                  <c:v>378</c:v>
                </c:pt>
                <c:pt idx="4">
                  <c:v>547</c:v>
                </c:pt>
                <c:pt idx="5">
                  <c:v>608</c:v>
                </c:pt>
                <c:pt idx="6">
                  <c:v>679</c:v>
                </c:pt>
                <c:pt idx="7">
                  <c:v>642</c:v>
                </c:pt>
                <c:pt idx="8">
                  <c:v>749</c:v>
                </c:pt>
                <c:pt idx="9">
                  <c:v>573</c:v>
                </c:pt>
                <c:pt idx="10">
                  <c:v>728</c:v>
                </c:pt>
                <c:pt idx="11">
                  <c:v>598</c:v>
                </c:pt>
                <c:pt idx="12">
                  <c:v>723</c:v>
                </c:pt>
                <c:pt idx="13">
                  <c:v>663</c:v>
                </c:pt>
                <c:pt idx="14">
                  <c:v>683</c:v>
                </c:pt>
                <c:pt idx="15">
                  <c:v>857</c:v>
                </c:pt>
                <c:pt idx="16">
                  <c:v>1027</c:v>
                </c:pt>
                <c:pt idx="17">
                  <c:v>912</c:v>
                </c:pt>
                <c:pt idx="18">
                  <c:v>733</c:v>
                </c:pt>
                <c:pt idx="19">
                  <c:v>785</c:v>
                </c:pt>
                <c:pt idx="20">
                  <c:v>851</c:v>
                </c:pt>
                <c:pt idx="21">
                  <c:v>978</c:v>
                </c:pt>
                <c:pt idx="22">
                  <c:v>923</c:v>
                </c:pt>
                <c:pt idx="23">
                  <c:v>888</c:v>
                </c:pt>
                <c:pt idx="24">
                  <c:v>1171</c:v>
                </c:pt>
                <c:pt idx="25">
                  <c:v>1045</c:v>
                </c:pt>
                <c:pt idx="26">
                  <c:v>1418</c:v>
                </c:pt>
                <c:pt idx="27">
                  <c:v>1528</c:v>
                </c:pt>
                <c:pt idx="28">
                  <c:v>1551</c:v>
                </c:pt>
                <c:pt idx="29">
                  <c:v>1507</c:v>
                </c:pt>
                <c:pt idx="30">
                  <c:v>1457</c:v>
                </c:pt>
                <c:pt idx="31">
                  <c:v>1557</c:v>
                </c:pt>
                <c:pt idx="32">
                  <c:v>1531</c:v>
                </c:pt>
                <c:pt idx="33">
                  <c:v>1550</c:v>
                </c:pt>
                <c:pt idx="34">
                  <c:v>1801</c:v>
                </c:pt>
                <c:pt idx="35">
                  <c:v>1573</c:v>
                </c:pt>
                <c:pt idx="36">
                  <c:v>1813</c:v>
                </c:pt>
                <c:pt idx="37">
                  <c:v>1900</c:v>
                </c:pt>
                <c:pt idx="38">
                  <c:v>2145</c:v>
                </c:pt>
                <c:pt idx="39">
                  <c:v>2117</c:v>
                </c:pt>
                <c:pt idx="40">
                  <c:v>2202</c:v>
                </c:pt>
                <c:pt idx="41">
                  <c:v>2425</c:v>
                </c:pt>
                <c:pt idx="42">
                  <c:v>2259</c:v>
                </c:pt>
                <c:pt idx="43">
                  <c:v>2786</c:v>
                </c:pt>
                <c:pt idx="44">
                  <c:v>2503</c:v>
                </c:pt>
                <c:pt idx="45">
                  <c:v>3245</c:v>
                </c:pt>
                <c:pt idx="46">
                  <c:v>3800</c:v>
                </c:pt>
                <c:pt idx="47">
                  <c:v>4485</c:v>
                </c:pt>
                <c:pt idx="48">
                  <c:v>4160</c:v>
                </c:pt>
                <c:pt idx="49">
                  <c:v>4129</c:v>
                </c:pt>
                <c:pt idx="50">
                  <c:v>4923</c:v>
                </c:pt>
                <c:pt idx="51">
                  <c:v>4578</c:v>
                </c:pt>
                <c:pt idx="52">
                  <c:v>5676</c:v>
                </c:pt>
                <c:pt idx="53">
                  <c:v>5347</c:v>
                </c:pt>
                <c:pt idx="54">
                  <c:v>5445</c:v>
                </c:pt>
                <c:pt idx="55">
                  <c:v>6072</c:v>
                </c:pt>
                <c:pt idx="56">
                  <c:v>6243</c:v>
                </c:pt>
                <c:pt idx="57">
                  <c:v>7850</c:v>
                </c:pt>
                <c:pt idx="58">
                  <c:v>9725</c:v>
                </c:pt>
                <c:pt idx="59">
                  <c:v>9168</c:v>
                </c:pt>
                <c:pt idx="60">
                  <c:v>10150</c:v>
                </c:pt>
              </c:numCache>
            </c:numRef>
          </c:val>
        </c:ser>
        <c:axId val="112295296"/>
        <c:axId val="112329856"/>
      </c:areaChart>
      <c:dateAx>
        <c:axId val="112295296"/>
        <c:scaling>
          <c:orientation val="minMax"/>
        </c:scaling>
        <c:axPos val="b"/>
        <c:majorGridlines>
          <c:spPr>
            <a:ln w="6350"/>
          </c:spPr>
        </c:majorGridlines>
        <c:numFmt formatCode="mmm\-yy" sourceLinked="1"/>
        <c:tickLblPos val="nextTo"/>
        <c:crossAx val="112329856"/>
        <c:crosses val="autoZero"/>
        <c:auto val="1"/>
        <c:lblOffset val="100"/>
      </c:dateAx>
      <c:valAx>
        <c:axId val="112329856"/>
        <c:scaling>
          <c:orientation val="minMax"/>
        </c:scaling>
        <c:axPos val="l"/>
        <c:majorGridlines/>
        <c:numFmt formatCode="General" sourceLinked="1"/>
        <c:tickLblPos val="nextTo"/>
        <c:crossAx val="112295296"/>
        <c:crosses val="autoZero"/>
        <c:crossBetween val="midCat"/>
      </c:valAx>
    </c:plotArea>
    <c:legend>
      <c:legendPos val="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1800" b="1" i="0" u="none" strike="noStrike" baseline="0"/>
              <a:t>Gale Virtual Reference </a:t>
            </a:r>
            <a:r>
              <a:rPr lang="en-US"/>
              <a:t>Annual Usage</a:t>
            </a:r>
          </a:p>
        </c:rich>
      </c:tx>
    </c:title>
    <c:plotArea>
      <c:layout/>
      <c:lineChart>
        <c:grouping val="standard"/>
        <c:ser>
          <c:idx val="0"/>
          <c:order val="0"/>
          <c:tx>
            <c:v>Annual Usage</c:v>
          </c:tx>
          <c:cat>
            <c:strRef>
              <c:f>(Gale_Virtual_Ref!$B$18,Gale_Virtual_Ref!$B$19,Gale_Virtual_Ref!$B$21,Gale_Virtual_Ref!$B$23,Gale_Virtual_Ref!$B$25)</c:f>
              <c:strCache>
                <c:ptCount val="5"/>
                <c:pt idx="0">
                  <c:v>06/07</c:v>
                </c:pt>
                <c:pt idx="1">
                  <c:v>07/08</c:v>
                </c:pt>
                <c:pt idx="2">
                  <c:v>08/09</c:v>
                </c:pt>
                <c:pt idx="3">
                  <c:v>09/10</c:v>
                </c:pt>
                <c:pt idx="4">
                  <c:v>10/11</c:v>
                </c:pt>
              </c:strCache>
            </c:strRef>
          </c:cat>
          <c:val>
            <c:numRef>
              <c:f>(Gale_Virtual_Ref!$P$18,Gale_Virtual_Ref!$P$19,Gale_Virtual_Ref!$P$21,Gale_Virtual_Ref!$P$23,Gale_Virtual_Ref!$P$25)</c:f>
              <c:numCache>
                <c:formatCode>General</c:formatCode>
                <c:ptCount val="5"/>
                <c:pt idx="0">
                  <c:v>142</c:v>
                </c:pt>
                <c:pt idx="1">
                  <c:v>669</c:v>
                </c:pt>
                <c:pt idx="2">
                  <c:v>288</c:v>
                </c:pt>
                <c:pt idx="3">
                  <c:v>1608</c:v>
                </c:pt>
                <c:pt idx="4">
                  <c:v>8670</c:v>
                </c:pt>
              </c:numCache>
            </c:numRef>
          </c:val>
        </c:ser>
        <c:marker val="1"/>
        <c:axId val="112375296"/>
        <c:axId val="112376832"/>
      </c:lineChart>
      <c:catAx>
        <c:axId val="112375296"/>
        <c:scaling>
          <c:orientation val="minMax"/>
        </c:scaling>
        <c:axPos val="b"/>
        <c:tickLblPos val="nextTo"/>
        <c:crossAx val="112376832"/>
        <c:crosses val="autoZero"/>
        <c:auto val="1"/>
        <c:lblAlgn val="ctr"/>
        <c:lblOffset val="100"/>
      </c:catAx>
      <c:valAx>
        <c:axId val="112376832"/>
        <c:scaling>
          <c:orientation val="minMax"/>
        </c:scaling>
        <c:axPos val="l"/>
        <c:majorGridlines/>
        <c:numFmt formatCode="General" sourceLinked="1"/>
        <c:tickLblPos val="nextTo"/>
        <c:crossAx val="112375296"/>
        <c:crosses val="autoZero"/>
        <c:crossBetween val="between"/>
      </c:valAx>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District!$A$32:$B$32</c:f>
              <c:strCache>
                <c:ptCount val="1"/>
                <c:pt idx="0">
                  <c:v>Total</c:v>
                </c:pt>
              </c:strCache>
            </c:strRef>
          </c:tx>
          <c:marker>
            <c:symbol val="none"/>
          </c:marker>
          <c:cat>
            <c:numRef>
              <c:f>District!$C$31:$G$31</c:f>
              <c:numCache>
                <c:formatCode>General</c:formatCode>
                <c:ptCount val="5"/>
                <c:pt idx="0">
                  <c:v>2007</c:v>
                </c:pt>
                <c:pt idx="1">
                  <c:v>2008</c:v>
                </c:pt>
                <c:pt idx="2">
                  <c:v>2009</c:v>
                </c:pt>
                <c:pt idx="3">
                  <c:v>2010</c:v>
                </c:pt>
                <c:pt idx="4" formatCode="0">
                  <c:v>2011</c:v>
                </c:pt>
              </c:numCache>
            </c:numRef>
          </c:cat>
          <c:val>
            <c:numRef>
              <c:f>District!$C$32:$G$32</c:f>
              <c:numCache>
                <c:formatCode>General</c:formatCode>
                <c:ptCount val="5"/>
              </c:numCache>
            </c:numRef>
          </c:val>
        </c:ser>
        <c:ser>
          <c:idx val="1"/>
          <c:order val="1"/>
          <c:tx>
            <c:strRef>
              <c:f>District!$A$33:$B$33</c:f>
              <c:strCache>
                <c:ptCount val="1"/>
                <c:pt idx="0">
                  <c:v>Title</c:v>
                </c:pt>
              </c:strCache>
            </c:strRef>
          </c:tx>
          <c:marker>
            <c:symbol val="none"/>
          </c:marker>
          <c:cat>
            <c:numRef>
              <c:f>District!$C$31:$G$31</c:f>
              <c:numCache>
                <c:formatCode>General</c:formatCode>
                <c:ptCount val="5"/>
                <c:pt idx="0">
                  <c:v>2007</c:v>
                </c:pt>
                <c:pt idx="1">
                  <c:v>2008</c:v>
                </c:pt>
                <c:pt idx="2">
                  <c:v>2009</c:v>
                </c:pt>
                <c:pt idx="3">
                  <c:v>2010</c:v>
                </c:pt>
                <c:pt idx="4" formatCode="0">
                  <c:v>2011</c:v>
                </c:pt>
              </c:numCache>
            </c:numRef>
          </c:cat>
          <c:val>
            <c:numRef>
              <c:f>District!$C$33:$G$33</c:f>
              <c:numCache>
                <c:formatCode>0.00%</c:formatCode>
                <c:ptCount val="5"/>
                <c:pt idx="0">
                  <c:v>0.62578616352201255</c:v>
                </c:pt>
                <c:pt idx="1">
                  <c:v>0.67736757624398303</c:v>
                </c:pt>
                <c:pt idx="2">
                  <c:v>0.68630849220103984</c:v>
                </c:pt>
                <c:pt idx="3">
                  <c:v>0.67869415807560418</c:v>
                </c:pt>
                <c:pt idx="4">
                  <c:v>0.73645320197044339</c:v>
                </c:pt>
              </c:numCache>
            </c:numRef>
          </c:val>
        </c:ser>
        <c:ser>
          <c:idx val="2"/>
          <c:order val="2"/>
          <c:tx>
            <c:strRef>
              <c:f>District!$A$34:$B$34</c:f>
              <c:strCache>
                <c:ptCount val="1"/>
                <c:pt idx="0">
                  <c:v>Author/Subject</c:v>
                </c:pt>
              </c:strCache>
            </c:strRef>
          </c:tx>
          <c:marker>
            <c:symbol val="none"/>
          </c:marker>
          <c:cat>
            <c:numRef>
              <c:f>District!$C$31:$G$31</c:f>
              <c:numCache>
                <c:formatCode>General</c:formatCode>
                <c:ptCount val="5"/>
                <c:pt idx="0">
                  <c:v>2007</c:v>
                </c:pt>
                <c:pt idx="1">
                  <c:v>2008</c:v>
                </c:pt>
                <c:pt idx="2">
                  <c:v>2009</c:v>
                </c:pt>
                <c:pt idx="3">
                  <c:v>2010</c:v>
                </c:pt>
                <c:pt idx="4" formatCode="0">
                  <c:v>2011</c:v>
                </c:pt>
              </c:numCache>
            </c:numRef>
          </c:cat>
          <c:val>
            <c:numRef>
              <c:f>District!$C$34:$G$34</c:f>
              <c:numCache>
                <c:formatCode>0.00%</c:formatCode>
                <c:ptCount val="5"/>
                <c:pt idx="0">
                  <c:v>0.60544217687074831</c:v>
                </c:pt>
                <c:pt idx="1">
                  <c:v>0.64259927797834182</c:v>
                </c:pt>
                <c:pt idx="2">
                  <c:v>0.72573839662447692</c:v>
                </c:pt>
                <c:pt idx="3">
                  <c:v>0.70804597701149719</c:v>
                </c:pt>
                <c:pt idx="4">
                  <c:v>0.71153846153846168</c:v>
                </c:pt>
              </c:numCache>
            </c:numRef>
          </c:val>
        </c:ser>
        <c:ser>
          <c:idx val="3"/>
          <c:order val="3"/>
          <c:tx>
            <c:strRef>
              <c:f>District!$A$35:$B$35</c:f>
              <c:strCache>
                <c:ptCount val="1"/>
                <c:pt idx="0">
                  <c:v>Browsing</c:v>
                </c:pt>
              </c:strCache>
            </c:strRef>
          </c:tx>
          <c:marker>
            <c:symbol val="none"/>
          </c:marker>
          <c:cat>
            <c:numRef>
              <c:f>District!$C$31:$G$31</c:f>
              <c:numCache>
                <c:formatCode>General</c:formatCode>
                <c:ptCount val="5"/>
                <c:pt idx="0">
                  <c:v>2007</c:v>
                </c:pt>
                <c:pt idx="1">
                  <c:v>2008</c:v>
                </c:pt>
                <c:pt idx="2">
                  <c:v>2009</c:v>
                </c:pt>
                <c:pt idx="3">
                  <c:v>2010</c:v>
                </c:pt>
                <c:pt idx="4" formatCode="0">
                  <c:v>2011</c:v>
                </c:pt>
              </c:numCache>
            </c:numRef>
          </c:cat>
          <c:val>
            <c:numRef>
              <c:f>District!$C$35:$G$35</c:f>
              <c:numCache>
                <c:formatCode>0.00%</c:formatCode>
                <c:ptCount val="5"/>
                <c:pt idx="0">
                  <c:v>0.91149425287356534</c:v>
                </c:pt>
                <c:pt idx="1">
                  <c:v>0.91454396055875098</c:v>
                </c:pt>
                <c:pt idx="2">
                  <c:v>0.9127640036730974</c:v>
                </c:pt>
                <c:pt idx="3">
                  <c:v>0.89087301587301593</c:v>
                </c:pt>
                <c:pt idx="4">
                  <c:v>0.92604006163328412</c:v>
                </c:pt>
              </c:numCache>
            </c:numRef>
          </c:val>
        </c:ser>
        <c:marker val="1"/>
        <c:axId val="111209088"/>
        <c:axId val="111477120"/>
      </c:lineChart>
      <c:catAx>
        <c:axId val="111209088"/>
        <c:scaling>
          <c:orientation val="minMax"/>
        </c:scaling>
        <c:axPos val="b"/>
        <c:numFmt formatCode="General" sourceLinked="1"/>
        <c:tickLblPos val="nextTo"/>
        <c:crossAx val="111477120"/>
        <c:crosses val="autoZero"/>
        <c:auto val="1"/>
        <c:lblAlgn val="ctr"/>
        <c:lblOffset val="100"/>
      </c:catAx>
      <c:valAx>
        <c:axId val="111477120"/>
        <c:scaling>
          <c:orientation val="minMax"/>
        </c:scaling>
        <c:axPos val="l"/>
        <c:majorGridlines/>
        <c:numFmt formatCode="General" sourceLinked="1"/>
        <c:tickLblPos val="nextTo"/>
        <c:crossAx val="111209088"/>
        <c:crosses val="autoZero"/>
        <c:crossBetween val="between"/>
      </c:valAx>
    </c:plotArea>
    <c:legend>
      <c:legendPos val="r"/>
      <c:legendEntry>
        <c:idx val="0"/>
        <c:delete val="1"/>
      </c:legendEntry>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District Circ/Visit</a:t>
            </a:r>
          </a:p>
        </c:rich>
      </c:tx>
    </c:title>
    <c:plotArea>
      <c:layout>
        <c:manualLayout>
          <c:layoutTarget val="inner"/>
          <c:xMode val="edge"/>
          <c:yMode val="edge"/>
          <c:x val="6.2126338937362573E-2"/>
          <c:y val="0.13360521510898088"/>
          <c:w val="0.73512591331489474"/>
          <c:h val="0.76390106128038582"/>
        </c:manualLayout>
      </c:layout>
      <c:lineChart>
        <c:grouping val="standard"/>
        <c:ser>
          <c:idx val="0"/>
          <c:order val="0"/>
          <c:tx>
            <c:strRef>
              <c:f>Working!$Q$18</c:f>
              <c:strCache>
                <c:ptCount val="1"/>
                <c:pt idx="0">
                  <c:v>Circ/Visit</c:v>
                </c:pt>
              </c:strCache>
            </c:strRef>
          </c:tx>
          <c:marker>
            <c:symbol val="none"/>
          </c:marker>
          <c:cat>
            <c:strRef>
              <c:f>Working!$P$19:$P$24</c:f>
              <c:strCache>
                <c:ptCount val="6"/>
                <c:pt idx="0">
                  <c:v>2006-07</c:v>
                </c:pt>
                <c:pt idx="1">
                  <c:v>2007-08</c:v>
                </c:pt>
                <c:pt idx="2">
                  <c:v>2008-09</c:v>
                </c:pt>
                <c:pt idx="3">
                  <c:v>2009-10</c:v>
                </c:pt>
                <c:pt idx="4">
                  <c:v>2010-11</c:v>
                </c:pt>
                <c:pt idx="5">
                  <c:v>2011-12</c:v>
                </c:pt>
              </c:strCache>
            </c:strRef>
          </c:cat>
          <c:val>
            <c:numRef>
              <c:f>Working!$Q$19:$Q$24</c:f>
              <c:numCache>
                <c:formatCode>0.00</c:formatCode>
                <c:ptCount val="6"/>
                <c:pt idx="0">
                  <c:v>1.8592721153564271</c:v>
                </c:pt>
                <c:pt idx="1">
                  <c:v>1.9084478859340381</c:v>
                </c:pt>
                <c:pt idx="2">
                  <c:v>2.0797668738985777</c:v>
                </c:pt>
                <c:pt idx="3">
                  <c:v>2.3609042787152892</c:v>
                </c:pt>
                <c:pt idx="4">
                  <c:v>2.484645043469603</c:v>
                </c:pt>
                <c:pt idx="5">
                  <c:v>2.6658290353032426</c:v>
                </c:pt>
              </c:numCache>
            </c:numRef>
          </c:val>
        </c:ser>
        <c:marker val="1"/>
        <c:axId val="111497600"/>
        <c:axId val="111499136"/>
      </c:lineChart>
      <c:catAx>
        <c:axId val="111497600"/>
        <c:scaling>
          <c:orientation val="minMax"/>
        </c:scaling>
        <c:axPos val="b"/>
        <c:tickLblPos val="nextTo"/>
        <c:crossAx val="111499136"/>
        <c:crosses val="autoZero"/>
        <c:auto val="1"/>
        <c:lblAlgn val="ctr"/>
        <c:lblOffset val="100"/>
      </c:catAx>
      <c:valAx>
        <c:axId val="111499136"/>
        <c:scaling>
          <c:orientation val="minMax"/>
        </c:scaling>
        <c:axPos val="l"/>
        <c:majorGridlines/>
        <c:numFmt formatCode="0.00" sourceLinked="1"/>
        <c:tickLblPos val="nextTo"/>
        <c:crossAx val="111497600"/>
        <c:crosses val="autoZero"/>
        <c:crossBetween val="between"/>
      </c:valAx>
    </c:plotArea>
    <c:legend>
      <c:legendPos val="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view3D>
      <c:rotX val="75"/>
      <c:perspective val="30"/>
    </c:view3D>
    <c:plotArea>
      <c:layout/>
      <c:pie3DChart>
        <c:varyColors val="1"/>
        <c:ser>
          <c:idx val="0"/>
          <c:order val="0"/>
          <c:explosion val="25"/>
          <c:cat>
            <c:strRef>
              <c:f>District!$I$18:$K$18</c:f>
              <c:strCache>
                <c:ptCount val="3"/>
                <c:pt idx="0">
                  <c:v>Circ</c:v>
                </c:pt>
                <c:pt idx="1">
                  <c:v>General</c:v>
                </c:pt>
                <c:pt idx="2">
                  <c:v>Ref</c:v>
                </c:pt>
              </c:strCache>
            </c:strRef>
          </c:cat>
          <c:val>
            <c:numRef>
              <c:f>District!$I$19:$K$19</c:f>
              <c:numCache>
                <c:formatCode>General</c:formatCode>
                <c:ptCount val="3"/>
                <c:pt idx="0">
                  <c:v>2724</c:v>
                </c:pt>
                <c:pt idx="1">
                  <c:v>1365</c:v>
                </c:pt>
                <c:pt idx="2">
                  <c:v>1784</c:v>
                </c:pt>
              </c:numCache>
            </c:numRef>
          </c:val>
        </c:ser>
      </c:pie3DChart>
    </c:plotArea>
    <c:legend>
      <c:legendPos val="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3059759891124723"/>
          <c:y val="1.9230769230769326E-2"/>
          <c:w val="0.44753086419753085"/>
          <c:h val="0.92948717948717952"/>
        </c:manualLayout>
      </c:layout>
      <c:pieChart>
        <c:varyColors val="1"/>
        <c:ser>
          <c:idx val="0"/>
          <c:order val="0"/>
          <c:explosion val="25"/>
          <c:cat>
            <c:strRef>
              <c:f>District!$B$5:$M$5</c:f>
              <c:strCache>
                <c:ptCount val="12"/>
                <c:pt idx="0">
                  <c:v>Check-</c:v>
                </c:pt>
                <c:pt idx="1">
                  <c:v>Fines/</c:v>
                </c:pt>
                <c:pt idx="2">
                  <c:v>New</c:v>
                </c:pt>
                <c:pt idx="3">
                  <c:v>Other</c:v>
                </c:pt>
                <c:pt idx="4">
                  <c:v>Directions</c:v>
                </c:pt>
                <c:pt idx="5">
                  <c:v>Pharos</c:v>
                </c:pt>
                <c:pt idx="6">
                  <c:v>How to</c:v>
                </c:pt>
                <c:pt idx="7">
                  <c:v>ILL</c:v>
                </c:pt>
                <c:pt idx="8">
                  <c:v>Ready</c:v>
                </c:pt>
                <c:pt idx="9">
                  <c:v>Ref</c:v>
                </c:pt>
                <c:pt idx="10">
                  <c:v>Research</c:v>
                </c:pt>
                <c:pt idx="11">
                  <c:v>Referral</c:v>
                </c:pt>
              </c:strCache>
            </c:strRef>
          </c:cat>
          <c:val>
            <c:numRef>
              <c:f>District!$B$14:$M$14</c:f>
              <c:numCache>
                <c:formatCode>General</c:formatCode>
                <c:ptCount val="12"/>
                <c:pt idx="0">
                  <c:v>1114</c:v>
                </c:pt>
                <c:pt idx="1">
                  <c:v>363</c:v>
                </c:pt>
                <c:pt idx="2">
                  <c:v>325</c:v>
                </c:pt>
                <c:pt idx="3">
                  <c:v>922</c:v>
                </c:pt>
                <c:pt idx="4">
                  <c:v>931</c:v>
                </c:pt>
                <c:pt idx="5">
                  <c:v>434</c:v>
                </c:pt>
                <c:pt idx="6">
                  <c:v>642</c:v>
                </c:pt>
                <c:pt idx="7">
                  <c:v>85</c:v>
                </c:pt>
                <c:pt idx="8">
                  <c:v>910</c:v>
                </c:pt>
                <c:pt idx="9">
                  <c:v>122</c:v>
                </c:pt>
                <c:pt idx="10">
                  <c:v>7</c:v>
                </c:pt>
                <c:pt idx="11">
                  <c:v>18</c:v>
                </c:pt>
              </c:numCache>
            </c:numRef>
          </c:val>
        </c:ser>
        <c:firstSliceAng val="0"/>
      </c:pieChart>
    </c:plotArea>
    <c:legend>
      <c:legendPos val="r"/>
    </c:legend>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perspective val="30"/>
    </c:view3D>
    <c:plotArea>
      <c:layout/>
      <c:bar3DChart>
        <c:barDir val="col"/>
        <c:grouping val="clustered"/>
        <c:ser>
          <c:idx val="0"/>
          <c:order val="0"/>
          <c:tx>
            <c:strRef>
              <c:f>Transactions!$F$4</c:f>
              <c:strCache>
                <c:ptCount val="1"/>
                <c:pt idx="0">
                  <c:v>% Interact</c:v>
                </c:pt>
              </c:strCache>
            </c:strRef>
          </c:tx>
          <c:cat>
            <c:strRef>
              <c:f>Transactions!$A$5:$A$11</c:f>
              <c:strCache>
                <c:ptCount val="7"/>
                <c:pt idx="0">
                  <c:v>D.Bend</c:v>
                </c:pt>
                <c:pt idx="1">
                  <c:v>E. Bend</c:v>
                </c:pt>
                <c:pt idx="2">
                  <c:v>La Pine</c:v>
                </c:pt>
                <c:pt idx="3">
                  <c:v>Redmond</c:v>
                </c:pt>
                <c:pt idx="4">
                  <c:v>Sisters</c:v>
                </c:pt>
                <c:pt idx="5">
                  <c:v>Sunriver</c:v>
                </c:pt>
                <c:pt idx="6">
                  <c:v>District</c:v>
                </c:pt>
              </c:strCache>
            </c:strRef>
          </c:cat>
          <c:val>
            <c:numRef>
              <c:f>Transactions!$F$5:$F$11</c:f>
              <c:numCache>
                <c:formatCode>0.00%</c:formatCode>
                <c:ptCount val="7"/>
                <c:pt idx="0">
                  <c:v>0.35670272196768593</c:v>
                </c:pt>
                <c:pt idx="1">
                  <c:v>0.34786775275515097</c:v>
                </c:pt>
                <c:pt idx="2">
                  <c:v>0.31493415522555501</c:v>
                </c:pt>
                <c:pt idx="3">
                  <c:v>0.25822334550219833</c:v>
                </c:pt>
                <c:pt idx="4">
                  <c:v>0.23760330578512484</c:v>
                </c:pt>
                <c:pt idx="5">
                  <c:v>0.29916921731526236</c:v>
                </c:pt>
                <c:pt idx="6">
                  <c:v>0.31712948735669128</c:v>
                </c:pt>
              </c:numCache>
            </c:numRef>
          </c:val>
        </c:ser>
        <c:shape val="cylinder"/>
        <c:axId val="111593728"/>
        <c:axId val="111595520"/>
        <c:axId val="0"/>
      </c:bar3DChart>
      <c:catAx>
        <c:axId val="111593728"/>
        <c:scaling>
          <c:orientation val="minMax"/>
        </c:scaling>
        <c:axPos val="b"/>
        <c:tickLblPos val="nextTo"/>
        <c:crossAx val="111595520"/>
        <c:crosses val="autoZero"/>
        <c:auto val="1"/>
        <c:lblAlgn val="ctr"/>
        <c:lblOffset val="100"/>
      </c:catAx>
      <c:valAx>
        <c:axId val="111595520"/>
        <c:scaling>
          <c:orientation val="minMax"/>
        </c:scaling>
        <c:axPos val="l"/>
        <c:majorGridlines/>
        <c:numFmt formatCode="0.00%" sourceLinked="1"/>
        <c:tickLblPos val="nextTo"/>
        <c:crossAx val="111593728"/>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Ratios!$D$2</c:f>
              <c:strCache>
                <c:ptCount val="1"/>
                <c:pt idx="0">
                  <c:v>CI/MH</c:v>
                </c:pt>
              </c:strCache>
            </c:strRef>
          </c:tx>
          <c:cat>
            <c:strRef>
              <c:f>Ratios!$A$3:$C$8</c:f>
              <c:strCache>
                <c:ptCount val="6"/>
                <c:pt idx="0">
                  <c:v>Downtown Bend</c:v>
                </c:pt>
                <c:pt idx="1">
                  <c:v>East Bend</c:v>
                </c:pt>
                <c:pt idx="2">
                  <c:v>La Pine</c:v>
                </c:pt>
                <c:pt idx="3">
                  <c:v>Redmond</c:v>
                </c:pt>
                <c:pt idx="4">
                  <c:v>Sisters</c:v>
                </c:pt>
                <c:pt idx="5">
                  <c:v>Sunriver</c:v>
                </c:pt>
              </c:strCache>
            </c:strRef>
          </c:cat>
          <c:val>
            <c:numRef>
              <c:f>Ratios!$D$3:$D$8</c:f>
              <c:numCache>
                <c:formatCode>0.00</c:formatCode>
                <c:ptCount val="6"/>
                <c:pt idx="0">
                  <c:v>1.476734548898887</c:v>
                </c:pt>
                <c:pt idx="1">
                  <c:v>2.0431603773584999</c:v>
                </c:pt>
                <c:pt idx="2">
                  <c:v>2.2040942928039842</c:v>
                </c:pt>
                <c:pt idx="3">
                  <c:v>1.6599453622999858</c:v>
                </c:pt>
                <c:pt idx="4">
                  <c:v>2.2083533365338437</c:v>
                </c:pt>
                <c:pt idx="5">
                  <c:v>2.6302816901408437</c:v>
                </c:pt>
              </c:numCache>
            </c:numRef>
          </c:val>
        </c:ser>
        <c:ser>
          <c:idx val="1"/>
          <c:order val="1"/>
          <c:tx>
            <c:strRef>
              <c:f>Ratios!$E$2</c:f>
              <c:strCache>
                <c:ptCount val="1"/>
                <c:pt idx="0">
                  <c:v>PubS/Att</c:v>
                </c:pt>
              </c:strCache>
            </c:strRef>
          </c:tx>
          <c:cat>
            <c:strRef>
              <c:f>Ratios!$A$3:$C$8</c:f>
              <c:strCache>
                <c:ptCount val="6"/>
                <c:pt idx="0">
                  <c:v>Downtown Bend</c:v>
                </c:pt>
                <c:pt idx="1">
                  <c:v>East Bend</c:v>
                </c:pt>
                <c:pt idx="2">
                  <c:v>La Pine</c:v>
                </c:pt>
                <c:pt idx="3">
                  <c:v>Redmond</c:v>
                </c:pt>
                <c:pt idx="4">
                  <c:v>Sisters</c:v>
                </c:pt>
                <c:pt idx="5">
                  <c:v>Sunriver</c:v>
                </c:pt>
              </c:strCache>
            </c:strRef>
          </c:cat>
          <c:val>
            <c:numRef>
              <c:f>Ratios!$E$3:$E$8</c:f>
              <c:numCache>
                <c:formatCode>0.00</c:formatCode>
                <c:ptCount val="6"/>
                <c:pt idx="0">
                  <c:v>2.2078078883820891</c:v>
                </c:pt>
                <c:pt idx="1">
                  <c:v>1.2047146401985112</c:v>
                </c:pt>
                <c:pt idx="2">
                  <c:v>1.6568241469816281</c:v>
                </c:pt>
                <c:pt idx="3">
                  <c:v>2.0800896107532867</c:v>
                </c:pt>
                <c:pt idx="4">
                  <c:v>1.4162962962962924</c:v>
                </c:pt>
                <c:pt idx="5">
                  <c:v>3.2061978545887992</c:v>
                </c:pt>
              </c:numCache>
            </c:numRef>
          </c:val>
        </c:ser>
        <c:axId val="111628288"/>
        <c:axId val="111629824"/>
      </c:barChart>
      <c:catAx>
        <c:axId val="111628288"/>
        <c:scaling>
          <c:orientation val="minMax"/>
        </c:scaling>
        <c:axPos val="b"/>
        <c:tickLblPos val="nextTo"/>
        <c:crossAx val="111629824"/>
        <c:crosses val="autoZero"/>
        <c:auto val="1"/>
        <c:lblAlgn val="ctr"/>
        <c:lblOffset val="100"/>
      </c:catAx>
      <c:valAx>
        <c:axId val="111629824"/>
        <c:scaling>
          <c:orientation val="minMax"/>
        </c:scaling>
        <c:axPos val="l"/>
        <c:majorGridlines/>
        <c:numFmt formatCode="0.00" sourceLinked="1"/>
        <c:tickLblPos val="nextTo"/>
        <c:crossAx val="111628288"/>
        <c:crosses val="autoZero"/>
        <c:crossBetween val="between"/>
      </c:valAx>
    </c:plotArea>
    <c:legend>
      <c:legendPos val="r"/>
    </c:legend>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title/>
    <c:plotArea>
      <c:layout/>
      <c:barChart>
        <c:barDir val="col"/>
        <c:grouping val="clustered"/>
        <c:ser>
          <c:idx val="0"/>
          <c:order val="0"/>
          <c:tx>
            <c:strRef>
              <c:f>Ratios!$F$2</c:f>
              <c:strCache>
                <c:ptCount val="1"/>
                <c:pt idx="0">
                  <c:v>Vol MH%</c:v>
                </c:pt>
              </c:strCache>
            </c:strRef>
          </c:tx>
          <c:cat>
            <c:strRef>
              <c:f>Ratios!$A$3:$A$8</c:f>
              <c:strCache>
                <c:ptCount val="6"/>
                <c:pt idx="0">
                  <c:v>Downtown Bend</c:v>
                </c:pt>
                <c:pt idx="1">
                  <c:v>East Bend</c:v>
                </c:pt>
                <c:pt idx="2">
                  <c:v>La Pine</c:v>
                </c:pt>
                <c:pt idx="3">
                  <c:v>Redmond</c:v>
                </c:pt>
                <c:pt idx="4">
                  <c:v>Sisters</c:v>
                </c:pt>
                <c:pt idx="5">
                  <c:v>Sunriver</c:v>
                </c:pt>
              </c:strCache>
            </c:strRef>
          </c:cat>
          <c:val>
            <c:numRef>
              <c:f>Ratios!$F$3:$F$8</c:f>
              <c:numCache>
                <c:formatCode>0.00%</c:formatCode>
                <c:ptCount val="6"/>
                <c:pt idx="0">
                  <c:v>0.36423297785069864</c:v>
                </c:pt>
                <c:pt idx="1">
                  <c:v>0.44326445803993975</c:v>
                </c:pt>
                <c:pt idx="2">
                  <c:v>0.77680833098790003</c:v>
                </c:pt>
                <c:pt idx="3">
                  <c:v>0.46081504702194381</c:v>
                </c:pt>
                <c:pt idx="4">
                  <c:v>0.56086956521739129</c:v>
                </c:pt>
                <c:pt idx="5">
                  <c:v>0.76706827309236969</c:v>
                </c:pt>
              </c:numCache>
            </c:numRef>
          </c:val>
        </c:ser>
        <c:axId val="111670400"/>
        <c:axId val="111671936"/>
      </c:barChart>
      <c:catAx>
        <c:axId val="111670400"/>
        <c:scaling>
          <c:orientation val="minMax"/>
        </c:scaling>
        <c:axPos val="b"/>
        <c:tickLblPos val="nextTo"/>
        <c:crossAx val="111671936"/>
        <c:crosses val="autoZero"/>
        <c:auto val="1"/>
        <c:lblAlgn val="ctr"/>
        <c:lblOffset val="100"/>
      </c:catAx>
      <c:valAx>
        <c:axId val="111671936"/>
        <c:scaling>
          <c:orientation val="minMax"/>
        </c:scaling>
        <c:axPos val="l"/>
        <c:majorGridlines/>
        <c:numFmt formatCode="0.00%" sourceLinked="1"/>
        <c:tickLblPos val="nextTo"/>
        <c:crossAx val="111670400"/>
        <c:crosses val="autoZero"/>
        <c:crossBetween val="between"/>
      </c:valAx>
    </c:plotArea>
    <c:legend>
      <c:legendPos val="r"/>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6B6AA8-3DEC-4097-83EF-F87E120F9E73}" type="datetimeFigureOut">
              <a:rPr lang="en-US" smtClean="0"/>
              <a:pPr/>
              <a:t>5/1/2012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12F5D0-EC55-46E0-8AC9-4DED65C57D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p>
          <a:p>
            <a:endParaRPr lang="en-US" dirty="0" smtClean="0"/>
          </a:p>
          <a:p>
            <a:r>
              <a:rPr lang="en-US" dirty="0" smtClean="0"/>
              <a:t>State and National Reporting—we</a:t>
            </a:r>
            <a:r>
              <a:rPr lang="en-US" baseline="0" dirty="0" smtClean="0"/>
              <a:t> are “required,” or strongly encouraged, to report specific statistics to the State Library and PLA for National Statistics</a:t>
            </a:r>
          </a:p>
          <a:p>
            <a:r>
              <a:rPr lang="en-US" baseline="0" dirty="0" smtClean="0"/>
              <a:t>Resource Allocation—not necessarily how libraries typically use statistics but it should be…</a:t>
            </a:r>
          </a:p>
          <a:p>
            <a:r>
              <a:rPr lang="en-US" baseline="0" dirty="0" smtClean="0"/>
              <a:t>Advocacy—Library statistics help us argue for increased revenue or the maintenance of current funding in a poor economy</a:t>
            </a:r>
          </a:p>
          <a:p>
            <a:r>
              <a:rPr lang="en-US" baseline="0" dirty="0" smtClean="0"/>
              <a:t>Efficiencies—process analysis (e.g. how many books can your staff check-in and shelve in an hour)</a:t>
            </a:r>
          </a:p>
          <a:p>
            <a:r>
              <a:rPr lang="en-US" baseline="0" dirty="0" smtClean="0"/>
              <a:t>Trend Awareness—helps us indicate trends and hopefully do more than react</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  Also need</a:t>
            </a:r>
            <a:r>
              <a:rPr lang="en-US" baseline="0" dirty="0" smtClean="0"/>
              <a:t> to think about, on average, if something was checked out always, how many unique circs could it have.  Depends on your loan but for us it would be 12 except for DVDs… which could be anywhere from 24-36</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  We’ll be doing a digital fill rate survey this fall but Pew survey is looking</a:t>
            </a:r>
            <a:r>
              <a:rPr lang="en-US" baseline="0" dirty="0" smtClean="0"/>
              <a:t> for participants and those questions are pretty good…so may use that for survey.  But keep in mind it’s only good if survey is done similarly year after year.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pPr eaLnBrk="1" hangingPunct="1"/>
            <a:r>
              <a:rPr lang="en-US" dirty="0" smtClean="0"/>
              <a:t>Overall in District, fill rate shows that customers are finding what they want when the visit.  </a:t>
            </a:r>
          </a:p>
          <a:p>
            <a:pPr eaLnBrk="1" hangingPunct="1"/>
            <a:r>
              <a:rPr lang="en-US" dirty="0" smtClean="0"/>
              <a:t>TITLE:  When customers come to the library looking for a specific title, they find it 74% of the time (up from 6% in 2010)  This is the most significant increase from last year and previous years.</a:t>
            </a:r>
          </a:p>
          <a:p>
            <a:pPr eaLnBrk="1" hangingPunct="1"/>
            <a:endParaRPr lang="en-US" dirty="0" smtClean="0"/>
          </a:p>
          <a:p>
            <a:pPr eaLnBrk="1" hangingPunct="1"/>
            <a:r>
              <a:rPr lang="en-US" dirty="0" smtClean="0"/>
              <a:t>AUTHOR/SUBJECT:  Looking for a specific author or subject is the same as last year.</a:t>
            </a:r>
          </a:p>
          <a:p>
            <a:pPr eaLnBrk="1" hangingPunct="1"/>
            <a:endParaRPr lang="en-US" dirty="0" smtClean="0"/>
          </a:p>
          <a:p>
            <a:pPr eaLnBrk="1" hangingPunct="1"/>
            <a:r>
              <a:rPr lang="en-US" dirty="0" smtClean="0"/>
              <a:t>BROWSING:  has gone up 3%.  So 93% of the time when a customer just comes in to “shop”, they find something</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  We’ll be doing a digital fill rate survey this fall but Pew survey is looking</a:t>
            </a:r>
            <a:r>
              <a:rPr lang="en-US" baseline="0" dirty="0" smtClean="0"/>
              <a:t> for participants and those questions are pretty good…so may use that for survey.  But keep in mind it’s</a:t>
            </a:r>
          </a:p>
          <a:p>
            <a:r>
              <a:rPr lang="en-US" baseline="0" dirty="0" smtClean="0"/>
              <a:t>only good if survey is done similarly year after year. </a:t>
            </a:r>
          </a:p>
          <a:p>
            <a:endParaRPr lang="en-US" baseline="0" dirty="0" smtClean="0"/>
          </a:p>
          <a:p>
            <a:r>
              <a:rPr lang="en-US" baseline="0" dirty="0" smtClean="0"/>
              <a:t>Circulation goes up when customers are happy.  They are happy when they can find what they want on the shelves (fill rate survey) and when items are in constant use.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Lynne  Tell which libraries are most active and impacts staffing levels etc.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endParaRPr lang="en-US" dirty="0" smtClean="0"/>
          </a:p>
          <a:p>
            <a:r>
              <a:rPr lang="en-US" dirty="0" smtClean="0"/>
              <a:t>People</a:t>
            </a:r>
            <a:r>
              <a:rPr lang="en-US" baseline="0" dirty="0" smtClean="0"/>
              <a:t> are finding more of what they want and are checking it out.  Works well with traditional statistics.  But don’t inflate by using renewals…these don’t count for a real visit.</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Lynne  We weed a lot!  We had to and the results show this in a rise in fill rate, checkout per visit ratio and turnover.  This year we’re only on track to withdraw 12-15% more than added.</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endParaRPr lang="en-US" dirty="0" smtClean="0"/>
          </a:p>
          <a:p>
            <a:r>
              <a:rPr lang="en-US" dirty="0" smtClean="0"/>
              <a:t>We</a:t>
            </a:r>
            <a:r>
              <a:rPr lang="en-US" baseline="0" dirty="0" smtClean="0"/>
              <a:t> know where materials are being checked out and who is busy and who might not be.  But doesn’t tell us what’s on the shelves at any given time.  Last checked, 27% of District materials were checked out….which is good.  But what’s the magic number?</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p>
          <a:p>
            <a:endParaRPr lang="en-US" dirty="0" smtClean="0"/>
          </a:p>
          <a:p>
            <a:r>
              <a:rPr lang="en-US" dirty="0" smtClean="0"/>
              <a:t>Librarians seem</a:t>
            </a:r>
            <a:r>
              <a:rPr lang="en-US" baseline="0" dirty="0" smtClean="0"/>
              <a:t> to trust their guts more than their numbers.</a:t>
            </a:r>
          </a:p>
          <a:p>
            <a:r>
              <a:rPr lang="en-US" baseline="0" dirty="0" smtClean="0"/>
              <a:t>Good data research takes time many managers cannot afford.</a:t>
            </a:r>
          </a:p>
          <a:p>
            <a:r>
              <a:rPr lang="en-US" dirty="0" smtClean="0"/>
              <a:t>Data sources,</a:t>
            </a:r>
            <a:r>
              <a:rPr lang="en-US" baseline="0" dirty="0" smtClean="0"/>
              <a:t> such as your ILS, make it difficult or cumbersome to extract meaningful data</a:t>
            </a:r>
          </a:p>
          <a:p>
            <a:r>
              <a:rPr lang="en-US" baseline="0" dirty="0" smtClean="0"/>
              <a:t>How many of you took a statistics class in your MLS program?</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28</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35</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Kevin</a:t>
            </a:r>
          </a:p>
          <a:p>
            <a:endParaRPr lang="en-US" baseline="0" dirty="0" smtClean="0"/>
          </a:p>
          <a:p>
            <a:r>
              <a:rPr lang="en-US" baseline="0" dirty="0" smtClean="0"/>
              <a:t>From LJ’s Patron Profiles (Oct 2011) we find that Power Patrons (visit the library at least once/week) are only 20% of the respondents, yet they contribute to almost 80% of our visits</a:t>
            </a:r>
          </a:p>
          <a:p>
            <a:endParaRPr lang="en-US" baseline="0" dirty="0" smtClean="0"/>
          </a:p>
          <a:p>
            <a:r>
              <a:rPr lang="en-US" baseline="0" dirty="0" smtClean="0"/>
              <a:t>DPL Visits are used in conjunction with other statistics to determine public service staffing needs, facility demands, display and access success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39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a:t>
            </a:r>
            <a:r>
              <a:rPr lang="en-US" baseline="0" dirty="0" smtClean="0"/>
              <a:t> Kevin</a:t>
            </a:r>
          </a:p>
          <a:p>
            <a:endParaRPr lang="en-US" baseline="0" dirty="0" smtClean="0"/>
          </a:p>
          <a:p>
            <a:r>
              <a:rPr lang="en-US" baseline="0" dirty="0" smtClean="0"/>
              <a:t>Methodology includes cost/sq ft; cost/pc and personnel costs/branch</a:t>
            </a:r>
          </a:p>
          <a:p>
            <a:endParaRPr lang="en-US" baseline="0" dirty="0" smtClean="0"/>
          </a:p>
          <a:p>
            <a:r>
              <a:rPr lang="en-US" baseline="0" dirty="0" smtClean="0"/>
              <a:t>King County example—our costs range from $2--$5 per item</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dirty="0" smtClean="0"/>
              <a:t>Presenter: Kevin</a:t>
            </a:r>
          </a:p>
          <a:p>
            <a:pPr>
              <a:buFont typeface="Arial" pitchFamily="34" charset="0"/>
              <a:buChar char="•"/>
            </a:pPr>
            <a:r>
              <a:rPr lang="en-US" dirty="0" smtClean="0"/>
              <a:t>Youngest</a:t>
            </a:r>
            <a:r>
              <a:rPr lang="en-US" baseline="0" dirty="0" smtClean="0"/>
              <a:t> published author in peer-reviewed JAMA</a:t>
            </a:r>
          </a:p>
          <a:p>
            <a:pPr>
              <a:buFont typeface="Arial" pitchFamily="34" charset="0"/>
              <a:buChar char="•"/>
            </a:pPr>
            <a:r>
              <a:rPr lang="en-US" baseline="0" dirty="0" smtClean="0"/>
              <a:t>Simple test on effectiveness of therapeutic touch </a:t>
            </a:r>
            <a:r>
              <a:rPr lang="en-US" baseline="0" dirty="0" err="1" smtClean="0"/>
              <a:t>practiiioners</a:t>
            </a:r>
            <a:endParaRPr lang="en-US" baseline="0" dirty="0" smtClean="0"/>
          </a:p>
          <a:p>
            <a:pPr>
              <a:buFont typeface="Arial" pitchFamily="34" charset="0"/>
              <a:buChar char="•"/>
            </a:pPr>
            <a:r>
              <a:rPr lang="en-US" baseline="0" dirty="0" smtClean="0"/>
              <a:t>Practitioners were right 44% of the time—guessing would have been more successful</a:t>
            </a:r>
          </a:p>
          <a:p>
            <a:pPr>
              <a:buFont typeface="Arial" pitchFamily="34" charset="0"/>
              <a:buChar char="•"/>
            </a:pPr>
            <a:r>
              <a:rPr lang="en-US" baseline="0" dirty="0" smtClean="0"/>
              <a:t>Emily demonstrates that useful observations are not necessarily complex, expensive, or even, as sometimes claimed intangible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Note:  FY 11/12 data includes the first nine months the current FY (July</a:t>
            </a:r>
            <a:r>
              <a:rPr lang="en-US" baseline="0" dirty="0" smtClean="0"/>
              <a:t> – June)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46</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FY 11/12 data includes the first nine months the current FY (July</a:t>
            </a:r>
            <a:r>
              <a:rPr lang="en-US" baseline="0" dirty="0" smtClean="0"/>
              <a:t> – June)</a:t>
            </a:r>
            <a:endParaRPr lang="en-US" dirty="0" smtClean="0"/>
          </a:p>
          <a:p>
            <a:r>
              <a:rPr lang="en-US" dirty="0" smtClean="0"/>
              <a:t>New Users –</a:t>
            </a:r>
            <a:r>
              <a:rPr lang="en-US" baseline="0" dirty="0" smtClean="0"/>
              <a:t> comparable to new library cards issued</a:t>
            </a:r>
          </a:p>
          <a:p>
            <a:r>
              <a:rPr lang="en-US" baseline="0" dirty="0" smtClean="0"/>
              <a:t>Tell us – whether or not there is interest in the service and/or whether or not people are aware of it</a:t>
            </a:r>
          </a:p>
          <a:p>
            <a:r>
              <a:rPr lang="en-US" baseline="0" dirty="0" err="1" smtClean="0"/>
              <a:t>OverDrive</a:t>
            </a:r>
            <a:r>
              <a:rPr lang="en-US" baseline="0" dirty="0" smtClean="0"/>
              <a:t> Report = View New Patron Registrations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47</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FY 11/12 data includes the first nine months the current FY (July</a:t>
            </a:r>
            <a:r>
              <a:rPr lang="en-US" baseline="0" dirty="0" smtClean="0"/>
              <a:t> – June)</a:t>
            </a:r>
            <a:endParaRPr lang="en-US" dirty="0" smtClean="0"/>
          </a:p>
          <a:p>
            <a:r>
              <a:rPr lang="en-US" dirty="0" smtClean="0"/>
              <a:t>Users - % of users checking out items that had not used the system</a:t>
            </a:r>
            <a:r>
              <a:rPr lang="en-US" baseline="0" dirty="0" smtClean="0"/>
              <a:t> before</a:t>
            </a:r>
          </a:p>
          <a:p>
            <a:r>
              <a:rPr lang="en-US" baseline="0" dirty="0" smtClean="0"/>
              <a:t>Tell us – what stage of adoption we’re in</a:t>
            </a:r>
          </a:p>
          <a:p>
            <a:r>
              <a:rPr lang="en-US" baseline="0" dirty="0" smtClean="0"/>
              <a:t>At some point the % will drop – at that point we’ll want to determine whether it is due to saturation or lack of marketing</a:t>
            </a:r>
          </a:p>
          <a:p>
            <a:r>
              <a:rPr lang="en-US" baseline="0" dirty="0" err="1" smtClean="0"/>
              <a:t>OverDrive</a:t>
            </a:r>
            <a:r>
              <a:rPr lang="en-US" baseline="0" dirty="0" smtClean="0"/>
              <a:t> Report = View New Patron Registrations and View Patron Activity Charts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FY 11/12 data includes the first nine months the current FY (July</a:t>
            </a:r>
            <a:r>
              <a:rPr lang="en-US" baseline="0" dirty="0" smtClean="0"/>
              <a:t> – June)</a:t>
            </a:r>
            <a:endParaRPr lang="en-US" dirty="0" smtClean="0"/>
          </a:p>
          <a:p>
            <a:r>
              <a:rPr lang="en-US" dirty="0" smtClean="0"/>
              <a:t>Circulation – comparable</a:t>
            </a:r>
            <a:r>
              <a:rPr lang="en-US" baseline="0" dirty="0" smtClean="0"/>
              <a:t> to physical circulation</a:t>
            </a:r>
          </a:p>
          <a:p>
            <a:r>
              <a:rPr lang="en-US" baseline="0" dirty="0" smtClean="0"/>
              <a:t>Tells us – one measurement of collection usage, also what formats are most used</a:t>
            </a:r>
          </a:p>
          <a:p>
            <a:r>
              <a:rPr lang="en-US" baseline="0" dirty="0" smtClean="0"/>
              <a:t>Many factors at play here:  collection size, depth, loan periods, hold ratios, etc.</a:t>
            </a:r>
          </a:p>
          <a:p>
            <a:r>
              <a:rPr lang="en-US" baseline="0" dirty="0" err="1" smtClean="0"/>
              <a:t>OveDrive</a:t>
            </a:r>
            <a:r>
              <a:rPr lang="en-US" baseline="0" dirty="0" smtClean="0"/>
              <a:t> Report = View Activity Charts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49</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Note:  FY 11/12 data includes the first nine months the current FY (July</a:t>
            </a:r>
            <a:r>
              <a:rPr lang="en-US" baseline="0" dirty="0" smtClean="0"/>
              <a:t> – June)</a:t>
            </a:r>
          </a:p>
          <a:p>
            <a:r>
              <a:rPr lang="en-US" baseline="0" dirty="0" smtClean="0"/>
              <a:t>Additional Data Available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50</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Note:  FY 11/12 data includes the first nine months the current FY (July</a:t>
            </a:r>
            <a:r>
              <a:rPr lang="en-US" baseline="0" dirty="0" smtClean="0"/>
              <a:t> – June)</a:t>
            </a:r>
          </a:p>
          <a:p>
            <a:r>
              <a:rPr lang="en-US" baseline="0" dirty="0" smtClean="0"/>
              <a:t>What is difficult to see or unavailable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51</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Look for trends over time</a:t>
            </a:r>
          </a:p>
          <a:p>
            <a:r>
              <a:rPr lang="en-US" dirty="0" smtClean="0"/>
              <a:t>Is a high number of searches a good thing?</a:t>
            </a:r>
          </a:p>
          <a:p>
            <a:r>
              <a:rPr lang="en-US" dirty="0" smtClean="0"/>
              <a:t>GVRL increase due to addition of search widget</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52</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Public</a:t>
            </a:r>
            <a:r>
              <a:rPr lang="en-US" baseline="0" dirty="0" smtClean="0"/>
              <a:t> isn’t always aware of all resources available at the library</a:t>
            </a:r>
          </a:p>
          <a:p>
            <a:r>
              <a:rPr lang="en-US" baseline="0" dirty="0" smtClean="0"/>
              <a:t>Training and promotion to staff is important</a:t>
            </a:r>
          </a:p>
          <a:p>
            <a:r>
              <a:rPr lang="en-US" baseline="0" dirty="0" smtClean="0"/>
              <a:t>The public is often willing to sacrifice reliability/accuracy for convenience</a:t>
            </a:r>
          </a:p>
          <a:p>
            <a:r>
              <a:rPr lang="en-US" baseline="0" dirty="0" smtClean="0"/>
              <a:t>Do we drop resources that aren’t getting used?</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53</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54</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Kevin</a:t>
            </a:r>
          </a:p>
          <a:p>
            <a:endParaRPr lang="en-US" dirty="0" smtClean="0"/>
          </a:p>
          <a:p>
            <a:r>
              <a:rPr lang="en-US" dirty="0" smtClean="0"/>
              <a:t>Here are the main scenarios we will review during our talk</a:t>
            </a:r>
          </a:p>
          <a:p>
            <a:endParaRPr lang="en-US" smtClean="0"/>
          </a:p>
        </p:txBody>
      </p:sp>
      <p:sp>
        <p:nvSpPr>
          <p:cNvPr id="4" name="Slide Number Placeholder 3"/>
          <p:cNvSpPr>
            <a:spLocks noGrp="1"/>
          </p:cNvSpPr>
          <p:nvPr>
            <p:ph type="sldNum" sz="quarter" idx="10"/>
          </p:nvPr>
        </p:nvSpPr>
        <p:spPr/>
        <p:txBody>
          <a:bodyPr/>
          <a:lstStyle/>
          <a:p>
            <a:fld id="{4512F5D0-EC55-46E0-8AC9-4DED65C57D9E}" type="slidenum">
              <a:rPr lang="en-US" smtClean="0"/>
              <a:pPr/>
              <a:t>5</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Visitors</a:t>
            </a:r>
            <a:r>
              <a:rPr lang="en-US" baseline="0" dirty="0" smtClean="0"/>
              <a:t> - </a:t>
            </a:r>
            <a:r>
              <a:rPr lang="en-US" dirty="0" smtClean="0"/>
              <a:t>Look for trends in visits over time</a:t>
            </a:r>
          </a:p>
          <a:p>
            <a:r>
              <a:rPr lang="en-US" dirty="0" smtClean="0"/>
              <a:t>Busiest day(s) – our is Monday – when should</a:t>
            </a:r>
            <a:r>
              <a:rPr lang="en-US" baseline="0" dirty="0" smtClean="0"/>
              <a:t> you post important content?</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56</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Unique Users</a:t>
            </a:r>
          </a:p>
          <a:p>
            <a:r>
              <a:rPr lang="en-US" dirty="0" smtClean="0"/>
              <a:t>Are</a:t>
            </a:r>
            <a:r>
              <a:rPr lang="en-US" baseline="0" dirty="0" smtClean="0"/>
              <a:t> you attracting new users?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57</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Page Popularity</a:t>
            </a:r>
            <a:r>
              <a:rPr lang="en-US" baseline="0" dirty="0" smtClean="0"/>
              <a:t> – Where to put the content you want to be seen</a:t>
            </a:r>
          </a:p>
          <a:p>
            <a:r>
              <a:rPr lang="en-US" baseline="0" dirty="0" smtClean="0"/>
              <a:t>Page trends</a:t>
            </a:r>
          </a:p>
          <a:p>
            <a:r>
              <a:rPr lang="en-US" baseline="0" dirty="0" smtClean="0"/>
              <a:t>Bounce rate (leaving the site) – OK in many cases when you are directing them to a subscription resource or a different site (i.e. your catalog)</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59</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60</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Work</a:t>
            </a:r>
            <a:r>
              <a:rPr lang="en-US" baseline="0" dirty="0" smtClean="0"/>
              <a:t> in progress</a:t>
            </a:r>
          </a:p>
          <a:p>
            <a:r>
              <a:rPr lang="en-US" baseline="0" dirty="0" smtClean="0"/>
              <a:t>One main </a:t>
            </a:r>
            <a:r>
              <a:rPr lang="en-US" baseline="0" dirty="0" err="1" smtClean="0"/>
              <a:t>Facebook</a:t>
            </a:r>
            <a:r>
              <a:rPr lang="en-US" baseline="0" dirty="0" smtClean="0"/>
              <a:t> page for </a:t>
            </a:r>
            <a:r>
              <a:rPr lang="en-US" baseline="0" smtClean="0"/>
              <a:t>all libraries</a:t>
            </a:r>
            <a:endParaRPr lang="en-US" baseline="0" dirty="0" smtClean="0"/>
          </a:p>
          <a:p>
            <a:r>
              <a:rPr lang="en-US" baseline="0" dirty="0" smtClean="0"/>
              <a:t>Currently we primarily track likes, but we’re also looking at responses to posts</a:t>
            </a:r>
          </a:p>
          <a:p>
            <a:r>
              <a:rPr lang="en-US" baseline="0" dirty="0" smtClean="0"/>
              <a:t>We’re working on a strategy to generate more engagement</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61</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Work in progress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62</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Work in progress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63</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64</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Extrapolate from what you do know</a:t>
            </a:r>
          </a:p>
          <a:p>
            <a:r>
              <a:rPr lang="en-US" dirty="0" smtClean="0"/>
              <a:t>Web reports – find out where your users are coming from, what OS and</a:t>
            </a:r>
            <a:r>
              <a:rPr lang="en-US" baseline="0" dirty="0" smtClean="0"/>
              <a:t>/or browser they’re using</a:t>
            </a:r>
          </a:p>
          <a:p>
            <a:r>
              <a:rPr lang="en-US" baseline="0" dirty="0" err="1" smtClean="0"/>
              <a:t>Facebook</a:t>
            </a:r>
            <a:r>
              <a:rPr lang="en-US" baseline="0" dirty="0" smtClean="0"/>
              <a:t> provides good demographic information (age, gender, location)</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endParaRPr lang="en-US" dirty="0" smtClean="0"/>
          </a:p>
          <a:p>
            <a:r>
              <a:rPr lang="en-US" dirty="0" smtClean="0"/>
              <a:t>Floating</a:t>
            </a:r>
            <a:r>
              <a:rPr lang="en-US" baseline="0" dirty="0" smtClean="0"/>
              <a:t> collections; 375,000 items, circulation combined almost 2.5 million   Popular materials library…when you start looking at your stats, it helps if you know the library’s collection development policy or mission.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7</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In-house surveys or participate in national/regional</a:t>
            </a:r>
            <a:r>
              <a:rPr lang="en-US" baseline="0" dirty="0" smtClean="0"/>
              <a:t> surveys</a:t>
            </a:r>
          </a:p>
          <a:p>
            <a:r>
              <a:rPr lang="en-US" baseline="0" dirty="0" smtClean="0"/>
              <a:t>Impact Survey</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Wylie</a:t>
            </a:r>
          </a:p>
          <a:p>
            <a:r>
              <a:rPr lang="en-US" dirty="0" smtClean="0"/>
              <a:t>Extrapolate from national surveys</a:t>
            </a:r>
          </a:p>
          <a:p>
            <a:r>
              <a:rPr lang="en-US" dirty="0" smtClean="0"/>
              <a:t>Other Resources:  </a:t>
            </a:r>
            <a:r>
              <a:rPr lang="en-US" dirty="0" err="1" smtClean="0"/>
              <a:t>LibrariUS</a:t>
            </a:r>
            <a:r>
              <a:rPr lang="en-US" dirty="0" smtClean="0"/>
              <a:t>, Patron Profiles,</a:t>
            </a:r>
            <a:r>
              <a:rPr lang="en-US" baseline="0" dirty="0" smtClean="0"/>
              <a:t> OCLC Perceptions of Libraries, Pew Research</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67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endParaRPr lang="en-US" dirty="0" smtClean="0"/>
          </a:p>
          <a:p>
            <a:r>
              <a:rPr lang="en-US" dirty="0" smtClean="0"/>
              <a:t>Counting widgets…OSL</a:t>
            </a:r>
            <a:r>
              <a:rPr lang="en-US" baseline="0" dirty="0" smtClean="0"/>
              <a:t> has reports of Adult Circ &amp; Children’s Circ but that’s it.  So think about what you want to collect that will help you strategize.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p>
          <a:p>
            <a:endParaRPr lang="en-US" dirty="0" smtClean="0"/>
          </a:p>
          <a:p>
            <a:r>
              <a:rPr lang="en-US" dirty="0" smtClean="0"/>
              <a:t>A piece</a:t>
            </a:r>
            <a:r>
              <a:rPr lang="en-US" baseline="0" dirty="0" smtClean="0"/>
              <a:t> of puzzle was added last fiscal year, Teen materials have been counted separately so we created new item types for teen materials</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Lynne</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Presenter: Turnover</a:t>
            </a:r>
            <a:r>
              <a:rPr lang="en-US" baseline="0" dirty="0" smtClean="0"/>
              <a:t> rates are general done on a very broad scale.  Total circ and total holdings = turnover rate….but think.  Total circ is usually kept…but not always the holdings.  Holdings are deleted so when are they deleted and to what extent?  </a:t>
            </a:r>
            <a:endParaRPr lang="en-US" dirty="0"/>
          </a:p>
        </p:txBody>
      </p:sp>
      <p:sp>
        <p:nvSpPr>
          <p:cNvPr id="4" name="Slide Number Placeholder 3"/>
          <p:cNvSpPr>
            <a:spLocks noGrp="1"/>
          </p:cNvSpPr>
          <p:nvPr>
            <p:ph type="sldNum" sz="quarter" idx="10"/>
          </p:nvPr>
        </p:nvSpPr>
        <p:spPr/>
        <p:txBody>
          <a:bodyPr/>
          <a:lstStyle/>
          <a:p>
            <a:fld id="{4512F5D0-EC55-46E0-8AC9-4DED65C57D9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657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userDrawn="1">
            <p:ph type="ftr" sz="quarter" idx="10"/>
          </p:nvPr>
        </p:nvSpPr>
        <p:spPr/>
        <p:txBody>
          <a:bodyPr/>
          <a:lstStyle>
            <a:lvl1pPr>
              <a:defRPr/>
            </a:lvl1pPr>
          </a:lstStyle>
          <a:p>
            <a:pPr>
              <a:defRPr/>
            </a:pPr>
            <a:endParaRPr lang="en-US"/>
          </a:p>
        </p:txBody>
      </p:sp>
      <p:sp>
        <p:nvSpPr>
          <p:cNvPr id="5" name="Slide Number Placeholder 5"/>
          <p:cNvSpPr>
            <a:spLocks noGrp="1"/>
          </p:cNvSpPr>
          <p:nvPr userDrawn="1">
            <p:ph type="sldNum" sz="quarter" idx="11"/>
          </p:nvPr>
        </p:nvSpPr>
        <p:spPr/>
        <p:txBody>
          <a:bodyPr/>
          <a:lstStyle>
            <a:lvl1pPr>
              <a:defRPr/>
            </a:lvl1pPr>
          </a:lstStyle>
          <a:p>
            <a:pPr>
              <a:defRPr/>
            </a:pPr>
            <a:fld id="{38D6BAD6-8832-4366-BC94-DD847943651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9600" cy="3962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userDrawn="1">
            <p:ph type="ftr" sz="quarter" idx="10"/>
          </p:nvPr>
        </p:nvSpPr>
        <p:spPr/>
        <p:txBody>
          <a:bodyPr/>
          <a:lstStyle>
            <a:lvl1pPr>
              <a:defRPr/>
            </a:lvl1pPr>
          </a:lstStyle>
          <a:p>
            <a:pPr>
              <a:defRPr/>
            </a:pPr>
            <a:endParaRPr lang="en-US"/>
          </a:p>
        </p:txBody>
      </p:sp>
      <p:sp>
        <p:nvSpPr>
          <p:cNvPr id="5" name="Slide Number Placeholder 5"/>
          <p:cNvSpPr>
            <a:spLocks noGrp="1"/>
          </p:cNvSpPr>
          <p:nvPr userDrawn="1">
            <p:ph type="sldNum" sz="quarter" idx="11"/>
          </p:nvPr>
        </p:nvSpPr>
        <p:spPr/>
        <p:txBody>
          <a:bodyPr/>
          <a:lstStyle>
            <a:lvl1pPr>
              <a:defRPr/>
            </a:lvl1pPr>
          </a:lstStyle>
          <a:p>
            <a:pPr>
              <a:defRPr/>
            </a:pPr>
            <a:fld id="{7E32E022-11DC-4FFB-9EEF-C6DC503901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147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14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userDrawn="1">
            <p:ph type="ftr" sz="quarter" idx="10"/>
          </p:nvPr>
        </p:nvSpPr>
        <p:spPr/>
        <p:txBody>
          <a:bodyPr/>
          <a:lstStyle>
            <a:lvl1pPr>
              <a:defRPr/>
            </a:lvl1pPr>
          </a:lstStyle>
          <a:p>
            <a:pPr>
              <a:defRPr/>
            </a:pPr>
            <a:endParaRPr lang="en-US"/>
          </a:p>
        </p:txBody>
      </p:sp>
      <p:sp>
        <p:nvSpPr>
          <p:cNvPr id="5" name="Slide Number Placeholder 5"/>
          <p:cNvSpPr>
            <a:spLocks noGrp="1"/>
          </p:cNvSpPr>
          <p:nvPr userDrawn="1">
            <p:ph type="sldNum" sz="quarter" idx="11"/>
          </p:nvPr>
        </p:nvSpPr>
        <p:spPr/>
        <p:txBody>
          <a:bodyPr/>
          <a:lstStyle>
            <a:lvl1pPr>
              <a:defRPr/>
            </a:lvl1pPr>
          </a:lstStyle>
          <a:p>
            <a:pPr>
              <a:defRPr/>
            </a:pPr>
            <a:fld id="{F41752A3-C425-43C8-BD8C-BD2F9CD4B4D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1"/>
            <a:ext cx="4038600" cy="41147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1"/>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userDrawn="1">
            <p:ph type="ftr" sz="quarter" idx="10"/>
          </p:nvPr>
        </p:nvSpPr>
        <p:spPr/>
        <p:txBody>
          <a:bodyPr/>
          <a:lstStyle>
            <a:lvl1pPr>
              <a:defRPr/>
            </a:lvl1pPr>
          </a:lstStyle>
          <a:p>
            <a:pPr>
              <a:defRPr/>
            </a:pPr>
            <a:endParaRPr lang="en-US"/>
          </a:p>
        </p:txBody>
      </p:sp>
      <p:sp>
        <p:nvSpPr>
          <p:cNvPr id="6" name="Slide Number Placeholder 5"/>
          <p:cNvSpPr>
            <a:spLocks noGrp="1"/>
          </p:cNvSpPr>
          <p:nvPr userDrawn="1">
            <p:ph type="sldNum" sz="quarter" idx="11"/>
          </p:nvPr>
        </p:nvSpPr>
        <p:spPr/>
        <p:txBody>
          <a:bodyPr/>
          <a:lstStyle>
            <a:lvl1pPr>
              <a:defRPr/>
            </a:lvl1pPr>
          </a:lstStyle>
          <a:p>
            <a:pPr>
              <a:defRPr/>
            </a:pPr>
            <a:fld id="{CA743C7C-9907-478D-B559-749BD27E19B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userDrawn="1">
            <p:ph type="ftr" sz="quarter" idx="10"/>
          </p:nvPr>
        </p:nvSpPr>
        <p:spPr/>
        <p:txBody>
          <a:bodyPr/>
          <a:lstStyle>
            <a:lvl1pPr>
              <a:defRPr/>
            </a:lvl1pPr>
          </a:lstStyle>
          <a:p>
            <a:pPr>
              <a:defRPr/>
            </a:pPr>
            <a:endParaRPr lang="en-US"/>
          </a:p>
        </p:txBody>
      </p:sp>
      <p:sp>
        <p:nvSpPr>
          <p:cNvPr id="8" name="Slide Number Placeholder 5"/>
          <p:cNvSpPr>
            <a:spLocks noGrp="1"/>
          </p:cNvSpPr>
          <p:nvPr userDrawn="1">
            <p:ph type="sldNum" sz="quarter" idx="11"/>
          </p:nvPr>
        </p:nvSpPr>
        <p:spPr/>
        <p:txBody>
          <a:bodyPr/>
          <a:lstStyle>
            <a:lvl1pPr>
              <a:defRPr/>
            </a:lvl1pPr>
          </a:lstStyle>
          <a:p>
            <a:pPr>
              <a:defRPr/>
            </a:pPr>
            <a:fld id="{32505520-F7CA-43E6-84F6-09855F18BA6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userDrawn="1">
            <p:ph type="ftr" sz="quarter" idx="10"/>
          </p:nvPr>
        </p:nvSpPr>
        <p:spPr/>
        <p:txBody>
          <a:bodyPr/>
          <a:lstStyle>
            <a:lvl1pPr>
              <a:defRPr/>
            </a:lvl1pPr>
          </a:lstStyle>
          <a:p>
            <a:pPr>
              <a:defRPr/>
            </a:pPr>
            <a:endParaRPr lang="en-US"/>
          </a:p>
        </p:txBody>
      </p:sp>
      <p:sp>
        <p:nvSpPr>
          <p:cNvPr id="4" name="Slide Number Placeholder 5"/>
          <p:cNvSpPr>
            <a:spLocks noGrp="1"/>
          </p:cNvSpPr>
          <p:nvPr userDrawn="1">
            <p:ph type="sldNum" sz="quarter" idx="11"/>
          </p:nvPr>
        </p:nvSpPr>
        <p:spPr/>
        <p:txBody>
          <a:bodyPr/>
          <a:lstStyle>
            <a:lvl1pPr>
              <a:defRPr/>
            </a:lvl1pPr>
          </a:lstStyle>
          <a:p>
            <a:pPr>
              <a:defRPr/>
            </a:pPr>
            <a:fld id="{DEC68FF4-1237-4AAC-A2D8-40C7998990F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userDrawn="1">
            <p:ph type="ftr" sz="quarter" idx="10"/>
          </p:nvPr>
        </p:nvSpPr>
        <p:spPr/>
        <p:txBody>
          <a:bodyPr/>
          <a:lstStyle>
            <a:lvl1pPr>
              <a:defRPr/>
            </a:lvl1pPr>
          </a:lstStyle>
          <a:p>
            <a:pPr>
              <a:defRPr/>
            </a:pPr>
            <a:endParaRPr lang="en-US"/>
          </a:p>
        </p:txBody>
      </p:sp>
      <p:sp>
        <p:nvSpPr>
          <p:cNvPr id="3" name="Slide Number Placeholder 5"/>
          <p:cNvSpPr>
            <a:spLocks noGrp="1"/>
          </p:cNvSpPr>
          <p:nvPr userDrawn="1">
            <p:ph type="sldNum" sz="quarter" idx="11"/>
          </p:nvPr>
        </p:nvSpPr>
        <p:spPr/>
        <p:txBody>
          <a:bodyPr/>
          <a:lstStyle>
            <a:lvl1pPr>
              <a:defRPr/>
            </a:lvl1pPr>
          </a:lstStyle>
          <a:p>
            <a:pPr>
              <a:defRPr/>
            </a:pPr>
            <a:fld id="{107359FE-D186-428E-B433-B61C7F128FB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4419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3746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userDrawn="1">
            <p:ph type="ftr" sz="quarter" idx="10"/>
          </p:nvPr>
        </p:nvSpPr>
        <p:spPr/>
        <p:txBody>
          <a:bodyPr/>
          <a:lstStyle>
            <a:lvl1pPr>
              <a:defRPr/>
            </a:lvl1pPr>
          </a:lstStyle>
          <a:p>
            <a:pPr>
              <a:defRPr/>
            </a:pPr>
            <a:endParaRPr lang="en-US"/>
          </a:p>
        </p:txBody>
      </p:sp>
      <p:sp>
        <p:nvSpPr>
          <p:cNvPr id="6" name="Slide Number Placeholder 5"/>
          <p:cNvSpPr>
            <a:spLocks noGrp="1"/>
          </p:cNvSpPr>
          <p:nvPr userDrawn="1">
            <p:ph type="sldNum" sz="quarter" idx="11"/>
          </p:nvPr>
        </p:nvSpPr>
        <p:spPr/>
        <p:txBody>
          <a:bodyPr/>
          <a:lstStyle>
            <a:lvl1pPr>
              <a:defRPr/>
            </a:lvl1pPr>
          </a:lstStyle>
          <a:p>
            <a:pPr>
              <a:defRPr/>
            </a:pPr>
            <a:fld id="{62768BD9-BEBE-4C63-BE7C-83A0712C0F4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200400"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3200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userDrawn="1">
            <p:ph type="ftr" sz="quarter" idx="10"/>
          </p:nvPr>
        </p:nvSpPr>
        <p:spPr/>
        <p:txBody>
          <a:bodyPr/>
          <a:lstStyle>
            <a:lvl1pPr>
              <a:defRPr/>
            </a:lvl1pPr>
          </a:lstStyle>
          <a:p>
            <a:pPr>
              <a:defRPr/>
            </a:pPr>
            <a:endParaRPr lang="en-US"/>
          </a:p>
        </p:txBody>
      </p:sp>
      <p:sp>
        <p:nvSpPr>
          <p:cNvPr id="6" name="Slide Number Placeholder 5"/>
          <p:cNvSpPr>
            <a:spLocks noGrp="1"/>
          </p:cNvSpPr>
          <p:nvPr userDrawn="1">
            <p:ph type="sldNum" sz="quarter" idx="11"/>
          </p:nvPr>
        </p:nvSpPr>
        <p:spPr/>
        <p:txBody>
          <a:bodyPr/>
          <a:lstStyle>
            <a:lvl1pPr>
              <a:defRPr/>
            </a:lvl1pPr>
          </a:lstStyle>
          <a:p>
            <a:pPr>
              <a:defRPr/>
            </a:pPr>
            <a:fld id="{C71436CD-7B5B-4983-94E6-43B945AA55E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4"/>
          <p:cNvGrpSpPr>
            <a:grpSpLocks/>
          </p:cNvGrpSpPr>
          <p:nvPr userDrawn="1"/>
        </p:nvGrpSpPr>
        <p:grpSpPr bwMode="auto">
          <a:xfrm>
            <a:off x="-9525" y="5029200"/>
            <a:ext cx="8239125" cy="1843088"/>
            <a:chOff x="-9238" y="5029200"/>
            <a:chExt cx="8238838" cy="1843088"/>
          </a:xfrm>
        </p:grpSpPr>
        <p:sp>
          <p:nvSpPr>
            <p:cNvPr id="9" name="Freeform 8"/>
            <p:cNvSpPr>
              <a:spLocks/>
            </p:cNvSpPr>
            <p:nvPr/>
          </p:nvSpPr>
          <p:spPr bwMode="auto">
            <a:xfrm>
              <a:off x="287" y="5105400"/>
              <a:ext cx="8229313" cy="175577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p>
          </p:txBody>
        </p:sp>
        <p:sp>
          <p:nvSpPr>
            <p:cNvPr id="10" name="Freeform 9"/>
            <p:cNvSpPr>
              <a:spLocks/>
            </p:cNvSpPr>
            <p:nvPr/>
          </p:nvSpPr>
          <p:spPr bwMode="auto">
            <a:xfrm>
              <a:off x="287" y="5105400"/>
              <a:ext cx="6319618" cy="17668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p>
          </p:txBody>
        </p:sp>
        <p:sp>
          <p:nvSpPr>
            <p:cNvPr id="11" name="Right Triangle 10"/>
            <p:cNvSpPr>
              <a:spLocks/>
            </p:cNvSpPr>
            <p:nvPr/>
          </p:nvSpPr>
          <p:spPr bwMode="auto">
            <a:xfrm>
              <a:off x="-4408" y="5035173"/>
              <a:ext cx="5143701" cy="1836831"/>
            </a:xfrm>
            <a:prstGeom prst="rtTriangle">
              <a:avLst/>
            </a:prstGeom>
            <a:blipFill>
              <a:blip r:embed="rId11"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2" name="Straight Connector 11"/>
            <p:cNvCxnSpPr/>
            <p:nvPr/>
          </p:nvCxnSpPr>
          <p:spPr>
            <a:xfrm>
              <a:off x="-9238" y="5029200"/>
              <a:ext cx="5148531" cy="184280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27" name="Title Placeholder 1"/>
          <p:cNvSpPr>
            <a:spLocks noGrp="1"/>
          </p:cNvSpPr>
          <p:nvPr userDrawn="1">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userDrawn="1">
            <p:ph type="body" idx="1"/>
          </p:nvPr>
        </p:nvSpPr>
        <p:spPr bwMode="auto">
          <a:xfrm>
            <a:off x="457200" y="1447800"/>
            <a:ext cx="82296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userDrawn="1">
            <p:ph type="ftr" sz="quarter" idx="3"/>
          </p:nvPr>
        </p:nvSpPr>
        <p:spPr>
          <a:xfrm>
            <a:off x="4953000" y="6356350"/>
            <a:ext cx="2895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userDrawn="1">
            <p:ph type="sldNum" sz="quarter" idx="4"/>
          </p:nvPr>
        </p:nvSpPr>
        <p:spPr>
          <a:xfrm>
            <a:off x="7924800" y="6356350"/>
            <a:ext cx="7620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F5F7A2F-D1EB-4DC3-A573-91BDA8557F3D}" type="slidenum">
              <a:rPr lang="en-US"/>
              <a:pPr>
                <a:defRPr/>
              </a:pPr>
              <a:t>‹#›</a:t>
            </a:fld>
            <a:endParaRPr lang="en-US" dirty="0"/>
          </a:p>
        </p:txBody>
      </p:sp>
      <p:pic>
        <p:nvPicPr>
          <p:cNvPr id="1031" name="Picture 12" descr="dpl_white.wmf"/>
          <p:cNvPicPr>
            <a:picLocks noChangeAspect="1"/>
          </p:cNvPicPr>
          <p:nvPr userDrawn="1"/>
        </p:nvPicPr>
        <p:blipFill>
          <a:blip r:embed="rId12" cstate="print"/>
          <a:srcRect/>
          <a:stretch>
            <a:fillRect/>
          </a:stretch>
        </p:blipFill>
        <p:spPr bwMode="auto">
          <a:xfrm>
            <a:off x="457200" y="6019800"/>
            <a:ext cx="222885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Gill Sans MT" pitchFamily="34" charset="0"/>
        </a:defRPr>
      </a:lvl2pPr>
      <a:lvl3pPr algn="ctr" rtl="0" eaLnBrk="0" fontAlgn="base" hangingPunct="0">
        <a:spcBef>
          <a:spcPct val="0"/>
        </a:spcBef>
        <a:spcAft>
          <a:spcPct val="0"/>
        </a:spcAft>
        <a:defRPr sz="4400">
          <a:solidFill>
            <a:schemeClr val="tx1"/>
          </a:solidFill>
          <a:latin typeface="Gill Sans MT" pitchFamily="34" charset="0"/>
        </a:defRPr>
      </a:lvl3pPr>
      <a:lvl4pPr algn="ctr" rtl="0" eaLnBrk="0" fontAlgn="base" hangingPunct="0">
        <a:spcBef>
          <a:spcPct val="0"/>
        </a:spcBef>
        <a:spcAft>
          <a:spcPct val="0"/>
        </a:spcAft>
        <a:defRPr sz="4400">
          <a:solidFill>
            <a:schemeClr val="tx1"/>
          </a:solidFill>
          <a:latin typeface="Gill Sans MT" pitchFamily="34" charset="0"/>
        </a:defRPr>
      </a:lvl4pPr>
      <a:lvl5pPr algn="ctr" rtl="0" eaLnBrk="0" fontAlgn="base" hangingPunct="0">
        <a:spcBef>
          <a:spcPct val="0"/>
        </a:spcBef>
        <a:spcAft>
          <a:spcPct val="0"/>
        </a:spcAft>
        <a:defRPr sz="4400">
          <a:solidFill>
            <a:schemeClr val="tx1"/>
          </a:solidFill>
          <a:latin typeface="Gill Sans MT" pitchFamily="34" charset="0"/>
        </a:defRPr>
      </a:lvl5pPr>
      <a:lvl6pPr marL="457200" algn="ctr" rtl="0" fontAlgn="base">
        <a:spcBef>
          <a:spcPct val="0"/>
        </a:spcBef>
        <a:spcAft>
          <a:spcPct val="0"/>
        </a:spcAft>
        <a:defRPr sz="4400">
          <a:solidFill>
            <a:schemeClr val="tx1"/>
          </a:solidFill>
          <a:latin typeface="Gill Sans MT" pitchFamily="34" charset="0"/>
        </a:defRPr>
      </a:lvl6pPr>
      <a:lvl7pPr marL="914400" algn="ctr" rtl="0" fontAlgn="base">
        <a:spcBef>
          <a:spcPct val="0"/>
        </a:spcBef>
        <a:spcAft>
          <a:spcPct val="0"/>
        </a:spcAft>
        <a:defRPr sz="4400">
          <a:solidFill>
            <a:schemeClr val="tx1"/>
          </a:solidFill>
          <a:latin typeface="Gill Sans MT" pitchFamily="34" charset="0"/>
        </a:defRPr>
      </a:lvl7pPr>
      <a:lvl8pPr marL="1371600" algn="ctr" rtl="0" fontAlgn="base">
        <a:spcBef>
          <a:spcPct val="0"/>
        </a:spcBef>
        <a:spcAft>
          <a:spcPct val="0"/>
        </a:spcAft>
        <a:defRPr sz="4400">
          <a:solidFill>
            <a:schemeClr val="tx1"/>
          </a:solidFill>
          <a:latin typeface="Gill Sans MT" pitchFamily="34" charset="0"/>
        </a:defRPr>
      </a:lvl8pPr>
      <a:lvl9pPr marL="1828800" algn="ctr" rtl="0" fontAlgn="base">
        <a:spcBef>
          <a:spcPct val="0"/>
        </a:spcBef>
        <a:spcAft>
          <a:spcPct val="0"/>
        </a:spcAft>
        <a:defRPr sz="4400">
          <a:solidFill>
            <a:schemeClr val="tx1"/>
          </a:solidFill>
          <a:latin typeface="Gill Sans MT"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arepoint.dpls.lib.or.us/sites/cr/brand/Shared%20Images/Demographics/NC1P5100.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harepoint.dpls.lib.or.us/sites/cr/brand/Shared%20Images/Resources/NC1P4487.jp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arepoint.dpls.lib.or.us/sites/cr/brand/Shared%20Images/Resources/NC1P3396.jp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harepoint.dpls.lib.or.us/sites/cr/brand/Shared%20Images/Demographics/NC1P4507.jp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hyperlink" Target="http://sharepoint.dpls.lib.or.us/sites/cr/brand/Shared%20Images/Buildings/NC1P3538.jp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harepoint.dpls.lib.or.us/sites/cr/brand/Shared%20Images/Demographics/NC1P3338.jp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mailto:kevinb@deschuteslibrary.org" TargetMode="External"/><Relationship Id="rId2" Type="http://schemas.openxmlformats.org/officeDocument/2006/relationships/hyperlink" Target="mailto:lynnem@deschuteslibrary.org" TargetMode="External"/><Relationship Id="rId1" Type="http://schemas.openxmlformats.org/officeDocument/2006/relationships/slideLayout" Target="../slideLayouts/slideLayout2.xml"/><Relationship Id="rId4" Type="http://schemas.openxmlformats.org/officeDocument/2006/relationships/hyperlink" Target="mailto:wyliea@deschuteslibrary.org" TargetMode="External"/></Relationships>
</file>

<file path=ppt/slides/_rels/slide71.xml.rels><?xml version="1.0" encoding="UTF-8" standalone="yes"?>
<Relationships xmlns="http://schemas.openxmlformats.org/package/2006/relationships"><Relationship Id="rId3" Type="http://schemas.openxmlformats.org/officeDocument/2006/relationships/hyperlink" Target="http://quickfacts.census.gov/qfd/states/41/41017.html" TargetMode="External"/><Relationship Id="rId2" Type="http://schemas.openxmlformats.org/officeDocument/2006/relationships/hyperlink" Target="http://www.oregon.gov/osl/LD/Pages/statsploregon.aspx" TargetMode="External"/><Relationship Id="rId1" Type="http://schemas.openxmlformats.org/officeDocument/2006/relationships/slideLayout" Target="../slideLayouts/slideLayout2.xml"/><Relationship Id="rId5" Type="http://schemas.openxmlformats.org/officeDocument/2006/relationships/hyperlink" Target="http://www.thedigitalshift.com/research/patron-profiles/?utm_source=lj&amp;utm_medium=web&amp;utm_campaign=PAT" TargetMode="External"/><Relationship Id="rId4" Type="http://schemas.openxmlformats.org/officeDocument/2006/relationships/hyperlink" Target="http://www.imls.gov/research/default.aspx" TargetMode="Externa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533400" y="381000"/>
            <a:ext cx="4267200" cy="1470025"/>
          </a:xfrm>
        </p:spPr>
        <p:txBody>
          <a:bodyPr/>
          <a:lstStyle/>
          <a:p>
            <a:pPr eaLnBrk="1" hangingPunct="1"/>
            <a:r>
              <a:rPr lang="en-US" b="1" dirty="0" smtClean="0"/>
              <a:t>Measuring Now </a:t>
            </a:r>
            <a:br>
              <a:rPr lang="en-US" b="1" dirty="0" smtClean="0"/>
            </a:br>
            <a:r>
              <a:rPr lang="en-US" b="1" dirty="0" smtClean="0"/>
              <a:t>for Tomorrow</a:t>
            </a:r>
          </a:p>
        </p:txBody>
      </p:sp>
      <p:sp>
        <p:nvSpPr>
          <p:cNvPr id="3" name="Subtitle 2"/>
          <p:cNvSpPr>
            <a:spLocks noGrp="1"/>
          </p:cNvSpPr>
          <p:nvPr>
            <p:ph type="subTitle" idx="1"/>
          </p:nvPr>
        </p:nvSpPr>
        <p:spPr>
          <a:xfrm>
            <a:off x="1143000" y="1905000"/>
            <a:ext cx="2819400" cy="762000"/>
          </a:xfrm>
        </p:spPr>
        <p:txBody>
          <a:bodyPr rtlCol="0">
            <a:normAutofit/>
          </a:bodyPr>
          <a:lstStyle/>
          <a:p>
            <a:pPr eaLnBrk="1" fontAlgn="auto" hangingPunct="1">
              <a:spcAft>
                <a:spcPts val="0"/>
              </a:spcAft>
              <a:buFont typeface="Arial" pitchFamily="34" charset="0"/>
              <a:buNone/>
              <a:defRPr/>
            </a:pPr>
            <a:r>
              <a:rPr lang="en-US" dirty="0" smtClean="0"/>
              <a:t>OLA 2012</a:t>
            </a:r>
          </a:p>
        </p:txBody>
      </p:sp>
      <p:pic>
        <p:nvPicPr>
          <p:cNvPr id="54276" name="Picture 4" descr="http://www.etsplc.com/BlogEngine/image.axd?picture=2011%2F8%2Fmeasuring-success.jpg"/>
          <p:cNvPicPr>
            <a:picLocks noChangeAspect="1" noChangeArrowheads="1"/>
          </p:cNvPicPr>
          <p:nvPr/>
        </p:nvPicPr>
        <p:blipFill>
          <a:blip r:embed="rId2" cstate="print"/>
          <a:srcRect/>
          <a:stretch>
            <a:fillRect/>
          </a:stretch>
        </p:blipFill>
        <p:spPr bwMode="auto">
          <a:xfrm>
            <a:off x="4876800" y="609600"/>
            <a:ext cx="3897432" cy="3886200"/>
          </a:xfrm>
          <a:prstGeom prst="rect">
            <a:avLst/>
          </a:prstGeom>
          <a:noFill/>
        </p:spPr>
      </p:pic>
      <p:sp>
        <p:nvSpPr>
          <p:cNvPr id="5" name="TextBox 4"/>
          <p:cNvSpPr txBox="1"/>
          <p:nvPr/>
        </p:nvSpPr>
        <p:spPr>
          <a:xfrm>
            <a:off x="1371600" y="2895600"/>
            <a:ext cx="3276600" cy="1754326"/>
          </a:xfrm>
          <a:prstGeom prst="rect">
            <a:avLst/>
          </a:prstGeom>
          <a:noFill/>
        </p:spPr>
        <p:txBody>
          <a:bodyPr wrap="square" rtlCol="0">
            <a:spAutoFit/>
          </a:bodyPr>
          <a:lstStyle/>
          <a:p>
            <a:r>
              <a:rPr lang="en-US" dirty="0" smtClean="0">
                <a:latin typeface="+mj-lt"/>
              </a:rPr>
              <a:t>presented by:</a:t>
            </a:r>
          </a:p>
          <a:p>
            <a:pPr algn="r"/>
            <a:r>
              <a:rPr lang="en-US" dirty="0" smtClean="0">
                <a:latin typeface="+mj-lt"/>
              </a:rPr>
              <a:t/>
            </a:r>
            <a:br>
              <a:rPr lang="en-US" dirty="0" smtClean="0">
                <a:latin typeface="+mj-lt"/>
              </a:rPr>
            </a:br>
            <a:r>
              <a:rPr lang="en-US" b="1" dirty="0" smtClean="0">
                <a:latin typeface="+mj-lt"/>
              </a:rPr>
              <a:t>Deschutes Public Library</a:t>
            </a:r>
            <a:endParaRPr lang="en-US" dirty="0" smtClean="0">
              <a:latin typeface="+mj-lt"/>
            </a:endParaRPr>
          </a:p>
          <a:p>
            <a:pPr algn="r"/>
            <a:r>
              <a:rPr lang="en-US" dirty="0" smtClean="0">
                <a:latin typeface="+mj-lt"/>
              </a:rPr>
              <a:t>Wylie Ackerman</a:t>
            </a:r>
          </a:p>
          <a:p>
            <a:pPr algn="r"/>
            <a:r>
              <a:rPr lang="en-US" dirty="0" smtClean="0">
                <a:latin typeface="+mj-lt"/>
              </a:rPr>
              <a:t>Kevin Barclay</a:t>
            </a:r>
          </a:p>
          <a:p>
            <a:pPr algn="r"/>
            <a:r>
              <a:rPr lang="en-US" dirty="0" smtClean="0"/>
              <a:t>Lynne Mildenstein</a:t>
            </a: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 Circulation by Format</a:t>
            </a:r>
            <a:endParaRPr lang="en-US" dirty="0"/>
          </a:p>
        </p:txBody>
      </p:sp>
      <p:graphicFrame>
        <p:nvGraphicFramePr>
          <p:cNvPr id="6" name="Content Placeholder 5"/>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Turnover</a:t>
            </a:r>
            <a:endParaRPr lang="en-US" dirty="0"/>
          </a:p>
        </p:txBody>
      </p:sp>
      <p:sp>
        <p:nvSpPr>
          <p:cNvPr id="3" name="Content Placeholder 2"/>
          <p:cNvSpPr>
            <a:spLocks noGrp="1"/>
          </p:cNvSpPr>
          <p:nvPr>
            <p:ph idx="1"/>
          </p:nvPr>
        </p:nvSpPr>
        <p:spPr/>
        <p:txBody>
          <a:bodyPr/>
          <a:lstStyle/>
          <a:p>
            <a:r>
              <a:rPr lang="en-US" dirty="0" smtClean="0"/>
              <a:t>Methodology</a:t>
            </a:r>
          </a:p>
          <a:p>
            <a:pPr lvl="1"/>
            <a:r>
              <a:rPr lang="en-US" dirty="0" smtClean="0"/>
              <a:t>Total circulation ÷ Total holdings = Turnover Rate</a:t>
            </a:r>
          </a:p>
          <a:p>
            <a:pPr lvl="1"/>
            <a:r>
              <a:rPr lang="en-US" dirty="0" smtClean="0"/>
              <a:t> National average 3.5</a:t>
            </a:r>
          </a:p>
          <a:p>
            <a:pPr lvl="1"/>
            <a:r>
              <a:rPr lang="en-US" dirty="0" smtClean="0"/>
              <a:t>What about first time use vs. total circulation?</a:t>
            </a:r>
          </a:p>
          <a:p>
            <a:r>
              <a:rPr lang="en-US" dirty="0" smtClean="0"/>
              <a:t>Analysis</a:t>
            </a:r>
          </a:p>
          <a:p>
            <a:pPr lvl="1"/>
            <a:r>
              <a:rPr lang="en-US" dirty="0" smtClean="0"/>
              <a:t>Break it down by format</a:t>
            </a:r>
          </a:p>
          <a:p>
            <a:pPr lvl="1"/>
            <a:r>
              <a:rPr lang="en-US" dirty="0" smtClean="0"/>
              <a:t>Compare from year to year</a:t>
            </a:r>
          </a:p>
        </p:txBody>
      </p:sp>
      <p:pic>
        <p:nvPicPr>
          <p:cNvPr id="5" name="Picture 5" descr="http://cdn.blogs.sheknows.com/vegan.sheknows.com/2010/12/vegan-turnover.jpg"/>
          <p:cNvPicPr>
            <a:picLocks noChangeAspect="1" noChangeArrowheads="1"/>
          </p:cNvPicPr>
          <p:nvPr/>
        </p:nvPicPr>
        <p:blipFill>
          <a:blip r:embed="rId3" cstate="print"/>
          <a:srcRect/>
          <a:stretch>
            <a:fillRect/>
          </a:stretch>
        </p:blipFill>
        <p:spPr bwMode="auto">
          <a:xfrm>
            <a:off x="5715000" y="4038600"/>
            <a:ext cx="3058828" cy="2027665"/>
          </a:xfrm>
          <a:prstGeom prst="rect">
            <a:avLst/>
          </a:prstGeom>
          <a:noFill/>
          <a:scene3d>
            <a:camera prst="orthographicFront">
              <a:rot lat="0" lon="0" rev="0"/>
            </a:camera>
            <a:lightRig rig="threePt" dir="t"/>
          </a:scene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DPL Turnover Rate - Adult</a:t>
            </a:r>
            <a:endParaRPr lang="en-US" dirty="0"/>
          </a:p>
        </p:txBody>
      </p:sp>
      <p:graphicFrame>
        <p:nvGraphicFramePr>
          <p:cNvPr id="4" name="Table 3"/>
          <p:cNvGraphicFramePr>
            <a:graphicFrameLocks noGrp="1"/>
          </p:cNvGraphicFramePr>
          <p:nvPr/>
        </p:nvGraphicFramePr>
        <p:xfrm>
          <a:off x="914400" y="1219200"/>
          <a:ext cx="7772399" cy="4572003"/>
        </p:xfrm>
        <a:graphic>
          <a:graphicData uri="http://schemas.openxmlformats.org/drawingml/2006/table">
            <a:tbl>
              <a:tblPr/>
              <a:tblGrid>
                <a:gridCol w="3616860"/>
                <a:gridCol w="2077770"/>
                <a:gridCol w="2077769"/>
              </a:tblGrid>
              <a:tr h="811323">
                <a:tc>
                  <a:txBody>
                    <a:bodyPr/>
                    <a:lstStyle/>
                    <a:p>
                      <a:pPr algn="ctr" fontAlgn="ctr"/>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r" fontAlgn="ctr"/>
                      <a:r>
                        <a:rPr lang="en-US" sz="3200" b="1" i="0" u="none" strike="noStrike" dirty="0" smtClean="0">
                          <a:solidFill>
                            <a:schemeClr val="tx1"/>
                          </a:solidFill>
                          <a:latin typeface="Calibri"/>
                        </a:rPr>
                        <a:t>FY 2010-11</a:t>
                      </a:r>
                      <a:endParaRPr lang="en-US" sz="3200" b="1" i="0" u="none" strike="noStrike" dirty="0">
                        <a:solidFill>
                          <a:schemeClr val="tx1"/>
                        </a:solidFill>
                        <a:latin typeface="Calibri"/>
                      </a:endParaRPr>
                    </a:p>
                  </a:txBody>
                  <a:tcPr marL="9525" marR="9525" marT="9525" marB="0" anchor="ctr">
                    <a:lnL>
                      <a:noFill/>
                    </a:lnL>
                    <a:lnR>
                      <a:noFill/>
                    </a:lnR>
                    <a:lnT>
                      <a:noFill/>
                    </a:lnT>
                    <a:lnB>
                      <a:noFill/>
                    </a:lnB>
                  </a:tcPr>
                </a:tc>
                <a:tc>
                  <a:txBody>
                    <a:bodyPr/>
                    <a:lstStyle/>
                    <a:p>
                      <a:pPr algn="r" fontAlgn="ctr"/>
                      <a:r>
                        <a:rPr lang="en-US" sz="3200" b="1" i="0" u="none" strike="noStrike" dirty="0" smtClean="0">
                          <a:solidFill>
                            <a:schemeClr val="tx1"/>
                          </a:solidFill>
                          <a:latin typeface="Calibri"/>
                        </a:rPr>
                        <a:t>FY 2009-10</a:t>
                      </a:r>
                      <a:endParaRPr lang="en-US" sz="3200" b="1" i="0" u="none" strike="noStrike" dirty="0">
                        <a:solidFill>
                          <a:schemeClr val="tx1"/>
                        </a:solidFill>
                        <a:latin typeface="Calibri"/>
                      </a:endParaRPr>
                    </a:p>
                  </a:txBody>
                  <a:tcPr marL="9525" marR="9525" marT="9525" marB="0" anchor="ctr">
                    <a:lnL>
                      <a:noFill/>
                    </a:lnL>
                    <a:lnR>
                      <a:noFill/>
                    </a:lnR>
                    <a:lnT>
                      <a:noFill/>
                    </a:lnT>
                    <a:lnB>
                      <a:noFill/>
                    </a:lnB>
                  </a:tcPr>
                </a:tc>
              </a:tr>
              <a:tr h="537240">
                <a:tc>
                  <a:txBody>
                    <a:bodyPr/>
                    <a:lstStyle/>
                    <a:p>
                      <a:pPr algn="r" fontAlgn="b"/>
                      <a:r>
                        <a:rPr lang="en-US" sz="2800" b="1" i="0" u="none" strike="noStrike" dirty="0" smtClean="0">
                          <a:solidFill>
                            <a:schemeClr val="tx1"/>
                          </a:solidFill>
                          <a:latin typeface="Calibri"/>
                        </a:rPr>
                        <a:t>BOOKS </a:t>
                      </a:r>
                      <a:r>
                        <a:rPr lang="en-US" sz="2800" b="1" i="0" u="none" strike="noStrike" dirty="0">
                          <a:solidFill>
                            <a:schemeClr val="tx1"/>
                          </a:solidFill>
                          <a:latin typeface="Calibri"/>
                        </a:rPr>
                        <a:t>TOTAL</a:t>
                      </a:r>
                    </a:p>
                  </a:txBody>
                  <a:tcPr marL="9525" marR="9525" marT="9525" marB="0" anchor="b">
                    <a:lnL>
                      <a:noFill/>
                    </a:lnL>
                    <a:lnR>
                      <a:noFill/>
                    </a:lnR>
                    <a:lnT>
                      <a:noFill/>
                    </a:lnT>
                    <a:lnB>
                      <a:noFill/>
                    </a:lnB>
                    <a:solidFill>
                      <a:srgbClr val="FFC000"/>
                    </a:solidFill>
                  </a:tcPr>
                </a:tc>
                <a:tc>
                  <a:txBody>
                    <a:bodyPr/>
                    <a:lstStyle/>
                    <a:p>
                      <a:pPr algn="r" fontAlgn="ctr"/>
                      <a:r>
                        <a:rPr lang="en-US" sz="2800" b="0" i="0" u="none" strike="noStrike" dirty="0" smtClean="0">
                          <a:solidFill>
                            <a:schemeClr val="tx1"/>
                          </a:solidFill>
                          <a:latin typeface="Calibri"/>
                        </a:rPr>
                        <a:t>3.80</a:t>
                      </a:r>
                      <a:endParaRPr lang="en-US" sz="28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c>
                  <a:txBody>
                    <a:bodyPr/>
                    <a:lstStyle/>
                    <a:p>
                      <a:pPr algn="r" fontAlgn="ctr"/>
                      <a:r>
                        <a:rPr lang="en-US" sz="2800" b="0" i="0" u="none" strike="noStrike" dirty="0" smtClean="0">
                          <a:solidFill>
                            <a:schemeClr val="tx1"/>
                          </a:solidFill>
                          <a:latin typeface="Calibri"/>
                        </a:rPr>
                        <a:t>3.06</a:t>
                      </a:r>
                      <a:endParaRPr lang="en-US" sz="28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r>
              <a:tr h="537240">
                <a:tc>
                  <a:txBody>
                    <a:bodyPr/>
                    <a:lstStyle/>
                    <a:p>
                      <a:pPr algn="r" fontAlgn="b"/>
                      <a:r>
                        <a:rPr lang="en-US" sz="2400" b="1" i="0" u="none" strike="noStrike" dirty="0" smtClean="0">
                          <a:solidFill>
                            <a:schemeClr val="tx1"/>
                          </a:solidFill>
                          <a:latin typeface="Calibri"/>
                        </a:rPr>
                        <a:t>Fiction</a:t>
                      </a:r>
                      <a:endParaRPr lang="en-US" sz="2400" b="1"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ctr"/>
                      <a:r>
                        <a:rPr lang="en-US" sz="2400" b="0" i="0" u="none" strike="noStrike" dirty="0" smtClean="0">
                          <a:solidFill>
                            <a:schemeClr val="tx1"/>
                          </a:solidFill>
                          <a:latin typeface="Calibri"/>
                        </a:rPr>
                        <a:t>4.31</a:t>
                      </a:r>
                    </a:p>
                  </a:txBody>
                  <a:tcPr marL="9525" marR="9525" marT="9525" marB="0" anchor="ctr">
                    <a:lnL>
                      <a:noFill/>
                    </a:lnL>
                    <a:lnR>
                      <a:noFill/>
                    </a:lnR>
                    <a:lnT>
                      <a:noFill/>
                    </a:lnT>
                    <a:lnB>
                      <a:noFill/>
                    </a:lnB>
                    <a:noFill/>
                  </a:tcPr>
                </a:tc>
                <a:tc>
                  <a:txBody>
                    <a:bodyPr/>
                    <a:lstStyle/>
                    <a:p>
                      <a:pPr algn="r" fontAlgn="ctr"/>
                      <a:r>
                        <a:rPr lang="en-US" sz="2400" b="0" i="0" u="none" strike="noStrike" dirty="0" smtClean="0">
                          <a:solidFill>
                            <a:schemeClr val="tx1"/>
                          </a:solidFill>
                          <a:latin typeface="Calibri"/>
                        </a:rPr>
                        <a:t>3.24</a:t>
                      </a:r>
                      <a:endParaRPr lang="en-US" sz="2400" b="0" i="0" u="none" strike="noStrike" dirty="0">
                        <a:solidFill>
                          <a:schemeClr val="tx1"/>
                        </a:solidFill>
                        <a:latin typeface="Calibri"/>
                      </a:endParaRPr>
                    </a:p>
                  </a:txBody>
                  <a:tcPr marL="9525" marR="9525" marT="9525" marB="0" anchor="ctr">
                    <a:lnL>
                      <a:noFill/>
                    </a:lnL>
                    <a:lnR>
                      <a:noFill/>
                    </a:lnR>
                    <a:lnT>
                      <a:noFill/>
                    </a:lnT>
                    <a:lnB>
                      <a:noFill/>
                    </a:lnB>
                    <a:noFill/>
                  </a:tcPr>
                </a:tc>
              </a:tr>
              <a:tr h="537240">
                <a:tc>
                  <a:txBody>
                    <a:bodyPr/>
                    <a:lstStyle/>
                    <a:p>
                      <a:pPr algn="r" fontAlgn="b"/>
                      <a:r>
                        <a:rPr lang="en-US" sz="2400" b="1" i="0" u="none" strike="noStrike" dirty="0" smtClean="0">
                          <a:solidFill>
                            <a:schemeClr val="tx1"/>
                          </a:solidFill>
                          <a:latin typeface="Calibri"/>
                        </a:rPr>
                        <a:t>Non-Fiction</a:t>
                      </a:r>
                      <a:endParaRPr lang="en-US" sz="2400" b="1"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ctr"/>
                      <a:r>
                        <a:rPr lang="en-US" sz="2400" b="0" i="0" u="none" strike="noStrike" dirty="0" smtClean="0">
                          <a:solidFill>
                            <a:schemeClr val="tx1"/>
                          </a:solidFill>
                          <a:latin typeface="Calibri"/>
                        </a:rPr>
                        <a:t>2.39</a:t>
                      </a:r>
                    </a:p>
                  </a:txBody>
                  <a:tcPr marL="9525" marR="9525" marT="9525" marB="0" anchor="ctr">
                    <a:lnL>
                      <a:noFill/>
                    </a:lnL>
                    <a:lnR>
                      <a:noFill/>
                    </a:lnR>
                    <a:lnT>
                      <a:noFill/>
                    </a:lnT>
                    <a:lnB>
                      <a:noFill/>
                    </a:lnB>
                    <a:noFill/>
                  </a:tcPr>
                </a:tc>
                <a:tc>
                  <a:txBody>
                    <a:bodyPr/>
                    <a:lstStyle/>
                    <a:p>
                      <a:pPr algn="r" fontAlgn="ctr"/>
                      <a:r>
                        <a:rPr lang="en-US" sz="2400" b="0" i="0" u="none" strike="noStrike" dirty="0" smtClean="0">
                          <a:solidFill>
                            <a:schemeClr val="tx1"/>
                          </a:solidFill>
                          <a:latin typeface="Calibri"/>
                        </a:rPr>
                        <a:t>2.09</a:t>
                      </a:r>
                      <a:endParaRPr lang="en-US" sz="2400" b="0" i="0" u="none" strike="noStrike" dirty="0">
                        <a:solidFill>
                          <a:schemeClr val="tx1"/>
                        </a:solidFill>
                        <a:latin typeface="Calibri"/>
                      </a:endParaRPr>
                    </a:p>
                  </a:txBody>
                  <a:tcPr marL="9525" marR="9525" marT="9525" marB="0" anchor="ctr">
                    <a:lnL>
                      <a:noFill/>
                    </a:lnL>
                    <a:lnR>
                      <a:noFill/>
                    </a:lnR>
                    <a:lnT>
                      <a:noFill/>
                    </a:lnT>
                    <a:lnB>
                      <a:noFill/>
                    </a:lnB>
                    <a:noFill/>
                  </a:tcPr>
                </a:tc>
              </a:tr>
              <a:tr h="537240">
                <a:tc>
                  <a:txBody>
                    <a:bodyPr/>
                    <a:lstStyle/>
                    <a:p>
                      <a:pPr algn="r" fontAlgn="b"/>
                      <a:r>
                        <a:rPr lang="en-US" sz="2400" b="1" i="0" u="none" strike="noStrike" dirty="0" smtClean="0">
                          <a:solidFill>
                            <a:schemeClr val="tx1"/>
                          </a:solidFill>
                          <a:latin typeface="Calibri"/>
                        </a:rPr>
                        <a:t>Large Print</a:t>
                      </a:r>
                    </a:p>
                  </a:txBody>
                  <a:tcPr marL="9525" marR="9525" marT="9525" marB="0" anchor="b">
                    <a:lnL>
                      <a:noFill/>
                    </a:lnL>
                    <a:lnR>
                      <a:noFill/>
                    </a:lnR>
                    <a:lnT>
                      <a:noFill/>
                    </a:lnT>
                    <a:lnB>
                      <a:noFill/>
                    </a:lnB>
                    <a:noFill/>
                  </a:tcPr>
                </a:tc>
                <a:tc>
                  <a:txBody>
                    <a:bodyPr/>
                    <a:lstStyle/>
                    <a:p>
                      <a:pPr algn="r" fontAlgn="b"/>
                      <a:r>
                        <a:rPr lang="en-US" sz="2400" b="0" i="0" u="none" strike="noStrike" dirty="0">
                          <a:solidFill>
                            <a:schemeClr val="tx1"/>
                          </a:solidFill>
                          <a:latin typeface="Calibri"/>
                        </a:rPr>
                        <a:t>4.69</a:t>
                      </a:r>
                    </a:p>
                  </a:txBody>
                  <a:tcPr marL="9525" marR="9525" marT="9525" marB="0" anchor="b">
                    <a:lnL>
                      <a:noFill/>
                    </a:lnL>
                    <a:lnR>
                      <a:noFill/>
                    </a:lnR>
                    <a:lnT>
                      <a:noFill/>
                    </a:lnT>
                    <a:lnB>
                      <a:noFill/>
                    </a:lnB>
                    <a:noFill/>
                  </a:tcPr>
                </a:tc>
                <a:tc>
                  <a:txBody>
                    <a:bodyPr/>
                    <a:lstStyle/>
                    <a:p>
                      <a:pPr algn="r" fontAlgn="b"/>
                      <a:r>
                        <a:rPr lang="en-US" sz="2400" b="0" i="0" u="none" strike="noStrike" dirty="0">
                          <a:solidFill>
                            <a:schemeClr val="tx1"/>
                          </a:solidFill>
                          <a:latin typeface="Calibri"/>
                        </a:rPr>
                        <a:t>3.86</a:t>
                      </a:r>
                    </a:p>
                  </a:txBody>
                  <a:tcPr marL="9525" marR="9525" marT="9525" marB="0" anchor="b">
                    <a:lnL>
                      <a:noFill/>
                    </a:lnL>
                    <a:lnR>
                      <a:noFill/>
                    </a:lnR>
                    <a:lnT>
                      <a:noFill/>
                    </a:lnT>
                    <a:lnB>
                      <a:noFill/>
                    </a:lnB>
                    <a:noFill/>
                  </a:tcPr>
                </a:tc>
              </a:tr>
              <a:tr h="537240">
                <a:tc>
                  <a:txBody>
                    <a:bodyPr/>
                    <a:lstStyle/>
                    <a:p>
                      <a:pPr algn="r" fontAlgn="b"/>
                      <a:r>
                        <a:rPr lang="en-US" sz="2800" b="1" i="0" u="none" strike="noStrike" dirty="0">
                          <a:solidFill>
                            <a:schemeClr val="tx1"/>
                          </a:solidFill>
                          <a:latin typeface="Calibri"/>
                        </a:rPr>
                        <a:t>MUSIC CD TOTALS</a:t>
                      </a:r>
                    </a:p>
                  </a:txBody>
                  <a:tcPr marL="9525" marR="9525" marT="9525" marB="0" anchor="b">
                    <a:lnL>
                      <a:noFill/>
                    </a:lnL>
                    <a:lnR>
                      <a:noFill/>
                    </a:lnR>
                    <a:lnT>
                      <a:noFill/>
                    </a:lnT>
                    <a:lnB>
                      <a:noFill/>
                    </a:lnB>
                    <a:solidFill>
                      <a:schemeClr val="accent2">
                        <a:lumMod val="75000"/>
                      </a:schemeClr>
                    </a:solidFill>
                  </a:tcPr>
                </a:tc>
                <a:tc>
                  <a:txBody>
                    <a:bodyPr/>
                    <a:lstStyle/>
                    <a:p>
                      <a:pPr algn="r" fontAlgn="b"/>
                      <a:r>
                        <a:rPr lang="en-US" sz="2800" b="0" i="0" u="none" strike="noStrike" dirty="0">
                          <a:solidFill>
                            <a:schemeClr val="tx1"/>
                          </a:solidFill>
                          <a:latin typeface="Calibri"/>
                        </a:rPr>
                        <a:t>7.21</a:t>
                      </a:r>
                    </a:p>
                  </a:txBody>
                  <a:tcPr marL="9525" marR="9525" marT="9525" marB="0" anchor="b">
                    <a:lnL>
                      <a:noFill/>
                    </a:lnL>
                    <a:lnR>
                      <a:noFill/>
                    </a:lnR>
                    <a:lnT>
                      <a:noFill/>
                    </a:lnT>
                    <a:lnB>
                      <a:noFill/>
                    </a:lnB>
                    <a:solidFill>
                      <a:schemeClr val="accent2">
                        <a:lumMod val="75000"/>
                      </a:schemeClr>
                    </a:solidFill>
                  </a:tcPr>
                </a:tc>
                <a:tc>
                  <a:txBody>
                    <a:bodyPr/>
                    <a:lstStyle/>
                    <a:p>
                      <a:pPr algn="r" fontAlgn="b"/>
                      <a:r>
                        <a:rPr lang="en-US" sz="2800" b="0" i="0" u="none" strike="noStrike" dirty="0">
                          <a:solidFill>
                            <a:schemeClr val="tx1"/>
                          </a:solidFill>
                          <a:latin typeface="Calibri"/>
                        </a:rPr>
                        <a:t>5.76</a:t>
                      </a:r>
                    </a:p>
                  </a:txBody>
                  <a:tcPr marL="9525" marR="9525" marT="9525" marB="0" anchor="b">
                    <a:lnL>
                      <a:noFill/>
                    </a:lnL>
                    <a:lnR>
                      <a:noFill/>
                    </a:lnR>
                    <a:lnT>
                      <a:noFill/>
                    </a:lnT>
                    <a:lnB>
                      <a:noFill/>
                    </a:lnB>
                    <a:solidFill>
                      <a:schemeClr val="accent2">
                        <a:lumMod val="75000"/>
                      </a:schemeClr>
                    </a:solidFill>
                  </a:tcPr>
                </a:tc>
              </a:tr>
              <a:tr h="537240">
                <a:tc>
                  <a:txBody>
                    <a:bodyPr/>
                    <a:lstStyle/>
                    <a:p>
                      <a:pPr algn="r" fontAlgn="b"/>
                      <a:r>
                        <a:rPr lang="en-US" sz="2800" b="1" i="0" u="none" strike="noStrike" dirty="0">
                          <a:solidFill>
                            <a:schemeClr val="tx1"/>
                          </a:solidFill>
                          <a:latin typeface="Calibri"/>
                        </a:rPr>
                        <a:t>BOOKS ON CD TOTALS</a:t>
                      </a: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800" b="0" i="0" u="none" strike="noStrike" dirty="0">
                          <a:solidFill>
                            <a:schemeClr val="tx1"/>
                          </a:solidFill>
                          <a:latin typeface="Calibri"/>
                        </a:rPr>
                        <a:t>7.33</a:t>
                      </a: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800" b="0" i="0" u="none" strike="noStrike" dirty="0">
                          <a:solidFill>
                            <a:schemeClr val="tx1"/>
                          </a:solidFill>
                          <a:latin typeface="Calibri"/>
                        </a:rPr>
                        <a:t>6.05</a:t>
                      </a:r>
                    </a:p>
                  </a:txBody>
                  <a:tcPr marL="9525" marR="9525" marT="9525" marB="0" anchor="b">
                    <a:lnL>
                      <a:noFill/>
                    </a:lnL>
                    <a:lnR>
                      <a:noFill/>
                    </a:lnR>
                    <a:lnT>
                      <a:noFill/>
                    </a:lnT>
                    <a:lnB>
                      <a:noFill/>
                    </a:lnB>
                    <a:solidFill>
                      <a:schemeClr val="accent3">
                        <a:lumMod val="75000"/>
                      </a:schemeClr>
                    </a:solidFill>
                  </a:tcPr>
                </a:tc>
              </a:tr>
              <a:tr h="537240">
                <a:tc>
                  <a:txBody>
                    <a:bodyPr/>
                    <a:lstStyle/>
                    <a:p>
                      <a:pPr algn="r" fontAlgn="b"/>
                      <a:r>
                        <a:rPr lang="en-US" sz="2800" b="1" i="0" u="none" strike="noStrike" dirty="0">
                          <a:solidFill>
                            <a:schemeClr val="tx1"/>
                          </a:solidFill>
                          <a:latin typeface="Calibri"/>
                        </a:rPr>
                        <a:t>DVD TOTALS</a:t>
                      </a:r>
                    </a:p>
                  </a:txBody>
                  <a:tcPr marL="9525" marR="9525" marT="9525" marB="0" anchor="b">
                    <a:lnL>
                      <a:noFill/>
                    </a:lnL>
                    <a:lnR>
                      <a:noFill/>
                    </a:lnR>
                    <a:lnT>
                      <a:noFill/>
                    </a:lnT>
                    <a:lnB>
                      <a:noFill/>
                    </a:lnB>
                    <a:solidFill>
                      <a:srgbClr val="E46D0A"/>
                    </a:solidFill>
                  </a:tcPr>
                </a:tc>
                <a:tc>
                  <a:txBody>
                    <a:bodyPr/>
                    <a:lstStyle/>
                    <a:p>
                      <a:pPr algn="r" fontAlgn="b"/>
                      <a:r>
                        <a:rPr lang="en-US" sz="2800" b="0" i="0" u="none" strike="noStrike">
                          <a:solidFill>
                            <a:schemeClr val="tx1"/>
                          </a:solidFill>
                          <a:latin typeface="Calibri"/>
                        </a:rPr>
                        <a:t>16.99</a:t>
                      </a:r>
                    </a:p>
                  </a:txBody>
                  <a:tcPr marL="9525" marR="9525" marT="9525" marB="0" anchor="b">
                    <a:lnL>
                      <a:noFill/>
                    </a:lnL>
                    <a:lnR>
                      <a:noFill/>
                    </a:lnR>
                    <a:lnT>
                      <a:noFill/>
                    </a:lnT>
                    <a:lnB>
                      <a:noFill/>
                    </a:lnB>
                    <a:solidFill>
                      <a:srgbClr val="E46D0A"/>
                    </a:solidFill>
                  </a:tcPr>
                </a:tc>
                <a:tc>
                  <a:txBody>
                    <a:bodyPr/>
                    <a:lstStyle/>
                    <a:p>
                      <a:pPr algn="r" fontAlgn="b"/>
                      <a:r>
                        <a:rPr lang="en-US" sz="2800" b="0" i="0" u="none" strike="noStrike" dirty="0">
                          <a:solidFill>
                            <a:schemeClr val="tx1"/>
                          </a:solidFill>
                          <a:latin typeface="Calibri"/>
                        </a:rPr>
                        <a:t>10.04</a:t>
                      </a:r>
                    </a:p>
                  </a:txBody>
                  <a:tcPr marL="9525" marR="9525" marT="9525" marB="0" anchor="b">
                    <a:lnL>
                      <a:noFill/>
                    </a:lnL>
                    <a:lnR>
                      <a:noFill/>
                    </a:lnR>
                    <a:lnT>
                      <a:noFill/>
                    </a:lnT>
                    <a:lnB>
                      <a:noFill/>
                    </a:lnB>
                    <a:solidFill>
                      <a:srgbClr val="E46D0A"/>
                    </a:solid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DPL Turnover Rate – Juvenile</a:t>
            </a:r>
            <a:endParaRPr lang="en-US" dirty="0"/>
          </a:p>
        </p:txBody>
      </p:sp>
      <p:graphicFrame>
        <p:nvGraphicFramePr>
          <p:cNvPr id="5" name="Table 4"/>
          <p:cNvGraphicFramePr>
            <a:graphicFrameLocks noGrp="1"/>
          </p:cNvGraphicFramePr>
          <p:nvPr/>
        </p:nvGraphicFramePr>
        <p:xfrm>
          <a:off x="914400" y="1295400"/>
          <a:ext cx="7696199" cy="4800600"/>
        </p:xfrm>
        <a:graphic>
          <a:graphicData uri="http://schemas.openxmlformats.org/drawingml/2006/table">
            <a:tbl>
              <a:tblPr/>
              <a:tblGrid>
                <a:gridCol w="3581400"/>
                <a:gridCol w="2057400"/>
                <a:gridCol w="2057399"/>
              </a:tblGrid>
              <a:tr h="685800">
                <a:tc>
                  <a:txBody>
                    <a:bodyPr/>
                    <a:lstStyle/>
                    <a:p>
                      <a:pPr algn="ctr" fontAlgn="ctr"/>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r" fontAlgn="ctr"/>
                      <a:r>
                        <a:rPr lang="en-US" sz="2400" b="1" i="0" u="none" strike="noStrike" dirty="0" smtClean="0">
                          <a:solidFill>
                            <a:schemeClr val="tx1"/>
                          </a:solidFill>
                          <a:latin typeface="Calibri"/>
                        </a:rPr>
                        <a:t>FY 2010-11</a:t>
                      </a:r>
                      <a:endParaRPr lang="en-US" sz="2400" b="1" i="0" u="none" strike="noStrike" dirty="0">
                        <a:solidFill>
                          <a:schemeClr val="tx1"/>
                        </a:solidFill>
                        <a:latin typeface="Calibri"/>
                      </a:endParaRPr>
                    </a:p>
                  </a:txBody>
                  <a:tcPr marL="9525" marR="9525" marT="9525" marB="0" anchor="ctr">
                    <a:lnL>
                      <a:noFill/>
                    </a:lnL>
                    <a:lnR>
                      <a:noFill/>
                    </a:lnR>
                    <a:lnT>
                      <a:noFill/>
                    </a:lnT>
                    <a:lnB>
                      <a:noFill/>
                    </a:lnB>
                  </a:tcPr>
                </a:tc>
                <a:tc>
                  <a:txBody>
                    <a:bodyPr/>
                    <a:lstStyle/>
                    <a:p>
                      <a:pPr algn="r" fontAlgn="ctr"/>
                      <a:r>
                        <a:rPr lang="en-US" sz="2400" b="1" i="0" u="none" strike="noStrike" dirty="0" smtClean="0">
                          <a:solidFill>
                            <a:schemeClr val="tx1"/>
                          </a:solidFill>
                          <a:latin typeface="Calibri"/>
                        </a:rPr>
                        <a:t>FY 2009-10</a:t>
                      </a:r>
                      <a:endParaRPr lang="en-US" sz="2400" b="1" i="0" u="none" strike="noStrike" dirty="0">
                        <a:solidFill>
                          <a:schemeClr val="tx1"/>
                        </a:solidFill>
                        <a:latin typeface="Calibri"/>
                      </a:endParaRPr>
                    </a:p>
                  </a:txBody>
                  <a:tcPr marL="9525" marR="9525" marT="9525" marB="0" anchor="ctr">
                    <a:lnL>
                      <a:noFill/>
                    </a:lnL>
                    <a:lnR>
                      <a:noFill/>
                    </a:lnR>
                    <a:lnT>
                      <a:noFill/>
                    </a:lnT>
                    <a:lnB>
                      <a:noFill/>
                    </a:lnB>
                  </a:tcPr>
                </a:tc>
              </a:tr>
              <a:tr h="457200">
                <a:tc>
                  <a:txBody>
                    <a:bodyPr/>
                    <a:lstStyle/>
                    <a:p>
                      <a:pPr algn="r" fontAlgn="b"/>
                      <a:r>
                        <a:rPr lang="en-US" sz="2400" b="1" i="0" u="none" strike="noStrike" dirty="0" smtClean="0">
                          <a:solidFill>
                            <a:schemeClr val="tx1"/>
                          </a:solidFill>
                          <a:latin typeface="Calibri"/>
                        </a:rPr>
                        <a:t>BOOKS </a:t>
                      </a:r>
                      <a:r>
                        <a:rPr lang="en-US" sz="2400" b="1" i="0" u="none" strike="noStrike" dirty="0">
                          <a:solidFill>
                            <a:schemeClr val="tx1"/>
                          </a:solidFill>
                          <a:latin typeface="Calibri"/>
                        </a:rPr>
                        <a:t>TOTAL</a:t>
                      </a:r>
                    </a:p>
                  </a:txBody>
                  <a:tcPr marL="9525" marR="9525" marT="9525" marB="0" anchor="b">
                    <a:lnL>
                      <a:noFill/>
                    </a:lnL>
                    <a:lnR>
                      <a:noFill/>
                    </a:lnR>
                    <a:lnT>
                      <a:noFill/>
                    </a:lnT>
                    <a:lnB>
                      <a:noFill/>
                    </a:lnB>
                    <a:solidFill>
                      <a:srgbClr val="FFC000"/>
                    </a:solidFill>
                  </a:tcPr>
                </a:tc>
                <a:tc>
                  <a:txBody>
                    <a:bodyPr/>
                    <a:lstStyle/>
                    <a:p>
                      <a:pPr algn="r" fontAlgn="ctr"/>
                      <a:r>
                        <a:rPr lang="en-US" sz="2400" b="0" i="0" u="none" strike="noStrike" dirty="0" smtClean="0">
                          <a:solidFill>
                            <a:schemeClr val="tx1"/>
                          </a:solidFill>
                          <a:latin typeface="Calibri"/>
                        </a:rPr>
                        <a:t>4.03</a:t>
                      </a:r>
                      <a:endParaRPr lang="en-US" sz="24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c>
                  <a:txBody>
                    <a:bodyPr/>
                    <a:lstStyle/>
                    <a:p>
                      <a:pPr algn="r" fontAlgn="ctr"/>
                      <a:r>
                        <a:rPr lang="en-US" sz="2400" b="0" i="0" u="none" strike="noStrike" dirty="0" smtClean="0">
                          <a:solidFill>
                            <a:schemeClr val="tx1"/>
                          </a:solidFill>
                          <a:latin typeface="Calibri"/>
                        </a:rPr>
                        <a:t>3.28</a:t>
                      </a:r>
                      <a:endParaRPr lang="en-US" sz="24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r>
              <a:tr h="457200">
                <a:tc>
                  <a:txBody>
                    <a:bodyPr/>
                    <a:lstStyle/>
                    <a:p>
                      <a:pPr algn="r" fontAlgn="b"/>
                      <a:r>
                        <a:rPr lang="en-US" sz="2000" b="0" i="0" u="none" strike="noStrike" dirty="0" smtClean="0">
                          <a:solidFill>
                            <a:schemeClr val="tx1"/>
                          </a:solidFill>
                          <a:latin typeface="Calibri"/>
                        </a:rPr>
                        <a:t>Non-Fiction</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ctr"/>
                      <a:r>
                        <a:rPr lang="en-US" sz="2000" b="0" i="0" u="none" strike="noStrike" dirty="0" smtClean="0">
                          <a:solidFill>
                            <a:schemeClr val="tx1"/>
                          </a:solidFill>
                          <a:latin typeface="Calibri"/>
                        </a:rPr>
                        <a:t>2.33</a:t>
                      </a:r>
                    </a:p>
                  </a:txBody>
                  <a:tcPr marL="9525" marR="9525" marT="9525" marB="0" anchor="ctr">
                    <a:lnL>
                      <a:noFill/>
                    </a:lnL>
                    <a:lnR>
                      <a:noFill/>
                    </a:lnR>
                    <a:lnT>
                      <a:noFill/>
                    </a:lnT>
                    <a:lnB>
                      <a:noFill/>
                    </a:lnB>
                    <a:noFill/>
                  </a:tcPr>
                </a:tc>
                <a:tc>
                  <a:txBody>
                    <a:bodyPr/>
                    <a:lstStyle/>
                    <a:p>
                      <a:pPr algn="r" fontAlgn="ctr"/>
                      <a:r>
                        <a:rPr lang="en-US" sz="2000" b="0" i="0" u="none" strike="noStrike" dirty="0" smtClean="0">
                          <a:solidFill>
                            <a:schemeClr val="tx1"/>
                          </a:solidFill>
                          <a:latin typeface="Calibri"/>
                        </a:rPr>
                        <a:t>1.93</a:t>
                      </a:r>
                      <a:endParaRPr lang="en-US" sz="2000" b="0" i="0" u="none" strike="noStrike" dirty="0">
                        <a:solidFill>
                          <a:schemeClr val="tx1"/>
                        </a:solidFill>
                        <a:latin typeface="Calibri"/>
                      </a:endParaRPr>
                    </a:p>
                  </a:txBody>
                  <a:tcPr marL="9525" marR="9525" marT="9525" marB="0" anchor="ctr">
                    <a:lnL>
                      <a:noFill/>
                    </a:lnL>
                    <a:lnR>
                      <a:noFill/>
                    </a:lnR>
                    <a:lnT>
                      <a:noFill/>
                    </a:lnT>
                    <a:lnB>
                      <a:noFill/>
                    </a:lnB>
                    <a:noFill/>
                  </a:tcPr>
                </a:tc>
              </a:tr>
              <a:tr h="457200">
                <a:tc>
                  <a:txBody>
                    <a:bodyPr/>
                    <a:lstStyle/>
                    <a:p>
                      <a:pPr algn="r" fontAlgn="b"/>
                      <a:r>
                        <a:rPr lang="en-US" sz="2000" b="0" i="0" u="none" strike="noStrike" dirty="0" smtClean="0">
                          <a:solidFill>
                            <a:schemeClr val="tx1"/>
                          </a:solidFill>
                          <a:latin typeface="Calibri"/>
                        </a:rPr>
                        <a:t>Fiction</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ctr"/>
                      <a:r>
                        <a:rPr lang="en-US" sz="2000" b="0" i="0" u="none" strike="noStrike" dirty="0" smtClean="0">
                          <a:solidFill>
                            <a:schemeClr val="tx1"/>
                          </a:solidFill>
                          <a:latin typeface="Calibri"/>
                        </a:rPr>
                        <a:t>2.67</a:t>
                      </a:r>
                    </a:p>
                  </a:txBody>
                  <a:tcPr marL="9525" marR="9525" marT="9525" marB="0" anchor="ctr">
                    <a:lnL>
                      <a:noFill/>
                    </a:lnL>
                    <a:lnR>
                      <a:noFill/>
                    </a:lnR>
                    <a:lnT>
                      <a:noFill/>
                    </a:lnT>
                    <a:lnB>
                      <a:noFill/>
                    </a:lnB>
                    <a:noFill/>
                  </a:tcPr>
                </a:tc>
                <a:tc>
                  <a:txBody>
                    <a:bodyPr/>
                    <a:lstStyle/>
                    <a:p>
                      <a:pPr algn="r" fontAlgn="ctr"/>
                      <a:r>
                        <a:rPr lang="en-US" sz="2000" b="0" i="0" u="none" strike="noStrike" dirty="0" smtClean="0">
                          <a:solidFill>
                            <a:schemeClr val="tx1"/>
                          </a:solidFill>
                          <a:latin typeface="Calibri"/>
                        </a:rPr>
                        <a:t>2.28</a:t>
                      </a:r>
                      <a:endParaRPr lang="en-US" sz="2000" b="0" i="0" u="none" strike="noStrike" dirty="0">
                        <a:solidFill>
                          <a:schemeClr val="tx1"/>
                        </a:solidFill>
                        <a:latin typeface="Calibri"/>
                      </a:endParaRPr>
                    </a:p>
                  </a:txBody>
                  <a:tcPr marL="9525" marR="9525" marT="9525" marB="0" anchor="ctr">
                    <a:lnL>
                      <a:noFill/>
                    </a:lnL>
                    <a:lnR>
                      <a:noFill/>
                    </a:lnR>
                    <a:lnT>
                      <a:noFill/>
                    </a:lnT>
                    <a:lnB>
                      <a:noFill/>
                    </a:lnB>
                    <a:noFill/>
                  </a:tcPr>
                </a:tc>
              </a:tr>
              <a:tr h="457200">
                <a:tc>
                  <a:txBody>
                    <a:bodyPr/>
                    <a:lstStyle/>
                    <a:p>
                      <a:pPr algn="r"/>
                      <a:r>
                        <a:rPr lang="en-US" sz="2000" b="0" dirty="0" smtClean="0">
                          <a:latin typeface="Calibri" pitchFamily="34" charset="0"/>
                        </a:rPr>
                        <a:t>Bridging Fiction</a:t>
                      </a:r>
                      <a:endParaRPr lang="en-US" sz="2000" b="0" dirty="0">
                        <a:latin typeface="Calibri" pitchFamily="34" charset="0"/>
                      </a:endParaRP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4.17</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3.12</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r>
              <a:tr h="457200">
                <a:tc>
                  <a:txBody>
                    <a:bodyPr/>
                    <a:lstStyle/>
                    <a:p>
                      <a:pPr algn="r" fontAlgn="b"/>
                      <a:r>
                        <a:rPr lang="en-US" sz="2000" b="0" i="0" u="none" strike="noStrike" dirty="0" smtClean="0">
                          <a:solidFill>
                            <a:schemeClr val="tx1"/>
                          </a:solidFill>
                          <a:latin typeface="Calibri"/>
                        </a:rPr>
                        <a:t>Picture Books</a:t>
                      </a: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5.01</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4.02</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r>
              <a:tr h="457200">
                <a:tc>
                  <a:txBody>
                    <a:bodyPr/>
                    <a:lstStyle/>
                    <a:p>
                      <a:pPr algn="r" fontAlgn="b"/>
                      <a:r>
                        <a:rPr lang="en-US" sz="2000" b="0" i="0" u="none" strike="noStrike" dirty="0" smtClean="0">
                          <a:solidFill>
                            <a:schemeClr val="tx1"/>
                          </a:solidFill>
                          <a:latin typeface="Calibri"/>
                        </a:rPr>
                        <a:t>Easy</a:t>
                      </a:r>
                      <a:r>
                        <a:rPr lang="en-US" sz="2000" b="0" i="0" u="none" strike="noStrike" baseline="0" dirty="0" smtClean="0">
                          <a:solidFill>
                            <a:schemeClr val="tx1"/>
                          </a:solidFill>
                          <a:latin typeface="Calibri"/>
                        </a:rPr>
                        <a:t> Readers</a:t>
                      </a:r>
                      <a:endParaRPr lang="en-US" sz="2000" b="0" i="0" u="none" strike="noStrike" dirty="0" smtClean="0">
                        <a:solidFill>
                          <a:schemeClr val="tx1"/>
                        </a:solidFill>
                        <a:latin typeface="Calibri"/>
                      </a:endParaRP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5.97</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c>
                  <a:txBody>
                    <a:bodyPr/>
                    <a:lstStyle/>
                    <a:p>
                      <a:pPr algn="r" fontAlgn="b"/>
                      <a:r>
                        <a:rPr lang="en-US" sz="2000" b="0" i="0" u="none" strike="noStrike" dirty="0" smtClean="0">
                          <a:solidFill>
                            <a:schemeClr val="tx1"/>
                          </a:solidFill>
                          <a:latin typeface="Calibri"/>
                        </a:rPr>
                        <a:t>5.03</a:t>
                      </a:r>
                      <a:endParaRPr lang="en-US" sz="2000" b="0" i="0" u="none" strike="noStrike" dirty="0">
                        <a:solidFill>
                          <a:schemeClr val="tx1"/>
                        </a:solidFill>
                        <a:latin typeface="Calibri"/>
                      </a:endParaRPr>
                    </a:p>
                  </a:txBody>
                  <a:tcPr marL="9525" marR="9525" marT="9525" marB="0" anchor="b">
                    <a:lnL>
                      <a:noFill/>
                    </a:lnL>
                    <a:lnR>
                      <a:noFill/>
                    </a:lnR>
                    <a:lnT>
                      <a:noFill/>
                    </a:lnT>
                    <a:lnB>
                      <a:noFill/>
                    </a:lnB>
                    <a:noFill/>
                  </a:tcPr>
                </a:tc>
              </a:tr>
              <a:tr h="457200">
                <a:tc>
                  <a:txBody>
                    <a:bodyPr/>
                    <a:lstStyle/>
                    <a:p>
                      <a:pPr algn="r" fontAlgn="b"/>
                      <a:r>
                        <a:rPr lang="en-US" sz="2400" b="1" i="0" u="none" strike="noStrike" dirty="0">
                          <a:solidFill>
                            <a:schemeClr val="tx1"/>
                          </a:solidFill>
                          <a:latin typeface="Calibri"/>
                        </a:rPr>
                        <a:t>MUSIC CD TOTALS</a:t>
                      </a:r>
                    </a:p>
                  </a:txBody>
                  <a:tcPr marL="9525" marR="9525" marT="9525" marB="0" anchor="b">
                    <a:lnL>
                      <a:noFill/>
                    </a:lnL>
                    <a:lnR>
                      <a:noFill/>
                    </a:lnR>
                    <a:lnT>
                      <a:noFill/>
                    </a:lnT>
                    <a:lnB>
                      <a:noFill/>
                    </a:lnB>
                    <a:solidFill>
                      <a:schemeClr val="accent2">
                        <a:lumMod val="75000"/>
                      </a:schemeClr>
                    </a:solidFill>
                  </a:tcPr>
                </a:tc>
                <a:tc>
                  <a:txBody>
                    <a:bodyPr/>
                    <a:lstStyle/>
                    <a:p>
                      <a:pPr algn="r" fontAlgn="b"/>
                      <a:r>
                        <a:rPr lang="en-US" sz="2400" b="0" i="0" u="none" strike="noStrike" dirty="0" smtClean="0">
                          <a:solidFill>
                            <a:schemeClr val="tx1"/>
                          </a:solidFill>
                          <a:latin typeface="Calibri"/>
                        </a:rPr>
                        <a:t>3.45</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chemeClr val="accent2">
                        <a:lumMod val="75000"/>
                      </a:schemeClr>
                    </a:solidFill>
                  </a:tcPr>
                </a:tc>
                <a:tc>
                  <a:txBody>
                    <a:bodyPr/>
                    <a:lstStyle/>
                    <a:p>
                      <a:pPr algn="r" fontAlgn="b"/>
                      <a:r>
                        <a:rPr lang="en-US" sz="2400" b="0" i="0" u="none" strike="noStrike" dirty="0" smtClean="0">
                          <a:solidFill>
                            <a:schemeClr val="tx1"/>
                          </a:solidFill>
                          <a:latin typeface="Calibri"/>
                        </a:rPr>
                        <a:t>3.50</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chemeClr val="accent2">
                        <a:lumMod val="75000"/>
                      </a:schemeClr>
                    </a:solidFill>
                  </a:tcPr>
                </a:tc>
              </a:tr>
              <a:tr h="457200">
                <a:tc>
                  <a:txBody>
                    <a:bodyPr/>
                    <a:lstStyle/>
                    <a:p>
                      <a:pPr algn="r" fontAlgn="b"/>
                      <a:r>
                        <a:rPr lang="en-US" sz="2400" b="1" i="0" u="none" strike="noStrike" dirty="0">
                          <a:solidFill>
                            <a:schemeClr val="tx1"/>
                          </a:solidFill>
                          <a:latin typeface="Calibri"/>
                        </a:rPr>
                        <a:t>BOOKS ON CD TOTALS</a:t>
                      </a: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400" b="0" i="0" u="none" strike="noStrike" dirty="0" smtClean="0">
                          <a:solidFill>
                            <a:schemeClr val="tx1"/>
                          </a:solidFill>
                          <a:latin typeface="Calibri"/>
                        </a:rPr>
                        <a:t>4.32</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400" b="0" i="0" u="none" strike="noStrike" dirty="0" smtClean="0">
                          <a:solidFill>
                            <a:schemeClr val="tx1"/>
                          </a:solidFill>
                          <a:latin typeface="Calibri"/>
                        </a:rPr>
                        <a:t>4.07</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chemeClr val="accent3">
                        <a:lumMod val="75000"/>
                      </a:schemeClr>
                    </a:solidFill>
                  </a:tcPr>
                </a:tc>
              </a:tr>
              <a:tr h="457200">
                <a:tc>
                  <a:txBody>
                    <a:bodyPr/>
                    <a:lstStyle/>
                    <a:p>
                      <a:pPr algn="r" fontAlgn="b"/>
                      <a:r>
                        <a:rPr lang="en-US" sz="2400" b="1" i="0" u="none" strike="noStrike" dirty="0">
                          <a:solidFill>
                            <a:schemeClr val="tx1"/>
                          </a:solidFill>
                          <a:latin typeface="Calibri"/>
                        </a:rPr>
                        <a:t>DVD TOTALS</a:t>
                      </a:r>
                    </a:p>
                  </a:txBody>
                  <a:tcPr marL="9525" marR="9525" marT="9525" marB="0" anchor="b">
                    <a:lnL>
                      <a:noFill/>
                    </a:lnL>
                    <a:lnR>
                      <a:noFill/>
                    </a:lnR>
                    <a:lnT>
                      <a:noFill/>
                    </a:lnT>
                    <a:lnB>
                      <a:noFill/>
                    </a:lnB>
                    <a:solidFill>
                      <a:srgbClr val="E46D0A"/>
                    </a:solidFill>
                  </a:tcPr>
                </a:tc>
                <a:tc>
                  <a:txBody>
                    <a:bodyPr/>
                    <a:lstStyle/>
                    <a:p>
                      <a:pPr algn="r" fontAlgn="b"/>
                      <a:r>
                        <a:rPr lang="en-US" sz="2400" b="0" i="0" u="none" strike="noStrike" dirty="0" smtClean="0">
                          <a:solidFill>
                            <a:schemeClr val="tx1"/>
                          </a:solidFill>
                          <a:latin typeface="Calibri"/>
                        </a:rPr>
                        <a:t>11.87</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rgbClr val="E46D0A"/>
                    </a:solidFill>
                  </a:tcPr>
                </a:tc>
                <a:tc>
                  <a:txBody>
                    <a:bodyPr/>
                    <a:lstStyle/>
                    <a:p>
                      <a:pPr algn="r" fontAlgn="b"/>
                      <a:r>
                        <a:rPr lang="en-US" sz="2400" b="0" i="0" u="none" strike="noStrike" dirty="0" smtClean="0">
                          <a:solidFill>
                            <a:schemeClr val="tx1"/>
                          </a:solidFill>
                          <a:latin typeface="Calibri"/>
                        </a:rPr>
                        <a:t>7.34</a:t>
                      </a:r>
                      <a:endParaRPr lang="en-US" sz="2400" b="0" i="0" u="none" strike="noStrike" dirty="0">
                        <a:solidFill>
                          <a:schemeClr val="tx1"/>
                        </a:solidFill>
                        <a:latin typeface="Calibri"/>
                      </a:endParaRPr>
                    </a:p>
                  </a:txBody>
                  <a:tcPr marL="9525" marR="9525" marT="9525" marB="0" anchor="b">
                    <a:lnL>
                      <a:noFill/>
                    </a:lnL>
                    <a:lnR>
                      <a:noFill/>
                    </a:lnR>
                    <a:lnT>
                      <a:noFill/>
                    </a:lnT>
                    <a:lnB>
                      <a:noFill/>
                    </a:lnB>
                    <a:solidFill>
                      <a:srgbClr val="E46D0A"/>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DPL Turnover Rate - Downloads</a:t>
            </a:r>
            <a:endParaRPr lang="en-US" dirty="0"/>
          </a:p>
        </p:txBody>
      </p:sp>
      <p:graphicFrame>
        <p:nvGraphicFramePr>
          <p:cNvPr id="5" name="Table 4"/>
          <p:cNvGraphicFramePr>
            <a:graphicFrameLocks noGrp="1"/>
          </p:cNvGraphicFramePr>
          <p:nvPr/>
        </p:nvGraphicFramePr>
        <p:xfrm>
          <a:off x="685800" y="2133600"/>
          <a:ext cx="7696199" cy="1948274"/>
        </p:xfrm>
        <a:graphic>
          <a:graphicData uri="http://schemas.openxmlformats.org/drawingml/2006/table">
            <a:tbl>
              <a:tblPr/>
              <a:tblGrid>
                <a:gridCol w="3581400"/>
                <a:gridCol w="2057400"/>
                <a:gridCol w="2057399"/>
              </a:tblGrid>
              <a:tr h="838200">
                <a:tc>
                  <a:txBody>
                    <a:bodyPr/>
                    <a:lstStyle/>
                    <a:p>
                      <a:pPr algn="ctr" fontAlgn="ctr"/>
                      <a:endParaRPr lang="en-US" sz="1100" b="1" i="0" u="none" strike="noStrike" dirty="0">
                        <a:solidFill>
                          <a:srgbClr val="000000"/>
                        </a:solidFill>
                        <a:latin typeface="Calibri"/>
                      </a:endParaRPr>
                    </a:p>
                  </a:txBody>
                  <a:tcPr marL="9525" marR="9525" marT="9525" marB="0" anchor="ctr">
                    <a:lnL>
                      <a:noFill/>
                    </a:lnL>
                    <a:lnR>
                      <a:noFill/>
                    </a:lnR>
                    <a:lnT>
                      <a:noFill/>
                    </a:lnT>
                    <a:lnB>
                      <a:noFill/>
                    </a:lnB>
                  </a:tcPr>
                </a:tc>
                <a:tc>
                  <a:txBody>
                    <a:bodyPr/>
                    <a:lstStyle/>
                    <a:p>
                      <a:pPr algn="r" fontAlgn="ctr"/>
                      <a:r>
                        <a:rPr lang="en-US" sz="3200" b="1" i="0" u="none" strike="noStrike" dirty="0" smtClean="0">
                          <a:solidFill>
                            <a:schemeClr val="tx1"/>
                          </a:solidFill>
                          <a:latin typeface="Calibri"/>
                        </a:rPr>
                        <a:t>FY 2010-11</a:t>
                      </a:r>
                      <a:endParaRPr lang="en-US" sz="3200" b="1" i="0" u="none" strike="noStrike" dirty="0">
                        <a:solidFill>
                          <a:schemeClr val="tx1"/>
                        </a:solidFill>
                        <a:latin typeface="Calibri"/>
                      </a:endParaRPr>
                    </a:p>
                  </a:txBody>
                  <a:tcPr marL="9525" marR="9525" marT="9525" marB="0" anchor="ctr">
                    <a:lnL>
                      <a:noFill/>
                    </a:lnL>
                    <a:lnR>
                      <a:noFill/>
                    </a:lnR>
                    <a:lnT>
                      <a:noFill/>
                    </a:lnT>
                    <a:lnB>
                      <a:noFill/>
                    </a:lnB>
                  </a:tcPr>
                </a:tc>
                <a:tc>
                  <a:txBody>
                    <a:bodyPr/>
                    <a:lstStyle/>
                    <a:p>
                      <a:pPr algn="r" fontAlgn="ctr"/>
                      <a:r>
                        <a:rPr lang="en-US" sz="3200" b="1" i="0" u="none" strike="noStrike" dirty="0" smtClean="0">
                          <a:solidFill>
                            <a:schemeClr val="tx1"/>
                          </a:solidFill>
                          <a:latin typeface="Calibri"/>
                        </a:rPr>
                        <a:t>FY 2009-10</a:t>
                      </a:r>
                      <a:endParaRPr lang="en-US" sz="3200" b="1" i="0" u="none" strike="noStrike" dirty="0">
                        <a:solidFill>
                          <a:schemeClr val="tx1"/>
                        </a:solidFill>
                        <a:latin typeface="Calibri"/>
                      </a:endParaRPr>
                    </a:p>
                  </a:txBody>
                  <a:tcPr marL="9525" marR="9525" marT="9525" marB="0" anchor="ctr">
                    <a:lnL>
                      <a:noFill/>
                    </a:lnL>
                    <a:lnR>
                      <a:noFill/>
                    </a:lnR>
                    <a:lnT>
                      <a:noFill/>
                    </a:lnT>
                    <a:lnB>
                      <a:noFill/>
                    </a:lnB>
                  </a:tcPr>
                </a:tc>
              </a:tr>
              <a:tr h="555037">
                <a:tc>
                  <a:txBody>
                    <a:bodyPr/>
                    <a:lstStyle/>
                    <a:p>
                      <a:pPr algn="r" fontAlgn="b"/>
                      <a:r>
                        <a:rPr lang="en-US" sz="2800" b="1" i="0" u="none" strike="noStrike" baseline="0" dirty="0" err="1" smtClean="0">
                          <a:solidFill>
                            <a:schemeClr val="tx1"/>
                          </a:solidFill>
                          <a:latin typeface="Calibri"/>
                        </a:rPr>
                        <a:t>eBOOKS</a:t>
                      </a:r>
                      <a:r>
                        <a:rPr lang="en-US" sz="2800" b="1" i="0" u="none" strike="noStrike" baseline="0" dirty="0" smtClean="0">
                          <a:solidFill>
                            <a:schemeClr val="tx1"/>
                          </a:solidFill>
                          <a:latin typeface="Calibri"/>
                        </a:rPr>
                        <a:t> </a:t>
                      </a:r>
                      <a:r>
                        <a:rPr lang="en-US" sz="2800" b="1" i="0" u="none" strike="noStrike" dirty="0" smtClean="0">
                          <a:solidFill>
                            <a:schemeClr val="tx1"/>
                          </a:solidFill>
                          <a:latin typeface="Calibri"/>
                        </a:rPr>
                        <a:t>TOTAL</a:t>
                      </a:r>
                      <a:endParaRPr lang="en-US" sz="2800" b="1" i="0" u="none" strike="noStrike" dirty="0">
                        <a:solidFill>
                          <a:schemeClr val="tx1"/>
                        </a:solidFill>
                        <a:latin typeface="Calibri"/>
                      </a:endParaRPr>
                    </a:p>
                  </a:txBody>
                  <a:tcPr marL="9525" marR="9525" marT="9525" marB="0" anchor="b">
                    <a:lnL>
                      <a:noFill/>
                    </a:lnL>
                    <a:lnR>
                      <a:noFill/>
                    </a:lnR>
                    <a:lnT>
                      <a:noFill/>
                    </a:lnT>
                    <a:lnB>
                      <a:noFill/>
                    </a:lnB>
                    <a:solidFill>
                      <a:srgbClr val="FFC000"/>
                    </a:solidFill>
                  </a:tcPr>
                </a:tc>
                <a:tc>
                  <a:txBody>
                    <a:bodyPr/>
                    <a:lstStyle/>
                    <a:p>
                      <a:pPr algn="r" fontAlgn="ctr"/>
                      <a:r>
                        <a:rPr lang="en-US" sz="2800" b="0" i="0" u="none" strike="noStrike" dirty="0" smtClean="0">
                          <a:solidFill>
                            <a:schemeClr val="tx1"/>
                          </a:solidFill>
                          <a:latin typeface="Calibri"/>
                        </a:rPr>
                        <a:t>5.70</a:t>
                      </a:r>
                      <a:endParaRPr lang="en-US" sz="28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c>
                  <a:txBody>
                    <a:bodyPr/>
                    <a:lstStyle/>
                    <a:p>
                      <a:pPr algn="r" fontAlgn="ctr"/>
                      <a:r>
                        <a:rPr lang="en-US" sz="2800" b="0" i="0" u="none" strike="noStrike" dirty="0" smtClean="0">
                          <a:solidFill>
                            <a:schemeClr val="tx1"/>
                          </a:solidFill>
                          <a:latin typeface="Calibri"/>
                        </a:rPr>
                        <a:t>N.A.</a:t>
                      </a:r>
                      <a:endParaRPr lang="en-US" sz="2800" b="0" i="0" u="none" strike="noStrike" dirty="0">
                        <a:solidFill>
                          <a:schemeClr val="tx1"/>
                        </a:solidFill>
                        <a:latin typeface="Calibri"/>
                      </a:endParaRPr>
                    </a:p>
                  </a:txBody>
                  <a:tcPr marL="9525" marR="9525" marT="9525" marB="0" anchor="ctr">
                    <a:lnL>
                      <a:noFill/>
                    </a:lnL>
                    <a:lnR>
                      <a:noFill/>
                    </a:lnR>
                    <a:lnT>
                      <a:noFill/>
                    </a:lnT>
                    <a:lnB>
                      <a:noFill/>
                    </a:lnB>
                    <a:solidFill>
                      <a:srgbClr val="FFC000"/>
                    </a:solidFill>
                  </a:tcPr>
                </a:tc>
              </a:tr>
              <a:tr h="555037">
                <a:tc>
                  <a:txBody>
                    <a:bodyPr/>
                    <a:lstStyle/>
                    <a:p>
                      <a:pPr algn="r" fontAlgn="b"/>
                      <a:r>
                        <a:rPr lang="en-US" sz="2800" b="1" i="0" u="none" strike="noStrike" dirty="0" err="1" smtClean="0">
                          <a:solidFill>
                            <a:schemeClr val="tx1"/>
                          </a:solidFill>
                          <a:latin typeface="Calibri"/>
                        </a:rPr>
                        <a:t>eAUDIOBOOKS</a:t>
                      </a:r>
                      <a:r>
                        <a:rPr lang="en-US" sz="2800" b="1" i="0" u="none" strike="noStrike" baseline="0" dirty="0" smtClean="0">
                          <a:solidFill>
                            <a:schemeClr val="tx1"/>
                          </a:solidFill>
                          <a:latin typeface="Calibri"/>
                        </a:rPr>
                        <a:t> </a:t>
                      </a:r>
                      <a:r>
                        <a:rPr lang="en-US" sz="2800" b="1" i="0" u="none" strike="noStrike" dirty="0" smtClean="0">
                          <a:solidFill>
                            <a:schemeClr val="tx1"/>
                          </a:solidFill>
                          <a:latin typeface="Calibri"/>
                        </a:rPr>
                        <a:t>TOTALS</a:t>
                      </a:r>
                      <a:endParaRPr lang="en-US" sz="2800" b="1" i="0" u="none" strike="noStrike" dirty="0">
                        <a:solidFill>
                          <a:schemeClr val="tx1"/>
                        </a:solidFill>
                        <a:latin typeface="Calibri"/>
                      </a:endParaRP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800" b="0" i="0" u="none" strike="noStrike" dirty="0" smtClean="0">
                          <a:solidFill>
                            <a:schemeClr val="tx1"/>
                          </a:solidFill>
                          <a:latin typeface="Calibri"/>
                        </a:rPr>
                        <a:t>8.58</a:t>
                      </a:r>
                      <a:endParaRPr lang="en-US" sz="2800" b="0" i="0" u="none" strike="noStrike" dirty="0">
                        <a:solidFill>
                          <a:schemeClr val="tx1"/>
                        </a:solidFill>
                        <a:latin typeface="Calibri"/>
                      </a:endParaRPr>
                    </a:p>
                  </a:txBody>
                  <a:tcPr marL="9525" marR="9525" marT="9525" marB="0" anchor="b">
                    <a:lnL>
                      <a:noFill/>
                    </a:lnL>
                    <a:lnR>
                      <a:noFill/>
                    </a:lnR>
                    <a:lnT>
                      <a:noFill/>
                    </a:lnT>
                    <a:lnB>
                      <a:noFill/>
                    </a:lnB>
                    <a:solidFill>
                      <a:schemeClr val="accent3">
                        <a:lumMod val="75000"/>
                      </a:schemeClr>
                    </a:solidFill>
                  </a:tcPr>
                </a:tc>
                <a:tc>
                  <a:txBody>
                    <a:bodyPr/>
                    <a:lstStyle/>
                    <a:p>
                      <a:pPr algn="r" fontAlgn="b"/>
                      <a:r>
                        <a:rPr lang="en-US" sz="2800" b="0" i="0" u="none" strike="noStrike" dirty="0" smtClean="0">
                          <a:solidFill>
                            <a:schemeClr val="tx1"/>
                          </a:solidFill>
                          <a:latin typeface="Calibri"/>
                        </a:rPr>
                        <a:t>N.A.</a:t>
                      </a:r>
                      <a:endParaRPr lang="en-US" sz="2800" b="0" i="0" u="none" strike="noStrike" dirty="0">
                        <a:solidFill>
                          <a:schemeClr val="tx1"/>
                        </a:solidFill>
                        <a:latin typeface="Calibri"/>
                      </a:endParaRPr>
                    </a:p>
                  </a:txBody>
                  <a:tcPr marL="9525" marR="9525" marT="9525" marB="0" anchor="b">
                    <a:lnL>
                      <a:noFill/>
                    </a:lnL>
                    <a:lnR>
                      <a:noFill/>
                    </a:lnR>
                    <a:lnT>
                      <a:noFill/>
                    </a:lnT>
                    <a:lnB>
                      <a:noFill/>
                    </a:lnB>
                    <a:solidFill>
                      <a:schemeClr val="accent3">
                        <a:lumMod val="75000"/>
                      </a:schemeClr>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Fill Rate Survey</a:t>
            </a:r>
            <a:endParaRPr lang="en-US" dirty="0"/>
          </a:p>
        </p:txBody>
      </p:sp>
      <p:sp>
        <p:nvSpPr>
          <p:cNvPr id="3" name="Content Placeholder 2"/>
          <p:cNvSpPr>
            <a:spLocks noGrp="1"/>
          </p:cNvSpPr>
          <p:nvPr>
            <p:ph idx="1"/>
          </p:nvPr>
        </p:nvSpPr>
        <p:spPr>
          <a:xfrm>
            <a:off x="762000" y="1143000"/>
            <a:ext cx="7010400" cy="4800600"/>
          </a:xfrm>
        </p:spPr>
        <p:txBody>
          <a:bodyPr/>
          <a:lstStyle/>
          <a:p>
            <a:pPr>
              <a:buFont typeface="Arial" pitchFamily="34" charset="0"/>
              <a:buNone/>
            </a:pPr>
            <a:r>
              <a:rPr lang="en-US" dirty="0" smtClean="0"/>
              <a:t>Measures satisfaction with collections</a:t>
            </a:r>
          </a:p>
          <a:p>
            <a:pPr lvl="1"/>
            <a:r>
              <a:rPr lang="en-US" dirty="0" smtClean="0"/>
              <a:t>Title</a:t>
            </a:r>
          </a:p>
          <a:p>
            <a:pPr lvl="1"/>
            <a:r>
              <a:rPr lang="en-US" dirty="0" smtClean="0"/>
              <a:t>Author or Subject</a:t>
            </a:r>
          </a:p>
          <a:p>
            <a:pPr lvl="1"/>
            <a:r>
              <a:rPr lang="en-US" dirty="0" smtClean="0"/>
              <a:t>Browsing</a:t>
            </a:r>
          </a:p>
          <a:p>
            <a:pPr lvl="1">
              <a:buFont typeface="Arial" pitchFamily="34" charset="0"/>
              <a:buNone/>
            </a:pPr>
            <a:endParaRPr lang="en-US" sz="1400" dirty="0" smtClean="0"/>
          </a:p>
          <a:p>
            <a:pPr>
              <a:buFont typeface="Arial" pitchFamily="34" charset="0"/>
              <a:buNone/>
            </a:pPr>
            <a:r>
              <a:rPr lang="en-US" dirty="0" smtClean="0"/>
              <a:t>Why are you at the library?</a:t>
            </a:r>
          </a:p>
          <a:p>
            <a:pPr lvl="1"/>
            <a:r>
              <a:rPr lang="en-US" dirty="0" smtClean="0"/>
              <a:t>Programs, Internet, Pick up Hold?</a:t>
            </a:r>
          </a:p>
          <a:p>
            <a:pPr lvl="1"/>
            <a:r>
              <a:rPr lang="en-US" dirty="0" smtClean="0"/>
              <a:t>Length of stay</a:t>
            </a:r>
          </a:p>
        </p:txBody>
      </p:sp>
      <p:pic>
        <p:nvPicPr>
          <p:cNvPr id="4" name="Picture 4" descr="http://metal-engravings.com/wp-content/uploads/2011/09/Big-Measuring-Cup.jpg"/>
          <p:cNvPicPr>
            <a:picLocks noChangeAspect="1" noChangeArrowheads="1"/>
          </p:cNvPicPr>
          <p:nvPr/>
        </p:nvPicPr>
        <p:blipFill>
          <a:blip r:embed="rId3" cstate="print"/>
          <a:srcRect/>
          <a:stretch>
            <a:fillRect/>
          </a:stretch>
        </p:blipFill>
        <p:spPr bwMode="auto">
          <a:xfrm>
            <a:off x="6934200" y="1905000"/>
            <a:ext cx="1828800" cy="24063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DPL Fill Rate Survey</a:t>
            </a:r>
            <a:endParaRPr lang="en-US" dirty="0"/>
          </a:p>
        </p:txBody>
      </p:sp>
      <p:graphicFrame>
        <p:nvGraphicFramePr>
          <p:cNvPr id="8" name="Content Placeholder 7"/>
          <p:cNvGraphicFramePr>
            <a:graphicFrameLocks noGrp="1"/>
          </p:cNvGraphicFramePr>
          <p:nvPr>
            <p:ph idx="1"/>
          </p:nvPr>
        </p:nvGraphicFramePr>
        <p:xfrm>
          <a:off x="762000" y="1447800"/>
          <a:ext cx="82296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How does it fit?</a:t>
            </a:r>
            <a:endParaRPr lang="en-US" dirty="0"/>
          </a:p>
        </p:txBody>
      </p:sp>
      <p:sp>
        <p:nvSpPr>
          <p:cNvPr id="3" name="Content Placeholder 2"/>
          <p:cNvSpPr>
            <a:spLocks noGrp="1"/>
          </p:cNvSpPr>
          <p:nvPr>
            <p:ph idx="1"/>
          </p:nvPr>
        </p:nvSpPr>
        <p:spPr>
          <a:xfrm>
            <a:off x="762000" y="1143000"/>
            <a:ext cx="7772400" cy="1752600"/>
          </a:xfrm>
        </p:spPr>
        <p:txBody>
          <a:bodyPr/>
          <a:lstStyle/>
          <a:p>
            <a:pPr>
              <a:buFont typeface="Arial" pitchFamily="34" charset="0"/>
              <a:buNone/>
            </a:pPr>
            <a:r>
              <a:rPr lang="en-US" dirty="0" smtClean="0"/>
              <a:t>Increase or decrease in circulation….why?</a:t>
            </a:r>
          </a:p>
          <a:p>
            <a:pPr>
              <a:buFont typeface="Arial" pitchFamily="34" charset="0"/>
              <a:buNone/>
            </a:pPr>
            <a:r>
              <a:rPr lang="en-US" dirty="0" smtClean="0"/>
              <a:t>Turnover low?  Fill rate low?  Why?</a:t>
            </a:r>
          </a:p>
        </p:txBody>
      </p:sp>
      <p:pic>
        <p:nvPicPr>
          <p:cNvPr id="4098" name="Picture 2" descr="http://media.merchantcircle.com/24094330/puzzle_full.png"/>
          <p:cNvPicPr>
            <a:picLocks noChangeAspect="1" noChangeArrowheads="1"/>
          </p:cNvPicPr>
          <p:nvPr/>
        </p:nvPicPr>
        <p:blipFill>
          <a:blip r:embed="rId3" cstate="print"/>
          <a:srcRect/>
          <a:stretch>
            <a:fillRect/>
          </a:stretch>
        </p:blipFill>
        <p:spPr bwMode="auto">
          <a:xfrm>
            <a:off x="2819400" y="2209800"/>
            <a:ext cx="3962400" cy="3962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dirty="0" smtClean="0"/>
              <a:t>Collection Statistics—Non-traditional</a:t>
            </a:r>
            <a:endParaRPr lang="en-US" dirty="0"/>
          </a:p>
        </p:txBody>
      </p:sp>
      <p:sp>
        <p:nvSpPr>
          <p:cNvPr id="3" name="Content Placeholder 2"/>
          <p:cNvSpPr>
            <a:spLocks noGrp="1"/>
          </p:cNvSpPr>
          <p:nvPr>
            <p:ph idx="1"/>
          </p:nvPr>
        </p:nvSpPr>
        <p:spPr>
          <a:xfrm>
            <a:off x="914400" y="1676400"/>
            <a:ext cx="5105400" cy="2743200"/>
          </a:xfrm>
        </p:spPr>
        <p:txBody>
          <a:bodyPr/>
          <a:lstStyle/>
          <a:p>
            <a:r>
              <a:rPr lang="en-US" dirty="0" smtClean="0"/>
              <a:t>Circulation/Visits Ratio</a:t>
            </a:r>
          </a:p>
          <a:p>
            <a:r>
              <a:rPr lang="en-US" dirty="0" smtClean="0"/>
              <a:t>Weeding Statistics</a:t>
            </a:r>
          </a:p>
          <a:p>
            <a:r>
              <a:rPr lang="en-US" dirty="0" smtClean="0"/>
              <a:t>Circulation per capita</a:t>
            </a:r>
          </a:p>
          <a:p>
            <a:r>
              <a:rPr lang="en-US" dirty="0" smtClean="0"/>
              <a:t>Collections per capita</a:t>
            </a:r>
          </a:p>
        </p:txBody>
      </p:sp>
      <p:pic>
        <p:nvPicPr>
          <p:cNvPr id="36866" name="Picture 2" descr="http://timsstuff.s3.amazonaws.com/blogs/dice_iStock_000005284662XSmall.jpg"/>
          <p:cNvPicPr>
            <a:picLocks noChangeAspect="1" noChangeArrowheads="1"/>
          </p:cNvPicPr>
          <p:nvPr/>
        </p:nvPicPr>
        <p:blipFill>
          <a:blip r:embed="rId3" cstate="print"/>
          <a:srcRect/>
          <a:stretch>
            <a:fillRect/>
          </a:stretch>
        </p:blipFill>
        <p:spPr bwMode="auto">
          <a:xfrm>
            <a:off x="5791200" y="1752600"/>
            <a:ext cx="2950872" cy="1981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Circulation/Visit Ratio</a:t>
            </a:r>
            <a:endParaRPr lang="en-US" dirty="0"/>
          </a:p>
        </p:txBody>
      </p:sp>
      <p:sp>
        <p:nvSpPr>
          <p:cNvPr id="3" name="Content Placeholder 2"/>
          <p:cNvSpPr>
            <a:spLocks noGrp="1"/>
          </p:cNvSpPr>
          <p:nvPr>
            <p:ph idx="1"/>
          </p:nvPr>
        </p:nvSpPr>
        <p:spPr>
          <a:xfrm>
            <a:off x="457200" y="1295400"/>
            <a:ext cx="8229600" cy="4114800"/>
          </a:xfrm>
        </p:spPr>
        <p:txBody>
          <a:bodyPr/>
          <a:lstStyle/>
          <a:p>
            <a:r>
              <a:rPr lang="en-US" dirty="0" smtClean="0"/>
              <a:t>First time checkout / attendance </a:t>
            </a:r>
          </a:p>
        </p:txBody>
      </p:sp>
      <p:graphicFrame>
        <p:nvGraphicFramePr>
          <p:cNvPr id="7" name="Chart 6"/>
          <p:cNvGraphicFramePr/>
          <p:nvPr/>
        </p:nvGraphicFramePr>
        <p:xfrm>
          <a:off x="2209800" y="2057400"/>
          <a:ext cx="5791200" cy="3657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Introduction—Why We Measure</a:t>
            </a:r>
            <a:endParaRPr lang="en-US" dirty="0"/>
          </a:p>
        </p:txBody>
      </p:sp>
      <p:sp>
        <p:nvSpPr>
          <p:cNvPr id="3" name="Content Placeholder 2"/>
          <p:cNvSpPr>
            <a:spLocks noGrp="1"/>
          </p:cNvSpPr>
          <p:nvPr>
            <p:ph idx="1"/>
          </p:nvPr>
        </p:nvSpPr>
        <p:spPr>
          <a:xfrm>
            <a:off x="457200" y="1447800"/>
            <a:ext cx="5410200" cy="3962400"/>
          </a:xfrm>
        </p:spPr>
        <p:txBody>
          <a:bodyPr/>
          <a:lstStyle/>
          <a:p>
            <a:r>
              <a:rPr lang="en-US" dirty="0" smtClean="0"/>
              <a:t>State and National Reporting</a:t>
            </a:r>
          </a:p>
          <a:p>
            <a:r>
              <a:rPr lang="en-US" dirty="0" smtClean="0"/>
              <a:t>Appropriate allocation of staff and resources</a:t>
            </a:r>
          </a:p>
          <a:p>
            <a:r>
              <a:rPr lang="en-US" dirty="0" smtClean="0"/>
              <a:t>Advocacy</a:t>
            </a:r>
          </a:p>
          <a:p>
            <a:r>
              <a:rPr lang="en-US" dirty="0" smtClean="0"/>
              <a:t>Efficiencies</a:t>
            </a:r>
          </a:p>
          <a:p>
            <a:r>
              <a:rPr lang="en-US" dirty="0" smtClean="0"/>
              <a:t>Awareness of Trends</a:t>
            </a:r>
          </a:p>
          <a:p>
            <a:endParaRPr lang="en-US" dirty="0"/>
          </a:p>
        </p:txBody>
      </p:sp>
      <p:pic>
        <p:nvPicPr>
          <p:cNvPr id="87042" name="Picture 2" descr="Picture">
            <a:hlinkClick r:id="rId3"/>
          </p:cNvPr>
          <p:cNvPicPr>
            <a:picLocks noChangeAspect="1" noChangeArrowheads="1"/>
          </p:cNvPicPr>
          <p:nvPr/>
        </p:nvPicPr>
        <p:blipFill>
          <a:blip r:embed="rId4" cstate="print"/>
          <a:srcRect/>
          <a:stretch>
            <a:fillRect/>
          </a:stretch>
        </p:blipFill>
        <p:spPr bwMode="auto">
          <a:xfrm>
            <a:off x="5867400" y="1600200"/>
            <a:ext cx="3048000" cy="457915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Weeding</a:t>
            </a:r>
            <a:endParaRPr lang="en-US" dirty="0"/>
          </a:p>
        </p:txBody>
      </p:sp>
      <p:sp>
        <p:nvSpPr>
          <p:cNvPr id="3" name="Content Placeholder 2"/>
          <p:cNvSpPr>
            <a:spLocks noGrp="1"/>
          </p:cNvSpPr>
          <p:nvPr>
            <p:ph idx="1"/>
          </p:nvPr>
        </p:nvSpPr>
        <p:spPr>
          <a:xfrm>
            <a:off x="457200" y="1447800"/>
            <a:ext cx="7467600" cy="2895600"/>
          </a:xfrm>
        </p:spPr>
        <p:txBody>
          <a:bodyPr/>
          <a:lstStyle/>
          <a:p>
            <a:r>
              <a:rPr lang="en-US" dirty="0" smtClean="0"/>
              <a:t>Add vs. weeded</a:t>
            </a:r>
          </a:p>
          <a:p>
            <a:pPr lvl="1"/>
            <a:r>
              <a:rPr lang="en-US" dirty="0" smtClean="0"/>
              <a:t>FY 09/10  DPL withdrew 30% more materials than were added</a:t>
            </a:r>
          </a:p>
          <a:p>
            <a:pPr lvl="1"/>
            <a:r>
              <a:rPr lang="en-US" dirty="0" smtClean="0"/>
              <a:t>FY 10/11  DPL withdrew 44% more materials than were added</a:t>
            </a:r>
            <a:endParaRPr lang="en-US" dirty="0"/>
          </a:p>
        </p:txBody>
      </p:sp>
      <p:sp>
        <p:nvSpPr>
          <p:cNvPr id="5" name="TextBox 4"/>
          <p:cNvSpPr txBox="1"/>
          <p:nvPr/>
        </p:nvSpPr>
        <p:spPr>
          <a:xfrm>
            <a:off x="5257800" y="4419600"/>
            <a:ext cx="3581400" cy="1354217"/>
          </a:xfrm>
          <a:prstGeom prst="rect">
            <a:avLst/>
          </a:prstGeom>
          <a:noFill/>
        </p:spPr>
        <p:txBody>
          <a:bodyPr wrap="square" rtlCol="0">
            <a:spAutoFit/>
          </a:bodyPr>
          <a:lstStyle/>
          <a:p>
            <a:r>
              <a:rPr lang="en-US" b="1" dirty="0" smtClean="0">
                <a:latin typeface="Ligurino" pitchFamily="2" charset="0"/>
              </a:rPr>
              <a:t>“A good library collection is like a good haircut. It’s not what you cut—it’s what you leave”</a:t>
            </a:r>
          </a:p>
          <a:p>
            <a:pPr algn="r"/>
            <a:r>
              <a:rPr lang="en-US" sz="1400" dirty="0" smtClean="0">
                <a:latin typeface="Ligurino" pitchFamily="2" charset="0"/>
              </a:rPr>
              <a:t>Anne Felix, Grand Prairie (Texas)</a:t>
            </a:r>
          </a:p>
          <a:p>
            <a:pPr algn="r"/>
            <a:r>
              <a:rPr lang="en-US" sz="1400" dirty="0" smtClean="0">
                <a:latin typeface="Ligurino" pitchFamily="2" charset="0"/>
              </a:rPr>
              <a:t>Public Library System</a:t>
            </a:r>
            <a:endParaRPr lang="en-US" sz="1400" dirty="0">
              <a:latin typeface="Ligurino" pitchFamily="2" charset="0"/>
            </a:endParaRPr>
          </a:p>
        </p:txBody>
      </p:sp>
      <p:pic>
        <p:nvPicPr>
          <p:cNvPr id="1027" name="Picture 3"/>
          <p:cNvPicPr>
            <a:picLocks noChangeAspect="1" noChangeArrowheads="1"/>
          </p:cNvPicPr>
          <p:nvPr/>
        </p:nvPicPr>
        <p:blipFill>
          <a:blip r:embed="rId3" cstate="print"/>
          <a:srcRect/>
          <a:stretch>
            <a:fillRect/>
          </a:stretch>
        </p:blipFill>
        <p:spPr bwMode="auto">
          <a:xfrm>
            <a:off x="6781800" y="1066800"/>
            <a:ext cx="2086273" cy="32766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Per Capita Statistics</a:t>
            </a:r>
            <a:endParaRPr lang="en-US" dirty="0"/>
          </a:p>
        </p:txBody>
      </p:sp>
      <p:graphicFrame>
        <p:nvGraphicFramePr>
          <p:cNvPr id="9" name="Content Placeholder 8"/>
          <p:cNvGraphicFramePr>
            <a:graphicFrameLocks noGrp="1"/>
          </p:cNvGraphicFramePr>
          <p:nvPr>
            <p:ph idx="1"/>
          </p:nvPr>
        </p:nvGraphicFramePr>
        <p:xfrm>
          <a:off x="457200" y="1219200"/>
          <a:ext cx="4038600" cy="4348480"/>
        </p:xfrm>
        <a:graphic>
          <a:graphicData uri="http://schemas.openxmlformats.org/drawingml/2006/table">
            <a:tbl>
              <a:tblPr firstRow="1" bandRow="1">
                <a:tableStyleId>{5C22544A-7EE6-4342-B048-85BDC9FD1C3A}</a:tableStyleId>
              </a:tblPr>
              <a:tblGrid>
                <a:gridCol w="1828800"/>
                <a:gridCol w="2209800"/>
              </a:tblGrid>
              <a:tr h="370840">
                <a:tc>
                  <a:txBody>
                    <a:bodyPr/>
                    <a:lstStyle/>
                    <a:p>
                      <a:pPr algn="ctr"/>
                      <a:r>
                        <a:rPr lang="en-US" dirty="0" smtClean="0"/>
                        <a:t>Library</a:t>
                      </a:r>
                      <a:endParaRPr lang="en-US" dirty="0"/>
                    </a:p>
                  </a:txBody>
                  <a:tcPr/>
                </a:tc>
                <a:tc>
                  <a:txBody>
                    <a:bodyPr/>
                    <a:lstStyle/>
                    <a:p>
                      <a:pPr algn="ctr"/>
                      <a:r>
                        <a:rPr lang="en-US" dirty="0" smtClean="0"/>
                        <a:t>Collections per Capita</a:t>
                      </a:r>
                      <a:r>
                        <a:rPr lang="en-US" baseline="0" dirty="0" smtClean="0"/>
                        <a:t> FY 2010-11</a:t>
                      </a:r>
                    </a:p>
                  </a:txBody>
                  <a:tcPr/>
                </a:tc>
              </a:tr>
              <a:tr h="370840">
                <a:tc>
                  <a:txBody>
                    <a:bodyPr/>
                    <a:lstStyle/>
                    <a:p>
                      <a:r>
                        <a:rPr lang="en-US" dirty="0" smtClean="0"/>
                        <a:t>Tigard</a:t>
                      </a:r>
                      <a:endParaRPr lang="en-US" dirty="0"/>
                    </a:p>
                  </a:txBody>
                  <a:tcPr/>
                </a:tc>
                <a:tc>
                  <a:txBody>
                    <a:bodyPr/>
                    <a:lstStyle/>
                    <a:p>
                      <a:r>
                        <a:rPr lang="en-US" dirty="0" smtClean="0"/>
                        <a:t>$9.77</a:t>
                      </a:r>
                      <a:endParaRPr lang="en-US" dirty="0"/>
                    </a:p>
                  </a:txBody>
                  <a:tcPr/>
                </a:tc>
              </a:tr>
              <a:tr h="370840">
                <a:tc>
                  <a:txBody>
                    <a:bodyPr/>
                    <a:lstStyle/>
                    <a:p>
                      <a:r>
                        <a:rPr lang="en-US" dirty="0" smtClean="0"/>
                        <a:t>Lake Oswego</a:t>
                      </a:r>
                      <a:endParaRPr lang="en-US" dirty="0"/>
                    </a:p>
                  </a:txBody>
                  <a:tcPr/>
                </a:tc>
                <a:tc>
                  <a:txBody>
                    <a:bodyPr/>
                    <a:lstStyle/>
                    <a:p>
                      <a:r>
                        <a:rPr lang="en-US" dirty="0" smtClean="0"/>
                        <a:t>$9.29</a:t>
                      </a:r>
                      <a:endParaRPr lang="en-US" dirty="0"/>
                    </a:p>
                  </a:txBody>
                  <a:tcPr/>
                </a:tc>
              </a:tr>
              <a:tr h="370840">
                <a:tc>
                  <a:txBody>
                    <a:bodyPr/>
                    <a:lstStyle/>
                    <a:p>
                      <a:r>
                        <a:rPr lang="en-US" dirty="0" smtClean="0"/>
                        <a:t>Multnomah</a:t>
                      </a:r>
                      <a:endParaRPr lang="en-US" dirty="0"/>
                    </a:p>
                  </a:txBody>
                  <a:tcPr/>
                </a:tc>
                <a:tc>
                  <a:txBody>
                    <a:bodyPr/>
                    <a:lstStyle/>
                    <a:p>
                      <a:r>
                        <a:rPr lang="en-US" dirty="0" smtClean="0"/>
                        <a:t>$9.03</a:t>
                      </a:r>
                      <a:endParaRPr lang="en-US" dirty="0"/>
                    </a:p>
                  </a:txBody>
                  <a:tcPr/>
                </a:tc>
              </a:tr>
              <a:tr h="370840">
                <a:tc>
                  <a:txBody>
                    <a:bodyPr/>
                    <a:lstStyle/>
                    <a:p>
                      <a:r>
                        <a:rPr lang="en-US" dirty="0" smtClean="0"/>
                        <a:t>Corvallis-Benton</a:t>
                      </a:r>
                      <a:endParaRPr lang="en-US" dirty="0"/>
                    </a:p>
                  </a:txBody>
                  <a:tcPr/>
                </a:tc>
                <a:tc>
                  <a:txBody>
                    <a:bodyPr/>
                    <a:lstStyle/>
                    <a:p>
                      <a:r>
                        <a:rPr lang="en-US" dirty="0" smtClean="0"/>
                        <a:t>$8.91</a:t>
                      </a:r>
                      <a:endParaRPr lang="en-US" dirty="0"/>
                    </a:p>
                  </a:txBody>
                  <a:tcPr/>
                </a:tc>
              </a:tr>
              <a:tr h="370840">
                <a:tc>
                  <a:txBody>
                    <a:bodyPr/>
                    <a:lstStyle/>
                    <a:p>
                      <a:r>
                        <a:rPr lang="en-US" dirty="0" smtClean="0"/>
                        <a:t>Deschutes</a:t>
                      </a:r>
                      <a:endParaRPr lang="en-US" dirty="0"/>
                    </a:p>
                  </a:txBody>
                  <a:tcPr/>
                </a:tc>
                <a:tc>
                  <a:txBody>
                    <a:bodyPr/>
                    <a:lstStyle/>
                    <a:p>
                      <a:r>
                        <a:rPr lang="en-US" dirty="0" smtClean="0"/>
                        <a:t>$6.71</a:t>
                      </a:r>
                      <a:endParaRPr lang="en-US" dirty="0"/>
                    </a:p>
                  </a:txBody>
                  <a:tcPr/>
                </a:tc>
              </a:tr>
              <a:tr h="370840">
                <a:tc>
                  <a:txBody>
                    <a:bodyPr/>
                    <a:lstStyle/>
                    <a:p>
                      <a:r>
                        <a:rPr lang="en-US" dirty="0" smtClean="0"/>
                        <a:t>Beaverton</a:t>
                      </a:r>
                      <a:endParaRPr lang="en-US" dirty="0"/>
                    </a:p>
                  </a:txBody>
                  <a:tcPr/>
                </a:tc>
                <a:tc>
                  <a:txBody>
                    <a:bodyPr/>
                    <a:lstStyle/>
                    <a:p>
                      <a:r>
                        <a:rPr lang="en-US" dirty="0" smtClean="0"/>
                        <a:t>$5.90</a:t>
                      </a:r>
                      <a:endParaRPr lang="en-US" dirty="0"/>
                    </a:p>
                  </a:txBody>
                  <a:tcPr/>
                </a:tc>
              </a:tr>
              <a:tr h="370840">
                <a:tc>
                  <a:txBody>
                    <a:bodyPr/>
                    <a:lstStyle/>
                    <a:p>
                      <a:r>
                        <a:rPr lang="en-US" dirty="0" smtClean="0"/>
                        <a:t>Eugene</a:t>
                      </a:r>
                      <a:endParaRPr lang="en-US" dirty="0"/>
                    </a:p>
                  </a:txBody>
                  <a:tcPr/>
                </a:tc>
                <a:tc>
                  <a:txBody>
                    <a:bodyPr/>
                    <a:lstStyle/>
                    <a:p>
                      <a:r>
                        <a:rPr lang="en-US" dirty="0" smtClean="0"/>
                        <a:t>$5.66</a:t>
                      </a:r>
                      <a:endParaRPr lang="en-US" dirty="0"/>
                    </a:p>
                  </a:txBody>
                  <a:tcPr/>
                </a:tc>
              </a:tr>
              <a:tr h="370840">
                <a:tc>
                  <a:txBody>
                    <a:bodyPr/>
                    <a:lstStyle/>
                    <a:p>
                      <a:r>
                        <a:rPr lang="en-US" dirty="0" smtClean="0"/>
                        <a:t>Hillsboro</a:t>
                      </a:r>
                      <a:endParaRPr lang="en-US" dirty="0"/>
                    </a:p>
                  </a:txBody>
                  <a:tcPr/>
                </a:tc>
                <a:tc>
                  <a:txBody>
                    <a:bodyPr/>
                    <a:lstStyle/>
                    <a:p>
                      <a:r>
                        <a:rPr lang="en-US" dirty="0" smtClean="0"/>
                        <a:t>$4.99</a:t>
                      </a:r>
                      <a:endParaRPr lang="en-US" dirty="0"/>
                    </a:p>
                  </a:txBody>
                  <a:tcPr/>
                </a:tc>
              </a:tr>
              <a:tr h="370840">
                <a:tc>
                  <a:txBody>
                    <a:bodyPr/>
                    <a:lstStyle/>
                    <a:p>
                      <a:r>
                        <a:rPr lang="en-US" dirty="0" smtClean="0"/>
                        <a:t>Jackson County</a:t>
                      </a:r>
                      <a:endParaRPr lang="en-US" dirty="0"/>
                    </a:p>
                  </a:txBody>
                  <a:tcPr/>
                </a:tc>
                <a:tc>
                  <a:txBody>
                    <a:bodyPr/>
                    <a:lstStyle/>
                    <a:p>
                      <a:r>
                        <a:rPr lang="en-US" dirty="0" smtClean="0"/>
                        <a:t>$3.07</a:t>
                      </a:r>
                      <a:endParaRPr lang="en-US" dirty="0"/>
                    </a:p>
                  </a:txBody>
                  <a:tcPr/>
                </a:tc>
              </a:tr>
              <a:tr h="370840">
                <a:tc>
                  <a:txBody>
                    <a:bodyPr/>
                    <a:lstStyle/>
                    <a:p>
                      <a:r>
                        <a:rPr lang="en-US" dirty="0" smtClean="0"/>
                        <a:t>Salem Public</a:t>
                      </a:r>
                      <a:endParaRPr lang="en-US" dirty="0"/>
                    </a:p>
                  </a:txBody>
                  <a:tcPr/>
                </a:tc>
                <a:tc>
                  <a:txBody>
                    <a:bodyPr/>
                    <a:lstStyle/>
                    <a:p>
                      <a:r>
                        <a:rPr lang="en-US" dirty="0" smtClean="0"/>
                        <a:t>$2.17</a:t>
                      </a:r>
                      <a:endParaRPr lang="en-US" dirty="0"/>
                    </a:p>
                  </a:txBody>
                  <a:tcPr/>
                </a:tc>
              </a:tr>
            </a:tbl>
          </a:graphicData>
        </a:graphic>
      </p:graphicFrame>
      <p:graphicFrame>
        <p:nvGraphicFramePr>
          <p:cNvPr id="11" name="Content Placeholder 8"/>
          <p:cNvGraphicFramePr>
            <a:graphicFrameLocks/>
          </p:cNvGraphicFramePr>
          <p:nvPr/>
        </p:nvGraphicFramePr>
        <p:xfrm>
          <a:off x="4648200" y="1219200"/>
          <a:ext cx="4038600" cy="4348480"/>
        </p:xfrm>
        <a:graphic>
          <a:graphicData uri="http://schemas.openxmlformats.org/drawingml/2006/table">
            <a:tbl>
              <a:tblPr firstRow="1" bandRow="1">
                <a:tableStyleId>{5C22544A-7EE6-4342-B048-85BDC9FD1C3A}</a:tableStyleId>
              </a:tblPr>
              <a:tblGrid>
                <a:gridCol w="1828800"/>
                <a:gridCol w="2209800"/>
              </a:tblGrid>
              <a:tr h="370840">
                <a:tc>
                  <a:txBody>
                    <a:bodyPr/>
                    <a:lstStyle/>
                    <a:p>
                      <a:pPr algn="ctr"/>
                      <a:r>
                        <a:rPr lang="en-US" dirty="0" smtClean="0"/>
                        <a:t>Library</a:t>
                      </a:r>
                      <a:endParaRPr lang="en-US" dirty="0"/>
                    </a:p>
                  </a:txBody>
                  <a:tcPr/>
                </a:tc>
                <a:tc>
                  <a:txBody>
                    <a:bodyPr/>
                    <a:lstStyle/>
                    <a:p>
                      <a:pPr algn="ctr"/>
                      <a:r>
                        <a:rPr lang="en-US" dirty="0" smtClean="0"/>
                        <a:t>Circulation per Capita</a:t>
                      </a:r>
                      <a:r>
                        <a:rPr lang="en-US" baseline="0" dirty="0" smtClean="0"/>
                        <a:t> FY 2010-11</a:t>
                      </a:r>
                    </a:p>
                  </a:txBody>
                  <a:tcPr/>
                </a:tc>
              </a:tr>
              <a:tr h="370840">
                <a:tc>
                  <a:txBody>
                    <a:bodyPr/>
                    <a:lstStyle/>
                    <a:p>
                      <a:r>
                        <a:rPr lang="en-US" dirty="0" smtClean="0"/>
                        <a:t>Lake</a:t>
                      </a:r>
                      <a:r>
                        <a:rPr lang="en-US" baseline="0" dirty="0" smtClean="0"/>
                        <a:t> Oswego</a:t>
                      </a:r>
                      <a:endParaRPr lang="en-US" dirty="0"/>
                    </a:p>
                  </a:txBody>
                  <a:tcPr/>
                </a:tc>
                <a:tc>
                  <a:txBody>
                    <a:bodyPr/>
                    <a:lstStyle/>
                    <a:p>
                      <a:r>
                        <a:rPr lang="en-US" dirty="0" smtClean="0"/>
                        <a:t>35.35</a:t>
                      </a:r>
                      <a:endParaRPr lang="en-US" dirty="0"/>
                    </a:p>
                  </a:txBody>
                  <a:tcPr/>
                </a:tc>
              </a:tr>
              <a:tr h="370840">
                <a:tc>
                  <a:txBody>
                    <a:bodyPr/>
                    <a:lstStyle/>
                    <a:p>
                      <a:r>
                        <a:rPr lang="en-US" dirty="0" smtClean="0"/>
                        <a:t>Multnomah</a:t>
                      </a:r>
                      <a:endParaRPr lang="en-US" dirty="0"/>
                    </a:p>
                  </a:txBody>
                  <a:tcPr/>
                </a:tc>
                <a:tc>
                  <a:txBody>
                    <a:bodyPr/>
                    <a:lstStyle/>
                    <a:p>
                      <a:r>
                        <a:rPr lang="en-US" dirty="0" smtClean="0"/>
                        <a:t>32.50</a:t>
                      </a:r>
                      <a:endParaRPr lang="en-US" dirty="0"/>
                    </a:p>
                  </a:txBody>
                  <a:tcPr/>
                </a:tc>
              </a:tr>
              <a:tr h="370840">
                <a:tc>
                  <a:txBody>
                    <a:bodyPr/>
                    <a:lstStyle/>
                    <a:p>
                      <a:r>
                        <a:rPr lang="en-US" dirty="0" smtClean="0"/>
                        <a:t>Beaverton</a:t>
                      </a:r>
                      <a:endParaRPr lang="en-US" dirty="0"/>
                    </a:p>
                  </a:txBody>
                  <a:tcPr/>
                </a:tc>
                <a:tc>
                  <a:txBody>
                    <a:bodyPr/>
                    <a:lstStyle/>
                    <a:p>
                      <a:r>
                        <a:rPr lang="en-US" dirty="0" smtClean="0"/>
                        <a:t>24.09</a:t>
                      </a:r>
                      <a:endParaRPr lang="en-US" dirty="0"/>
                    </a:p>
                  </a:txBody>
                  <a:tcPr/>
                </a:tc>
              </a:tr>
              <a:tr h="370840">
                <a:tc>
                  <a:txBody>
                    <a:bodyPr/>
                    <a:lstStyle/>
                    <a:p>
                      <a:r>
                        <a:rPr lang="en-US" dirty="0" smtClean="0"/>
                        <a:t>Tigard</a:t>
                      </a:r>
                      <a:endParaRPr lang="en-US" dirty="0"/>
                    </a:p>
                  </a:txBody>
                  <a:tcPr/>
                </a:tc>
                <a:tc>
                  <a:txBody>
                    <a:bodyPr/>
                    <a:lstStyle/>
                    <a:p>
                      <a:r>
                        <a:rPr lang="en-US" dirty="0" smtClean="0"/>
                        <a:t>22.02</a:t>
                      </a:r>
                      <a:endParaRPr lang="en-US" dirty="0"/>
                    </a:p>
                  </a:txBody>
                  <a:tcPr/>
                </a:tc>
              </a:tr>
              <a:tr h="370840">
                <a:tc>
                  <a:txBody>
                    <a:bodyPr/>
                    <a:lstStyle/>
                    <a:p>
                      <a:r>
                        <a:rPr lang="en-US" dirty="0" smtClean="0"/>
                        <a:t>Hillsboro</a:t>
                      </a:r>
                      <a:endParaRPr lang="en-US" dirty="0"/>
                    </a:p>
                  </a:txBody>
                  <a:tcPr/>
                </a:tc>
                <a:tc>
                  <a:txBody>
                    <a:bodyPr/>
                    <a:lstStyle/>
                    <a:p>
                      <a:r>
                        <a:rPr lang="en-US" dirty="0" smtClean="0"/>
                        <a:t>20.77</a:t>
                      </a:r>
                      <a:endParaRPr lang="en-US" dirty="0"/>
                    </a:p>
                  </a:txBody>
                  <a:tcPr/>
                </a:tc>
              </a:tr>
              <a:tr h="370840">
                <a:tc>
                  <a:txBody>
                    <a:bodyPr/>
                    <a:lstStyle/>
                    <a:p>
                      <a:r>
                        <a:rPr lang="en-US" dirty="0" smtClean="0"/>
                        <a:t>Corvallis-Benton</a:t>
                      </a:r>
                      <a:endParaRPr lang="en-US" dirty="0"/>
                    </a:p>
                  </a:txBody>
                  <a:tcPr/>
                </a:tc>
                <a:tc>
                  <a:txBody>
                    <a:bodyPr/>
                    <a:lstStyle/>
                    <a:p>
                      <a:r>
                        <a:rPr lang="en-US" dirty="0" smtClean="0"/>
                        <a:t>19.29</a:t>
                      </a:r>
                      <a:endParaRPr lang="en-US" dirty="0"/>
                    </a:p>
                  </a:txBody>
                  <a:tcPr/>
                </a:tc>
              </a:tr>
              <a:tr h="370840">
                <a:tc>
                  <a:txBody>
                    <a:bodyPr/>
                    <a:lstStyle/>
                    <a:p>
                      <a:r>
                        <a:rPr lang="en-US" dirty="0" smtClean="0"/>
                        <a:t>Eugene</a:t>
                      </a:r>
                      <a:endParaRPr lang="en-US" dirty="0"/>
                    </a:p>
                  </a:txBody>
                  <a:tcPr/>
                </a:tc>
                <a:tc>
                  <a:txBody>
                    <a:bodyPr/>
                    <a:lstStyle/>
                    <a:p>
                      <a:r>
                        <a:rPr lang="en-US" dirty="0" smtClean="0"/>
                        <a:t>18.30</a:t>
                      </a:r>
                      <a:endParaRPr lang="en-US" dirty="0"/>
                    </a:p>
                  </a:txBody>
                  <a:tcPr/>
                </a:tc>
              </a:tr>
              <a:tr h="370840">
                <a:tc>
                  <a:txBody>
                    <a:bodyPr/>
                    <a:lstStyle/>
                    <a:p>
                      <a:r>
                        <a:rPr lang="en-US" dirty="0" smtClean="0"/>
                        <a:t>Deschutes</a:t>
                      </a:r>
                      <a:endParaRPr lang="en-US" dirty="0"/>
                    </a:p>
                  </a:txBody>
                  <a:tcPr/>
                </a:tc>
                <a:tc>
                  <a:txBody>
                    <a:bodyPr/>
                    <a:lstStyle/>
                    <a:p>
                      <a:r>
                        <a:rPr lang="en-US" dirty="0" smtClean="0"/>
                        <a:t>15.81</a:t>
                      </a:r>
                      <a:endParaRPr lang="en-US" dirty="0"/>
                    </a:p>
                  </a:txBody>
                  <a:tcPr/>
                </a:tc>
              </a:tr>
              <a:tr h="370840">
                <a:tc>
                  <a:txBody>
                    <a:bodyPr/>
                    <a:lstStyle/>
                    <a:p>
                      <a:r>
                        <a:rPr lang="en-US" dirty="0" smtClean="0"/>
                        <a:t>Jackson</a:t>
                      </a:r>
                      <a:r>
                        <a:rPr lang="en-US" baseline="0" dirty="0" smtClean="0"/>
                        <a:t> County</a:t>
                      </a:r>
                      <a:endParaRPr lang="en-US" dirty="0"/>
                    </a:p>
                  </a:txBody>
                  <a:tcPr/>
                </a:tc>
                <a:tc>
                  <a:txBody>
                    <a:bodyPr/>
                    <a:lstStyle/>
                    <a:p>
                      <a:r>
                        <a:rPr lang="en-US" dirty="0" smtClean="0"/>
                        <a:t>7.84</a:t>
                      </a:r>
                      <a:endParaRPr lang="en-US" dirty="0"/>
                    </a:p>
                  </a:txBody>
                  <a:tcPr/>
                </a:tc>
              </a:tr>
              <a:tr h="370840">
                <a:tc>
                  <a:txBody>
                    <a:bodyPr/>
                    <a:lstStyle/>
                    <a:p>
                      <a:r>
                        <a:rPr lang="en-US" dirty="0" smtClean="0"/>
                        <a:t>Douglas</a:t>
                      </a:r>
                      <a:r>
                        <a:rPr lang="en-US" baseline="0" dirty="0" smtClean="0"/>
                        <a:t> County</a:t>
                      </a:r>
                      <a:endParaRPr lang="en-US" dirty="0"/>
                    </a:p>
                  </a:txBody>
                  <a:tcPr/>
                </a:tc>
                <a:tc>
                  <a:txBody>
                    <a:bodyPr/>
                    <a:lstStyle/>
                    <a:p>
                      <a:r>
                        <a:rPr lang="en-US" dirty="0" smtClean="0"/>
                        <a:t>6.13</a:t>
                      </a:r>
                      <a:endParaRPr lang="en-US"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and Service Statistics</a:t>
            </a:r>
            <a:endParaRPr lang="en-US" dirty="0"/>
          </a:p>
        </p:txBody>
      </p:sp>
      <p:sp>
        <p:nvSpPr>
          <p:cNvPr id="3" name="Content Placeholder 2"/>
          <p:cNvSpPr>
            <a:spLocks noGrp="1"/>
          </p:cNvSpPr>
          <p:nvPr>
            <p:ph idx="1"/>
          </p:nvPr>
        </p:nvSpPr>
        <p:spPr>
          <a:xfrm>
            <a:off x="457200" y="1752600"/>
            <a:ext cx="8229600" cy="3352800"/>
          </a:xfrm>
        </p:spPr>
        <p:txBody>
          <a:bodyPr/>
          <a:lstStyle/>
          <a:p>
            <a:r>
              <a:rPr lang="en-US" dirty="0" smtClean="0"/>
              <a:t>Service Desk Tally</a:t>
            </a:r>
          </a:p>
          <a:p>
            <a:r>
              <a:rPr lang="en-US" dirty="0" smtClean="0"/>
              <a:t>Staffing Standards</a:t>
            </a:r>
          </a:p>
          <a:p>
            <a:r>
              <a:rPr lang="en-US" dirty="0" smtClean="0"/>
              <a:t>Check-ins</a:t>
            </a:r>
          </a:p>
          <a:p>
            <a:r>
              <a:rPr lang="en-US" dirty="0" smtClean="0"/>
              <a:t>Visit/hour</a:t>
            </a:r>
          </a:p>
          <a:p>
            <a:r>
              <a:rPr lang="en-US" dirty="0" smtClean="0"/>
              <a:t>Self-check percent</a:t>
            </a:r>
          </a:p>
          <a:p>
            <a:pPr>
              <a:buNone/>
            </a:pPr>
            <a:endParaRPr lang="en-US" dirty="0"/>
          </a:p>
        </p:txBody>
      </p:sp>
      <p:pic>
        <p:nvPicPr>
          <p:cNvPr id="55298" name="Picture 2" descr="http://web.me.com/garethharris/sentimentalstargazer/_Media/counting.jpg"/>
          <p:cNvPicPr>
            <a:picLocks noChangeAspect="1" noChangeArrowheads="1"/>
          </p:cNvPicPr>
          <p:nvPr/>
        </p:nvPicPr>
        <p:blipFill>
          <a:blip r:embed="rId3" cstate="print"/>
          <a:srcRect/>
          <a:stretch>
            <a:fillRect/>
          </a:stretch>
        </p:blipFill>
        <p:spPr bwMode="auto">
          <a:xfrm>
            <a:off x="5486400" y="1828800"/>
            <a:ext cx="2514600" cy="428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Desk Tally—Customer Transactions</a:t>
            </a:r>
            <a:endParaRPr lang="en-US" dirty="0"/>
          </a:p>
        </p:txBody>
      </p:sp>
      <p:sp>
        <p:nvSpPr>
          <p:cNvPr id="3" name="Content Placeholder 2"/>
          <p:cNvSpPr>
            <a:spLocks noGrp="1"/>
          </p:cNvSpPr>
          <p:nvPr>
            <p:ph idx="1"/>
          </p:nvPr>
        </p:nvSpPr>
        <p:spPr>
          <a:xfrm>
            <a:off x="304800" y="2209800"/>
            <a:ext cx="3276600" cy="2438400"/>
          </a:xfrm>
        </p:spPr>
        <p:txBody>
          <a:bodyPr/>
          <a:lstStyle/>
          <a:p>
            <a:r>
              <a:rPr lang="en-US" dirty="0" smtClean="0"/>
              <a:t>Methodology</a:t>
            </a:r>
          </a:p>
          <a:p>
            <a:r>
              <a:rPr lang="en-US" dirty="0" smtClean="0"/>
              <a:t>Analysis</a:t>
            </a:r>
          </a:p>
          <a:p>
            <a:r>
              <a:rPr lang="en-US" dirty="0" smtClean="0"/>
              <a:t>DPL Approach</a:t>
            </a:r>
            <a:endParaRPr lang="en-US" dirty="0"/>
          </a:p>
        </p:txBody>
      </p:sp>
      <p:pic>
        <p:nvPicPr>
          <p:cNvPr id="4" name="Picture 2" descr="Picture">
            <a:hlinkClick r:id="rId3"/>
          </p:cNvPr>
          <p:cNvPicPr>
            <a:picLocks noChangeAspect="1" noChangeArrowheads="1"/>
          </p:cNvPicPr>
          <p:nvPr/>
        </p:nvPicPr>
        <p:blipFill>
          <a:blip r:embed="rId4" cstate="print"/>
          <a:srcRect/>
          <a:stretch>
            <a:fillRect/>
          </a:stretch>
        </p:blipFill>
        <p:spPr bwMode="auto">
          <a:xfrm>
            <a:off x="3810000" y="2438400"/>
            <a:ext cx="4956577" cy="329922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Transactions I</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Transactions II</a:t>
            </a:r>
            <a:endParaRPr lang="en-US" dirty="0"/>
          </a:p>
        </p:txBody>
      </p:sp>
      <p:graphicFrame>
        <p:nvGraphicFramePr>
          <p:cNvPr id="4" name="Content Placeholder 3"/>
          <p:cNvGraphicFramePr>
            <a:graphicFrameLocks noGrp="1"/>
          </p:cNvGraphicFramePr>
          <p:nvPr>
            <p:ph idx="1"/>
          </p:nvPr>
        </p:nvGraphicFramePr>
        <p:xfrm>
          <a:off x="533400" y="16764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Transactions III</a:t>
            </a:r>
            <a:endParaRPr lang="en-US" dirty="0"/>
          </a:p>
        </p:txBody>
      </p:sp>
      <p:pic>
        <p:nvPicPr>
          <p:cNvPr id="1026" name="Picture 2" descr="http://1.bp.blogspot.com/-8v7xGyrrem4/Tf6Sy45RsaI/AAAAAAAAALg/-0LeCbyb-0g/s1600/home-alone.png"/>
          <p:cNvPicPr>
            <a:picLocks noGrp="1" noChangeAspect="1" noChangeArrowheads="1"/>
          </p:cNvPicPr>
          <p:nvPr>
            <p:ph idx="1"/>
          </p:nvPr>
        </p:nvPicPr>
        <p:blipFill>
          <a:blip r:embed="rId2" cstate="print"/>
          <a:srcRect/>
          <a:stretch>
            <a:fillRect/>
          </a:stretch>
        </p:blipFill>
        <p:spPr bwMode="auto">
          <a:xfrm>
            <a:off x="1905000" y="1676400"/>
            <a:ext cx="5711016" cy="3429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Transactions IV—Staff Interact/Visit</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lstStyle/>
          <a:p>
            <a:r>
              <a:rPr lang="en-US" dirty="0" smtClean="0"/>
              <a:t>Staffing Standards I—Minutes/Check-in and Service Minutes/Visit</a:t>
            </a:r>
            <a:endParaRPr lang="en-US" dirty="0"/>
          </a:p>
        </p:txBody>
      </p:sp>
      <p:graphicFrame>
        <p:nvGraphicFramePr>
          <p:cNvPr id="5" name="Chart 4"/>
          <p:cNvGraphicFramePr/>
          <p:nvPr/>
        </p:nvGraphicFramePr>
        <p:xfrm>
          <a:off x="1295400" y="1447800"/>
          <a:ext cx="7239000" cy="4038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Standards II—Volunteer MH percentage</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Introduction—Why We Don’t</a:t>
            </a:r>
            <a:endParaRPr lang="en-US" dirty="0"/>
          </a:p>
        </p:txBody>
      </p:sp>
      <p:sp>
        <p:nvSpPr>
          <p:cNvPr id="3" name="Content Placeholder 2"/>
          <p:cNvSpPr>
            <a:spLocks noGrp="1"/>
          </p:cNvSpPr>
          <p:nvPr>
            <p:ph idx="1"/>
          </p:nvPr>
        </p:nvSpPr>
        <p:spPr>
          <a:xfrm>
            <a:off x="457200" y="1447800"/>
            <a:ext cx="4800600" cy="3962400"/>
          </a:xfrm>
        </p:spPr>
        <p:txBody>
          <a:bodyPr/>
          <a:lstStyle/>
          <a:p>
            <a:r>
              <a:rPr lang="en-US" dirty="0" smtClean="0"/>
              <a:t>Think experience is good enough</a:t>
            </a:r>
          </a:p>
          <a:p>
            <a:r>
              <a:rPr lang="en-US" dirty="0" smtClean="0"/>
              <a:t>Time</a:t>
            </a:r>
          </a:p>
          <a:p>
            <a:r>
              <a:rPr lang="en-US" dirty="0" smtClean="0"/>
              <a:t>Lack reliable data source</a:t>
            </a:r>
          </a:p>
          <a:p>
            <a:r>
              <a:rPr lang="en-US" dirty="0" smtClean="0"/>
              <a:t>Lack in-house expertise</a:t>
            </a:r>
          </a:p>
          <a:p>
            <a:r>
              <a:rPr lang="en-US" dirty="0" smtClean="0"/>
              <a:t>Intangibles </a:t>
            </a:r>
          </a:p>
          <a:p>
            <a:endParaRPr lang="en-US" dirty="0"/>
          </a:p>
        </p:txBody>
      </p:sp>
      <p:pic>
        <p:nvPicPr>
          <p:cNvPr id="84994" name="Picture 2" descr="Picture">
            <a:hlinkClick r:id="rId3"/>
          </p:cNvPr>
          <p:cNvPicPr>
            <a:picLocks noChangeAspect="1" noChangeArrowheads="1"/>
          </p:cNvPicPr>
          <p:nvPr/>
        </p:nvPicPr>
        <p:blipFill>
          <a:blip r:embed="rId4" cstate="print"/>
          <a:srcRect/>
          <a:stretch>
            <a:fillRect/>
          </a:stretch>
        </p:blipFill>
        <p:spPr bwMode="auto">
          <a:xfrm>
            <a:off x="5486400" y="1447800"/>
            <a:ext cx="3228975" cy="483968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 Standards III—Branch Staff Time Allocations </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Visits/Hour I</a:t>
            </a:r>
            <a:endParaRPr lang="en-US" dirty="0"/>
          </a:p>
        </p:txBody>
      </p:sp>
      <p:graphicFrame>
        <p:nvGraphicFramePr>
          <p:cNvPr id="5" name="Chart 4"/>
          <p:cNvGraphicFramePr/>
          <p:nvPr/>
        </p:nvGraphicFramePr>
        <p:xfrm>
          <a:off x="1524000" y="1524000"/>
          <a:ext cx="60960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Visits/Hour II</a:t>
            </a:r>
            <a:endParaRPr lang="en-US" dirty="0"/>
          </a:p>
        </p:txBody>
      </p:sp>
      <p:graphicFrame>
        <p:nvGraphicFramePr>
          <p:cNvPr id="4" name="Chart 3"/>
          <p:cNvGraphicFramePr/>
          <p:nvPr/>
        </p:nvGraphicFramePr>
        <p:xfrm>
          <a:off x="1371600" y="1524000"/>
          <a:ext cx="6172200" cy="4038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Self-Check Percent</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Analysis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DPL Approach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0180" name="Picture 4" descr="Picture">
            <a:hlinkClick r:id="rId3"/>
          </p:cNvPr>
          <p:cNvPicPr>
            <a:picLocks noChangeAspect="1" noChangeArrowheads="1"/>
          </p:cNvPicPr>
          <p:nvPr/>
        </p:nvPicPr>
        <p:blipFill>
          <a:blip r:embed="rId4" cstate="print"/>
          <a:srcRect/>
          <a:stretch>
            <a:fillRect/>
          </a:stretch>
        </p:blipFill>
        <p:spPr bwMode="auto">
          <a:xfrm>
            <a:off x="5029200" y="1371600"/>
            <a:ext cx="3195400" cy="4800601"/>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Facilities Statistics</a:t>
            </a:r>
            <a:endParaRPr lang="en-US" dirty="0"/>
          </a:p>
        </p:txBody>
      </p:sp>
      <p:sp>
        <p:nvSpPr>
          <p:cNvPr id="3" name="Content Placeholder 2"/>
          <p:cNvSpPr>
            <a:spLocks noGrp="1"/>
          </p:cNvSpPr>
          <p:nvPr>
            <p:ph idx="1"/>
          </p:nvPr>
        </p:nvSpPr>
        <p:spPr>
          <a:xfrm>
            <a:off x="457200" y="1447800"/>
            <a:ext cx="5715000" cy="3962400"/>
          </a:xfrm>
        </p:spPr>
        <p:txBody>
          <a:bodyPr/>
          <a:lstStyle/>
          <a:p>
            <a:r>
              <a:rPr lang="en-US" dirty="0" smtClean="0"/>
              <a:t>Facility per Service Area Capita</a:t>
            </a:r>
          </a:p>
          <a:p>
            <a:r>
              <a:rPr lang="en-US" dirty="0" smtClean="0"/>
              <a:t>Computer Usage</a:t>
            </a:r>
          </a:p>
          <a:p>
            <a:r>
              <a:rPr lang="en-US" dirty="0" smtClean="0"/>
              <a:t>Hourly Circulation Activity</a:t>
            </a:r>
          </a:p>
          <a:p>
            <a:r>
              <a:rPr lang="en-US" dirty="0" smtClean="0"/>
              <a:t>Cost/square foot</a:t>
            </a:r>
          </a:p>
          <a:p>
            <a:r>
              <a:rPr lang="en-US" dirty="0" smtClean="0"/>
              <a:t>Cost/Service Area Capita</a:t>
            </a:r>
          </a:p>
          <a:p>
            <a:r>
              <a:rPr lang="en-US" dirty="0" smtClean="0"/>
              <a:t>PC/Internet/Wireless usage/Cost</a:t>
            </a:r>
            <a:endParaRPr lang="en-US" dirty="0"/>
          </a:p>
        </p:txBody>
      </p:sp>
      <p:pic>
        <p:nvPicPr>
          <p:cNvPr id="4" name="Picture 2" descr="Picture">
            <a:hlinkClick r:id="rId3"/>
          </p:cNvPr>
          <p:cNvPicPr>
            <a:picLocks noChangeAspect="1" noChangeArrowheads="1"/>
          </p:cNvPicPr>
          <p:nvPr/>
        </p:nvPicPr>
        <p:blipFill>
          <a:blip r:embed="rId4" cstate="print"/>
          <a:srcRect/>
          <a:stretch>
            <a:fillRect/>
          </a:stretch>
        </p:blipFill>
        <p:spPr bwMode="auto">
          <a:xfrm>
            <a:off x="5410199" y="3276600"/>
            <a:ext cx="3426323" cy="22860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 per Service Area Capita—Or “How to define FAIR”</a:t>
            </a:r>
            <a:endParaRPr lang="en-US" dirty="0"/>
          </a:p>
        </p:txBody>
      </p:sp>
      <p:graphicFrame>
        <p:nvGraphicFramePr>
          <p:cNvPr id="5"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II—Library Square Feet per Service Area Capita</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III—Library Hours per Service Area Capita</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IV—Library Personnel Costs per Service Area Capita</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Usage</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Analysis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DPL Approach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6082" name="Picture 2" descr="Picture">
            <a:hlinkClick r:id="rId3"/>
          </p:cNvPr>
          <p:cNvPicPr>
            <a:picLocks noChangeAspect="1" noChangeArrowheads="1"/>
          </p:cNvPicPr>
          <p:nvPr/>
        </p:nvPicPr>
        <p:blipFill>
          <a:blip r:embed="rId4" cstate="print"/>
          <a:srcRect/>
          <a:stretch>
            <a:fillRect/>
          </a:stretch>
        </p:blipFill>
        <p:spPr bwMode="auto">
          <a:xfrm>
            <a:off x="5181600" y="1371600"/>
            <a:ext cx="3381375" cy="50681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Excuses and Emily Rosa</a:t>
            </a:r>
            <a:endParaRPr lang="en-US" dirty="0"/>
          </a:p>
        </p:txBody>
      </p:sp>
      <p:pic>
        <p:nvPicPr>
          <p:cNvPr id="1026" name="Picture 2" descr="http://gocreate.com/workouts/images/rosa_experiment.jpg"/>
          <p:cNvPicPr>
            <a:picLocks noGrp="1" noChangeAspect="1" noChangeArrowheads="1"/>
          </p:cNvPicPr>
          <p:nvPr>
            <p:ph idx="1"/>
          </p:nvPr>
        </p:nvPicPr>
        <p:blipFill>
          <a:blip r:embed="rId3" cstate="print"/>
          <a:srcRect/>
          <a:stretch>
            <a:fillRect/>
          </a:stretch>
        </p:blipFill>
        <p:spPr bwMode="auto">
          <a:xfrm>
            <a:off x="1981200" y="1603268"/>
            <a:ext cx="5029200" cy="3544068"/>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Cost/Circulation</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6" name="Chart 5"/>
          <p:cNvGraphicFramePr/>
          <p:nvPr/>
        </p:nvGraphicFramePr>
        <p:xfrm>
          <a:off x="1752600" y="1600200"/>
          <a:ext cx="68580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Cost/Square Foot</a:t>
            </a:r>
            <a:endParaRPr lang="en-US" dirty="0"/>
          </a:p>
        </p:txBody>
      </p:sp>
      <p:graphicFrame>
        <p:nvGraphicFramePr>
          <p:cNvPr id="4" name="Chart 3"/>
          <p:cNvGraphicFramePr/>
          <p:nvPr/>
        </p:nvGraphicFramePr>
        <p:xfrm>
          <a:off x="1600200" y="1524000"/>
          <a:ext cx="64770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Cost/Service Area Capita</a:t>
            </a:r>
            <a:endParaRPr lang="en-US" dirty="0"/>
          </a:p>
        </p:txBody>
      </p:sp>
      <p:graphicFrame>
        <p:nvGraphicFramePr>
          <p:cNvPr id="5" name="Chart 4"/>
          <p:cNvGraphicFramePr/>
          <p:nvPr/>
        </p:nvGraphicFramePr>
        <p:xfrm>
          <a:off x="1676400" y="1676400"/>
          <a:ext cx="5943600" cy="3657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PC/Internet/Wireless Usage</a:t>
            </a:r>
            <a:br>
              <a:rPr lang="en-US" dirty="0" smtClean="0"/>
            </a:br>
            <a:r>
              <a:rPr lang="en-US" dirty="0" smtClean="0"/>
              <a:t>and Cost</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Methodology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Analysis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DPL Approach</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r>
              <a:rPr lang="en-US" dirty="0" smtClean="0"/>
              <a:t>Now What?—What do these numbers tell you about your staffing and facilities?</a:t>
            </a:r>
            <a:endParaRPr lang="en-US" dirty="0"/>
          </a:p>
        </p:txBody>
      </p:sp>
      <p:sp>
        <p:nvSpPr>
          <p:cNvPr id="3" name="Content Placeholder 2"/>
          <p:cNvSpPr>
            <a:spLocks noGrp="1"/>
          </p:cNvSpPr>
          <p:nvPr>
            <p:ph idx="1"/>
          </p:nvPr>
        </p:nvSpPr>
        <p:spPr>
          <a:xfrm>
            <a:off x="457200" y="2514600"/>
            <a:ext cx="8229600" cy="2895600"/>
          </a:xfrm>
        </p:spPr>
        <p:txBody>
          <a:bodyPr/>
          <a:lstStyle/>
          <a:p>
            <a:r>
              <a:rPr lang="en-US" dirty="0" smtClean="0"/>
              <a:t>Allocation (Right staff for the right job)</a:t>
            </a:r>
          </a:p>
          <a:p>
            <a:r>
              <a:rPr lang="en-US" dirty="0" smtClean="0"/>
              <a:t>Open Hours</a:t>
            </a:r>
          </a:p>
          <a:p>
            <a:r>
              <a:rPr lang="en-US" dirty="0" smtClean="0"/>
              <a:t>New facilities</a:t>
            </a:r>
          </a:p>
          <a:p>
            <a:r>
              <a:rPr lang="en-US" dirty="0" smtClean="0"/>
              <a:t>Outreach </a:t>
            </a:r>
            <a:r>
              <a:rPr lang="en-US" dirty="0" err="1" smtClean="0"/>
              <a:t>vs</a:t>
            </a:r>
            <a:r>
              <a:rPr lang="en-US" dirty="0" smtClean="0"/>
              <a:t> </a:t>
            </a:r>
            <a:r>
              <a:rPr lang="en-US" dirty="0" err="1" smtClean="0"/>
              <a:t>Inreach</a:t>
            </a:r>
            <a:r>
              <a:rPr lang="en-US" dirty="0" smtClean="0"/>
              <a:t> </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a:t>
            </a:r>
            <a:endParaRPr lang="en-US" dirty="0"/>
          </a:p>
        </p:txBody>
      </p:sp>
      <p:sp>
        <p:nvSpPr>
          <p:cNvPr id="3" name="Content Placeholder 2"/>
          <p:cNvSpPr>
            <a:spLocks noGrp="1"/>
          </p:cNvSpPr>
          <p:nvPr>
            <p:ph idx="1"/>
          </p:nvPr>
        </p:nvSpPr>
        <p:spPr/>
        <p:txBody>
          <a:bodyPr/>
          <a:lstStyle/>
          <a:p>
            <a:r>
              <a:rPr lang="en-US" dirty="0" smtClean="0"/>
              <a:t>Digital</a:t>
            </a:r>
          </a:p>
          <a:p>
            <a:r>
              <a:rPr lang="en-US" dirty="0" smtClean="0"/>
              <a:t>Subscription Databases</a:t>
            </a:r>
          </a:p>
          <a:p>
            <a:r>
              <a:rPr lang="en-US" dirty="0" smtClean="0"/>
              <a:t>Web</a:t>
            </a:r>
          </a:p>
          <a:p>
            <a:r>
              <a:rPr lang="en-US" dirty="0" smtClean="0"/>
              <a:t>Social Media</a:t>
            </a:r>
          </a:p>
          <a:p>
            <a:r>
              <a:rPr lang="en-US" dirty="0" smtClean="0"/>
              <a:t>eServices Users</a:t>
            </a:r>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sp>
        <p:nvSpPr>
          <p:cNvPr id="4" name="Content Placeholder 2"/>
          <p:cNvSpPr txBox="1">
            <a:spLocks/>
          </p:cNvSpPr>
          <p:nvPr/>
        </p:nvSpPr>
        <p:spPr bwMode="auto">
          <a:xfrm>
            <a:off x="457200" y="2057400"/>
            <a:ext cx="82296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rPr>
              <a:t>What useful data do we have access to?</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a:t>
            </a:r>
            <a:r>
              <a:rPr kumimoji="0" lang="en-US" sz="3200" b="0" i="0" u="none" strike="noStrike" kern="1200" cap="none" spc="0" normalizeH="0" noProof="0" dirty="0" smtClean="0">
                <a:ln>
                  <a:noFill/>
                </a:ln>
                <a:solidFill>
                  <a:schemeClr val="tx1"/>
                </a:solidFill>
                <a:effectLst/>
                <a:uLnTx/>
                <a:uFillTx/>
                <a:latin typeface="+mn-lt"/>
                <a:ea typeface="+mn-ea"/>
                <a:cs typeface="+mn-cs"/>
              </a:rPr>
              <a:t> does it tell us?</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baseline="0" dirty="0" smtClean="0">
                <a:latin typeface="+mn-lt"/>
              </a:rPr>
              <a:t>What data are we missing?</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graphicFrame>
        <p:nvGraphicFramePr>
          <p:cNvPr id="5" name="Chart 4"/>
          <p:cNvGraphicFramePr/>
          <p:nvPr/>
        </p:nvGraphicFramePr>
        <p:xfrm>
          <a:off x="300037" y="2057400"/>
          <a:ext cx="8543925"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graphicFrame>
        <p:nvGraphicFramePr>
          <p:cNvPr id="4" name="Chart 3"/>
          <p:cNvGraphicFramePr/>
          <p:nvPr/>
        </p:nvGraphicFramePr>
        <p:xfrm>
          <a:off x="304800" y="2057400"/>
          <a:ext cx="85344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graphicFrame>
        <p:nvGraphicFramePr>
          <p:cNvPr id="5" name="Chart 4"/>
          <p:cNvGraphicFramePr/>
          <p:nvPr/>
        </p:nvGraphicFramePr>
        <p:xfrm>
          <a:off x="570048" y="1715043"/>
          <a:ext cx="8003903" cy="342791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Scenarios</a:t>
            </a:r>
            <a:endParaRPr lang="en-US" dirty="0"/>
          </a:p>
        </p:txBody>
      </p:sp>
      <p:sp>
        <p:nvSpPr>
          <p:cNvPr id="3" name="Content Placeholder 2"/>
          <p:cNvSpPr>
            <a:spLocks noGrp="1"/>
          </p:cNvSpPr>
          <p:nvPr>
            <p:ph idx="1"/>
          </p:nvPr>
        </p:nvSpPr>
        <p:spPr/>
        <p:txBody>
          <a:bodyPr/>
          <a:lstStyle/>
          <a:p>
            <a:r>
              <a:rPr lang="en-US" dirty="0" smtClean="0"/>
              <a:t>Budget Reductions</a:t>
            </a:r>
          </a:p>
          <a:p>
            <a:r>
              <a:rPr lang="en-US" dirty="0" smtClean="0"/>
              <a:t>Operations—Appropriate Allocations of Resources</a:t>
            </a:r>
          </a:p>
          <a:p>
            <a:r>
              <a:rPr lang="en-US" dirty="0" smtClean="0"/>
              <a:t>Review of collections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sp>
        <p:nvSpPr>
          <p:cNvPr id="4" name="Content Placeholder 2"/>
          <p:cNvSpPr txBox="1">
            <a:spLocks/>
          </p:cNvSpPr>
          <p:nvPr/>
        </p:nvSpPr>
        <p:spPr bwMode="auto">
          <a:xfrm>
            <a:off x="609600" y="2667000"/>
            <a:ext cx="8229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rPr>
              <a:t>% of collection out at any given time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Number of holds/requests</a:t>
            </a:r>
            <a:endParaRPr lang="en-US" sz="3200" dirty="0" smtClean="0">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rPr>
              <a:t>Turnover rate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Title</a:t>
            </a:r>
            <a:r>
              <a:rPr kumimoji="0" lang="en-US" sz="3200" b="0" i="0" u="none" strike="noStrike" kern="1200" cap="none" spc="0" normalizeH="0" noProof="0" dirty="0" smtClean="0">
                <a:ln>
                  <a:noFill/>
                </a:ln>
                <a:solidFill>
                  <a:schemeClr val="tx1"/>
                </a:solidFill>
                <a:effectLst/>
                <a:uLnTx/>
                <a:uFillTx/>
                <a:latin typeface="+mn-lt"/>
                <a:ea typeface="+mn-ea"/>
                <a:cs typeface="+mn-cs"/>
              </a:rPr>
              <a:t> Statistics (which titles are most popular)</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txBox="1">
            <a:spLocks/>
          </p:cNvSpPr>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3600" b="0" i="0" u="none" strike="noStrike" kern="1200" cap="none" spc="0" normalizeH="0" noProof="0" dirty="0" smtClean="0">
                <a:ln>
                  <a:noFill/>
                </a:ln>
                <a:solidFill>
                  <a:schemeClr val="tx1"/>
                </a:solidFill>
                <a:effectLst/>
                <a:uLnTx/>
                <a:uFillTx/>
                <a:latin typeface="+mj-lt"/>
                <a:ea typeface="+mj-ea"/>
                <a:cs typeface="+mj-cs"/>
              </a:rPr>
              <a:t> else can you measure?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a:t>
            </a:r>
            <a:br>
              <a:rPr lang="en-US" dirty="0" smtClean="0"/>
            </a:br>
            <a:r>
              <a:rPr lang="en-US" dirty="0" err="1" smtClean="0"/>
              <a:t>OverDrive</a:t>
            </a:r>
            <a:endParaRPr lang="en-US" dirty="0"/>
          </a:p>
        </p:txBody>
      </p:sp>
      <p:sp>
        <p:nvSpPr>
          <p:cNvPr id="4" name="Content Placeholder 2"/>
          <p:cNvSpPr txBox="1">
            <a:spLocks/>
          </p:cNvSpPr>
          <p:nvPr/>
        </p:nvSpPr>
        <p:spPr bwMode="auto">
          <a:xfrm>
            <a:off x="609600" y="2667000"/>
            <a:ext cx="8229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noProof="0" dirty="0" smtClean="0">
                <a:latin typeface="+mn-lt"/>
              </a:rPr>
              <a:t>Circulation breakdown by audience</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dirty="0" smtClean="0">
                <a:ln>
                  <a:noFill/>
                </a:ln>
                <a:solidFill>
                  <a:schemeClr val="tx1"/>
                </a:solidFill>
                <a:effectLst/>
                <a:uLnTx/>
                <a:uFillTx/>
                <a:latin typeface="+mn-lt"/>
                <a:ea typeface="+mn-ea"/>
                <a:cs typeface="+mn-cs"/>
              </a:rPr>
              <a:t>Who’s checking out what</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noProof="0" dirty="0" smtClean="0">
                <a:latin typeface="+mn-lt"/>
              </a:rPr>
              <a:t>Where checkouts are occurring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Title 1"/>
          <p:cNvSpPr txBox="1">
            <a:spLocks/>
          </p:cNvSpPr>
          <p:nvPr/>
        </p:nvSpPr>
        <p:spPr bwMode="auto">
          <a:xfrm>
            <a:off x="685800" y="1447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What’s missing or difficult</a:t>
            </a:r>
            <a:r>
              <a:rPr kumimoji="0" lang="en-US" sz="3600" b="0" i="0" u="none" strike="noStrike" kern="1200" cap="none" spc="0" normalizeH="0" noProof="0" dirty="0" smtClean="0">
                <a:ln>
                  <a:noFill/>
                </a:ln>
                <a:solidFill>
                  <a:schemeClr val="tx1"/>
                </a:solidFill>
                <a:effectLst/>
                <a:uLnTx/>
                <a:uFillTx/>
                <a:latin typeface="+mj-lt"/>
                <a:ea typeface="+mj-ea"/>
                <a:cs typeface="+mj-cs"/>
              </a:rPr>
              <a:t> to determine?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Subscription Databases</a:t>
            </a:r>
            <a:endParaRPr lang="en-US" dirty="0"/>
          </a:p>
        </p:txBody>
      </p:sp>
      <p:sp>
        <p:nvSpPr>
          <p:cNvPr id="4" name="Content Placeholder 2"/>
          <p:cNvSpPr txBox="1">
            <a:spLocks/>
          </p:cNvSpPr>
          <p:nvPr/>
        </p:nvSpPr>
        <p:spPr bwMode="auto">
          <a:xfrm>
            <a:off x="609600" y="14478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to measure (what can we measure)?</a:t>
            </a:r>
          </a:p>
          <a:p>
            <a:pPr marL="800100" lvl="1" indent="-342900" eaLnBrk="0" hangingPunct="0">
              <a:spcBef>
                <a:spcPct val="20000"/>
              </a:spcBef>
              <a:buFont typeface="Arial" charset="0"/>
              <a:buChar char="•"/>
              <a:defRPr/>
            </a:pPr>
            <a:r>
              <a:rPr lang="en-US" sz="3200" dirty="0" smtClean="0">
                <a:latin typeface="+mn-lt"/>
              </a:rPr>
              <a:t>Searches</a:t>
            </a:r>
          </a:p>
          <a:p>
            <a:pPr marL="800100" lvl="1" indent="-342900" eaLnBrk="0" hangingPunct="0">
              <a:spcBef>
                <a:spcPct val="20000"/>
              </a:spcBef>
              <a:buFont typeface="Arial" charset="0"/>
              <a:buChar char="•"/>
              <a:defRPr/>
            </a:pPr>
            <a:r>
              <a:rPr lang="en-US" sz="3200" dirty="0" smtClean="0">
                <a:latin typeface="+mn-lt"/>
              </a:rPr>
              <a:t>Page views</a:t>
            </a:r>
          </a:p>
          <a:p>
            <a:pPr marL="800100" lvl="1" indent="-342900" eaLnBrk="0" hangingPunct="0">
              <a:spcBef>
                <a:spcPct val="20000"/>
              </a:spcBef>
              <a:buFont typeface="Arial" charset="0"/>
              <a:buChar char="•"/>
              <a:defRPr/>
            </a:pPr>
            <a:r>
              <a:rPr lang="en-US" sz="3200" dirty="0" smtClean="0">
                <a:latin typeface="+mn-lt"/>
              </a:rPr>
              <a:t>Visitors</a:t>
            </a:r>
          </a:p>
          <a:p>
            <a:pPr marL="800100" lvl="1" indent="-342900" eaLnBrk="0" hangingPunct="0">
              <a:spcBef>
                <a:spcPct val="20000"/>
              </a:spcBef>
              <a:buFont typeface="Arial" charset="0"/>
              <a:buChar char="•"/>
              <a:defRPr/>
            </a:pPr>
            <a:r>
              <a:rPr lang="en-US" sz="3200" dirty="0" smtClean="0">
                <a:latin typeface="+mn-lt"/>
              </a:rPr>
              <a:t>Other?</a:t>
            </a:r>
          </a:p>
        </p:txBody>
      </p:sp>
      <p:graphicFrame>
        <p:nvGraphicFramePr>
          <p:cNvPr id="5" name="Chart 4"/>
          <p:cNvGraphicFramePr/>
          <p:nvPr/>
        </p:nvGraphicFramePr>
        <p:xfrm>
          <a:off x="2743200" y="3124200"/>
          <a:ext cx="6096000"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Subscription Databases</a:t>
            </a:r>
            <a:endParaRPr lang="en-US" dirty="0"/>
          </a:p>
        </p:txBody>
      </p:sp>
      <p:sp>
        <p:nvSpPr>
          <p:cNvPr id="4" name="Content Placeholder 2"/>
          <p:cNvSpPr txBox="1">
            <a:spLocks/>
          </p:cNvSpPr>
          <p:nvPr/>
        </p:nvSpPr>
        <p:spPr bwMode="auto">
          <a:xfrm>
            <a:off x="609600" y="1676400"/>
            <a:ext cx="8229600" cy="3505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Challenges</a:t>
            </a:r>
          </a:p>
          <a:p>
            <a:pPr marL="800100" lvl="1" indent="-342900" eaLnBrk="0" hangingPunct="0">
              <a:spcBef>
                <a:spcPct val="20000"/>
              </a:spcBef>
              <a:buFont typeface="Arial" charset="0"/>
              <a:buChar char="•"/>
              <a:defRPr/>
            </a:pPr>
            <a:r>
              <a:rPr lang="en-US" sz="3200" dirty="0" smtClean="0">
                <a:latin typeface="+mn-lt"/>
              </a:rPr>
              <a:t>Marketing to the public and staff</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800100" lvl="1"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Ease of use (i.e.</a:t>
            </a:r>
            <a:r>
              <a:rPr kumimoji="0" lang="en-US" sz="3200" b="0" i="0" u="none" strike="noStrike" kern="1200" cap="none" spc="0" normalizeH="0" noProof="0" dirty="0" smtClean="0">
                <a:ln>
                  <a:noFill/>
                </a:ln>
                <a:solidFill>
                  <a:schemeClr val="tx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Google, Wikipedia)</a:t>
            </a:r>
          </a:p>
          <a:p>
            <a:pPr marL="800100" lvl="1" indent="-342900" eaLnBrk="0" hangingPunct="0">
              <a:spcBef>
                <a:spcPct val="20000"/>
              </a:spcBef>
              <a:buFont typeface="Arial" charset="0"/>
              <a:buChar char="•"/>
              <a:defRPr/>
            </a:pPr>
            <a:r>
              <a:rPr lang="en-US" sz="3200" dirty="0" smtClean="0">
                <a:latin typeface="+mn-lt"/>
              </a:rPr>
              <a:t>Cost per use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lang="en-US" sz="3200" dirty="0" smtClean="0">
                <a:latin typeface="+mn-lt"/>
              </a:rPr>
              <a:t>How we’re measuring</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What to measure</a:t>
            </a:r>
          </a:p>
          <a:p>
            <a:pPr marL="800100" lvl="1" indent="-342900" eaLnBrk="0" hangingPunct="0">
              <a:spcBef>
                <a:spcPct val="20000"/>
              </a:spcBef>
              <a:buFont typeface="Arial" charset="0"/>
              <a:buChar char="•"/>
              <a:defRPr/>
            </a:pPr>
            <a:r>
              <a:rPr lang="en-US" sz="3200" dirty="0" smtClean="0">
                <a:latin typeface="+mn-lt"/>
              </a:rPr>
              <a:t>Visits</a:t>
            </a:r>
          </a:p>
          <a:p>
            <a:pPr marL="800100" lvl="1"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Unique visitors (new vs. returning)</a:t>
            </a:r>
          </a:p>
          <a:p>
            <a:pPr marL="800100" lvl="1" indent="-342900" eaLnBrk="0" hangingPunct="0">
              <a:spcBef>
                <a:spcPct val="20000"/>
              </a:spcBef>
              <a:buFont typeface="Arial" charset="0"/>
              <a:buChar char="•"/>
              <a:defRPr/>
            </a:pPr>
            <a:r>
              <a:rPr lang="en-US" sz="3200" dirty="0" smtClean="0">
                <a:latin typeface="+mn-lt"/>
              </a:rPr>
              <a:t>Content – popular pages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Title 1"/>
          <p:cNvSpPr>
            <a:spLocks noGrp="1"/>
          </p:cNvSpPr>
          <p:nvPr>
            <p:ph type="title"/>
          </p:nvPr>
        </p:nvSpPr>
        <p:spPr>
          <a:xfrm>
            <a:off x="457200" y="274638"/>
            <a:ext cx="8229600" cy="1249362"/>
          </a:xfrm>
        </p:spPr>
        <p:txBody>
          <a:bodyPr/>
          <a:lstStyle/>
          <a:p>
            <a:r>
              <a:rPr lang="en-US" dirty="0" smtClean="0"/>
              <a:t>Web</a:t>
            </a:r>
            <a:br>
              <a:rPr lang="en-US" dirty="0" smtClean="0"/>
            </a:b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Web</a:t>
            </a:r>
            <a:br>
              <a:rPr lang="en-US" dirty="0" smtClean="0"/>
            </a:br>
            <a:endParaRPr lang="en-US" dirty="0"/>
          </a:p>
        </p:txBody>
      </p:sp>
      <p:sp>
        <p:nvSpPr>
          <p:cNvPr id="5" name="TextBox 4"/>
          <p:cNvSpPr txBox="1"/>
          <p:nvPr/>
        </p:nvSpPr>
        <p:spPr>
          <a:xfrm>
            <a:off x="5257800" y="5562600"/>
            <a:ext cx="3505200" cy="369332"/>
          </a:xfrm>
          <a:prstGeom prst="rect">
            <a:avLst/>
          </a:prstGeom>
          <a:noFill/>
        </p:spPr>
        <p:txBody>
          <a:bodyPr wrap="square" rtlCol="0">
            <a:spAutoFit/>
          </a:bodyPr>
          <a:lstStyle/>
          <a:p>
            <a:r>
              <a:rPr lang="en-US" dirty="0" smtClean="0"/>
              <a:t>http://www.google.com/analytics/</a:t>
            </a:r>
            <a:endParaRPr lang="en-US" dirty="0"/>
          </a:p>
        </p:txBody>
      </p:sp>
      <p:sp>
        <p:nvSpPr>
          <p:cNvPr id="6" name="Content Placeholder 2"/>
          <p:cNvSpPr txBox="1">
            <a:spLocks/>
          </p:cNvSpPr>
          <p:nvPr/>
        </p:nvSpPr>
        <p:spPr bwMode="auto">
          <a:xfrm>
            <a:off x="457200" y="2133600"/>
            <a:ext cx="82296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lang="en-US" sz="3200" dirty="0" smtClean="0">
                <a:latin typeface="+mn-lt"/>
              </a:rPr>
              <a:t>Free to set up an account with Google</a:t>
            </a:r>
          </a:p>
          <a:p>
            <a:pPr marL="342900" indent="-342900" eaLnBrk="0" hangingPunct="0">
              <a:spcBef>
                <a:spcPct val="20000"/>
              </a:spcBef>
              <a:buFont typeface="Arial" charset="0"/>
              <a:buChar char="•"/>
              <a:defRPr/>
            </a:pPr>
            <a:r>
              <a:rPr lang="en-US" sz="3200" dirty="0" smtClean="0">
                <a:latin typeface="+mn-lt"/>
              </a:rPr>
              <a:t>Uses a </a:t>
            </a:r>
            <a:r>
              <a:rPr lang="en-US" sz="3200" dirty="0" err="1" smtClean="0">
                <a:latin typeface="+mn-lt"/>
              </a:rPr>
              <a:t>Javascript</a:t>
            </a:r>
            <a:r>
              <a:rPr lang="en-US" sz="3200" dirty="0" smtClean="0">
                <a:latin typeface="+mn-lt"/>
              </a:rPr>
              <a:t> supplied by Google on your web pages</a:t>
            </a:r>
          </a:p>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Reports can be accessed online and exported</a:t>
            </a:r>
          </a:p>
        </p:txBody>
      </p:sp>
      <p:pic>
        <p:nvPicPr>
          <p:cNvPr id="7171" name="Picture 3"/>
          <p:cNvPicPr>
            <a:picLocks noChangeAspect="1" noChangeArrowheads="1"/>
          </p:cNvPicPr>
          <p:nvPr/>
        </p:nvPicPr>
        <p:blipFill>
          <a:blip r:embed="rId3" cstate="print"/>
          <a:srcRect/>
          <a:stretch>
            <a:fillRect/>
          </a:stretch>
        </p:blipFill>
        <p:spPr bwMode="auto">
          <a:xfrm>
            <a:off x="2901950" y="838200"/>
            <a:ext cx="3340100"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04800" y="1524000"/>
            <a:ext cx="8534399" cy="3362808"/>
          </a:xfrm>
          <a:prstGeom prst="rect">
            <a:avLst/>
          </a:prstGeom>
          <a:noFill/>
          <a:ln w="9525">
            <a:noFill/>
            <a:miter lim="800000"/>
            <a:headEnd/>
            <a:tailEnd/>
          </a:ln>
        </p:spPr>
      </p:pic>
      <p:sp>
        <p:nvSpPr>
          <p:cNvPr id="5" name="TextBox 4"/>
          <p:cNvSpPr txBox="1"/>
          <p:nvPr/>
        </p:nvSpPr>
        <p:spPr>
          <a:xfrm>
            <a:off x="5257800" y="5562600"/>
            <a:ext cx="3505200" cy="369332"/>
          </a:xfrm>
          <a:prstGeom prst="rect">
            <a:avLst/>
          </a:prstGeom>
          <a:noFill/>
        </p:spPr>
        <p:txBody>
          <a:bodyPr wrap="square" rtlCol="0">
            <a:spAutoFit/>
          </a:bodyPr>
          <a:lstStyle/>
          <a:p>
            <a:r>
              <a:rPr lang="en-US" dirty="0" smtClean="0"/>
              <a:t>http://www.google.com/analytics/</a:t>
            </a:r>
            <a:endParaRPr lang="en-US" dirty="0"/>
          </a:p>
        </p:txBody>
      </p:sp>
      <p:sp>
        <p:nvSpPr>
          <p:cNvPr id="7" name="Title 1"/>
          <p:cNvSpPr>
            <a:spLocks noGrp="1"/>
          </p:cNvSpPr>
          <p:nvPr>
            <p:ph type="title"/>
          </p:nvPr>
        </p:nvSpPr>
        <p:spPr>
          <a:xfrm>
            <a:off x="457200" y="274638"/>
            <a:ext cx="8229600" cy="1249362"/>
          </a:xfrm>
        </p:spPr>
        <p:txBody>
          <a:bodyPr/>
          <a:lstStyle/>
          <a:p>
            <a:r>
              <a:rPr lang="en-US" dirty="0" smtClean="0"/>
              <a:t>Web</a:t>
            </a:r>
            <a:br>
              <a:rPr lang="en-US" dirty="0" smtClean="0"/>
            </a:br>
            <a:endParaRPr lang="en-US" dirty="0"/>
          </a:p>
        </p:txBody>
      </p:sp>
      <p:pic>
        <p:nvPicPr>
          <p:cNvPr id="8" name="Picture 3"/>
          <p:cNvPicPr>
            <a:picLocks noChangeAspect="1" noChangeArrowheads="1"/>
          </p:cNvPicPr>
          <p:nvPr/>
        </p:nvPicPr>
        <p:blipFill>
          <a:blip r:embed="rId4" cstate="print"/>
          <a:srcRect/>
          <a:stretch>
            <a:fillRect/>
          </a:stretch>
        </p:blipFill>
        <p:spPr bwMode="auto">
          <a:xfrm>
            <a:off x="2901950" y="838200"/>
            <a:ext cx="3340100"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a:t>
            </a:r>
            <a:br>
              <a:rPr lang="en-US" dirty="0" smtClean="0"/>
            </a:br>
            <a:r>
              <a:rPr lang="en-US" dirty="0" smtClean="0"/>
              <a:t> Google Analytics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285260" y="1905000"/>
            <a:ext cx="8573480" cy="2767012"/>
          </a:xfrm>
          <a:prstGeom prst="rect">
            <a:avLst/>
          </a:prstGeom>
          <a:noFill/>
          <a:ln w="9525">
            <a:noFill/>
            <a:miter lim="800000"/>
            <a:headEnd/>
            <a:tailEnd/>
          </a:ln>
        </p:spPr>
      </p:pic>
      <p:sp>
        <p:nvSpPr>
          <p:cNvPr id="5" name="TextBox 4"/>
          <p:cNvSpPr txBox="1"/>
          <p:nvPr/>
        </p:nvSpPr>
        <p:spPr>
          <a:xfrm>
            <a:off x="5257800" y="5562600"/>
            <a:ext cx="3505200" cy="369332"/>
          </a:xfrm>
          <a:prstGeom prst="rect">
            <a:avLst/>
          </a:prstGeom>
          <a:noFill/>
        </p:spPr>
        <p:txBody>
          <a:bodyPr wrap="square" rtlCol="0">
            <a:spAutoFit/>
          </a:bodyPr>
          <a:lstStyle/>
          <a:p>
            <a:r>
              <a:rPr lang="en-US" dirty="0" smtClean="0"/>
              <a:t>http://www.google.com/analytics/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531804" y="1814512"/>
            <a:ext cx="8080391" cy="3228975"/>
          </a:xfrm>
          <a:prstGeom prst="rect">
            <a:avLst/>
          </a:prstGeom>
          <a:noFill/>
          <a:ln w="9525">
            <a:noFill/>
            <a:miter lim="800000"/>
            <a:headEnd/>
            <a:tailEnd/>
          </a:ln>
        </p:spPr>
      </p:pic>
      <p:sp>
        <p:nvSpPr>
          <p:cNvPr id="4" name="TextBox 3"/>
          <p:cNvSpPr txBox="1"/>
          <p:nvPr/>
        </p:nvSpPr>
        <p:spPr>
          <a:xfrm>
            <a:off x="5257800" y="5562600"/>
            <a:ext cx="3505200" cy="369332"/>
          </a:xfrm>
          <a:prstGeom prst="rect">
            <a:avLst/>
          </a:prstGeom>
          <a:noFill/>
        </p:spPr>
        <p:txBody>
          <a:bodyPr wrap="square" rtlCol="0">
            <a:spAutoFit/>
          </a:bodyPr>
          <a:lstStyle/>
          <a:p>
            <a:r>
              <a:rPr lang="en-US" dirty="0" smtClean="0"/>
              <a:t>http://www.google.com/analytics/</a:t>
            </a:r>
            <a:endParaRPr lang="en-US" dirty="0"/>
          </a:p>
        </p:txBody>
      </p:sp>
      <p:sp>
        <p:nvSpPr>
          <p:cNvPr id="6" name="Title 1"/>
          <p:cNvSpPr>
            <a:spLocks noGrp="1"/>
          </p:cNvSpPr>
          <p:nvPr>
            <p:ph type="title"/>
          </p:nvPr>
        </p:nvSpPr>
        <p:spPr>
          <a:xfrm>
            <a:off x="457200" y="274638"/>
            <a:ext cx="8229600" cy="1249362"/>
          </a:xfrm>
        </p:spPr>
        <p:txBody>
          <a:bodyPr/>
          <a:lstStyle/>
          <a:p>
            <a:r>
              <a:rPr lang="en-US" dirty="0" smtClean="0"/>
              <a:t>Web</a:t>
            </a:r>
            <a:br>
              <a:rPr lang="en-US" dirty="0" smtClean="0"/>
            </a:br>
            <a:endParaRPr lang="en-US" dirty="0"/>
          </a:p>
        </p:txBody>
      </p:sp>
      <p:pic>
        <p:nvPicPr>
          <p:cNvPr id="7" name="Picture 3"/>
          <p:cNvPicPr>
            <a:picLocks noChangeAspect="1" noChangeArrowheads="1"/>
          </p:cNvPicPr>
          <p:nvPr/>
        </p:nvPicPr>
        <p:blipFill>
          <a:blip r:embed="rId4" cstate="print"/>
          <a:srcRect/>
          <a:stretch>
            <a:fillRect/>
          </a:stretch>
        </p:blipFill>
        <p:spPr bwMode="auto">
          <a:xfrm>
            <a:off x="2901950" y="838200"/>
            <a:ext cx="3340100" cy="74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lstStyle/>
          <a:p>
            <a:r>
              <a:rPr lang="en-US" dirty="0" smtClean="0"/>
              <a:t>Web</a:t>
            </a:r>
            <a:br>
              <a:rPr lang="en-US" dirty="0" smtClean="0"/>
            </a:br>
            <a:endParaRPr lang="en-US" dirty="0"/>
          </a:p>
        </p:txBody>
      </p:sp>
      <p:sp>
        <p:nvSpPr>
          <p:cNvPr id="5" name="TextBox 4"/>
          <p:cNvSpPr txBox="1"/>
          <p:nvPr/>
        </p:nvSpPr>
        <p:spPr>
          <a:xfrm>
            <a:off x="5257800" y="5562600"/>
            <a:ext cx="3505200" cy="369332"/>
          </a:xfrm>
          <a:prstGeom prst="rect">
            <a:avLst/>
          </a:prstGeom>
          <a:noFill/>
        </p:spPr>
        <p:txBody>
          <a:bodyPr wrap="square" rtlCol="0">
            <a:spAutoFit/>
          </a:bodyPr>
          <a:lstStyle/>
          <a:p>
            <a:r>
              <a:rPr lang="en-US" dirty="0" smtClean="0"/>
              <a:t>http://www.google.com/analytics/</a:t>
            </a:r>
            <a:endParaRPr lang="en-US" dirty="0"/>
          </a:p>
        </p:txBody>
      </p:sp>
      <p:sp>
        <p:nvSpPr>
          <p:cNvPr id="6" name="Content Placeholder 2"/>
          <p:cNvSpPr txBox="1">
            <a:spLocks/>
          </p:cNvSpPr>
          <p:nvPr/>
        </p:nvSpPr>
        <p:spPr bwMode="auto">
          <a:xfrm>
            <a:off x="457200" y="2362200"/>
            <a:ext cx="82296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lang="en-US" sz="3200" dirty="0" smtClean="0">
                <a:latin typeface="+mn-lt"/>
              </a:rPr>
              <a:t>Paths users take through your site</a:t>
            </a:r>
          </a:p>
          <a:p>
            <a:pPr marL="342900" indent="-342900" eaLnBrk="0" hangingPunct="0">
              <a:spcBef>
                <a:spcPct val="20000"/>
              </a:spcBef>
              <a:buFont typeface="Arial" charset="0"/>
              <a:buChar char="•"/>
              <a:defRPr/>
            </a:pPr>
            <a:r>
              <a:rPr lang="en-US" sz="3200" dirty="0" smtClean="0">
                <a:latin typeface="+mn-lt"/>
              </a:rPr>
              <a:t>Browsers (and operating systems) used</a:t>
            </a:r>
          </a:p>
          <a:p>
            <a:pPr marL="342900" indent="-342900" eaLnBrk="0" hangingPunct="0">
              <a:spcBef>
                <a:spcPct val="20000"/>
              </a:spcBef>
              <a:buFont typeface="Arial" charset="0"/>
              <a:buChar char="•"/>
              <a:defRPr/>
            </a:pPr>
            <a:r>
              <a:rPr lang="en-US" sz="3200" dirty="0" smtClean="0">
                <a:latin typeface="+mn-lt"/>
              </a:rPr>
              <a:t>Mobile use</a:t>
            </a:r>
          </a:p>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Referrals – links</a:t>
            </a:r>
            <a:r>
              <a:rPr kumimoji="0" lang="en-US" sz="3200" b="0" i="0" u="none" strike="noStrike" kern="1200" cap="none" spc="0" normalizeH="0" noProof="0" dirty="0" smtClean="0">
                <a:ln>
                  <a:noFill/>
                </a:ln>
                <a:solidFill>
                  <a:schemeClr val="tx1"/>
                </a:solidFill>
                <a:effectLst/>
                <a:uLnTx/>
                <a:uFillTx/>
                <a:latin typeface="+mn-lt"/>
                <a:ea typeface="+mn-ea"/>
                <a:cs typeface="+mn-cs"/>
              </a:rPr>
              <a:t> to your site</a:t>
            </a:r>
          </a:p>
          <a:p>
            <a:pPr marL="342900" indent="-342900" eaLnBrk="0" hangingPunct="0">
              <a:spcBef>
                <a:spcPct val="20000"/>
              </a:spcBef>
              <a:buFont typeface="Arial" charset="0"/>
              <a:buChar char="•"/>
              <a:defRPr/>
            </a:pPr>
            <a:r>
              <a:rPr lang="en-US" sz="3200" baseline="0" dirty="0" smtClean="0">
                <a:latin typeface="+mn-lt"/>
              </a:rPr>
              <a:t>Search engine terms and referrals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171" name="Picture 3"/>
          <p:cNvPicPr>
            <a:picLocks noChangeAspect="1" noChangeArrowheads="1"/>
          </p:cNvPicPr>
          <p:nvPr/>
        </p:nvPicPr>
        <p:blipFill>
          <a:blip r:embed="rId3" cstate="print"/>
          <a:srcRect/>
          <a:stretch>
            <a:fillRect/>
          </a:stretch>
        </p:blipFill>
        <p:spPr bwMode="auto">
          <a:xfrm>
            <a:off x="2901950" y="838200"/>
            <a:ext cx="3340100" cy="749300"/>
          </a:xfrm>
          <a:prstGeom prst="rect">
            <a:avLst/>
          </a:prstGeom>
          <a:noFill/>
          <a:ln w="9525">
            <a:noFill/>
            <a:miter lim="800000"/>
            <a:headEnd/>
            <a:tailEnd/>
          </a:ln>
        </p:spPr>
      </p:pic>
      <p:sp>
        <p:nvSpPr>
          <p:cNvPr id="7" name="Title 1"/>
          <p:cNvSpPr txBox="1">
            <a:spLocks/>
          </p:cNvSpPr>
          <p:nvPr/>
        </p:nvSpPr>
        <p:spPr bwMode="auto">
          <a:xfrm>
            <a:off x="457200" y="1295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mj-lt"/>
                <a:ea typeface="+mj-ea"/>
                <a:cs typeface="+mj-cs"/>
              </a:rPr>
              <a:t>What</a:t>
            </a:r>
            <a:r>
              <a:rPr kumimoji="0" lang="en-US" sz="3600" b="0" i="0" u="none" strike="noStrike" kern="1200" cap="none" spc="0" normalizeH="0" noProof="0" dirty="0" smtClean="0">
                <a:ln>
                  <a:noFill/>
                </a:ln>
                <a:solidFill>
                  <a:schemeClr val="tx1"/>
                </a:solidFill>
                <a:effectLst/>
                <a:uLnTx/>
                <a:uFillTx/>
                <a:latin typeface="+mj-lt"/>
                <a:ea typeface="+mj-ea"/>
                <a:cs typeface="+mj-cs"/>
              </a:rPr>
              <a:t> else can you measure?</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a:t>
            </a:r>
            <a:endParaRPr lang="en-US" dirty="0"/>
          </a:p>
        </p:txBody>
      </p:sp>
      <p:pic>
        <p:nvPicPr>
          <p:cNvPr id="98306" name="Picture 2" descr="Bend Public Library"/>
          <p:cNvPicPr>
            <a:picLocks noGrp="1" noChangeAspect="1" noChangeArrowheads="1"/>
          </p:cNvPicPr>
          <p:nvPr>
            <p:ph idx="1"/>
          </p:nvPr>
        </p:nvPicPr>
        <p:blipFill>
          <a:blip r:embed="rId2" cstate="print"/>
          <a:srcRect/>
          <a:stretch>
            <a:fillRect/>
          </a:stretch>
        </p:blipFill>
        <p:spPr bwMode="auto">
          <a:xfrm>
            <a:off x="457200" y="1524000"/>
            <a:ext cx="2343048" cy="3505200"/>
          </a:xfrm>
          <a:prstGeom prst="rect">
            <a:avLst/>
          </a:prstGeom>
          <a:noFill/>
        </p:spPr>
      </p:pic>
      <p:pic>
        <p:nvPicPr>
          <p:cNvPr id="98308" name="Picture 4" descr="East Bend Library"/>
          <p:cNvPicPr>
            <a:picLocks noChangeAspect="1" noChangeArrowheads="1"/>
          </p:cNvPicPr>
          <p:nvPr/>
        </p:nvPicPr>
        <p:blipFill>
          <a:blip r:embed="rId3" cstate="print"/>
          <a:srcRect/>
          <a:stretch>
            <a:fillRect/>
          </a:stretch>
        </p:blipFill>
        <p:spPr bwMode="auto">
          <a:xfrm>
            <a:off x="3200400" y="1676400"/>
            <a:ext cx="2381250" cy="1162050"/>
          </a:xfrm>
          <a:prstGeom prst="rect">
            <a:avLst/>
          </a:prstGeom>
          <a:noFill/>
        </p:spPr>
      </p:pic>
      <p:pic>
        <p:nvPicPr>
          <p:cNvPr id="98310" name="Picture 6" descr="La Pine Library"/>
          <p:cNvPicPr>
            <a:picLocks noChangeAspect="1" noChangeArrowheads="1"/>
          </p:cNvPicPr>
          <p:nvPr/>
        </p:nvPicPr>
        <p:blipFill>
          <a:blip r:embed="rId4" cstate="print"/>
          <a:srcRect/>
          <a:stretch>
            <a:fillRect/>
          </a:stretch>
        </p:blipFill>
        <p:spPr bwMode="auto">
          <a:xfrm>
            <a:off x="6172200" y="1066800"/>
            <a:ext cx="2476500" cy="1543051"/>
          </a:xfrm>
          <a:prstGeom prst="rect">
            <a:avLst/>
          </a:prstGeom>
          <a:noFill/>
        </p:spPr>
      </p:pic>
      <p:pic>
        <p:nvPicPr>
          <p:cNvPr id="98312" name="Picture 8" descr="Redmond Library"/>
          <p:cNvPicPr>
            <a:picLocks noChangeAspect="1" noChangeArrowheads="1"/>
          </p:cNvPicPr>
          <p:nvPr/>
        </p:nvPicPr>
        <p:blipFill>
          <a:blip r:embed="rId5" cstate="print"/>
          <a:srcRect/>
          <a:stretch>
            <a:fillRect/>
          </a:stretch>
        </p:blipFill>
        <p:spPr bwMode="auto">
          <a:xfrm>
            <a:off x="3200400" y="3124200"/>
            <a:ext cx="2286000" cy="2276475"/>
          </a:xfrm>
          <a:prstGeom prst="rect">
            <a:avLst/>
          </a:prstGeom>
          <a:noFill/>
        </p:spPr>
      </p:pic>
      <p:pic>
        <p:nvPicPr>
          <p:cNvPr id="98314" name="Picture 10" descr="Sisters Library"/>
          <p:cNvPicPr>
            <a:picLocks noChangeAspect="1" noChangeArrowheads="1"/>
          </p:cNvPicPr>
          <p:nvPr/>
        </p:nvPicPr>
        <p:blipFill>
          <a:blip r:embed="rId6" cstate="print"/>
          <a:srcRect/>
          <a:stretch>
            <a:fillRect/>
          </a:stretch>
        </p:blipFill>
        <p:spPr bwMode="auto">
          <a:xfrm>
            <a:off x="5943600" y="2667000"/>
            <a:ext cx="2857500" cy="2124075"/>
          </a:xfrm>
          <a:prstGeom prst="rect">
            <a:avLst/>
          </a:prstGeom>
          <a:noFill/>
        </p:spPr>
      </p:pic>
      <p:pic>
        <p:nvPicPr>
          <p:cNvPr id="98316" name="Picture 12" descr="Sunriver Area Library"/>
          <p:cNvPicPr>
            <a:picLocks noChangeAspect="1" noChangeArrowheads="1"/>
          </p:cNvPicPr>
          <p:nvPr/>
        </p:nvPicPr>
        <p:blipFill>
          <a:blip r:embed="rId7" cstate="print"/>
          <a:srcRect/>
          <a:stretch>
            <a:fillRect/>
          </a:stretch>
        </p:blipFill>
        <p:spPr bwMode="auto">
          <a:xfrm>
            <a:off x="5562600" y="4953000"/>
            <a:ext cx="333375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8312"/>
                                        </p:tgtEl>
                                        <p:attrNameLst>
                                          <p:attrName>style.visibility</p:attrName>
                                        </p:attrNameLst>
                                      </p:cBhvr>
                                      <p:to>
                                        <p:strVal val="visible"/>
                                      </p:to>
                                    </p:set>
                                    <p:animEffect transition="in" filter="blinds(horizontal)">
                                      <p:cBhvr>
                                        <p:cTn id="7" dur="500"/>
                                        <p:tgtEl>
                                          <p:spTgt spid="983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8316"/>
                                        </p:tgtEl>
                                        <p:attrNameLst>
                                          <p:attrName>style.visibility</p:attrName>
                                        </p:attrNameLst>
                                      </p:cBhvr>
                                      <p:to>
                                        <p:strVal val="visible"/>
                                      </p:to>
                                    </p:set>
                                    <p:animEffect transition="in" filter="blinds(horizontal)">
                                      <p:cBhvr>
                                        <p:cTn id="12" dur="500"/>
                                        <p:tgtEl>
                                          <p:spTgt spid="983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8314"/>
                                        </p:tgtEl>
                                        <p:attrNameLst>
                                          <p:attrName>style.visibility</p:attrName>
                                        </p:attrNameLst>
                                      </p:cBhvr>
                                      <p:to>
                                        <p:strVal val="visible"/>
                                      </p:to>
                                    </p:set>
                                    <p:animEffect transition="in" filter="blinds(horizontal)">
                                      <p:cBhvr>
                                        <p:cTn id="17" dur="500"/>
                                        <p:tgtEl>
                                          <p:spTgt spid="983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blinds(horizontal)">
                                      <p:cBhvr>
                                        <p:cTn id="22" dur="500"/>
                                        <p:tgtEl>
                                          <p:spTgt spid="983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8308"/>
                                        </p:tgtEl>
                                        <p:attrNameLst>
                                          <p:attrName>style.visibility</p:attrName>
                                        </p:attrNameLst>
                                      </p:cBhvr>
                                      <p:to>
                                        <p:strVal val="visible"/>
                                      </p:to>
                                    </p:set>
                                    <p:animEffect transition="in" filter="blinds(horizontal)">
                                      <p:cBhvr>
                                        <p:cTn id="27" dur="500"/>
                                        <p:tgtEl>
                                          <p:spTgt spid="9830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98306"/>
                                        </p:tgtEl>
                                        <p:attrNameLst>
                                          <p:attrName>style.visibility</p:attrName>
                                        </p:attrNameLst>
                                      </p:cBhvr>
                                      <p:to>
                                        <p:strVal val="visible"/>
                                      </p:to>
                                    </p:set>
                                    <p:animEffect transition="in" filter="blinds(horizontal)">
                                      <p:cBhvr>
                                        <p:cTn id="32" dur="500"/>
                                        <p:tgtEl>
                                          <p:spTgt spid="98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14337" name="Picture 1"/>
          <p:cNvPicPr>
            <a:picLocks noChangeAspect="1" noChangeArrowheads="1"/>
          </p:cNvPicPr>
          <p:nvPr/>
        </p:nvPicPr>
        <p:blipFill>
          <a:blip r:embed="rId3" cstate="print"/>
          <a:srcRect/>
          <a:stretch>
            <a:fillRect/>
          </a:stretch>
        </p:blipFill>
        <p:spPr bwMode="auto">
          <a:xfrm>
            <a:off x="1752600" y="2209800"/>
            <a:ext cx="1932709" cy="590550"/>
          </a:xfrm>
          <a:prstGeom prst="rect">
            <a:avLst/>
          </a:prstGeom>
          <a:noFill/>
          <a:ln w="9525">
            <a:noFill/>
            <a:miter lim="800000"/>
            <a:headEnd/>
            <a:tailEnd/>
          </a:ln>
        </p:spPr>
      </p:pic>
      <p:pic>
        <p:nvPicPr>
          <p:cNvPr id="14339" name="Picture 3"/>
          <p:cNvPicPr>
            <a:picLocks noChangeAspect="1" noChangeArrowheads="1"/>
          </p:cNvPicPr>
          <p:nvPr/>
        </p:nvPicPr>
        <p:blipFill>
          <a:blip r:embed="rId4" cstate="print"/>
          <a:srcRect/>
          <a:stretch>
            <a:fillRect/>
          </a:stretch>
        </p:blipFill>
        <p:spPr bwMode="auto">
          <a:xfrm>
            <a:off x="5486400" y="2514600"/>
            <a:ext cx="1962150" cy="1228477"/>
          </a:xfrm>
          <a:prstGeom prst="rect">
            <a:avLst/>
          </a:prstGeom>
          <a:noFill/>
          <a:ln w="9525">
            <a:noFill/>
            <a:miter lim="800000"/>
            <a:headEnd/>
            <a:tailEnd/>
          </a:ln>
        </p:spPr>
      </p:pic>
      <p:pic>
        <p:nvPicPr>
          <p:cNvPr id="14342" name="Picture 6" descr="C:\Documents and Settings\wyliea.DPLS\Desktop\youtube_logo_standard_againstwhite.png"/>
          <p:cNvPicPr>
            <a:picLocks noChangeAspect="1" noChangeArrowheads="1"/>
          </p:cNvPicPr>
          <p:nvPr/>
        </p:nvPicPr>
        <p:blipFill>
          <a:blip r:embed="rId5" cstate="print"/>
          <a:srcRect/>
          <a:stretch>
            <a:fillRect/>
          </a:stretch>
        </p:blipFill>
        <p:spPr bwMode="auto">
          <a:xfrm>
            <a:off x="1905000" y="3810000"/>
            <a:ext cx="3810000" cy="1388492"/>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117762" name="Picture 2"/>
          <p:cNvPicPr>
            <a:picLocks noChangeAspect="1" noChangeArrowheads="1"/>
          </p:cNvPicPr>
          <p:nvPr/>
        </p:nvPicPr>
        <p:blipFill>
          <a:blip r:embed="rId3" cstate="print"/>
          <a:srcRect/>
          <a:stretch>
            <a:fillRect/>
          </a:stretch>
        </p:blipFill>
        <p:spPr bwMode="auto">
          <a:xfrm>
            <a:off x="3581400" y="1400175"/>
            <a:ext cx="5245511" cy="4057650"/>
          </a:xfrm>
          <a:prstGeom prst="rect">
            <a:avLst/>
          </a:prstGeom>
          <a:noFill/>
          <a:ln w="9525">
            <a:noFill/>
            <a:miter lim="800000"/>
            <a:headEnd/>
            <a:tailEnd/>
          </a:ln>
        </p:spPr>
      </p:pic>
      <p:sp>
        <p:nvSpPr>
          <p:cNvPr id="7" name="Content Placeholder 2"/>
          <p:cNvSpPr txBox="1">
            <a:spLocks/>
          </p:cNvSpPr>
          <p:nvPr/>
        </p:nvSpPr>
        <p:spPr bwMode="auto">
          <a:xfrm>
            <a:off x="381000" y="1752600"/>
            <a:ext cx="3048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Insights</a:t>
            </a:r>
          </a:p>
          <a:p>
            <a:pPr marL="342900" indent="-342900" eaLnBrk="0" hangingPunct="0">
              <a:spcBef>
                <a:spcPct val="20000"/>
              </a:spcBef>
              <a:buFont typeface="Arial" charset="0"/>
              <a:buChar char="•"/>
              <a:defRPr/>
            </a:pPr>
            <a:r>
              <a:rPr lang="en-US" sz="3200" dirty="0" smtClean="0">
                <a:latin typeface="+mn-lt"/>
              </a:rPr>
              <a:t>New users</a:t>
            </a:r>
          </a:p>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Reach</a:t>
            </a:r>
          </a:p>
          <a:p>
            <a:pPr marL="342900" indent="-342900" eaLnBrk="0" hangingPunct="0">
              <a:spcBef>
                <a:spcPct val="20000"/>
              </a:spcBef>
              <a:buFont typeface="Arial" charset="0"/>
              <a:buChar char="•"/>
              <a:defRPr/>
            </a:pPr>
            <a:r>
              <a:rPr lang="en-US" sz="3200" dirty="0" smtClean="0">
                <a:latin typeface="+mn-lt"/>
              </a:rPr>
              <a:t>Engagement</a:t>
            </a:r>
          </a:p>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Demographics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pic>
        <p:nvPicPr>
          <p:cNvPr id="118786" name="Picture 2"/>
          <p:cNvPicPr>
            <a:picLocks noChangeAspect="1" noChangeArrowheads="1"/>
          </p:cNvPicPr>
          <p:nvPr/>
        </p:nvPicPr>
        <p:blipFill>
          <a:blip r:embed="rId3" cstate="print"/>
          <a:srcRect/>
          <a:stretch>
            <a:fillRect/>
          </a:stretch>
        </p:blipFill>
        <p:spPr bwMode="auto">
          <a:xfrm>
            <a:off x="3581400" y="1685925"/>
            <a:ext cx="5254887" cy="3758668"/>
          </a:xfrm>
          <a:prstGeom prst="rect">
            <a:avLst/>
          </a:prstGeom>
          <a:noFill/>
          <a:ln w="9525">
            <a:noFill/>
            <a:miter lim="800000"/>
            <a:headEnd/>
            <a:tailEnd/>
          </a:ln>
        </p:spPr>
      </p:pic>
      <p:sp>
        <p:nvSpPr>
          <p:cNvPr id="8" name="Content Placeholder 2"/>
          <p:cNvSpPr txBox="1">
            <a:spLocks/>
          </p:cNvSpPr>
          <p:nvPr/>
        </p:nvSpPr>
        <p:spPr bwMode="auto">
          <a:xfrm>
            <a:off x="381000" y="1752600"/>
            <a:ext cx="3048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Followers</a:t>
            </a:r>
          </a:p>
          <a:p>
            <a:pPr marL="342900" indent="-342900" eaLnBrk="0" hangingPunct="0">
              <a:spcBef>
                <a:spcPct val="20000"/>
              </a:spcBef>
              <a:buFont typeface="Arial" charset="0"/>
              <a:buChar char="•"/>
              <a:defRPr/>
            </a:pPr>
            <a:r>
              <a:rPr lang="en-US" sz="3200" dirty="0" smtClean="0">
                <a:latin typeface="+mn-lt"/>
              </a:rPr>
              <a:t>Mentions</a:t>
            </a:r>
          </a:p>
          <a:p>
            <a:pPr marL="342900" indent="-342900" eaLnBrk="0" hangingPunct="0">
              <a:spcBef>
                <a:spcPct val="20000"/>
              </a:spcBef>
              <a:buFont typeface="Arial" charset="0"/>
              <a:buChar char="•"/>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Retweets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8" name="Content Placeholder 2"/>
          <p:cNvSpPr txBox="1">
            <a:spLocks/>
          </p:cNvSpPr>
          <p:nvPr/>
        </p:nvSpPr>
        <p:spPr bwMode="auto">
          <a:xfrm>
            <a:off x="381000" y="1752600"/>
            <a:ext cx="30480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Views</a:t>
            </a:r>
          </a:p>
          <a:p>
            <a:pPr marL="342900" indent="-342900" eaLnBrk="0" hangingPunct="0">
              <a:spcBef>
                <a:spcPct val="20000"/>
              </a:spcBef>
              <a:buFont typeface="Arial" charset="0"/>
              <a:buChar char="•"/>
              <a:defRPr/>
            </a:pPr>
            <a:r>
              <a:rPr lang="en-US" sz="3200" dirty="0" smtClean="0">
                <a:latin typeface="+mn-lt"/>
              </a:rPr>
              <a:t>Comments</a:t>
            </a:r>
          </a:p>
          <a:p>
            <a:pPr marL="342900"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Subscribers</a:t>
            </a:r>
          </a:p>
        </p:txBody>
      </p:sp>
      <p:pic>
        <p:nvPicPr>
          <p:cNvPr id="119810" name="Picture 2"/>
          <p:cNvPicPr>
            <a:picLocks noChangeAspect="1" noChangeArrowheads="1"/>
          </p:cNvPicPr>
          <p:nvPr/>
        </p:nvPicPr>
        <p:blipFill>
          <a:blip r:embed="rId3" cstate="print"/>
          <a:srcRect/>
          <a:stretch>
            <a:fillRect/>
          </a:stretch>
        </p:blipFill>
        <p:spPr bwMode="auto">
          <a:xfrm>
            <a:off x="3124200" y="1524000"/>
            <a:ext cx="5762107" cy="406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 Users</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Who uses electronic services from the library?</a:t>
            </a:r>
          </a:p>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lang="en-US" sz="3200" dirty="0" smtClean="0">
                <a:latin typeface="+mn-lt"/>
              </a:rPr>
              <a:t>Measurement and analysis are a work in progress</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 Users</a:t>
            </a:r>
            <a:endParaRPr lang="en-US" dirty="0"/>
          </a:p>
        </p:txBody>
      </p:sp>
      <p:sp>
        <p:nvSpPr>
          <p:cNvPr id="4" name="Content Placeholder 2"/>
          <p:cNvSpPr txBox="1">
            <a:spLocks/>
          </p:cNvSpPr>
          <p:nvPr/>
        </p:nvSpPr>
        <p:spPr bwMode="auto">
          <a:xfrm>
            <a:off x="609600" y="16002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defRPr/>
            </a:pPr>
            <a:r>
              <a:rPr lang="en-US" sz="3200" dirty="0" smtClean="0">
                <a:latin typeface="+mn-lt"/>
              </a:rPr>
              <a:t>Who uses electronic services from the library?</a:t>
            </a:r>
          </a:p>
          <a:p>
            <a:pPr marL="800100" lvl="1" indent="-342900" eaLnBrk="0" hangingPunct="0">
              <a:spcBef>
                <a:spcPct val="20000"/>
              </a:spcBef>
              <a:buFont typeface="Arial" charset="0"/>
              <a:buChar char="•"/>
              <a:defRPr/>
            </a:pPr>
            <a:r>
              <a:rPr lang="en-US" sz="3200" dirty="0" smtClean="0">
                <a:latin typeface="+mn-lt"/>
              </a:rPr>
              <a:t>Data mine your web reports - locations, operating systems, web browsers, mobile, etc.</a:t>
            </a:r>
          </a:p>
          <a:p>
            <a:pPr marL="800100" lvl="1" indent="-342900" eaLnBrk="0" hangingPunct="0">
              <a:spcBef>
                <a:spcPct val="20000"/>
              </a:spcBef>
              <a:buFont typeface="Arial" charset="0"/>
              <a:buChar char="•"/>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Social</a:t>
            </a:r>
            <a:r>
              <a:rPr kumimoji="0" lang="en-US" sz="3200" b="0" i="0" u="none" strike="noStrike" kern="1200" cap="none" spc="0" normalizeH="0" noProof="0" dirty="0" smtClean="0">
                <a:ln>
                  <a:noFill/>
                </a:ln>
                <a:solidFill>
                  <a:schemeClr val="tx1"/>
                </a:solidFill>
                <a:effectLst/>
                <a:uLnTx/>
                <a:uFillTx/>
                <a:latin typeface="+mn-lt"/>
                <a:ea typeface="+mn-ea"/>
                <a:cs typeface="+mn-cs"/>
              </a:rPr>
              <a:t> Media - demographics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eServices’ Users</a:t>
            </a:r>
            <a:endParaRPr lang="en-US" dirty="0"/>
          </a:p>
        </p:txBody>
      </p:sp>
      <p:sp>
        <p:nvSpPr>
          <p:cNvPr id="4" name="Content Placeholder 2"/>
          <p:cNvSpPr txBox="1">
            <a:spLocks/>
          </p:cNvSpPr>
          <p:nvPr/>
        </p:nvSpPr>
        <p:spPr bwMode="auto">
          <a:xfrm>
            <a:off x="609600" y="1600200"/>
            <a:ext cx="8229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charset="0"/>
              <a:buChar char="•"/>
              <a:defRPr/>
            </a:pPr>
            <a:r>
              <a:rPr lang="en-US" sz="3200" dirty="0" smtClean="0">
                <a:latin typeface="+mn-lt"/>
              </a:rPr>
              <a:t>Surveys</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3" cstate="print"/>
          <a:srcRect/>
          <a:stretch>
            <a:fillRect/>
          </a:stretch>
        </p:blipFill>
        <p:spPr bwMode="auto">
          <a:xfrm>
            <a:off x="152400" y="2387600"/>
            <a:ext cx="6792913" cy="208280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6705600" y="3429000"/>
            <a:ext cx="228600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cstate="print"/>
          <a:srcRect/>
          <a:stretch>
            <a:fillRect/>
          </a:stretch>
        </p:blipFill>
        <p:spPr bwMode="auto">
          <a:xfrm>
            <a:off x="762793" y="1219200"/>
            <a:ext cx="7618413" cy="6477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eServices’ Users</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6705600" y="2019300"/>
            <a:ext cx="2178627" cy="281940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81000" y="2155825"/>
            <a:ext cx="5435914" cy="254635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4343400" y="3200400"/>
            <a:ext cx="2197607" cy="2844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Comparing Apples to Oranges to Bananas</a:t>
            </a:r>
          </a:p>
          <a:p>
            <a:r>
              <a:rPr lang="en-US" dirty="0" smtClean="0"/>
              <a:t>Outputs vs. Outcomes</a:t>
            </a:r>
          </a:p>
          <a:p>
            <a:r>
              <a:rPr lang="en-US" dirty="0" smtClean="0"/>
              <a:t>Navel gazing</a:t>
            </a:r>
          </a:p>
          <a:p>
            <a:r>
              <a:rPr lang="en-US" dirty="0" smtClean="0"/>
              <a:t>Wonky statistics</a:t>
            </a:r>
          </a:p>
          <a:p>
            <a:r>
              <a:rPr lang="en-US" dirty="0" smtClean="0"/>
              <a:t>Educating Governing Bodies, Foundations and Public</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Use them, don’t just study them</a:t>
            </a:r>
          </a:p>
          <a:p>
            <a:r>
              <a:rPr lang="en-US" dirty="0" smtClean="0"/>
              <a:t>Budget reductions and measurements</a:t>
            </a:r>
          </a:p>
          <a:p>
            <a:r>
              <a:rPr lang="en-US" dirty="0" smtClean="0"/>
              <a:t>Long range planning and statistics</a:t>
            </a:r>
          </a:p>
          <a:p>
            <a:r>
              <a:rPr lang="en-US" dirty="0" smtClean="0"/>
              <a:t>Other applications of measurement studies</a:t>
            </a:r>
          </a:p>
          <a:p>
            <a:r>
              <a:rPr lang="en-US" dirty="0" smtClean="0"/>
              <a:t>Why we need to measure.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Statistics—Traditional </a:t>
            </a:r>
            <a:endParaRPr lang="en-US" dirty="0"/>
          </a:p>
        </p:txBody>
      </p:sp>
      <p:sp>
        <p:nvSpPr>
          <p:cNvPr id="3" name="Content Placeholder 2"/>
          <p:cNvSpPr>
            <a:spLocks noGrp="1"/>
          </p:cNvSpPr>
          <p:nvPr>
            <p:ph idx="1"/>
          </p:nvPr>
        </p:nvSpPr>
        <p:spPr>
          <a:xfrm>
            <a:off x="1295400" y="1600200"/>
            <a:ext cx="3581400" cy="2819400"/>
          </a:xfrm>
        </p:spPr>
        <p:txBody>
          <a:bodyPr/>
          <a:lstStyle/>
          <a:p>
            <a:endParaRPr lang="en-US" dirty="0" smtClean="0"/>
          </a:p>
          <a:p>
            <a:r>
              <a:rPr lang="en-US" dirty="0" smtClean="0"/>
              <a:t>Circulation</a:t>
            </a:r>
          </a:p>
          <a:p>
            <a:r>
              <a:rPr lang="en-US" dirty="0" smtClean="0"/>
              <a:t>Turnover</a:t>
            </a:r>
          </a:p>
          <a:p>
            <a:r>
              <a:rPr lang="en-US" dirty="0" smtClean="0"/>
              <a:t>Fill Rate</a:t>
            </a:r>
            <a:endParaRPr lang="en-US" dirty="0"/>
          </a:p>
        </p:txBody>
      </p:sp>
      <p:pic>
        <p:nvPicPr>
          <p:cNvPr id="1031" name="Picture 7" descr="three legged chair-contemporary chair design"/>
          <p:cNvPicPr>
            <a:picLocks noChangeAspect="1" noChangeArrowheads="1"/>
          </p:cNvPicPr>
          <p:nvPr/>
        </p:nvPicPr>
        <p:blipFill>
          <a:blip r:embed="rId3" cstate="print"/>
          <a:srcRect/>
          <a:stretch>
            <a:fillRect/>
          </a:stretch>
        </p:blipFill>
        <p:spPr bwMode="auto">
          <a:xfrm>
            <a:off x="5181600" y="1143000"/>
            <a:ext cx="3171825" cy="47625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a:buNone/>
            </a:pPr>
            <a:r>
              <a:rPr lang="en-US" dirty="0" smtClean="0"/>
              <a:t>Collections &amp; Circulation</a:t>
            </a:r>
          </a:p>
          <a:p>
            <a:pPr>
              <a:buNone/>
            </a:pPr>
            <a:r>
              <a:rPr lang="en-US" dirty="0" smtClean="0"/>
              <a:t>	Lynne Mildenstein </a:t>
            </a:r>
            <a:r>
              <a:rPr lang="en-US" sz="2800" dirty="0" smtClean="0">
                <a:hlinkClick r:id="rId2"/>
              </a:rPr>
              <a:t>lynnem@deschuteslibrary.org</a:t>
            </a:r>
            <a:endParaRPr lang="en-US" sz="2800" dirty="0" smtClean="0"/>
          </a:p>
          <a:p>
            <a:pPr>
              <a:buNone/>
            </a:pPr>
            <a:r>
              <a:rPr lang="en-US" dirty="0" smtClean="0"/>
              <a:t>Staffing &amp; Facilities Considerations</a:t>
            </a:r>
          </a:p>
          <a:p>
            <a:pPr>
              <a:buNone/>
            </a:pPr>
            <a:r>
              <a:rPr lang="en-US" dirty="0" smtClean="0"/>
              <a:t>	Kevin Barclay </a:t>
            </a:r>
            <a:r>
              <a:rPr lang="en-US" sz="2800" dirty="0" smtClean="0">
                <a:hlinkClick r:id="rId3"/>
              </a:rPr>
              <a:t>kevinb@deschuteslibrary.org</a:t>
            </a:r>
            <a:endParaRPr lang="en-US" sz="2800" dirty="0" smtClean="0"/>
          </a:p>
          <a:p>
            <a:pPr>
              <a:buNone/>
            </a:pPr>
            <a:r>
              <a:rPr lang="en-US" dirty="0" smtClean="0"/>
              <a:t>eServices &amp; Social Media</a:t>
            </a:r>
          </a:p>
          <a:p>
            <a:pPr>
              <a:buNone/>
            </a:pPr>
            <a:r>
              <a:rPr lang="en-US" dirty="0" smtClean="0"/>
              <a:t>	Wylie Ackerman </a:t>
            </a:r>
            <a:r>
              <a:rPr lang="en-US" sz="2800" dirty="0" smtClean="0">
                <a:hlinkClick r:id="rId4"/>
              </a:rPr>
              <a:t>wyliea@deschuteslibrary.org</a:t>
            </a:r>
            <a:endParaRPr lang="en-US" sz="28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609600" y="1676400"/>
            <a:ext cx="8229600" cy="3962400"/>
          </a:xfrm>
        </p:spPr>
        <p:txBody>
          <a:bodyPr/>
          <a:lstStyle/>
          <a:p>
            <a:pPr>
              <a:buNone/>
            </a:pPr>
            <a:r>
              <a:rPr lang="en-US" sz="2000" dirty="0" smtClean="0"/>
              <a:t>Oregon Public Library Statistics, Library Development Services. </a:t>
            </a:r>
            <a:r>
              <a:rPr lang="en-US" sz="2000" dirty="0" smtClean="0">
                <a:hlinkClick r:id="rId2"/>
              </a:rPr>
              <a:t>http://www.oregon.gov/osl/LD/Pages/statsploregon.aspx</a:t>
            </a:r>
            <a:r>
              <a:rPr lang="en-US" sz="2000" dirty="0" smtClean="0"/>
              <a:t> </a:t>
            </a:r>
          </a:p>
          <a:p>
            <a:pPr>
              <a:buNone/>
            </a:pPr>
            <a:r>
              <a:rPr lang="en-US" sz="2000" dirty="0" err="1" smtClean="0"/>
              <a:t>U.S.Census</a:t>
            </a:r>
            <a:r>
              <a:rPr lang="en-US" sz="2000" dirty="0" smtClean="0"/>
              <a:t> Bureau, State &amp; County Quick Facts. </a:t>
            </a:r>
            <a:r>
              <a:rPr lang="en-US" sz="2000" dirty="0" smtClean="0">
                <a:hlinkClick r:id="rId3"/>
              </a:rPr>
              <a:t>http://quickfacts.census.gov/qfd/states/41/41017.html</a:t>
            </a:r>
            <a:r>
              <a:rPr lang="en-US" sz="2000" dirty="0" smtClean="0"/>
              <a:t> </a:t>
            </a:r>
          </a:p>
          <a:p>
            <a:pPr>
              <a:buNone/>
            </a:pPr>
            <a:r>
              <a:rPr lang="en-US" sz="2000" dirty="0" smtClean="0"/>
              <a:t>Institute of Museum and Library Services, Research, Data Sets. </a:t>
            </a:r>
            <a:r>
              <a:rPr lang="en-US" sz="2000" dirty="0" smtClean="0">
                <a:hlinkClick r:id="rId4"/>
              </a:rPr>
              <a:t>http://www.imls.gov/research/default.aspx</a:t>
            </a:r>
            <a:r>
              <a:rPr lang="en-US" sz="2000" dirty="0" smtClean="0"/>
              <a:t> </a:t>
            </a:r>
          </a:p>
          <a:p>
            <a:pPr>
              <a:buNone/>
            </a:pPr>
            <a:r>
              <a:rPr lang="en-US" sz="2000" dirty="0" smtClean="0"/>
              <a:t>Patron Profiles, published by Library Journal. </a:t>
            </a:r>
            <a:r>
              <a:rPr lang="en-US" sz="2000" dirty="0" smtClean="0">
                <a:hlinkClick r:id="rId5"/>
              </a:rPr>
              <a:t>http://www.thedigitalshift.com/research/patron-profiles/?utm_source=lj&amp;utm_medium=web&amp;utm_campaign=PAT</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(cont.)</a:t>
            </a:r>
            <a:endParaRPr lang="en-US" dirty="0"/>
          </a:p>
        </p:txBody>
      </p:sp>
      <p:sp>
        <p:nvSpPr>
          <p:cNvPr id="3" name="Content Placeholder 2"/>
          <p:cNvSpPr>
            <a:spLocks noGrp="1"/>
          </p:cNvSpPr>
          <p:nvPr>
            <p:ph idx="1"/>
          </p:nvPr>
        </p:nvSpPr>
        <p:spPr>
          <a:xfrm>
            <a:off x="838200" y="1295400"/>
            <a:ext cx="7848600" cy="4267200"/>
          </a:xfrm>
        </p:spPr>
        <p:txBody>
          <a:bodyPr/>
          <a:lstStyle/>
          <a:p>
            <a:pPr>
              <a:buNone/>
            </a:pPr>
            <a:r>
              <a:rPr lang="en-US" sz="1800" dirty="0" smtClean="0"/>
              <a:t>Greiner,  Tony and Bob Cooper</a:t>
            </a:r>
            <a:r>
              <a:rPr lang="en-US" sz="1800" i="1" dirty="0" smtClean="0"/>
              <a:t>.   Analyzing Library Collection Use with Excel.  </a:t>
            </a:r>
            <a:r>
              <a:rPr lang="en-US" sz="1800" dirty="0" smtClean="0"/>
              <a:t>Chicago:  American Library Association, 2007.  Print.</a:t>
            </a:r>
          </a:p>
          <a:p>
            <a:pPr>
              <a:buNone/>
            </a:pPr>
            <a:endParaRPr lang="en-US" sz="900" dirty="0" smtClean="0"/>
          </a:p>
          <a:p>
            <a:pPr>
              <a:buNone/>
            </a:pPr>
            <a:r>
              <a:rPr lang="en-US" sz="1800" dirty="0" smtClean="0"/>
              <a:t>Mayo, Diane and Jeanne Goodrich. </a:t>
            </a:r>
            <a:r>
              <a:rPr lang="en-US" sz="1800" i="1" dirty="0" smtClean="0"/>
              <a:t>Staffing for Results: A Guide to Working Smarter</a:t>
            </a:r>
            <a:r>
              <a:rPr lang="en-US" sz="1800" dirty="0" smtClean="0"/>
              <a:t>. Chicago:  American Library Association,  2002. Print.</a:t>
            </a:r>
          </a:p>
          <a:p>
            <a:pPr>
              <a:buNone/>
            </a:pPr>
            <a:endParaRPr lang="en-US" sz="1000" dirty="0" smtClean="0"/>
          </a:p>
          <a:p>
            <a:pPr>
              <a:buNone/>
            </a:pPr>
            <a:r>
              <a:rPr lang="en-US" sz="1800" dirty="0" smtClean="0"/>
              <a:t>Nelson, Sandra.  </a:t>
            </a:r>
            <a:r>
              <a:rPr lang="en-US" sz="1800" i="1" dirty="0" smtClean="0"/>
              <a:t>The New Planning For Results: a Streamlined Approach</a:t>
            </a:r>
            <a:r>
              <a:rPr lang="en-US" sz="1800" dirty="0" smtClean="0"/>
              <a:t>.  Chicago: American Library Association, 2001.  Print.</a:t>
            </a:r>
          </a:p>
          <a:p>
            <a:pPr>
              <a:buNone/>
            </a:pPr>
            <a:endParaRPr lang="en-US" sz="900" dirty="0" smtClean="0"/>
          </a:p>
          <a:p>
            <a:pPr>
              <a:buNone/>
            </a:pPr>
            <a:r>
              <a:rPr lang="en-US" sz="1800" dirty="0" smtClean="0"/>
              <a:t>Smith, Ted.  </a:t>
            </a:r>
            <a:r>
              <a:rPr lang="en-US" sz="1800" i="1" dirty="0" smtClean="0"/>
              <a:t>Collecting and Using Public Library Statistics</a:t>
            </a:r>
            <a:r>
              <a:rPr lang="en-US" sz="1800" dirty="0" smtClean="0"/>
              <a:t>.  New York: Neal-Shuman Publishers, 1996.  Print</a:t>
            </a:r>
          </a:p>
          <a:p>
            <a:pPr>
              <a:buNone/>
            </a:pPr>
            <a:endParaRPr lang="en-US" sz="900" dirty="0" smtClean="0"/>
          </a:p>
          <a:p>
            <a:pPr>
              <a:buNone/>
            </a:pPr>
            <a:r>
              <a:rPr lang="en-US" sz="1800" dirty="0" err="1" smtClean="0"/>
              <a:t>Zweizig</a:t>
            </a:r>
            <a:r>
              <a:rPr lang="en-US" sz="1800" dirty="0" smtClean="0"/>
              <a:t>, Douglas and Eleanor Jo Rodger.  </a:t>
            </a:r>
            <a:r>
              <a:rPr lang="en-US" sz="1800" i="1" dirty="0" smtClean="0"/>
              <a:t>Output Measures for Public Libraries: a Manual of Standardized Procedures.</a:t>
            </a:r>
            <a:r>
              <a:rPr lang="en-US" sz="1800" dirty="0" smtClean="0"/>
              <a:t>  Chicago: American Library Association, 1982.  Print</a:t>
            </a:r>
            <a:r>
              <a:rPr lang="en-US" sz="2000" dirty="0" smtClean="0"/>
              <a:t>.</a:t>
            </a:r>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Circulation Statistics</a:t>
            </a:r>
            <a:endParaRPr lang="en-US" dirty="0"/>
          </a:p>
        </p:txBody>
      </p:sp>
      <p:sp>
        <p:nvSpPr>
          <p:cNvPr id="3" name="Content Placeholder 2"/>
          <p:cNvSpPr>
            <a:spLocks noGrp="1"/>
          </p:cNvSpPr>
          <p:nvPr>
            <p:ph idx="1"/>
          </p:nvPr>
        </p:nvSpPr>
        <p:spPr>
          <a:xfrm>
            <a:off x="3124200" y="1447800"/>
            <a:ext cx="5638800" cy="3581400"/>
          </a:xfrm>
        </p:spPr>
        <p:txBody>
          <a:bodyPr/>
          <a:lstStyle/>
          <a:p>
            <a:r>
              <a:rPr lang="en-US" dirty="0" smtClean="0"/>
              <a:t>Methodology – </a:t>
            </a:r>
          </a:p>
          <a:p>
            <a:pPr lvl="1"/>
            <a:r>
              <a:rPr lang="en-US" dirty="0" smtClean="0"/>
              <a:t>Count and separate widgets</a:t>
            </a:r>
          </a:p>
          <a:p>
            <a:pPr lvl="1"/>
            <a:r>
              <a:rPr lang="en-US" dirty="0" smtClean="0"/>
              <a:t>Count by “audience” types</a:t>
            </a:r>
          </a:p>
          <a:p>
            <a:pPr lvl="1"/>
            <a:r>
              <a:rPr lang="en-US" dirty="0" smtClean="0"/>
              <a:t>Count by format</a:t>
            </a:r>
          </a:p>
          <a:p>
            <a:r>
              <a:rPr lang="en-US" dirty="0" smtClean="0"/>
              <a:t>Analysis</a:t>
            </a:r>
          </a:p>
          <a:p>
            <a:pPr lvl="1"/>
            <a:r>
              <a:rPr lang="en-US" dirty="0" smtClean="0"/>
              <a:t>Compare national, state, local</a:t>
            </a:r>
          </a:p>
          <a:p>
            <a:pPr>
              <a:buNone/>
            </a:pPr>
            <a:endParaRPr lang="en-US" dirty="0"/>
          </a:p>
        </p:txBody>
      </p:sp>
      <p:pic>
        <p:nvPicPr>
          <p:cNvPr id="43010" name="Picture 2" descr="http://simplyzesty.com/wp-content/uploads/2010/07/Math6.jpg"/>
          <p:cNvPicPr>
            <a:picLocks noChangeAspect="1" noChangeArrowheads="1"/>
          </p:cNvPicPr>
          <p:nvPr/>
        </p:nvPicPr>
        <p:blipFill>
          <a:blip r:embed="rId3" cstate="print"/>
          <a:srcRect/>
          <a:stretch>
            <a:fillRect/>
          </a:stretch>
        </p:blipFill>
        <p:spPr bwMode="auto">
          <a:xfrm>
            <a:off x="533400" y="1371600"/>
            <a:ext cx="2204049" cy="3200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DPL Circulation by Audience</a:t>
            </a:r>
            <a:endParaRPr lang="en-US" dirty="0"/>
          </a:p>
        </p:txBody>
      </p:sp>
      <p:graphicFrame>
        <p:nvGraphicFramePr>
          <p:cNvPr id="4" name="Content Placeholder 3"/>
          <p:cNvGraphicFramePr>
            <a:graphicFrameLocks noGrp="1"/>
          </p:cNvGraphicFramePr>
          <p:nvPr>
            <p:ph idx="1"/>
          </p:nvPr>
        </p:nvGraphicFramePr>
        <p:xfrm>
          <a:off x="457200" y="1447800"/>
          <a:ext cx="82296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ill Sans">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C86B9925729146A92E7A191177A054" ma:contentTypeVersion="0" ma:contentTypeDescription="Create a new document." ma:contentTypeScope="" ma:versionID="b17509691e09facefa8f672c92d06e6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57B05B7B-F553-4094-89ED-58D4841F9D3A}">
  <ds:schemaRefs>
    <ds:schemaRef ds:uri="http://schemas.microsoft.com/sharepoint/v3/contenttype/forms"/>
  </ds:schemaRefs>
</ds:datastoreItem>
</file>

<file path=customXml/itemProps2.xml><?xml version="1.0" encoding="utf-8"?>
<ds:datastoreItem xmlns:ds="http://schemas.openxmlformats.org/officeDocument/2006/customXml" ds:itemID="{4988823A-2BEC-4E72-B89A-B0AD8432F2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E5C2FCD-2543-4BE3-9655-366E4F89E386}">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2215</TotalTime>
  <Words>2702</Words>
  <Application>Microsoft Office PowerPoint</Application>
  <PresentationFormat>On-screen Show (4:3)</PresentationFormat>
  <Paragraphs>554</Paragraphs>
  <Slides>72</Slides>
  <Notes>51</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Office Theme</vt:lpstr>
      <vt:lpstr>Measuring Now  for Tomorrow</vt:lpstr>
      <vt:lpstr>Introduction—Why We Measure</vt:lpstr>
      <vt:lpstr>Introduction—Why We Don’t</vt:lpstr>
      <vt:lpstr>Measuring Excuses and Emily Rosa</vt:lpstr>
      <vt:lpstr>Scenarios</vt:lpstr>
      <vt:lpstr>DPL</vt:lpstr>
      <vt:lpstr>Collections Statistics—Traditional </vt:lpstr>
      <vt:lpstr>Circulation Statistics</vt:lpstr>
      <vt:lpstr>DPL Circulation by Audience</vt:lpstr>
      <vt:lpstr>DPL Circulation by Format</vt:lpstr>
      <vt:lpstr>Turnover</vt:lpstr>
      <vt:lpstr>DPL Turnover Rate - Adult</vt:lpstr>
      <vt:lpstr>DPL Turnover Rate – Juvenile</vt:lpstr>
      <vt:lpstr>DPL Turnover Rate - Downloads</vt:lpstr>
      <vt:lpstr>Fill Rate Survey</vt:lpstr>
      <vt:lpstr>DPL Fill Rate Survey</vt:lpstr>
      <vt:lpstr>How does it fit?</vt:lpstr>
      <vt:lpstr>Collection Statistics—Non-traditional</vt:lpstr>
      <vt:lpstr>Circulation/Visit Ratio</vt:lpstr>
      <vt:lpstr>Weeding</vt:lpstr>
      <vt:lpstr>Per Capita Statistics</vt:lpstr>
      <vt:lpstr>Staffing and Service Statistics</vt:lpstr>
      <vt:lpstr>Service Desk Tally—Customer Transactions</vt:lpstr>
      <vt:lpstr>Customer Transactions I</vt:lpstr>
      <vt:lpstr>Customer Transactions II</vt:lpstr>
      <vt:lpstr>Customer Transactions III</vt:lpstr>
      <vt:lpstr>Customer Transactions IV—Staff Interact/Visit</vt:lpstr>
      <vt:lpstr>Staffing Standards I—Minutes/Check-in and Service Minutes/Visit</vt:lpstr>
      <vt:lpstr>Staffing Standards II—Volunteer MH percentage</vt:lpstr>
      <vt:lpstr>Staffing Standards III—Branch Staff Time Allocations </vt:lpstr>
      <vt:lpstr>Visits/Hour I</vt:lpstr>
      <vt:lpstr>Visits/Hour II</vt:lpstr>
      <vt:lpstr>Self-Check Percent</vt:lpstr>
      <vt:lpstr>Facilities Statistics</vt:lpstr>
      <vt:lpstr>Facility per Service Area Capita—Or “How to define FAIR”</vt:lpstr>
      <vt:lpstr>FAIR II—Library Square Feet per Service Area Capita</vt:lpstr>
      <vt:lpstr>FAIR III—Library Hours per Service Area Capita</vt:lpstr>
      <vt:lpstr>FAIR IV—Library Personnel Costs per Service Area Capita</vt:lpstr>
      <vt:lpstr>Computer Usage</vt:lpstr>
      <vt:lpstr>Cost/Circulation</vt:lpstr>
      <vt:lpstr>Cost/Square Foot</vt:lpstr>
      <vt:lpstr>Cost/Service Area Capita</vt:lpstr>
      <vt:lpstr>PC/Internet/Wireless Usage and Cost</vt:lpstr>
      <vt:lpstr>Now What?—What do these numbers tell you about your staffing and facilities?</vt:lpstr>
      <vt:lpstr>eServices</vt:lpstr>
      <vt:lpstr>Digital OverDrive</vt:lpstr>
      <vt:lpstr>Digital OverDrive</vt:lpstr>
      <vt:lpstr>Digital OverDrive</vt:lpstr>
      <vt:lpstr>Digital OverDrive</vt:lpstr>
      <vt:lpstr>Digital OverDrive</vt:lpstr>
      <vt:lpstr>Digital OverDrive</vt:lpstr>
      <vt:lpstr>Subscription Databases</vt:lpstr>
      <vt:lpstr>Subscription Databases</vt:lpstr>
      <vt:lpstr>Web </vt:lpstr>
      <vt:lpstr>Web </vt:lpstr>
      <vt:lpstr>Web </vt:lpstr>
      <vt:lpstr>Web  Google Analytics</vt:lpstr>
      <vt:lpstr>Web </vt:lpstr>
      <vt:lpstr>Web </vt:lpstr>
      <vt:lpstr>Social Media</vt:lpstr>
      <vt:lpstr>Social Media</vt:lpstr>
      <vt:lpstr>Social Media</vt:lpstr>
      <vt:lpstr>Social Media</vt:lpstr>
      <vt:lpstr>eServices’ Users</vt:lpstr>
      <vt:lpstr>eServices’ Users</vt:lpstr>
      <vt:lpstr>eServices’ Users</vt:lpstr>
      <vt:lpstr>eServices’ Users</vt:lpstr>
      <vt:lpstr>Challenges</vt:lpstr>
      <vt:lpstr>Conclusions</vt:lpstr>
      <vt:lpstr>Contact Information</vt:lpstr>
      <vt:lpstr>Sources</vt:lpstr>
      <vt:lpstr>Sources (cont.)</vt:lpstr>
    </vt:vector>
  </TitlesOfParts>
  <Company>Deschutes Public Library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accents, white logo</dc:title>
  <dc:creator>annh</dc:creator>
  <cp:lastModifiedBy>master</cp:lastModifiedBy>
  <cp:revision>171</cp:revision>
  <dcterms:created xsi:type="dcterms:W3CDTF">2010-11-22T18:38:12Z</dcterms:created>
  <dcterms:modified xsi:type="dcterms:W3CDTF">2012-05-01T23:18:01Z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0x01010084C86B9925729146A92E7A191177A054</vt:lpwstr>
  </property>
</Properties>
</file>