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notesSlides/notesSlide13.xml" ContentType="application/vnd.openxmlformats-officedocument.presentationml.notesSlide+xml"/>
  <Override PartName="/ppt/charts/chart3.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342" r:id="rId2"/>
    <p:sldId id="257" r:id="rId3"/>
    <p:sldId id="356" r:id="rId4"/>
    <p:sldId id="357" r:id="rId5"/>
    <p:sldId id="358" r:id="rId6"/>
    <p:sldId id="329" r:id="rId7"/>
    <p:sldId id="330" r:id="rId8"/>
    <p:sldId id="331" r:id="rId9"/>
    <p:sldId id="344" r:id="rId10"/>
    <p:sldId id="352" r:id="rId11"/>
    <p:sldId id="276" r:id="rId12"/>
    <p:sldId id="345" r:id="rId13"/>
    <p:sldId id="346" r:id="rId14"/>
    <p:sldId id="337" r:id="rId15"/>
    <p:sldId id="347" r:id="rId16"/>
    <p:sldId id="300" r:id="rId17"/>
    <p:sldId id="349" r:id="rId18"/>
    <p:sldId id="350" r:id="rId19"/>
    <p:sldId id="348" r:id="rId20"/>
    <p:sldId id="351" r:id="rId21"/>
    <p:sldId id="354" r:id="rId22"/>
    <p:sldId id="340" r:id="rId23"/>
    <p:sldId id="341" r:id="rId24"/>
    <p:sldId id="359" r:id="rId25"/>
    <p:sldId id="333" r:id="rId26"/>
    <p:sldId id="304" r:id="rId27"/>
    <p:sldId id="301" r:id="rId28"/>
    <p:sldId id="287" r:id="rId29"/>
    <p:sldId id="355" r:id="rId3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520739F-E527-431B-A29E-C39FE533E405}">
          <p14:sldIdLst>
            <p14:sldId id="342"/>
            <p14:sldId id="257"/>
            <p14:sldId id="356"/>
            <p14:sldId id="357"/>
            <p14:sldId id="358"/>
            <p14:sldId id="329"/>
            <p14:sldId id="330"/>
            <p14:sldId id="331"/>
            <p14:sldId id="344"/>
            <p14:sldId id="352"/>
            <p14:sldId id="276"/>
            <p14:sldId id="345"/>
            <p14:sldId id="346"/>
            <p14:sldId id="337"/>
            <p14:sldId id="347"/>
            <p14:sldId id="300"/>
            <p14:sldId id="349"/>
            <p14:sldId id="350"/>
            <p14:sldId id="348"/>
            <p14:sldId id="351"/>
            <p14:sldId id="354"/>
            <p14:sldId id="340"/>
            <p14:sldId id="341"/>
            <p14:sldId id="359"/>
            <p14:sldId id="333"/>
            <p14:sldId id="304"/>
            <p14:sldId id="301"/>
            <p14:sldId id="287"/>
            <p14:sldId id="35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7E7"/>
    <a:srgbClr val="F393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06" autoAdjust="0"/>
    <p:restoredTop sz="87211" autoAdjust="0"/>
  </p:normalViewPr>
  <p:slideViewPr>
    <p:cSldViewPr showGuides="1">
      <p:cViewPr varScale="1">
        <p:scale>
          <a:sx n="91" d="100"/>
          <a:sy n="91" d="100"/>
        </p:scale>
        <p:origin x="-49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75" d="100"/>
          <a:sy n="75" d="100"/>
        </p:scale>
        <p:origin x="-1065" y="3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https://tss.oregonstate.edu/cn/services/mycn/Library/Shared/ETS/LaurieEvvivaUtaJane/Publications-Presentations/HLA/Copy%20of%20InterviewTransciptionSpreadsheet.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dLbls>
            <c:dLbl>
              <c:idx val="1"/>
              <c:layout/>
              <c:tx>
                <c:rich>
                  <a:bodyPr/>
                  <a:lstStyle/>
                  <a:p>
                    <a:r>
                      <a:rPr lang="en-US" smtClean="0"/>
                      <a:t>15</a:t>
                    </a:r>
                    <a:endParaRPr lang="en-US"/>
                  </a:p>
                </c:rich>
              </c:tx>
              <c:showLegendKey val="0"/>
              <c:showVal val="1"/>
              <c:showCatName val="0"/>
              <c:showSerName val="0"/>
              <c:showPercent val="0"/>
              <c:showBubbleSize val="0"/>
            </c:dLbl>
            <c:txPr>
              <a:bodyPr/>
              <a:lstStyle/>
              <a:p>
                <a:pPr>
                  <a:defRPr sz="2800"/>
                </a:pPr>
                <a:endParaRPr lang="en-US"/>
              </a:p>
            </c:txPr>
            <c:showLegendKey val="0"/>
            <c:showVal val="1"/>
            <c:showCatName val="0"/>
            <c:showSerName val="0"/>
            <c:showPercent val="0"/>
            <c:showBubbleSize val="0"/>
            <c:showLeaderLines val="0"/>
          </c:dLbls>
          <c:cat>
            <c:strRef>
              <c:f>'[Copy of InterviewTransciptionSpreadsheet.xlsx]ereader ownership'!$A$1:$A$2</c:f>
              <c:strCache>
                <c:ptCount val="2"/>
                <c:pt idx="0">
                  <c:v>yes</c:v>
                </c:pt>
                <c:pt idx="1">
                  <c:v>no</c:v>
                </c:pt>
              </c:strCache>
            </c:strRef>
          </c:cat>
          <c:val>
            <c:numRef>
              <c:f>'[Copy of InterviewTransciptionSpreadsheet.xlsx]ereader ownership'!$B$1:$B$2</c:f>
              <c:numCache>
                <c:formatCode>General</c:formatCode>
                <c:ptCount val="2"/>
                <c:pt idx="0">
                  <c:v>8</c:v>
                </c:pt>
                <c:pt idx="1">
                  <c:v>22</c:v>
                </c:pt>
              </c:numCache>
            </c:numRef>
          </c:val>
        </c:ser>
        <c:dLbls>
          <c:showLegendKey val="0"/>
          <c:showVal val="0"/>
          <c:showCatName val="0"/>
          <c:showSerName val="0"/>
          <c:showPercent val="0"/>
          <c:showBubbleSize val="0"/>
        </c:dLbls>
        <c:gapWidth val="150"/>
        <c:shape val="box"/>
        <c:axId val="168000512"/>
        <c:axId val="169042688"/>
        <c:axId val="0"/>
      </c:bar3DChart>
      <c:catAx>
        <c:axId val="168000512"/>
        <c:scaling>
          <c:orientation val="minMax"/>
        </c:scaling>
        <c:delete val="0"/>
        <c:axPos val="b"/>
        <c:majorTickMark val="out"/>
        <c:minorTickMark val="none"/>
        <c:tickLblPos val="nextTo"/>
        <c:txPr>
          <a:bodyPr/>
          <a:lstStyle/>
          <a:p>
            <a:pPr>
              <a:defRPr sz="2400"/>
            </a:pPr>
            <a:endParaRPr lang="en-US"/>
          </a:p>
        </c:txPr>
        <c:crossAx val="169042688"/>
        <c:crosses val="autoZero"/>
        <c:auto val="1"/>
        <c:lblAlgn val="ctr"/>
        <c:lblOffset val="100"/>
        <c:noMultiLvlLbl val="0"/>
      </c:catAx>
      <c:valAx>
        <c:axId val="169042688"/>
        <c:scaling>
          <c:orientation val="minMax"/>
        </c:scaling>
        <c:delete val="0"/>
        <c:axPos val="l"/>
        <c:majorGridlines/>
        <c:title>
          <c:tx>
            <c:rich>
              <a:bodyPr rot="-5400000" vert="horz"/>
              <a:lstStyle/>
              <a:p>
                <a:pPr>
                  <a:defRPr sz="2400"/>
                </a:pPr>
                <a:r>
                  <a:rPr lang="en-US" sz="2400"/>
                  <a:t>Number of Participants</a:t>
                </a:r>
              </a:p>
            </c:rich>
          </c:tx>
          <c:layout/>
          <c:overlay val="0"/>
        </c:title>
        <c:numFmt formatCode="General" sourceLinked="1"/>
        <c:majorTickMark val="out"/>
        <c:minorTickMark val="none"/>
        <c:tickLblPos val="nextTo"/>
        <c:txPr>
          <a:bodyPr/>
          <a:lstStyle/>
          <a:p>
            <a:pPr>
              <a:defRPr sz="1600"/>
            </a:pPr>
            <a:endParaRPr lang="en-US"/>
          </a:p>
        </c:txPr>
        <c:crossAx val="168000512"/>
        <c:crosses val="autoZero"/>
        <c:crossBetween val="between"/>
      </c:valAx>
    </c:plotArea>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dLbl>
              <c:idx val="0"/>
              <c:layout>
                <c:manualLayout>
                  <c:x val="-0.17224001344344153"/>
                  <c:y val="1.7260671363447989E-2"/>
                </c:manualLayout>
              </c:layout>
              <c:showLegendKey val="0"/>
              <c:showVal val="0"/>
              <c:showCatName val="1"/>
              <c:showSerName val="0"/>
              <c:showPercent val="1"/>
              <c:showBubbleSize val="0"/>
            </c:dLbl>
            <c:dLbl>
              <c:idx val="1"/>
              <c:layout>
                <c:manualLayout>
                  <c:x val="0.13418747199283015"/>
                  <c:y val="-0.18930912418842383"/>
                </c:manualLayout>
              </c:layout>
              <c:tx>
                <c:rich>
                  <a:bodyPr/>
                  <a:lstStyle/>
                  <a:p>
                    <a:r>
                      <a:rPr lang="en-US" dirty="0" smtClean="0"/>
                      <a:t>Computer</a:t>
                    </a:r>
                    <a:r>
                      <a:rPr lang="en-US" dirty="0"/>
                      <a:t>
29%</a:t>
                    </a:r>
                  </a:p>
                </c:rich>
              </c:tx>
              <c:showLegendKey val="0"/>
              <c:showVal val="0"/>
              <c:showCatName val="1"/>
              <c:showSerName val="0"/>
              <c:showPercent val="1"/>
              <c:showBubbleSize val="0"/>
            </c:dLbl>
            <c:dLbl>
              <c:idx val="2"/>
              <c:layout>
                <c:manualLayout>
                  <c:x val="0.147652359003905"/>
                  <c:y val="1.4584196712253074E-3"/>
                </c:manualLayout>
              </c:layout>
              <c:showLegendKey val="0"/>
              <c:showVal val="0"/>
              <c:showCatName val="1"/>
              <c:showSerName val="0"/>
              <c:showPercent val="1"/>
              <c:showBubbleSize val="0"/>
            </c:dLbl>
            <c:showLegendKey val="0"/>
            <c:showVal val="0"/>
            <c:showCatName val="1"/>
            <c:showSerName val="0"/>
            <c:showPercent val="1"/>
            <c:showBubbleSize val="0"/>
            <c:showLeaderLines val="1"/>
          </c:dLbls>
          <c:cat>
            <c:strRef>
              <c:f>'Non-email reading tech'!$A$3:$E$3</c:f>
              <c:strCache>
                <c:ptCount val="5"/>
                <c:pt idx="0">
                  <c:v>Paper</c:v>
                </c:pt>
                <c:pt idx="1">
                  <c:v>Computer/laptop</c:v>
                </c:pt>
                <c:pt idx="2">
                  <c:v>Tablet</c:v>
                </c:pt>
                <c:pt idx="3">
                  <c:v>Smartphone</c:v>
                </c:pt>
                <c:pt idx="4">
                  <c:v>eReader</c:v>
                </c:pt>
              </c:strCache>
            </c:strRef>
          </c:cat>
          <c:val>
            <c:numRef>
              <c:f>'Non-email reading tech'!$A$4:$E$4</c:f>
              <c:numCache>
                <c:formatCode>0%</c:formatCode>
                <c:ptCount val="5"/>
                <c:pt idx="0">
                  <c:v>0.428181818181818</c:v>
                </c:pt>
                <c:pt idx="1">
                  <c:v>0.296363636363636</c:v>
                </c:pt>
                <c:pt idx="2">
                  <c:v>3.6363636363636397E-2</c:v>
                </c:pt>
                <c:pt idx="3">
                  <c:v>0.118181818181818</c:v>
                </c:pt>
                <c:pt idx="4">
                  <c:v>0.121428571428571</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barChart>
        <c:barDir val="bar"/>
        <c:grouping val="stacked"/>
        <c:varyColors val="0"/>
        <c:ser>
          <c:idx val="0"/>
          <c:order val="0"/>
          <c:tx>
            <c:strRef>
              <c:f>Downloads!$B$2</c:f>
              <c:strCache>
                <c:ptCount val="1"/>
                <c:pt idx="0">
                  <c:v>@ 1 Month</c:v>
                </c:pt>
              </c:strCache>
            </c:strRef>
          </c:tx>
          <c:invertIfNegative val="0"/>
          <c:dLbls>
            <c:dLbl>
              <c:idx val="1"/>
              <c:layout>
                <c:manualLayout>
                  <c:x val="-5.1282044379561964E-3"/>
                  <c:y val="1.6194331983805668E-2"/>
                </c:manualLayout>
              </c:layout>
              <c:tx>
                <c:rich>
                  <a:bodyPr/>
                  <a:lstStyle/>
                  <a:p>
                    <a:r>
                      <a:rPr lang="en-US" smtClean="0"/>
                      <a:t>0.4</a:t>
                    </a:r>
                    <a:endParaRPr lang="en-US"/>
                  </a:p>
                </c:rich>
              </c:tx>
              <c:showLegendKey val="0"/>
              <c:showVal val="1"/>
              <c:showCatName val="0"/>
              <c:showSerName val="0"/>
              <c:showPercent val="0"/>
              <c:showBubbleSize val="0"/>
            </c:dLbl>
            <c:txPr>
              <a:bodyPr/>
              <a:lstStyle/>
              <a:p>
                <a:pPr>
                  <a:defRPr sz="1400"/>
                </a:pPr>
                <a:endParaRPr lang="en-US"/>
              </a:p>
            </c:txPr>
            <c:showLegendKey val="0"/>
            <c:showVal val="1"/>
            <c:showCatName val="0"/>
            <c:showSerName val="0"/>
            <c:showPercent val="0"/>
            <c:showBubbleSize val="0"/>
            <c:showLeaderLines val="0"/>
          </c:dLbls>
          <c:cat>
            <c:strRef>
              <c:f>Downloads!$A$3:$A$6</c:f>
              <c:strCache>
                <c:ptCount val="4"/>
                <c:pt idx="0">
                  <c:v>Public Library Ebooks</c:v>
                </c:pt>
                <c:pt idx="1">
                  <c:v>OSU Libraries Ebooks</c:v>
                </c:pt>
                <c:pt idx="2">
                  <c:v>Other Vendors Ebooks</c:v>
                </c:pt>
                <c:pt idx="3">
                  <c:v>Documents</c:v>
                </c:pt>
              </c:strCache>
            </c:strRef>
          </c:cat>
          <c:val>
            <c:numRef>
              <c:f>Downloads!$B$3:$B$6</c:f>
              <c:numCache>
                <c:formatCode>General</c:formatCode>
                <c:ptCount val="4"/>
                <c:pt idx="0">
                  <c:v>2.67</c:v>
                </c:pt>
                <c:pt idx="1">
                  <c:v>0.43</c:v>
                </c:pt>
                <c:pt idx="2">
                  <c:v>2.63</c:v>
                </c:pt>
                <c:pt idx="3">
                  <c:v>8.14</c:v>
                </c:pt>
              </c:numCache>
            </c:numRef>
          </c:val>
        </c:ser>
        <c:ser>
          <c:idx val="1"/>
          <c:order val="1"/>
          <c:tx>
            <c:strRef>
              <c:f>Downloads!$C$2</c:f>
              <c:strCache>
                <c:ptCount val="1"/>
                <c:pt idx="0">
                  <c:v>@ 6 Months</c:v>
                </c:pt>
              </c:strCache>
            </c:strRef>
          </c:tx>
          <c:invertIfNegative val="0"/>
          <c:dLbls>
            <c:dLbl>
              <c:idx val="1"/>
              <c:layout>
                <c:manualLayout>
                  <c:x val="1.7094014793187323E-2"/>
                  <c:y val="1.6194331983805668E-2"/>
                </c:manualLayout>
              </c:layout>
              <c:showLegendKey val="0"/>
              <c:showVal val="1"/>
              <c:showCatName val="0"/>
              <c:showSerName val="0"/>
              <c:showPercent val="0"/>
              <c:showBubbleSize val="0"/>
            </c:dLbl>
            <c:txPr>
              <a:bodyPr/>
              <a:lstStyle/>
              <a:p>
                <a:pPr>
                  <a:defRPr sz="1400"/>
                </a:pPr>
                <a:endParaRPr lang="en-US"/>
              </a:p>
            </c:txPr>
            <c:showLegendKey val="0"/>
            <c:showVal val="1"/>
            <c:showCatName val="0"/>
            <c:showSerName val="0"/>
            <c:showPercent val="0"/>
            <c:showBubbleSize val="0"/>
            <c:showLeaderLines val="0"/>
          </c:dLbls>
          <c:cat>
            <c:strRef>
              <c:f>Downloads!$A$3:$A$6</c:f>
              <c:strCache>
                <c:ptCount val="4"/>
                <c:pt idx="0">
                  <c:v>Public Library Ebooks</c:v>
                </c:pt>
                <c:pt idx="1">
                  <c:v>OSU Libraries Ebooks</c:v>
                </c:pt>
                <c:pt idx="2">
                  <c:v>Other Vendors Ebooks</c:v>
                </c:pt>
                <c:pt idx="3">
                  <c:v>Documents</c:v>
                </c:pt>
              </c:strCache>
            </c:strRef>
          </c:cat>
          <c:val>
            <c:numRef>
              <c:f>Downloads!$C$3:$C$6</c:f>
              <c:numCache>
                <c:formatCode>General</c:formatCode>
                <c:ptCount val="4"/>
                <c:pt idx="0">
                  <c:v>6.27</c:v>
                </c:pt>
                <c:pt idx="1">
                  <c:v>0.5</c:v>
                </c:pt>
                <c:pt idx="2">
                  <c:v>6.13</c:v>
                </c:pt>
                <c:pt idx="3">
                  <c:v>4.63</c:v>
                </c:pt>
              </c:numCache>
            </c:numRef>
          </c:val>
        </c:ser>
        <c:dLbls>
          <c:showLegendKey val="0"/>
          <c:showVal val="0"/>
          <c:showCatName val="0"/>
          <c:showSerName val="0"/>
          <c:showPercent val="0"/>
          <c:showBubbleSize val="0"/>
        </c:dLbls>
        <c:gapWidth val="150"/>
        <c:overlap val="100"/>
        <c:axId val="98152448"/>
        <c:axId val="98153984"/>
      </c:barChart>
      <c:catAx>
        <c:axId val="98152448"/>
        <c:scaling>
          <c:orientation val="minMax"/>
        </c:scaling>
        <c:delete val="0"/>
        <c:axPos val="l"/>
        <c:majorTickMark val="out"/>
        <c:minorTickMark val="none"/>
        <c:tickLblPos val="nextTo"/>
        <c:txPr>
          <a:bodyPr/>
          <a:lstStyle/>
          <a:p>
            <a:pPr>
              <a:defRPr sz="1600"/>
            </a:pPr>
            <a:endParaRPr lang="en-US"/>
          </a:p>
        </c:txPr>
        <c:crossAx val="98153984"/>
        <c:crosses val="autoZero"/>
        <c:auto val="1"/>
        <c:lblAlgn val="ctr"/>
        <c:lblOffset val="100"/>
        <c:noMultiLvlLbl val="0"/>
      </c:catAx>
      <c:valAx>
        <c:axId val="98153984"/>
        <c:scaling>
          <c:orientation val="minMax"/>
        </c:scaling>
        <c:delete val="0"/>
        <c:axPos val="b"/>
        <c:majorGridlines/>
        <c:numFmt formatCode="General" sourceLinked="1"/>
        <c:majorTickMark val="out"/>
        <c:minorTickMark val="none"/>
        <c:tickLblPos val="nextTo"/>
        <c:txPr>
          <a:bodyPr/>
          <a:lstStyle/>
          <a:p>
            <a:pPr>
              <a:defRPr sz="1600"/>
            </a:pPr>
            <a:endParaRPr lang="en-US"/>
          </a:p>
        </c:txPr>
        <c:crossAx val="98152448"/>
        <c:crosses val="autoZero"/>
        <c:crossBetween val="between"/>
      </c:valAx>
    </c:plotArea>
    <c:legend>
      <c:legendPos val="r"/>
      <c:layout/>
      <c:overlay val="0"/>
      <c:txPr>
        <a:bodyPr/>
        <a:lstStyle/>
        <a:p>
          <a:pPr>
            <a:defRPr sz="1600"/>
          </a:pPr>
          <a:endParaRPr lang="en-US"/>
        </a:p>
      </c:txPr>
    </c:legend>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0.72222</cdr:x>
      <cdr:y>0.08418</cdr:y>
    </cdr:from>
    <cdr:to>
      <cdr:x>0.83333</cdr:x>
      <cdr:y>0.1852</cdr:y>
    </cdr:to>
    <cdr:sp macro="" textlink="">
      <cdr:nvSpPr>
        <cdr:cNvPr id="2" name="TextBox 1"/>
        <cdr:cNvSpPr txBox="1"/>
      </cdr:nvSpPr>
      <cdr:spPr>
        <a:xfrm xmlns:a="http://schemas.openxmlformats.org/drawingml/2006/main">
          <a:off x="5943600" y="381000"/>
          <a:ext cx="914400" cy="4572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dirty="0" smtClean="0"/>
            <a:t>(65%)</a:t>
          </a:r>
          <a:endParaRPr lang="en-US" sz="20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89B54FEE-663F-4E6A-A23E-D1B9DFC518F5}" type="datetimeFigureOut">
              <a:rPr lang="en-US" smtClean="0"/>
              <a:pPr/>
              <a:t>4/30/2012</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FF4CCAEA-9017-4587-A52A-664DEAAFA408}" type="slidenum">
              <a:rPr lang="en-US" smtClean="0"/>
              <a:pPr/>
              <a:t>‹#›</a:t>
            </a:fld>
            <a:endParaRPr lang="en-US"/>
          </a:p>
        </p:txBody>
      </p:sp>
    </p:spTree>
    <p:extLst>
      <p:ext uri="{BB962C8B-B14F-4D97-AF65-F5344CB8AC3E}">
        <p14:creationId xmlns:p14="http://schemas.microsoft.com/office/powerpoint/2010/main" val="22749721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006CAAA-246A-4340-9549-AA97BA503227}" type="datetimeFigureOut">
              <a:rPr lang="en-US" smtClean="0"/>
              <a:pPr/>
              <a:t>4/30/2012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7C7BC94-3CEA-4CA2-85E7-E80AD4161F5D}" type="slidenum">
              <a:rPr lang="en-US" smtClean="0"/>
              <a:pPr/>
              <a:t>‹#›</a:t>
            </a:fld>
            <a:endParaRPr lang="en-US"/>
          </a:p>
        </p:txBody>
      </p:sp>
    </p:spTree>
    <p:extLst>
      <p:ext uri="{BB962C8B-B14F-4D97-AF65-F5344CB8AC3E}">
        <p14:creationId xmlns:p14="http://schemas.microsoft.com/office/powerpoint/2010/main" val="3343358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UTA</a:t>
            </a:r>
          </a:p>
          <a:p>
            <a:endParaRPr lang="en-US" dirty="0" smtClean="0"/>
          </a:p>
          <a:p>
            <a:r>
              <a:rPr lang="en-US" dirty="0" smtClean="0"/>
              <a:t>Thanks very much for joining us this morning to spend some time taking a closer look at reading.  Jane and I, along with two other colleagues, have had numerous conversations about this topic related to a study you’ll hear more about in just a bit.  So this presentation was an opportunity to examine the behavior we’ve been seeing with our study participants and frankly examine the choices that my colleagues and I have personally made when comes to reading, whether using print technology or some type of connected device.</a:t>
            </a:r>
          </a:p>
          <a:p>
            <a:endParaRPr lang="en-US" dirty="0" smtClean="0"/>
          </a:p>
          <a:p>
            <a:r>
              <a:rPr lang="en-US" dirty="0" smtClean="0"/>
              <a:t>We presume that as you read the title you might reflect on reports forecasting the demise of the printed book or maybe you’re more visual and something like this comes to mind…</a:t>
            </a:r>
            <a:endParaRPr lang="en-US" dirty="0"/>
          </a:p>
        </p:txBody>
      </p:sp>
      <p:sp>
        <p:nvSpPr>
          <p:cNvPr id="4" name="Slide Number Placeholder 3"/>
          <p:cNvSpPr>
            <a:spLocks noGrp="1"/>
          </p:cNvSpPr>
          <p:nvPr>
            <p:ph type="sldNum" sz="quarter" idx="10"/>
          </p:nvPr>
        </p:nvSpPr>
        <p:spPr/>
        <p:txBody>
          <a:bodyPr/>
          <a:lstStyle/>
          <a:p>
            <a:fld id="{13458801-4D9E-1844-B231-5DBBC5B879E4}" type="slidenum">
              <a:rPr lang="en-US" smtClean="0"/>
              <a:pPr/>
              <a:t>1</a:t>
            </a:fld>
            <a:endParaRPr lang="en-US"/>
          </a:p>
        </p:txBody>
      </p:sp>
    </p:spTree>
    <p:extLst>
      <p:ext uri="{BB962C8B-B14F-4D97-AF65-F5344CB8AC3E}">
        <p14:creationId xmlns:p14="http://schemas.microsoft.com/office/powerpoint/2010/main" val="2475565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JANE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One more contextual slide also</a:t>
            </a:r>
            <a:r>
              <a:rPr lang="en-US" baseline="0" dirty="0" smtClean="0"/>
              <a:t> from The Pew. This shows </a:t>
            </a:r>
            <a:r>
              <a:rPr lang="en-US" baseline="0" dirty="0" err="1" smtClean="0"/>
              <a:t>ereaders</a:t>
            </a:r>
            <a:r>
              <a:rPr lang="en-US" baseline="0" dirty="0" smtClean="0"/>
              <a:t> and tablets in context of several gadgets. I find it fascinating to see the steady decline in </a:t>
            </a:r>
            <a:r>
              <a:rPr lang="en-US" b="0" baseline="0" dirty="0" smtClean="0"/>
              <a:t>desktop ownership while laptops experienced a healthy uptick along with cell phones. While game consoles have leveled off check out mp3 players---especially in comparison to </a:t>
            </a:r>
            <a:r>
              <a:rPr lang="en-US" b="0" baseline="0" dirty="0" err="1" smtClean="0"/>
              <a:t>ebook</a:t>
            </a:r>
            <a:r>
              <a:rPr lang="en-US" b="0" baseline="0" dirty="0" smtClean="0"/>
              <a:t> readers and tablets which are in the midst of a sharp upswing. The other thing to take away from this is the ownership rate. At 19% clearly we are not yet at the point where a majority of people use an </a:t>
            </a:r>
            <a:r>
              <a:rPr lang="en-US" b="0" baseline="0" dirty="0" err="1" smtClean="0"/>
              <a:t>ereader</a:t>
            </a:r>
            <a:r>
              <a:rPr lang="en-US" b="0" baseline="0" dirty="0" smtClean="0"/>
              <a:t> or tablet as their device of choice for </a:t>
            </a:r>
            <a:r>
              <a:rPr lang="en-US" b="0" baseline="0" dirty="0" err="1" smtClean="0"/>
              <a:t>ereading</a:t>
            </a:r>
            <a:r>
              <a:rPr lang="en-US" b="0"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As a group we’ll be doing an activity later on where we look more closely at some of these technologies for e-reading.</a:t>
            </a:r>
          </a:p>
        </p:txBody>
      </p:sp>
      <p:sp>
        <p:nvSpPr>
          <p:cNvPr id="4" name="Slide Number Placeholder 3"/>
          <p:cNvSpPr>
            <a:spLocks noGrp="1"/>
          </p:cNvSpPr>
          <p:nvPr>
            <p:ph type="sldNum" sz="quarter" idx="10"/>
          </p:nvPr>
        </p:nvSpPr>
        <p:spPr/>
        <p:txBody>
          <a:bodyPr/>
          <a:lstStyle/>
          <a:p>
            <a:fld id="{17C7BC94-3CEA-4CA2-85E7-E80AD4161F5D}" type="slidenum">
              <a:rPr lang="en-US" smtClean="0"/>
              <a:pPr/>
              <a:t>10</a:t>
            </a:fld>
            <a:endParaRPr lang="en-US"/>
          </a:p>
        </p:txBody>
      </p:sp>
    </p:spTree>
    <p:extLst>
      <p:ext uri="{BB962C8B-B14F-4D97-AF65-F5344CB8AC3E}">
        <p14:creationId xmlns:p14="http://schemas.microsoft.com/office/powerpoint/2010/main" val="37552783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JANE</a:t>
            </a:r>
          </a:p>
          <a:p>
            <a:endParaRPr lang="en-US" dirty="0" smtClean="0"/>
          </a:p>
          <a:p>
            <a:r>
              <a:rPr lang="en-US" dirty="0" smtClean="0"/>
              <a:t>When asked librarians what</a:t>
            </a:r>
            <a:r>
              <a:rPr lang="en-US" baseline="0" dirty="0" smtClean="0"/>
              <a:t> factors prevented them from purchasing an </a:t>
            </a:r>
            <a:r>
              <a:rPr lang="en-US" baseline="0" dirty="0" err="1" smtClean="0"/>
              <a:t>ereader</a:t>
            </a:r>
            <a:r>
              <a:rPr lang="en-US" baseline="0" dirty="0" smtClean="0"/>
              <a:t>, it became clear that our participants just prefer physical books. Other reasons included no clear need to adopt a new technology or to change their current habits–their current needs were met with print books.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 quick note that the “something” you see refers generally to technology and the idea that it keeps changing. This is reflected in some of the other reasons for not purchasing an </a:t>
            </a:r>
            <a:r>
              <a:rPr lang="en-US" baseline="0" dirty="0" err="1" smtClean="0"/>
              <a:t>ereader</a:t>
            </a:r>
            <a:r>
              <a:rPr lang="en-US" baseline="0" dirty="0" smtClean="0"/>
              <a:t> which included wanting multipurpose </a:t>
            </a:r>
            <a:r>
              <a:rPr lang="en-US" baseline="0" dirty="0" err="1" smtClean="0"/>
              <a:t>ereading</a:t>
            </a:r>
            <a:r>
              <a:rPr lang="en-US" baseline="0" dirty="0" smtClean="0"/>
              <a:t> technology such as  an </a:t>
            </a:r>
            <a:r>
              <a:rPr lang="en-US" baseline="0" dirty="0" err="1" smtClean="0"/>
              <a:t>iphone</a:t>
            </a:r>
            <a:r>
              <a:rPr lang="en-US" baseline="0" dirty="0" smtClean="0"/>
              <a:t> or </a:t>
            </a:r>
            <a:r>
              <a:rPr lang="en-US" baseline="0" dirty="0" err="1" smtClean="0"/>
              <a:t>ipod</a:t>
            </a:r>
            <a:r>
              <a:rPr lang="en-US" baseline="0" dirty="0" smtClean="0"/>
              <a:t>. Others were stymied about how to choose a device. For them it was unclear when to buy an </a:t>
            </a:r>
            <a:r>
              <a:rPr lang="en-US" baseline="0" dirty="0" err="1" smtClean="0"/>
              <a:t>ereader</a:t>
            </a:r>
            <a:r>
              <a:rPr lang="en-US" baseline="0" dirty="0" smtClean="0"/>
              <a:t> to avoid challenges that early </a:t>
            </a:r>
            <a:r>
              <a:rPr lang="en-US" baseline="0" dirty="0" err="1" smtClean="0"/>
              <a:t>adoptors</a:t>
            </a:r>
            <a:r>
              <a:rPr lang="en-US" baseline="0" dirty="0" smtClean="0"/>
              <a:t> can face. These folks wanted to hold off in case improvements to </a:t>
            </a:r>
            <a:r>
              <a:rPr lang="en-US" baseline="0" dirty="0" err="1" smtClean="0"/>
              <a:t>ereasers</a:t>
            </a:r>
            <a:r>
              <a:rPr lang="en-US" baseline="0" dirty="0" smtClean="0"/>
              <a:t> came along such as touch screens and some wanted to see if </a:t>
            </a:r>
            <a:r>
              <a:rPr lang="en-US" baseline="0" dirty="0" err="1" smtClean="0"/>
              <a:t>ereader</a:t>
            </a:r>
            <a:r>
              <a:rPr lang="en-US" baseline="0" dirty="0" smtClean="0"/>
              <a:t> technology as a whole would stick. There was also apprehension expressed at that time about the cost of buying an </a:t>
            </a:r>
            <a:r>
              <a:rPr lang="en-US" baseline="0" dirty="0" err="1" smtClean="0"/>
              <a:t>ereader</a:t>
            </a:r>
            <a:r>
              <a:rPr lang="en-US" baseline="0" dirty="0" smtClean="0"/>
              <a:t> vs. a tablet as well as concern about the cost of </a:t>
            </a:r>
            <a:r>
              <a:rPr lang="en-US" baseline="0" dirty="0" err="1" smtClean="0"/>
              <a:t>ebooks</a:t>
            </a:r>
            <a:r>
              <a:rPr lang="en-US" baseline="0" dirty="0" smtClean="0"/>
              <a:t>—remember this was prior to Kindle participating in Overdrive. </a:t>
            </a:r>
          </a:p>
          <a:p>
            <a:r>
              <a:rPr lang="en-US" baseline="0" dirty="0" smtClean="0"/>
              <a:t>It is interesting to see that some of these concerns have been addressed with the recent release of the Kindle Fire and the Nook Tablet and significantly reduced prices of dedicated </a:t>
            </a:r>
            <a:r>
              <a:rPr lang="en-US" baseline="0" dirty="0" err="1" smtClean="0"/>
              <a:t>ereaders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17C7BC94-3CEA-4CA2-85E7-E80AD4161F5D}"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JANE</a:t>
            </a:r>
          </a:p>
          <a:p>
            <a:r>
              <a:rPr lang="en-US" baseline="0" dirty="0" smtClean="0"/>
              <a:t>Similar to the poll question we asked you, we asked our participants to parse out, by format, all of the non-email reading they do. While print is still the single dominant format, if you total all the </a:t>
            </a:r>
            <a:r>
              <a:rPr lang="en-US" baseline="0" dirty="0" err="1" smtClean="0"/>
              <a:t>eReading</a:t>
            </a:r>
            <a:r>
              <a:rPr lang="en-US" baseline="0" dirty="0" smtClean="0"/>
              <a:t> formats, then </a:t>
            </a:r>
            <a:r>
              <a:rPr lang="en-US" baseline="0" dirty="0" err="1" smtClean="0"/>
              <a:t>eReading</a:t>
            </a:r>
            <a:r>
              <a:rPr lang="en-US" baseline="0" dirty="0" smtClean="0"/>
              <a:t> does have the edge.  One thing we did not ask our participants to do was break out work and pleasure reading. So we don’t know if the paper reading is largely reading for pleasure or reading for work and same with the </a:t>
            </a:r>
            <a:r>
              <a:rPr lang="en-US" baseline="0" dirty="0" err="1" smtClean="0"/>
              <a:t>eReading</a:t>
            </a:r>
            <a:r>
              <a:rPr lang="en-US" baseline="0" dirty="0" smtClean="0"/>
              <a:t> formats.  We have revised the questions to our remaining interview to see if we can parse this out.</a:t>
            </a:r>
          </a:p>
          <a:p>
            <a:r>
              <a:rPr lang="en-US" baseline="0" dirty="0" smtClean="0"/>
              <a:t>As I was preparing for this session, it occurred to me that once thing we didn’t look at is whether people are reading the same content in multiple formats such as print and electronic or the same content on multiple devices (tablet and </a:t>
            </a:r>
            <a:r>
              <a:rPr lang="en-US" baseline="0" dirty="0" err="1" smtClean="0"/>
              <a:t>eReader</a:t>
            </a:r>
            <a:r>
              <a:rPr lang="en-US" baseline="0" dirty="0" smtClean="0"/>
              <a:t>).</a:t>
            </a:r>
          </a:p>
        </p:txBody>
      </p:sp>
      <p:sp>
        <p:nvSpPr>
          <p:cNvPr id="4" name="Slide Number Placeholder 3"/>
          <p:cNvSpPr>
            <a:spLocks noGrp="1"/>
          </p:cNvSpPr>
          <p:nvPr>
            <p:ph type="sldNum" sz="quarter" idx="10"/>
          </p:nvPr>
        </p:nvSpPr>
        <p:spPr/>
        <p:txBody>
          <a:bodyPr/>
          <a:lstStyle/>
          <a:p>
            <a:fld id="{17C7BC94-3CEA-4CA2-85E7-E80AD4161F5D}"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JANE</a:t>
            </a:r>
            <a:endParaRPr lang="en-US" baseline="0"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Now let’s take a look at how the study participants are using their </a:t>
            </a:r>
            <a:r>
              <a:rPr lang="en-US" baseline="0" dirty="0" err="1" smtClean="0"/>
              <a:t>ereaders</a:t>
            </a:r>
            <a:r>
              <a:rPr lang="en-US" baseline="0" dirty="0" smtClean="0"/>
              <a:t>. While these downloads don’t specify which were for work and which were for leisure, through conversation we learned that participants wanted to use their </a:t>
            </a:r>
            <a:r>
              <a:rPr lang="en-US" baseline="0" dirty="0" err="1" smtClean="0"/>
              <a:t>eReaders</a:t>
            </a:r>
            <a:r>
              <a:rPr lang="en-US" baseline="0" dirty="0" smtClean="0"/>
              <a:t> for both and clearly tried. However reading success really only came with leisure reading of </a:t>
            </a:r>
            <a:r>
              <a:rPr lang="en-US" baseline="0" dirty="0" err="1" smtClean="0"/>
              <a:t>ebooks</a:t>
            </a:r>
            <a:r>
              <a:rPr lang="en-US" baseline="0" dirty="0" smtClean="0"/>
              <a:t> and you can see that shift over time.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Two things to keep in mind about these numbers.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1) The document downloads were mostly </a:t>
            </a:r>
            <a:r>
              <a:rPr lang="en-US" baseline="0" dirty="0" err="1" smtClean="0"/>
              <a:t>pdf</a:t>
            </a:r>
            <a:r>
              <a:rPr lang="en-US" baseline="0" dirty="0" smtClean="0"/>
              <a:t> articles. In the first month a handful of participants downloaded really large numbers of </a:t>
            </a:r>
            <a:r>
              <a:rPr lang="en-US" baseline="0" dirty="0" err="1" smtClean="0"/>
              <a:t>pdfs</a:t>
            </a:r>
            <a:r>
              <a:rPr lang="en-US" baseline="0" dirty="0" smtClean="0"/>
              <a:t>– on the order of 20-40 and in one case 70, so this skewed the numbers upward. Through conversation we learned that the articles were combination of both work and pleasure reading. You can see there was a big drop over time, and the major reason cited was because </a:t>
            </a:r>
            <a:r>
              <a:rPr lang="en-US" baseline="0" dirty="0" err="1" smtClean="0"/>
              <a:t>pdfs</a:t>
            </a:r>
            <a:r>
              <a:rPr lang="en-US" baseline="0" dirty="0" smtClean="0"/>
              <a:t> are hard to read on 3 of the </a:t>
            </a:r>
            <a:r>
              <a:rPr lang="en-US" baseline="0" dirty="0" err="1" smtClean="0"/>
              <a:t>ereaders</a:t>
            </a:r>
            <a:r>
              <a:rPr lang="en-US" baseline="0" dirty="0" smtClean="0"/>
              <a:t>. Only the Sony offers a reflow feature…and that applies only to non-scanned </a:t>
            </a:r>
            <a:r>
              <a:rPr lang="en-US" baseline="0" dirty="0" err="1" smtClean="0"/>
              <a:t>pdfs</a:t>
            </a:r>
            <a:r>
              <a:rPr lang="en-US" baseline="0" dirty="0" smtClean="0"/>
              <a:t>.</a:t>
            </a:r>
          </a:p>
          <a:p>
            <a:r>
              <a:rPr lang="en-US" dirty="0" smtClean="0"/>
              <a:t>2)</a:t>
            </a:r>
            <a:r>
              <a:rPr lang="en-US" baseline="0" dirty="0" smtClean="0"/>
              <a:t> For </a:t>
            </a:r>
            <a:r>
              <a:rPr lang="en-US" baseline="0" dirty="0" err="1" smtClean="0"/>
              <a:t>ebooks</a:t>
            </a:r>
            <a:r>
              <a:rPr lang="en-US" baseline="0" dirty="0" smtClean="0"/>
              <a:t> bear in mind that the Overdrive-Amazon deal was not finalized until the week prior to our second set of interviews so that is reflected in the low number of downloads. And OSU Libraries main </a:t>
            </a:r>
            <a:r>
              <a:rPr lang="en-US" baseline="0" dirty="0" err="1" smtClean="0"/>
              <a:t>ebook</a:t>
            </a:r>
            <a:r>
              <a:rPr lang="en-US" baseline="0" dirty="0" smtClean="0"/>
              <a:t> providers EBL, &amp; </a:t>
            </a:r>
            <a:r>
              <a:rPr lang="en-US" baseline="0" dirty="0" err="1" smtClean="0"/>
              <a:t>ebrary</a:t>
            </a:r>
            <a:r>
              <a:rPr lang="en-US" baseline="0" dirty="0" smtClean="0"/>
              <a:t>, are not compatible with the Kindle – which is also reflected in the low number of downloads. We are thinking that OSU Libraries number is low because participants seemed to prefer to not read for leisure or to not read at all.</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From this snapshot</a:t>
            </a:r>
            <a:r>
              <a:rPr lang="en-US" baseline="0" dirty="0" smtClean="0"/>
              <a:t> we can see changes over time in the choices people are making about when and what they will </a:t>
            </a:r>
            <a:r>
              <a:rPr lang="en-US" baseline="0" dirty="0" err="1" smtClean="0"/>
              <a:t>eread</a:t>
            </a:r>
            <a:r>
              <a:rPr lang="en-US" baseline="0" dirty="0" smtClean="0"/>
              <a:t>. </a:t>
            </a:r>
          </a:p>
        </p:txBody>
      </p:sp>
      <p:sp>
        <p:nvSpPr>
          <p:cNvPr id="4" name="Slide Number Placeholder 3"/>
          <p:cNvSpPr>
            <a:spLocks noGrp="1"/>
          </p:cNvSpPr>
          <p:nvPr>
            <p:ph type="sldNum" sz="quarter" idx="10"/>
          </p:nvPr>
        </p:nvSpPr>
        <p:spPr/>
        <p:txBody>
          <a:bodyPr/>
          <a:lstStyle/>
          <a:p>
            <a:fld id="{17C7BC94-3CEA-4CA2-85E7-E80AD4161F5D}"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UTA</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Why DO we make the choices we make? What drives us or influences us to choose one technology over another, including print, for the types of reading we do?  The data from our study indicates that for OSU Libraries, content plays a role in the choices we make. While our colleagues are choosing to engage in pleasure reading on their </a:t>
            </a:r>
            <a:r>
              <a:rPr lang="en-US" dirty="0" err="1" smtClean="0"/>
              <a:t>eReaders</a:t>
            </a:r>
            <a:r>
              <a:rPr lang="en-US" dirty="0" smtClean="0"/>
              <a:t>, they are making specific choices not to use their </a:t>
            </a:r>
            <a:r>
              <a:rPr lang="en-US" dirty="0" err="1" smtClean="0"/>
              <a:t>eReaders</a:t>
            </a:r>
            <a:r>
              <a:rPr lang="en-US" dirty="0" smtClean="0"/>
              <a:t> for academic reading. We also know that some of us are using other multifunctional devices that have reading applications (I am specifically referring to tablet devices or even laptops) to do that academic reading that we are choosing not to do so on our dedicated </a:t>
            </a:r>
            <a:r>
              <a:rPr lang="en-US" dirty="0" err="1" smtClean="0"/>
              <a:t>eReaders</a:t>
            </a:r>
            <a:r>
              <a:rPr lang="en-US" dirty="0" smtClean="0"/>
              <a:t>). And let’s not forget about all that print reading that is still happening (think back to how you responded to the poll a few minutes ago).  </a:t>
            </a:r>
          </a:p>
          <a:p>
            <a:r>
              <a:rPr lang="en-US"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17C7BC94-3CEA-4CA2-85E7-E80AD4161F5D}" type="slidenum">
              <a:rPr lang="en-US" smtClean="0"/>
              <a:pPr/>
              <a:t>14</a:t>
            </a:fld>
            <a:endParaRPr lang="en-US"/>
          </a:p>
        </p:txBody>
      </p:sp>
    </p:spTree>
    <p:extLst>
      <p:ext uri="{BB962C8B-B14F-4D97-AF65-F5344CB8AC3E}">
        <p14:creationId xmlns:p14="http://schemas.microsoft.com/office/powerpoint/2010/main" val="31735356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UTA</a:t>
            </a:r>
          </a:p>
          <a:p>
            <a:endParaRPr lang="en-US" dirty="0" smtClean="0"/>
          </a:p>
          <a:p>
            <a:r>
              <a:rPr lang="en-US" dirty="0" smtClean="0"/>
              <a:t>Along with content, reading context is important. We go back to PEWs excellent and interesting data on </a:t>
            </a:r>
            <a:r>
              <a:rPr lang="en-US" dirty="0" err="1" smtClean="0"/>
              <a:t>eReading</a:t>
            </a:r>
            <a:r>
              <a:rPr lang="en-US" dirty="0" smtClean="0"/>
              <a:t> and </a:t>
            </a:r>
            <a:r>
              <a:rPr lang="en-US" dirty="0" err="1" smtClean="0"/>
              <a:t>eReaders</a:t>
            </a:r>
            <a:r>
              <a:rPr lang="en-US" dirty="0" smtClean="0"/>
              <a:t> (</a:t>
            </a:r>
            <a:r>
              <a:rPr lang="en-US" dirty="0" err="1" smtClean="0"/>
              <a:t>Raine</a:t>
            </a:r>
            <a:r>
              <a:rPr lang="en-US" dirty="0" smtClean="0"/>
              <a:t>, </a:t>
            </a:r>
            <a:r>
              <a:rPr lang="en-US" dirty="0" err="1" smtClean="0"/>
              <a:t>Zickuhr</a:t>
            </a:r>
            <a:r>
              <a:rPr lang="en-US" dirty="0" smtClean="0"/>
              <a:t>, Purcell, Madden &amp; Brenner, 2012) and look at report released earlier this month that was focused on </a:t>
            </a:r>
            <a:r>
              <a:rPr lang="en-US" dirty="0" err="1" smtClean="0"/>
              <a:t>eReading</a:t>
            </a:r>
            <a:r>
              <a:rPr lang="en-US" dirty="0" smtClean="0"/>
              <a:t> (not just </a:t>
            </a:r>
            <a:r>
              <a:rPr lang="en-US" dirty="0" err="1" smtClean="0"/>
              <a:t>eReaders</a:t>
            </a:r>
            <a:r>
              <a:rPr lang="en-US" dirty="0" smtClean="0"/>
              <a:t>). Included was this chart which highlights context choices for print or e-reading. This is also interesting in that the data here reflect the publishing sales data I referenced early on.  The smallest print sales declines were for </a:t>
            </a:r>
            <a:r>
              <a:rPr lang="en-US" dirty="0" err="1" smtClean="0"/>
              <a:t>childrens</a:t>
            </a:r>
            <a:r>
              <a:rPr lang="en-US" dirty="0" smtClean="0"/>
              <a:t>/YA lit while the largest were for mass market paperbacks.</a:t>
            </a:r>
          </a:p>
          <a:p>
            <a:endParaRPr lang="en-US" dirty="0" smtClean="0"/>
          </a:p>
          <a:p>
            <a:r>
              <a:rPr lang="en-US" dirty="0" smtClean="0"/>
              <a:t>But we want to take you beyond content or context</a:t>
            </a:r>
            <a:endParaRPr lang="en-US" dirty="0"/>
          </a:p>
        </p:txBody>
      </p:sp>
      <p:sp>
        <p:nvSpPr>
          <p:cNvPr id="4" name="Slide Number Placeholder 3"/>
          <p:cNvSpPr>
            <a:spLocks noGrp="1"/>
          </p:cNvSpPr>
          <p:nvPr>
            <p:ph type="sldNum" sz="quarter" idx="10"/>
          </p:nvPr>
        </p:nvSpPr>
        <p:spPr/>
        <p:txBody>
          <a:bodyPr/>
          <a:lstStyle/>
          <a:p>
            <a:fld id="{17C7BC94-3CEA-4CA2-85E7-E80AD4161F5D}" type="slidenum">
              <a:rPr lang="en-US" smtClean="0"/>
              <a:pPr/>
              <a:t>15</a:t>
            </a:fld>
            <a:endParaRPr lang="en-US"/>
          </a:p>
        </p:txBody>
      </p:sp>
    </p:spTree>
    <p:extLst>
      <p:ext uri="{BB962C8B-B14F-4D97-AF65-F5344CB8AC3E}">
        <p14:creationId xmlns:p14="http://schemas.microsoft.com/office/powerpoint/2010/main" val="22887448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UTA</a:t>
            </a:r>
          </a:p>
          <a:p>
            <a:endParaRPr lang="en-US" dirty="0" smtClean="0"/>
          </a:p>
          <a:p>
            <a:r>
              <a:rPr lang="en-US" sz="1200" kern="1200" dirty="0" smtClean="0">
                <a:solidFill>
                  <a:schemeClr val="tx1"/>
                </a:solidFill>
                <a:effectLst/>
                <a:latin typeface="+mn-lt"/>
                <a:ea typeface="+mn-ea"/>
                <a:cs typeface="+mn-cs"/>
              </a:rPr>
              <a:t>I</a:t>
            </a:r>
            <a:r>
              <a:rPr lang="en-US" sz="1200" kern="1200" baseline="0" dirty="0" smtClean="0">
                <a:solidFill>
                  <a:schemeClr val="tx1"/>
                </a:solidFill>
                <a:effectLst/>
                <a:latin typeface="+mn-lt"/>
                <a:ea typeface="+mn-ea"/>
                <a:cs typeface="+mn-cs"/>
              </a:rPr>
              <a:t>n order to examine the shift in behaviors that we’re seeing, the choices we seeing being played out, we need to revisit literacy. </a:t>
            </a:r>
            <a:r>
              <a:rPr lang="en-US" sz="1200" kern="1200" dirty="0" smtClean="0">
                <a:solidFill>
                  <a:schemeClr val="tx1"/>
                </a:solidFill>
                <a:effectLst/>
                <a:latin typeface="+mn-lt"/>
                <a:ea typeface="+mn-ea"/>
                <a:cs typeface="+mn-cs"/>
              </a:rPr>
              <a:t>Being a literate individual now means more than just being able to read and write. We now</a:t>
            </a:r>
            <a:r>
              <a:rPr lang="en-US" sz="1200" kern="1200" baseline="0" dirty="0" smtClean="0">
                <a:solidFill>
                  <a:schemeClr val="tx1"/>
                </a:solidFill>
                <a:effectLst/>
                <a:latin typeface="+mn-lt"/>
                <a:ea typeface="+mn-ea"/>
                <a:cs typeface="+mn-cs"/>
              </a:rPr>
              <a:t> talk about information literacy, or technology literacy or media literacy. </a:t>
            </a:r>
            <a:r>
              <a:rPr lang="en-US" sz="1200" kern="1200" dirty="0" smtClean="0">
                <a:solidFill>
                  <a:schemeClr val="tx1"/>
                </a:solidFill>
                <a:effectLst/>
                <a:latin typeface="+mn-lt"/>
                <a:ea typeface="+mn-ea"/>
                <a:cs typeface="+mn-cs"/>
              </a:rPr>
              <a:t>In 2008, the National Council of English Teachers Executive Committee adopted this</a:t>
            </a:r>
            <a:r>
              <a:rPr lang="en-US" sz="1200" kern="1200" baseline="0" dirty="0" smtClean="0">
                <a:solidFill>
                  <a:schemeClr val="tx1"/>
                </a:solidFill>
                <a:effectLst/>
                <a:latin typeface="+mn-lt"/>
                <a:ea typeface="+mn-ea"/>
                <a:cs typeface="+mn-cs"/>
              </a:rPr>
              <a:t> definition of 21</a:t>
            </a:r>
            <a:r>
              <a:rPr lang="en-US" sz="1200" kern="1200" baseline="30000" dirty="0" smtClean="0">
                <a:solidFill>
                  <a:schemeClr val="tx1"/>
                </a:solidFill>
                <a:effectLst/>
                <a:latin typeface="+mn-lt"/>
                <a:ea typeface="+mn-ea"/>
                <a:cs typeface="+mn-cs"/>
              </a:rPr>
              <a:t>st</a:t>
            </a:r>
            <a:r>
              <a:rPr lang="en-US" sz="1200" kern="1200" baseline="0" dirty="0" smtClean="0">
                <a:solidFill>
                  <a:schemeClr val="tx1"/>
                </a:solidFill>
                <a:effectLst/>
                <a:latin typeface="+mn-lt"/>
                <a:ea typeface="+mn-ea"/>
                <a:cs typeface="+mn-cs"/>
              </a:rPr>
              <a:t> century literacies (emphasis is mine) as an expansion their framework for curriculum and assessment. It is no longer good enough to have literacy, we need many literacies and this is what underpins the choices we currently make with reading.</a:t>
            </a:r>
            <a:endParaRPr lang="en-US" sz="1200" kern="1200" baseline="0" dirty="0" smtClean="0">
              <a:solidFill>
                <a:schemeClr val="tx1"/>
              </a:solidFill>
              <a:latin typeface="+mn-lt"/>
              <a:ea typeface="+mn-ea"/>
              <a:cs typeface="+mn-cs"/>
            </a:endParaRPr>
          </a:p>
          <a:p>
            <a:endParaRPr lang="en-US" dirty="0" smtClean="0"/>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13458801-4D9E-1844-B231-5DBBC5B879E4}" type="slidenum">
              <a:rPr lang="en-US" smtClean="0"/>
              <a:pPr/>
              <a:t>16</a:t>
            </a:fld>
            <a:endParaRPr lang="en-US"/>
          </a:p>
        </p:txBody>
      </p:sp>
    </p:spTree>
    <p:extLst>
      <p:ext uri="{BB962C8B-B14F-4D97-AF65-F5344CB8AC3E}">
        <p14:creationId xmlns:p14="http://schemas.microsoft.com/office/powerpoint/2010/main" val="24755653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UTA</a:t>
            </a:r>
          </a:p>
          <a:p>
            <a:endParaRPr lang="en-US" dirty="0" smtClean="0"/>
          </a:p>
          <a:p>
            <a:r>
              <a:rPr lang="en-US" sz="1200" kern="1200" dirty="0" smtClean="0">
                <a:solidFill>
                  <a:schemeClr val="tx1"/>
                </a:solidFill>
                <a:effectLst/>
                <a:latin typeface="+mn-lt"/>
                <a:ea typeface="+mn-ea"/>
                <a:cs typeface="+mn-cs"/>
              </a:rPr>
              <a:t>Sue Thomas of Dumont University and her colleagues ( as cited in </a:t>
            </a:r>
            <a:r>
              <a:rPr lang="en-US" sz="1200" kern="1200" dirty="0" err="1" smtClean="0">
                <a:solidFill>
                  <a:schemeClr val="tx1"/>
                </a:solidFill>
                <a:effectLst/>
                <a:latin typeface="+mn-lt"/>
                <a:ea typeface="+mn-ea"/>
                <a:cs typeface="+mn-cs"/>
              </a:rPr>
              <a:t>Ipri</a:t>
            </a:r>
            <a:r>
              <a:rPr lang="en-US" sz="1200" kern="1200" dirty="0" smtClean="0">
                <a:solidFill>
                  <a:schemeClr val="tx1"/>
                </a:solidFill>
                <a:effectLst/>
                <a:latin typeface="+mn-lt"/>
                <a:ea typeface="+mn-ea"/>
                <a:cs typeface="+mn-cs"/>
              </a:rPr>
              <a:t>, 2010) have another term for this same concept: “</a:t>
            </a:r>
            <a:r>
              <a:rPr lang="en-US" sz="1200" kern="1200" dirty="0" err="1" smtClean="0">
                <a:solidFill>
                  <a:schemeClr val="tx1"/>
                </a:solidFill>
                <a:effectLst/>
                <a:latin typeface="+mn-lt"/>
                <a:ea typeface="+mn-ea"/>
                <a:cs typeface="+mn-cs"/>
              </a:rPr>
              <a:t>transliteracy</a:t>
            </a:r>
            <a:r>
              <a:rPr lang="en-US" sz="1200" kern="1200" dirty="0" smtClean="0">
                <a:solidFill>
                  <a:schemeClr val="tx1"/>
                </a:solidFill>
                <a:effectLst/>
                <a:latin typeface="+mn-lt"/>
                <a:ea typeface="+mn-ea"/>
                <a:cs typeface="+mn-cs"/>
              </a:rPr>
              <a:t>” and their definition might help us understand this more clearly in light of the various reading technologies we are talking about:</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endParaRPr lang="en-US" dirty="0" smtClean="0"/>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13458801-4D9E-1844-B231-5DBBC5B879E4}" type="slidenum">
              <a:rPr lang="en-US" smtClean="0"/>
              <a:pPr/>
              <a:t>17</a:t>
            </a:fld>
            <a:endParaRPr lang="en-US"/>
          </a:p>
        </p:txBody>
      </p:sp>
    </p:spTree>
    <p:extLst>
      <p:ext uri="{BB962C8B-B14F-4D97-AF65-F5344CB8AC3E}">
        <p14:creationId xmlns:p14="http://schemas.microsoft.com/office/powerpoint/2010/main" val="24755653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UTA</a:t>
            </a:r>
          </a:p>
          <a:p>
            <a:endParaRPr lang="en-US" dirty="0" smtClean="0"/>
          </a:p>
          <a:p>
            <a:r>
              <a:rPr lang="en-US" dirty="0" smtClean="0"/>
              <a:t>They define </a:t>
            </a:r>
            <a:r>
              <a:rPr lang="en-US" dirty="0" err="1" smtClean="0"/>
              <a:t>transliteracy</a:t>
            </a:r>
            <a:r>
              <a:rPr lang="en-US" dirty="0" smtClean="0"/>
              <a:t> as the ability to read, write and interact across a range of platforms, tool, and medias. The definition is broad and includes much of what we do online and with social media.  At this point you might be wondering how this ties into choices in reading technology and I want to propose that </a:t>
            </a:r>
            <a:r>
              <a:rPr lang="en-US" dirty="0" err="1" smtClean="0"/>
              <a:t>transliteracy</a:t>
            </a:r>
            <a:r>
              <a:rPr lang="en-US" dirty="0" smtClean="0"/>
              <a:t> has everything to do with our choices.  We need to be able to translate the skills we have in the print world to how we work in the digital world. Take skimming for example…it is so easy to skim a print  text. But it is not easy for me, at least, to do this in the digital world.</a:t>
            </a:r>
          </a:p>
          <a:p>
            <a:endParaRPr lang="en-US" dirty="0" smtClean="0"/>
          </a:p>
          <a:p>
            <a:r>
              <a:rPr lang="en-US" dirty="0" smtClean="0"/>
              <a:t>There is absolutely no doubt that improvements in the various reading technologies can help us get past the difficulties we encounter.  But I also think there is a very real chance that I may not be able to completely replicate that particular task. Our current literacies (or lack thereof) are certainly influencing the reading technology choices we make. If I don’t make the leap to learning the equivalent of “skim” in the digital world and always default to print because of this (if that task is important to me) then I am missing out on so many other really great features …and that can be debilitating in the long run.</a:t>
            </a:r>
          </a:p>
          <a:p>
            <a:endParaRPr lang="en-US" dirty="0" smtClean="0"/>
          </a:p>
          <a:p>
            <a:r>
              <a:rPr lang="en-US" dirty="0" smtClean="0"/>
              <a:t>I want to go back to the definition of </a:t>
            </a:r>
            <a:r>
              <a:rPr lang="en-US" dirty="0" err="1" smtClean="0"/>
              <a:t>transliteracy</a:t>
            </a:r>
            <a:r>
              <a:rPr lang="en-US" dirty="0" smtClean="0"/>
              <a:t> for a moment and highlight the “interact” bit of the definition because I think this is a key element in the rationale for developing </a:t>
            </a:r>
            <a:r>
              <a:rPr lang="en-US" dirty="0" err="1" smtClean="0"/>
              <a:t>transliteracy</a:t>
            </a:r>
            <a:r>
              <a:rPr lang="en-US" dirty="0" smtClean="0"/>
              <a:t>.  Brian Mathews of the Ubiquitous Librarian blog and Associate Dean at Virginia Tech libraries has focused much of his writing on the user’s experience of libraries but has recently started writing about </a:t>
            </a:r>
            <a:r>
              <a:rPr lang="en-US" dirty="0" err="1" smtClean="0"/>
              <a:t>ebooks</a:t>
            </a:r>
            <a:r>
              <a:rPr lang="en-US" dirty="0" smtClean="0"/>
              <a:t> and </a:t>
            </a:r>
            <a:r>
              <a:rPr lang="en-US" dirty="0" err="1" smtClean="0"/>
              <a:t>ereading</a:t>
            </a:r>
            <a:r>
              <a:rPr lang="en-US" dirty="0" smtClean="0"/>
              <a:t>.  In an early April post on social reading he made this comment: </a:t>
            </a:r>
          </a:p>
          <a:p>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endParaRPr lang="en-US" dirty="0" smtClean="0"/>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13458801-4D9E-1844-B231-5DBBC5B879E4}" type="slidenum">
              <a:rPr lang="en-US" smtClean="0"/>
              <a:pPr/>
              <a:t>18</a:t>
            </a:fld>
            <a:endParaRPr lang="en-US"/>
          </a:p>
        </p:txBody>
      </p:sp>
    </p:spTree>
    <p:extLst>
      <p:ext uri="{BB962C8B-B14F-4D97-AF65-F5344CB8AC3E}">
        <p14:creationId xmlns:p14="http://schemas.microsoft.com/office/powerpoint/2010/main" val="24755653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UTA</a:t>
            </a:r>
          </a:p>
          <a:p>
            <a:endParaRPr lang="en-US" dirty="0" smtClean="0"/>
          </a:p>
          <a:p>
            <a:r>
              <a:rPr lang="en-US" baseline="0" dirty="0" smtClean="0"/>
              <a:t>“I want to do stuff with my information, not just read it.”  He was relating the experience of reading a pdf file via a reading app on his tablet but could not annotate the document or interact with the content in the way has become accustomed to because the document wasn’t in the format that the app needed to allow for this type of functionality.  For Brian, even though he had access to the content, it was essentially useless to him because he wanted to do more than read, he wanted to do stuff with his information.  What does this ultimately mean for Brian…next time he chooses to read a pdf, he may use a different app (which may mean developing new skills to work with that app) or perhaps he chooses a different reading technology to read that pdf (this is pretty unlikely).  Either way, the content he’s reading and the context in which he is doing that reading will influence his reading technology choices.</a:t>
            </a:r>
          </a:p>
          <a:p>
            <a:endParaRPr lang="en-US" baseline="0" dirty="0" smtClean="0"/>
          </a:p>
          <a:p>
            <a:r>
              <a:rPr lang="en-US" baseline="0" dirty="0" smtClean="0"/>
              <a:t>I’ve got one more quote for you: </a:t>
            </a:r>
          </a:p>
          <a:p>
            <a:endParaRPr lang="en-US" sz="1200" kern="1200" baseline="0" dirty="0" smtClean="0">
              <a:solidFill>
                <a:schemeClr val="tx1"/>
              </a:solidFill>
              <a:latin typeface="+mn-lt"/>
              <a:ea typeface="+mn-ea"/>
              <a:cs typeface="+mn-cs"/>
            </a:endParaRPr>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13458801-4D9E-1844-B231-5DBBC5B879E4}" type="slidenum">
              <a:rPr lang="en-US" smtClean="0"/>
              <a:pPr/>
              <a:t>19</a:t>
            </a:fld>
            <a:endParaRPr lang="en-US"/>
          </a:p>
        </p:txBody>
      </p:sp>
    </p:spTree>
    <p:extLst>
      <p:ext uri="{BB962C8B-B14F-4D97-AF65-F5344CB8AC3E}">
        <p14:creationId xmlns:p14="http://schemas.microsoft.com/office/powerpoint/2010/main" val="2475565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UTA</a:t>
            </a:r>
          </a:p>
          <a:p>
            <a:endParaRPr lang="en-US" dirty="0" smtClean="0"/>
          </a:p>
          <a:p>
            <a:r>
              <a:rPr lang="en-US" dirty="0" smtClean="0"/>
              <a:t>This graphic went along with a September 2011 article in the Economist about how e-books are changing publishing and it certainly helps prompt some questions that we allude to in our presentation title.</a:t>
            </a:r>
          </a:p>
          <a:p>
            <a:endParaRPr lang="en-US" dirty="0" smtClean="0"/>
          </a:p>
          <a:p>
            <a:r>
              <a:rPr lang="en-US" dirty="0" smtClean="0"/>
              <a:t>Teasing apart publication data is complicated but in general it shows that print publishing sales are down across almost all categories while </a:t>
            </a:r>
            <a:r>
              <a:rPr lang="en-US" dirty="0" err="1" smtClean="0"/>
              <a:t>ebook</a:t>
            </a:r>
            <a:r>
              <a:rPr lang="en-US" dirty="0" smtClean="0"/>
              <a:t> publishing sales continuing to increase, and at a fairly dramatic rate.  </a:t>
            </a:r>
            <a:r>
              <a:rPr lang="en-US" dirty="0" err="1" smtClean="0"/>
              <a:t>Ebook</a:t>
            </a:r>
            <a:r>
              <a:rPr lang="en-US" dirty="0" smtClean="0"/>
              <a:t> sales rose 117% for 2011 while print sales fell in all print trade categories. Declines ranged from 4.7% to 36% (AAP Estimates, 2012).  Add to that the demise of retailers like Borders, it’s no wonder that graphic artists are portraying the state of the publishing industry in this way…but we need to keep in mind that print is still the predominant format for now and the predominant revenue source. Bookstore shelves, college bookstores and our own bookshelves are not empty and won’t likely be for quite some time.</a:t>
            </a:r>
          </a:p>
          <a:p>
            <a:endParaRPr lang="en-US" dirty="0" smtClean="0"/>
          </a:p>
          <a:p>
            <a:r>
              <a:rPr lang="en-US" dirty="0" smtClean="0"/>
              <a:t>But even while print is still the predominant format, the rise in </a:t>
            </a:r>
            <a:r>
              <a:rPr lang="en-US" dirty="0" err="1" smtClean="0"/>
              <a:t>ebook</a:t>
            </a:r>
            <a:r>
              <a:rPr lang="en-US" dirty="0" smtClean="0"/>
              <a:t> publishing clearly tells us that readers are making deliberate choices to read in non-print formats. We choose </a:t>
            </a:r>
            <a:r>
              <a:rPr lang="en-US" dirty="0" err="1" smtClean="0"/>
              <a:t>ereading</a:t>
            </a:r>
            <a:r>
              <a:rPr lang="en-US" dirty="0" smtClean="0"/>
              <a:t> or print reading for a variety of reasons and today we’ll explore some of those reasons and examine what this means for supporting patrons no matter what reading technology they choose to use.</a:t>
            </a:r>
          </a:p>
          <a:p>
            <a:endParaRPr lang="en-US" dirty="0" smtClean="0"/>
          </a:p>
          <a:p>
            <a:r>
              <a:rPr lang="en-US" dirty="0" smtClean="0"/>
              <a:t>So Jane, what’s going on with this explosion in eBooks?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7C7BC94-3CEA-4CA2-85E7-E80AD4161F5D}"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illustrates</a:t>
            </a:r>
            <a:r>
              <a:rPr lang="en-US" baseline="0" dirty="0" smtClean="0"/>
              <a:t> the challenges we all face in keeping our literacies up to date.  But as we grow accustomed to connected devices being our default reading technology, hopefully this type of concern diminishes. We’re already becoming used to that with rapid updates cycles for the various technologies we already use.</a:t>
            </a:r>
            <a:endParaRPr lang="en-US" dirty="0"/>
          </a:p>
        </p:txBody>
      </p:sp>
      <p:sp>
        <p:nvSpPr>
          <p:cNvPr id="4" name="Slide Number Placeholder 3"/>
          <p:cNvSpPr>
            <a:spLocks noGrp="1"/>
          </p:cNvSpPr>
          <p:nvPr>
            <p:ph type="sldNum" sz="quarter" idx="10"/>
          </p:nvPr>
        </p:nvSpPr>
        <p:spPr/>
        <p:txBody>
          <a:bodyPr/>
          <a:lstStyle/>
          <a:p>
            <a:fld id="{17C7BC94-3CEA-4CA2-85E7-E80AD4161F5D}" type="slidenum">
              <a:rPr lang="en-US" smtClean="0"/>
              <a:pPr/>
              <a:t>20</a:t>
            </a:fld>
            <a:endParaRPr lang="en-US"/>
          </a:p>
        </p:txBody>
      </p:sp>
    </p:spTree>
    <p:extLst>
      <p:ext uri="{BB962C8B-B14F-4D97-AF65-F5344CB8AC3E}">
        <p14:creationId xmlns:p14="http://schemas.microsoft.com/office/powerpoint/2010/main" val="16222598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http://www.flickr.com/photos/pocait/2235981139/</a:t>
            </a:r>
          </a:p>
          <a:p>
            <a:r>
              <a:rPr lang="en-US" dirty="0" smtClean="0"/>
              <a:t>JANE </a:t>
            </a:r>
            <a:r>
              <a:rPr lang="en-US" baseline="0" dirty="0" smtClean="0"/>
              <a:t> </a:t>
            </a:r>
          </a:p>
          <a:p>
            <a:r>
              <a:rPr lang="en-US" baseline="0" dirty="0" smtClean="0"/>
              <a:t>Since we are being challenged to develop new skills we wanted to give you an opportunity to begin thinking through some of the functional skills that help our users successfully use e-reading technology when they need to complete a project. So we have a small group activity that we want to ask you to do. We suggest forming groups of about 5 people. Each group will be asked to start with one assigned task which you’ll be asked to report back on—then you’re free to choose which of the others to do next. There are a total of 5 tasks but we don’t expect you to get through them all and if you want you can take this activity back with to go through with your colleagues.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r>
              <a:rPr lang="en-US" dirty="0" smtClean="0"/>
              <a:t>Uta and I will provide</a:t>
            </a:r>
            <a:r>
              <a:rPr lang="en-US" baseline="0" dirty="0" smtClean="0"/>
              <a:t> an example of what we are looking for in just a second.</a:t>
            </a:r>
          </a:p>
          <a:p>
            <a:endParaRPr lang="en-US" baseline="0" dirty="0" smtClean="0"/>
          </a:p>
          <a:p>
            <a:r>
              <a:rPr lang="en-US" baseline="0" dirty="0" smtClean="0"/>
              <a:t>There are a couple of things you’ll need to know before you start. First is this background set up about Rachael a student who has...  </a:t>
            </a:r>
            <a:endParaRPr lang="en-US" sz="1200" dirty="0" smtClean="0"/>
          </a:p>
          <a:p>
            <a:endParaRPr lang="en-US" dirty="0" smtClean="0"/>
          </a:p>
        </p:txBody>
      </p:sp>
      <p:sp>
        <p:nvSpPr>
          <p:cNvPr id="4" name="Slide Number Placeholder 3"/>
          <p:cNvSpPr>
            <a:spLocks noGrp="1"/>
          </p:cNvSpPr>
          <p:nvPr>
            <p:ph type="sldNum" sz="quarter" idx="10"/>
          </p:nvPr>
        </p:nvSpPr>
        <p:spPr/>
        <p:txBody>
          <a:bodyPr/>
          <a:lstStyle/>
          <a:p>
            <a:fld id="{17C7BC94-3CEA-4CA2-85E7-E80AD4161F5D}" type="slidenum">
              <a:rPr lang="en-US" smtClean="0"/>
              <a:pPr/>
              <a:t>21</a:t>
            </a:fld>
            <a:endParaRPr lang="en-US"/>
          </a:p>
        </p:txBody>
      </p:sp>
    </p:spTree>
    <p:extLst>
      <p:ext uri="{BB962C8B-B14F-4D97-AF65-F5344CB8AC3E}">
        <p14:creationId xmlns:p14="http://schemas.microsoft.com/office/powerpoint/2010/main" val="19039548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JANE</a:t>
            </a:r>
          </a:p>
          <a:p>
            <a:r>
              <a:rPr lang="en-US" baseline="0" dirty="0" smtClean="0"/>
              <a:t>Now that you have a little bit of background. Here are the rest of the details:</a:t>
            </a:r>
          </a:p>
          <a:p>
            <a:r>
              <a:rPr lang="en-US" baseline="0" dirty="0" smtClean="0"/>
              <a:t>Along the top are tasks we expect Rachael will want to do as she completes her assignment: annotating and highlighting; bookmarking; copying and pasting, searching and skimming. </a:t>
            </a:r>
          </a:p>
          <a:p>
            <a:pPr marL="342900" marR="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Each group will get an envelope with a task associated with reading on the front. </a:t>
            </a:r>
            <a:r>
              <a:rPr lang="en-US" dirty="0" smtClean="0"/>
              <a:t>(Hold</a:t>
            </a:r>
            <a:r>
              <a:rPr lang="en-US" baseline="0" dirty="0" smtClean="0"/>
              <a:t> up envelope so people can see.) </a:t>
            </a:r>
            <a:r>
              <a:rPr lang="en-US" sz="1200" dirty="0" smtClean="0"/>
              <a:t>Pick a reading technology (laptop, tablet, </a:t>
            </a:r>
            <a:r>
              <a:rPr lang="en-US" sz="1200" dirty="0" err="1" smtClean="0"/>
              <a:t>ereader</a:t>
            </a:r>
            <a:r>
              <a:rPr lang="en-US" sz="1200" dirty="0" smtClean="0"/>
              <a:t>). Look inside the envelope for the questions about your task. Discuss.</a:t>
            </a:r>
          </a:p>
          <a:p>
            <a:pPr marL="342900" indent="-342900">
              <a:buFont typeface="Arial" pitchFamily="34" charset="0"/>
              <a:buChar char="•"/>
            </a:pPr>
            <a:r>
              <a:rPr lang="en-US" sz="1200" dirty="0" smtClean="0"/>
              <a:t>Go on to the next task.</a:t>
            </a:r>
          </a:p>
          <a:p>
            <a:pPr marL="342900" indent="-342900">
              <a:buFont typeface="Arial" pitchFamily="34" charset="0"/>
              <a:buChar char="•"/>
            </a:pPr>
            <a:r>
              <a:rPr lang="en-US" sz="1200" dirty="0" smtClean="0"/>
              <a:t>Done? Tape cards to the poster.</a:t>
            </a:r>
          </a:p>
          <a:p>
            <a:pPr marL="342900" indent="-342900">
              <a:buFont typeface="Arial" pitchFamily="34" charset="0"/>
              <a:buChar char="•"/>
            </a:pPr>
            <a:r>
              <a:rPr lang="en-US" sz="1200" dirty="0" smtClean="0"/>
              <a:t>Share with large group.</a:t>
            </a:r>
          </a:p>
          <a:p>
            <a:r>
              <a:rPr lang="en-US" baseline="0" dirty="0" smtClean="0"/>
              <a:t>So I’ll give a quick example. </a:t>
            </a:r>
          </a:p>
          <a:p>
            <a:r>
              <a:rPr lang="en-US" baseline="0" dirty="0" smtClean="0"/>
              <a:t>Say Uta &amp; I are in a group with 3 other people. We have our packet. Our 1</a:t>
            </a:r>
            <a:r>
              <a:rPr lang="en-US" baseline="30000" dirty="0" smtClean="0"/>
              <a:t>st</a:t>
            </a:r>
            <a:r>
              <a:rPr lang="en-US" baseline="0" dirty="0" smtClean="0"/>
              <a:t> task to discuss is annotate. We’re going to choose a printed book as our reading technology. The question we are to discuss is how well or not does a printed book support Rachael in annotating. So I might say, it supports her well because she can write in the book exactly where she needs to. Uta might say you’re crazy –it’s not all that ---what if she can’t mark up her book or if she can then she has to transfer her notes from print to her computer. Takes too much time. Once we’re done we’ll tape our card to the poster &amp; move on to Bookmarking, then Copy and Paste, Search and Skimming. When you do this we’ll ask you to note some key points of the discussion &amp; at the end we can see what everyone came up with.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Questions?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Ok, get started. </a:t>
            </a:r>
            <a:endParaRPr lang="en-US" sz="1200" kern="1200" baseline="0" dirty="0" smtClean="0">
              <a:effectLst/>
            </a:endParaRPr>
          </a:p>
          <a:p>
            <a:endParaRPr lang="en-US" dirty="0" smtClean="0"/>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7C7BC94-3CEA-4CA2-85E7-E80AD4161F5D}" type="slidenum">
              <a:rPr lang="en-US" smtClean="0"/>
              <a:pPr/>
              <a:t>22</a:t>
            </a:fld>
            <a:endParaRPr lang="en-US"/>
          </a:p>
        </p:txBody>
      </p:sp>
    </p:spTree>
    <p:extLst>
      <p:ext uri="{BB962C8B-B14F-4D97-AF65-F5344CB8AC3E}">
        <p14:creationId xmlns:p14="http://schemas.microsoft.com/office/powerpoint/2010/main" val="19039548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UTA</a:t>
            </a:r>
          </a:p>
          <a:p>
            <a:endParaRPr lang="en-US" dirty="0" smtClean="0"/>
          </a:p>
          <a:p>
            <a:r>
              <a:rPr lang="en-US" dirty="0" smtClean="0"/>
              <a:t>I present this image to you not just to make</a:t>
            </a:r>
            <a:r>
              <a:rPr lang="en-US" baseline="0" dirty="0" smtClean="0"/>
              <a:t> you laugh, but to put emphasis on the kind of thinking you were just doing regarding the reading technologies and the reading tasks.  Some of us may feel like this is the point we’re at right now and some of our patrons are here with us.  But others most definitely are well beyond this.  Part of our job as librarians is to help our patrons develop literacies…and as we discussed earlier, this really means </a:t>
            </a:r>
            <a:r>
              <a:rPr lang="en-US" baseline="0" dirty="0" err="1" smtClean="0"/>
              <a:t>transliteracy</a:t>
            </a:r>
            <a:r>
              <a:rPr lang="en-US" baseline="0" dirty="0" smtClean="0"/>
              <a:t>, then we need to be prepared ourselves to help our patrons get beyond this point.   I’m curious, how many of you engaged in your discussion questions feeling hampered </a:t>
            </a:r>
            <a:r>
              <a:rPr lang="en-US" dirty="0" smtClean="0"/>
              <a:t>because you don’t have as much or enough experience with a</a:t>
            </a:r>
            <a:r>
              <a:rPr lang="en-US" baseline="0" dirty="0" smtClean="0"/>
              <a:t> technology as you’d like?  Go on, raise your hands? </a:t>
            </a:r>
          </a:p>
          <a:p>
            <a:endParaRPr lang="en-US" baseline="0" dirty="0" smtClean="0"/>
          </a:p>
          <a:p>
            <a:r>
              <a:rPr lang="en-US" baseline="0" dirty="0" smtClean="0"/>
              <a:t>It is this very idea that gets us back to why we wanted to do our study in the first place. One of goals of the study was to influence our own </a:t>
            </a:r>
            <a:r>
              <a:rPr lang="en-US" sz="1200" kern="1200" dirty="0" smtClean="0">
                <a:solidFill>
                  <a:schemeClr val="tx1"/>
                </a:solidFill>
                <a:effectLst/>
                <a:latin typeface="+mn-lt"/>
                <a:ea typeface="+mn-ea"/>
                <a:cs typeface="+mn-cs"/>
              </a:rPr>
              <a:t>staff’s thinking</a:t>
            </a:r>
            <a:r>
              <a:rPr lang="en-US" sz="1200" kern="1200" baseline="0" dirty="0" smtClean="0">
                <a:solidFill>
                  <a:schemeClr val="tx1"/>
                </a:solidFill>
                <a:effectLst/>
                <a:latin typeface="+mn-lt"/>
                <a:ea typeface="+mn-ea"/>
                <a:cs typeface="+mn-cs"/>
              </a:rPr>
              <a:t> about this </a:t>
            </a:r>
            <a:r>
              <a:rPr lang="en-US" sz="1200" kern="1200" dirty="0" smtClean="0">
                <a:solidFill>
                  <a:schemeClr val="tx1"/>
                </a:solidFill>
                <a:effectLst/>
                <a:latin typeface="+mn-lt"/>
                <a:ea typeface="+mn-ea"/>
                <a:cs typeface="+mn-cs"/>
              </a:rPr>
              <a:t>technology hoping</a:t>
            </a:r>
            <a:r>
              <a:rPr lang="en-US" sz="1200" kern="1200" baseline="0" dirty="0" smtClean="0">
                <a:solidFill>
                  <a:schemeClr val="tx1"/>
                </a:solidFill>
                <a:effectLst/>
                <a:latin typeface="+mn-lt"/>
                <a:ea typeface="+mn-ea"/>
                <a:cs typeface="+mn-cs"/>
              </a:rPr>
              <a:t> it would lead </a:t>
            </a:r>
            <a:r>
              <a:rPr lang="en-US" sz="1200" kern="1200" dirty="0" smtClean="0">
                <a:solidFill>
                  <a:schemeClr val="tx1"/>
                </a:solidFill>
                <a:effectLst/>
                <a:latin typeface="+mn-lt"/>
                <a:ea typeface="+mn-ea"/>
                <a:cs typeface="+mn-cs"/>
              </a:rPr>
              <a:t>to enhanced library or Press services. And to some extent this has begun</a:t>
            </a:r>
            <a:r>
              <a:rPr lang="en-US" sz="1200" kern="1200" baseline="0" dirty="0" smtClean="0">
                <a:solidFill>
                  <a:schemeClr val="tx1"/>
                </a:solidFill>
                <a:effectLst/>
                <a:latin typeface="+mn-lt"/>
                <a:ea typeface="+mn-ea"/>
                <a:cs typeface="+mn-cs"/>
              </a:rPr>
              <a:t> to happen. But we also hope to influence you. If you have not yet begun to think about services to your </a:t>
            </a:r>
            <a:r>
              <a:rPr lang="en-US" sz="1200" kern="1200" baseline="0" dirty="0" err="1" smtClean="0">
                <a:solidFill>
                  <a:schemeClr val="tx1"/>
                </a:solidFill>
                <a:effectLst/>
                <a:latin typeface="+mn-lt"/>
                <a:ea typeface="+mn-ea"/>
                <a:cs typeface="+mn-cs"/>
              </a:rPr>
              <a:t>eReading</a:t>
            </a:r>
            <a:r>
              <a:rPr lang="en-US" sz="1200" kern="1200" baseline="0" dirty="0" smtClean="0">
                <a:solidFill>
                  <a:schemeClr val="tx1"/>
                </a:solidFill>
                <a:effectLst/>
                <a:latin typeface="+mn-lt"/>
                <a:ea typeface="+mn-ea"/>
                <a:cs typeface="+mn-cs"/>
              </a:rPr>
              <a:t> patrons, I’m hoping that this will help spur you to action.</a:t>
            </a:r>
            <a:endParaRPr lang="en-US" baseline="0" dirty="0" smtClean="0"/>
          </a:p>
        </p:txBody>
      </p:sp>
      <p:sp>
        <p:nvSpPr>
          <p:cNvPr id="4" name="Slide Number Placeholder 3"/>
          <p:cNvSpPr>
            <a:spLocks noGrp="1"/>
          </p:cNvSpPr>
          <p:nvPr>
            <p:ph type="sldNum" sz="quarter" idx="10"/>
          </p:nvPr>
        </p:nvSpPr>
        <p:spPr/>
        <p:txBody>
          <a:bodyPr/>
          <a:lstStyle/>
          <a:p>
            <a:fld id="{17C7BC94-3CEA-4CA2-85E7-E80AD4161F5D}" type="slidenum">
              <a:rPr lang="en-US" smtClean="0"/>
              <a:pPr/>
              <a:t>23</a:t>
            </a:fld>
            <a:endParaRPr lang="en-US"/>
          </a:p>
        </p:txBody>
      </p:sp>
    </p:spTree>
    <p:extLst>
      <p:ext uri="{BB962C8B-B14F-4D97-AF65-F5344CB8AC3E}">
        <p14:creationId xmlns:p14="http://schemas.microsoft.com/office/powerpoint/2010/main" val="36545719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spcBef>
                <a:spcPct val="0"/>
              </a:spcBef>
              <a:defRPr/>
            </a:pPr>
            <a:r>
              <a:rPr lang="en-US" dirty="0" smtClean="0"/>
              <a:t>UTA</a:t>
            </a:r>
          </a:p>
          <a:p>
            <a:pPr defTabSz="465887">
              <a:spcBef>
                <a:spcPct val="0"/>
              </a:spcBef>
              <a:defRPr/>
            </a:pPr>
            <a:endParaRPr lang="en-US" baseline="0" dirty="0" smtClean="0"/>
          </a:p>
          <a:p>
            <a:pPr defTabSz="465887">
              <a:spcBef>
                <a:spcPct val="0"/>
              </a:spcBef>
              <a:defRPr/>
            </a:pPr>
            <a:r>
              <a:rPr lang="en-US" baseline="0" dirty="0" smtClean="0"/>
              <a:t>Your colleagues in various Oregon libraries are already thinking about how they serve </a:t>
            </a:r>
            <a:r>
              <a:rPr lang="en-US" baseline="0" dirty="0" err="1" smtClean="0"/>
              <a:t>eReading</a:t>
            </a:r>
            <a:r>
              <a:rPr lang="en-US" baseline="0" dirty="0" smtClean="0"/>
              <a:t> patrons. At the February Online Northwest conference we polled the audience about the services they </a:t>
            </a:r>
            <a:r>
              <a:rPr lang="en-US" i="1" baseline="0" dirty="0" smtClean="0"/>
              <a:t>currently </a:t>
            </a:r>
            <a:r>
              <a:rPr lang="en-US" i="0" baseline="0" dirty="0" smtClean="0"/>
              <a:t>provide to patrons who </a:t>
            </a:r>
            <a:r>
              <a:rPr lang="en-US" i="0" baseline="0" dirty="0" err="1" smtClean="0"/>
              <a:t>eRead</a:t>
            </a:r>
            <a:r>
              <a:rPr lang="en-US" i="0" baseline="0" dirty="0" smtClean="0"/>
              <a:t>. It is obvious from the responses that programs are in place to help our patrons develop their </a:t>
            </a:r>
            <a:r>
              <a:rPr lang="en-US" i="0" baseline="0" dirty="0" err="1" smtClean="0"/>
              <a:t>transliteracy</a:t>
            </a:r>
            <a:r>
              <a:rPr lang="en-US" i="0" baseline="0" dirty="0" smtClean="0"/>
              <a:t> skills. But we need to get these kinds of efforts going in all libraries and so we hope you leave this morning thinking about the skills and experiences that YOU need to make this happen.</a:t>
            </a:r>
            <a:endParaRPr lang="en-US" baseline="0" dirty="0" smtClean="0"/>
          </a:p>
          <a:p>
            <a:pPr>
              <a:spcBef>
                <a:spcPct val="0"/>
              </a:spcBef>
            </a:pPr>
            <a:endParaRPr lang="en-US" dirty="0" smtClean="0"/>
          </a:p>
        </p:txBody>
      </p:sp>
      <p:sp>
        <p:nvSpPr>
          <p:cNvPr id="4" name="Slide Number Placeholder 3"/>
          <p:cNvSpPr>
            <a:spLocks noGrp="1"/>
          </p:cNvSpPr>
          <p:nvPr>
            <p:ph type="sldNum" sz="quarter" idx="10"/>
          </p:nvPr>
        </p:nvSpPr>
        <p:spPr/>
        <p:txBody>
          <a:bodyPr/>
          <a:lstStyle/>
          <a:p>
            <a:fld id="{17C7BC94-3CEA-4CA2-85E7-E80AD4161F5D}" type="slidenum">
              <a:rPr lang="en-US" smtClean="0"/>
              <a:pPr/>
              <a:t>24</a:t>
            </a:fld>
            <a:endParaRPr lang="en-US"/>
          </a:p>
        </p:txBody>
      </p:sp>
    </p:spTree>
    <p:extLst>
      <p:ext uri="{BB962C8B-B14F-4D97-AF65-F5344CB8AC3E}">
        <p14:creationId xmlns:p14="http://schemas.microsoft.com/office/powerpoint/2010/main" val="37150582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UTA</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r>
              <a:rPr lang="en-US" dirty="0" smtClean="0"/>
              <a:t>In closing I want to leave you with this final quote. Sarah Bauer (2011) notes in her recent article on the rapid adoption of </a:t>
            </a:r>
            <a:r>
              <a:rPr lang="en-US" dirty="0" err="1" smtClean="0"/>
              <a:t>eReaders</a:t>
            </a:r>
            <a:r>
              <a:rPr lang="en-US" dirty="0" smtClean="0"/>
              <a:t> that the rise of one technology, does not mean the end of another.  While the shift she is referring to is the transition from print to digital, this also describes the situation we will find ourselves in from here on out. </a:t>
            </a:r>
            <a:r>
              <a:rPr lang="en-US" dirty="0" err="1" smtClean="0"/>
              <a:t>Transliteracy</a:t>
            </a:r>
            <a:r>
              <a:rPr lang="en-US" dirty="0" smtClean="0"/>
              <a:t> will be less an end goal but instead simply the mode in which we operate.  We will be continually striving to translate current skills to the newest technology in our rapidly evolving digital environments. We saw from the poll a moment ago that Oregon librarians are already involved in efforts to help our patrons develop the skills they need to read in the digital world. And this is excellent news because</a:t>
            </a:r>
            <a:r>
              <a:rPr lang="en-US" baseline="0" dirty="0" smtClean="0"/>
              <a:t> </a:t>
            </a:r>
            <a:r>
              <a:rPr lang="en-US" baseline="0" dirty="0" err="1" smtClean="0"/>
              <a:t>t</a:t>
            </a:r>
            <a:r>
              <a:rPr lang="en-US" dirty="0" err="1" smtClean="0"/>
              <a:t>ransliteracy</a:t>
            </a:r>
            <a:r>
              <a:rPr lang="en-US" dirty="0" smtClean="0"/>
              <a:t> moves us past choices based on limitations  (I can’t do that so I have to choose this) to choices that exploit a wide range of possible options. It allows us all to fully engage with and get the most our of content we encounter in our digital world.</a:t>
            </a:r>
          </a:p>
          <a:p>
            <a:endParaRPr lang="en-US" dirty="0" smtClean="0"/>
          </a:p>
          <a:p>
            <a:r>
              <a:rPr lang="en-US" dirty="0" smtClean="0"/>
              <a:t>Thank you.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baseline="0" dirty="0" smtClean="0"/>
          </a:p>
          <a:p>
            <a:pPr marL="0" indent="0">
              <a:buFont typeface="Arial" pitchFamily="34" charset="0"/>
              <a:buNone/>
            </a:pPr>
            <a:endParaRPr lang="en-US" baseline="0" dirty="0" smtClean="0"/>
          </a:p>
          <a:p>
            <a:endParaRPr lang="en-US" baseline="0" dirty="0" smtClean="0"/>
          </a:p>
          <a:p>
            <a:endParaRPr lang="en-US" dirty="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7C7BC94-3CEA-4CA2-85E7-E80AD4161F5D}" type="slidenum">
              <a:rPr lang="en-US" smtClean="0"/>
              <a:pPr/>
              <a:t>25</a:t>
            </a:fld>
            <a:endParaRPr lang="en-US"/>
          </a:p>
        </p:txBody>
      </p:sp>
    </p:spTree>
    <p:extLst>
      <p:ext uri="{BB962C8B-B14F-4D97-AF65-F5344CB8AC3E}">
        <p14:creationId xmlns:p14="http://schemas.microsoft.com/office/powerpoint/2010/main" val="27708922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Uta</a:t>
            </a:r>
          </a:p>
          <a:p>
            <a:endParaRPr lang="en-US" dirty="0" smtClean="0"/>
          </a:p>
          <a:p>
            <a:r>
              <a:rPr lang="en-US" dirty="0" smtClean="0"/>
              <a:t>If</a:t>
            </a:r>
            <a:r>
              <a:rPr lang="en-US" baseline="0" dirty="0" smtClean="0"/>
              <a:t> folks want to stay for the remaining 10 minutes, please do so…Q&amp;A</a:t>
            </a:r>
            <a:endParaRPr lang="en-US" dirty="0" smtClean="0"/>
          </a:p>
        </p:txBody>
      </p:sp>
      <p:sp>
        <p:nvSpPr>
          <p:cNvPr id="4" name="Slide Number Placeholder 3"/>
          <p:cNvSpPr>
            <a:spLocks noGrp="1"/>
          </p:cNvSpPr>
          <p:nvPr>
            <p:ph type="sldNum" sz="quarter" idx="10"/>
          </p:nvPr>
        </p:nvSpPr>
        <p:spPr/>
        <p:txBody>
          <a:bodyPr/>
          <a:lstStyle/>
          <a:p>
            <a:fld id="{13458801-4D9E-1844-B231-5DBBC5B879E4}" type="slidenum">
              <a:rPr lang="en-US" smtClean="0"/>
              <a:pPr/>
              <a:t>26</a:t>
            </a:fld>
            <a:endParaRPr lang="en-US"/>
          </a:p>
        </p:txBody>
      </p:sp>
    </p:spTree>
    <p:extLst>
      <p:ext uri="{BB962C8B-B14F-4D97-AF65-F5344CB8AC3E}">
        <p14:creationId xmlns:p14="http://schemas.microsoft.com/office/powerpoint/2010/main" val="24755653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C7BC94-3CEA-4CA2-85E7-E80AD4161F5D}" type="slidenum">
              <a:rPr lang="en-US" smtClean="0"/>
              <a:pPr/>
              <a:t>27</a:t>
            </a:fld>
            <a:endParaRPr lang="en-US"/>
          </a:p>
        </p:txBody>
      </p:sp>
    </p:spTree>
    <p:extLst>
      <p:ext uri="{BB962C8B-B14F-4D97-AF65-F5344CB8AC3E}">
        <p14:creationId xmlns:p14="http://schemas.microsoft.com/office/powerpoint/2010/main" val="2707608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17C7BC94-3CEA-4CA2-85E7-E80AD4161F5D}"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17C7BC94-3CEA-4CA2-85E7-E80AD4161F5D}"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JANE</a:t>
            </a:r>
          </a:p>
          <a:p>
            <a:r>
              <a:rPr lang="en-US" sz="1100" dirty="0" smtClean="0"/>
              <a:t>Well, in order to understand the hype around </a:t>
            </a:r>
            <a:r>
              <a:rPr lang="en-US" sz="1100" baseline="0" dirty="0" err="1" smtClean="0"/>
              <a:t>ebooks</a:t>
            </a:r>
            <a:r>
              <a:rPr lang="en-US" sz="1100" baseline="0" dirty="0" smtClean="0"/>
              <a:t> I think it might be helpful to look at the hype around </a:t>
            </a:r>
            <a:r>
              <a:rPr lang="en-US" sz="1100" baseline="0" dirty="0" err="1" smtClean="0"/>
              <a:t>ereading</a:t>
            </a:r>
            <a:r>
              <a:rPr lang="en-US" sz="1100" baseline="0" dirty="0" smtClean="0"/>
              <a:t> technology and to understand that we can talk a bit about hype cycles. </a:t>
            </a:r>
            <a:r>
              <a:rPr lang="en-US" sz="1100" dirty="0" smtClean="0"/>
              <a:t>Have you ever gotten a new toy—especially a new tech</a:t>
            </a:r>
            <a:r>
              <a:rPr lang="en-US" sz="1100" baseline="0" dirty="0" smtClean="0"/>
              <a:t> toy that you’re really excited about only to experience that pang of disappointment and envy when you’re friend comes along with a seemingly better one? Well—you’re not alone in this experience of excitement and disappointment. This experience is well documented and is part of what is known as the hype cycle. </a:t>
            </a:r>
            <a:r>
              <a:rPr lang="en-US" sz="1100" dirty="0" smtClean="0"/>
              <a:t>Part of what drives our choices about</a:t>
            </a:r>
            <a:r>
              <a:rPr lang="en-US" sz="1100" baseline="0" dirty="0" smtClean="0"/>
              <a:t> </a:t>
            </a:r>
            <a:r>
              <a:rPr lang="en-US" sz="1100" baseline="0" dirty="0" err="1" smtClean="0"/>
              <a:t>ereading</a:t>
            </a:r>
            <a:r>
              <a:rPr lang="en-US" sz="1100" baseline="0" dirty="0" smtClean="0"/>
              <a:t> and whether we choose to read in print or with </a:t>
            </a:r>
            <a:r>
              <a:rPr lang="en-US" sz="1100" baseline="0" dirty="0" err="1" smtClean="0"/>
              <a:t>ereading</a:t>
            </a:r>
            <a:r>
              <a:rPr lang="en-US" sz="1100" baseline="0" dirty="0" smtClean="0"/>
              <a:t> technology is influenced by where a device falls on this curve. But discerning where in this cycle a device or technology falls can be tricky. So a few things to note about this cycle. It was developed out of research done at the IT research and advisory company called Gartner. This cycle’s purpose is to help organizations inform their decisions around when to adopt or how to respond to a given technology, product, process, practice or idea. </a:t>
            </a:r>
          </a:p>
          <a:p>
            <a:r>
              <a:rPr lang="en-US" sz="1100" dirty="0" smtClean="0"/>
              <a:t>As you can see this model presents a technology’s life cycle &amp; includes five key phases</a:t>
            </a:r>
          </a:p>
          <a:p>
            <a:r>
              <a:rPr lang="en-US" sz="1100" b="1" dirty="0" smtClean="0"/>
              <a:t>At the beginning there is a Technology  or Innovation Trigger: </a:t>
            </a:r>
            <a:r>
              <a:rPr lang="en-US" sz="1100" dirty="0" smtClean="0"/>
              <a:t>where a potential technology breakthrough kicks things off. Early proof-of-concept stories and media interest result in significant publicity. Note that often at this</a:t>
            </a:r>
            <a:r>
              <a:rPr lang="en-US" sz="1100" baseline="0" dirty="0" smtClean="0"/>
              <a:t> stage </a:t>
            </a:r>
            <a:r>
              <a:rPr lang="en-US" sz="1100" dirty="0" smtClean="0"/>
              <a:t>usable products</a:t>
            </a:r>
            <a:r>
              <a:rPr lang="en-US" sz="1100" baseline="0" dirty="0" smtClean="0"/>
              <a:t> do not</a:t>
            </a:r>
            <a:r>
              <a:rPr lang="en-US" sz="1100" dirty="0" smtClean="0"/>
              <a:t> exist and commercial viability is unproven.</a:t>
            </a:r>
          </a:p>
          <a:p>
            <a:r>
              <a:rPr lang="en-US" sz="1100" b="1" dirty="0" smtClean="0"/>
              <a:t>In the Peak of Inflated Expectations phase:</a:t>
            </a:r>
            <a:r>
              <a:rPr lang="en-US" sz="1100" dirty="0" smtClean="0"/>
              <a:t> success stories begin receiving</a:t>
            </a:r>
            <a:r>
              <a:rPr lang="en-US" sz="1100" baseline="0" dirty="0" smtClean="0"/>
              <a:t> publicity and at the same time a </a:t>
            </a:r>
            <a:r>
              <a:rPr lang="en-US" sz="1100" dirty="0" smtClean="0"/>
              <a:t>number of failures become apparent.</a:t>
            </a:r>
          </a:p>
          <a:p>
            <a:r>
              <a:rPr lang="en-US" sz="1100" b="1" dirty="0" smtClean="0"/>
              <a:t>Next we hit the Trough of Disillusionment:</a:t>
            </a:r>
            <a:r>
              <a:rPr lang="en-US" sz="1100" dirty="0" smtClean="0"/>
              <a:t>  where Interest wanes as experiments and implementations fail to deliver and as you can imagine a true shake out of the technology occurs. </a:t>
            </a:r>
          </a:p>
          <a:p>
            <a:r>
              <a:rPr lang="en-US" sz="1100" b="1" dirty="0" smtClean="0"/>
              <a:t>Then comes</a:t>
            </a:r>
            <a:r>
              <a:rPr lang="en-US" sz="1100" b="1" baseline="0" dirty="0" smtClean="0"/>
              <a:t> the </a:t>
            </a:r>
            <a:r>
              <a:rPr lang="en-US" sz="1100" b="1" dirty="0" smtClean="0"/>
              <a:t>Slope of Enlightenment:</a:t>
            </a:r>
            <a:r>
              <a:rPr lang="en-US" sz="1100" dirty="0" smtClean="0"/>
              <a:t> where greater understanding</a:t>
            </a:r>
            <a:r>
              <a:rPr lang="en-US" sz="1100" baseline="0" dirty="0" smtClean="0"/>
              <a:t> of </a:t>
            </a:r>
            <a:r>
              <a:rPr lang="en-US" sz="1100" dirty="0" smtClean="0"/>
              <a:t>the technology’s benefits starts to crystallize and becomes more widespread. Also, second- and third-generation products start appearing.</a:t>
            </a:r>
          </a:p>
          <a:p>
            <a:r>
              <a:rPr lang="en-US" sz="1100" b="1" dirty="0" smtClean="0"/>
              <a:t>Last</a:t>
            </a:r>
            <a:r>
              <a:rPr lang="en-US" sz="1100" b="1" baseline="0" dirty="0" smtClean="0"/>
              <a:t> we come to the </a:t>
            </a:r>
            <a:r>
              <a:rPr lang="en-US" sz="1100" b="1" dirty="0" smtClean="0"/>
              <a:t>Plateau of Productivity:</a:t>
            </a:r>
            <a:r>
              <a:rPr lang="en-US" sz="1100" dirty="0" smtClean="0"/>
              <a:t> where mainstream adoption starts to take off because the technology’s benefits become widely recognized—and the risk</a:t>
            </a:r>
            <a:r>
              <a:rPr lang="en-US" sz="1100" baseline="0" dirty="0" smtClean="0"/>
              <a:t> to adopt is low. </a:t>
            </a:r>
            <a:endParaRPr lang="en-US" sz="1100" dirty="0" smtClean="0"/>
          </a:p>
          <a:p>
            <a:r>
              <a:rPr lang="en-US" sz="1100" baseline="0" dirty="0" smtClean="0"/>
              <a:t>So in looking at this where might you expect </a:t>
            </a:r>
            <a:r>
              <a:rPr lang="en-US" sz="1100" baseline="0" dirty="0" err="1" smtClean="0"/>
              <a:t>ebooks</a:t>
            </a:r>
            <a:r>
              <a:rPr lang="en-US" sz="1100" baseline="0" dirty="0" smtClean="0"/>
              <a:t> to fall? What about dedicated e-readers? Tablet devices?</a:t>
            </a:r>
            <a:endParaRPr lang="en-US" sz="1100" dirty="0" smtClean="0"/>
          </a:p>
        </p:txBody>
      </p:sp>
      <p:sp>
        <p:nvSpPr>
          <p:cNvPr id="4" name="Slide Number Placeholder 3"/>
          <p:cNvSpPr>
            <a:spLocks noGrp="1"/>
          </p:cNvSpPr>
          <p:nvPr>
            <p:ph type="sldNum" sz="quarter" idx="10"/>
          </p:nvPr>
        </p:nvSpPr>
        <p:spPr/>
        <p:txBody>
          <a:bodyPr/>
          <a:lstStyle/>
          <a:p>
            <a:fld id="{17C7BC94-3CEA-4CA2-85E7-E80AD4161F5D}" type="slidenum">
              <a:rPr lang="en-US" smtClean="0"/>
              <a:pPr/>
              <a:t>3</a:t>
            </a:fld>
            <a:endParaRPr lang="en-US"/>
          </a:p>
        </p:txBody>
      </p:sp>
    </p:spTree>
    <p:extLst>
      <p:ext uri="{BB962C8B-B14F-4D97-AF65-F5344CB8AC3E}">
        <p14:creationId xmlns:p14="http://schemas.microsoft.com/office/powerpoint/2010/main" val="2771570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JANE</a:t>
            </a:r>
          </a:p>
          <a:p>
            <a:r>
              <a:rPr lang="en-US" dirty="0" smtClean="0"/>
              <a:t>Source: Gartner (July 2011)</a:t>
            </a:r>
          </a:p>
          <a:p>
            <a:r>
              <a:rPr lang="en-US" b="1" dirty="0" smtClean="0"/>
              <a:t>Figure 1 Hype Cycle for Emerging Technologies, 2011</a:t>
            </a:r>
            <a:br>
              <a:rPr lang="en-US" b="1" dirty="0" smtClean="0"/>
            </a:br>
            <a:endParaRPr lang="en-US" dirty="0" smtClean="0"/>
          </a:p>
          <a:p>
            <a:r>
              <a:rPr lang="en-US" dirty="0" smtClean="0"/>
              <a:t>I wanted to share this cycle from</a:t>
            </a:r>
            <a:r>
              <a:rPr lang="en-US" baseline="0" dirty="0" smtClean="0"/>
              <a:t> July 2011 because it gives a good sense of where various </a:t>
            </a:r>
            <a:r>
              <a:rPr lang="en-US" baseline="0" dirty="0" err="1" smtClean="0"/>
              <a:t>ereading</a:t>
            </a:r>
            <a:r>
              <a:rPr lang="en-US" baseline="0" dirty="0" smtClean="0"/>
              <a:t> technology devices land---and in context with many other technologies. I think this can help us understand why it’s challenging to decide when to jump into acquiring a technology or how a library might go about developing services centered around a technology. So did </a:t>
            </a:r>
            <a:r>
              <a:rPr lang="en-US" baseline="0" dirty="0" err="1" smtClean="0"/>
              <a:t>ereaders</a:t>
            </a:r>
            <a:r>
              <a:rPr lang="en-US" baseline="0" dirty="0" smtClean="0"/>
              <a:t> and tablets land where you thought they might? Also take a look at the years to mainstream adoption less than 2 years for </a:t>
            </a:r>
            <a:r>
              <a:rPr lang="en-US" baseline="0" dirty="0" err="1" smtClean="0"/>
              <a:t>ebook</a:t>
            </a:r>
            <a:r>
              <a:rPr lang="en-US" baseline="0" dirty="0" smtClean="0"/>
              <a:t> readers but 5-10 for tablets. Given that this was published 9 months ago, do you think this timeframe still holds true?</a:t>
            </a:r>
            <a:r>
              <a:rPr lang="en-US" b="1" dirty="0" smtClean="0"/>
              <a:t/>
            </a:r>
            <a:br>
              <a:rPr lang="en-US" b="1" dirty="0" smtClean="0"/>
            </a:br>
            <a:r>
              <a:rPr lang="en-US" dirty="0" smtClean="0"/>
              <a:t>Now that you have a sense of the stages a technology</a:t>
            </a:r>
            <a:r>
              <a:rPr lang="en-US" baseline="0" dirty="0" smtClean="0"/>
              <a:t> goes through on its way to mainstream adoption, let’s get a sense of your reading practices.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7C7BC94-3CEA-4CA2-85E7-E80AD4161F5D}" type="slidenum">
              <a:rPr lang="en-US" smtClean="0"/>
              <a:pPr/>
              <a:t>4</a:t>
            </a:fld>
            <a:endParaRPr lang="en-US"/>
          </a:p>
        </p:txBody>
      </p:sp>
    </p:spTree>
    <p:extLst>
      <p:ext uri="{BB962C8B-B14F-4D97-AF65-F5344CB8AC3E}">
        <p14:creationId xmlns:p14="http://schemas.microsoft.com/office/powerpoint/2010/main" val="1876436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UTA</a:t>
            </a:r>
          </a:p>
          <a:p>
            <a:endParaRPr lang="en-US" dirty="0" smtClean="0"/>
          </a:p>
          <a:p>
            <a:r>
              <a:rPr lang="en-US" dirty="0" smtClean="0"/>
              <a:t>[OLA session</a:t>
            </a:r>
            <a:r>
              <a:rPr lang="en-US" baseline="0" dirty="0" smtClean="0"/>
              <a:t> attendees…these are the actual poll results]</a:t>
            </a:r>
            <a:endParaRPr lang="en-US" dirty="0" smtClean="0"/>
          </a:p>
          <a:p>
            <a:r>
              <a:rPr lang="en-US" dirty="0" smtClean="0"/>
              <a:t>Along the way we want to actively engage you in this conversation.  So we going to stop for a minute and have you think about how YOU read.  Think about the reading you do for work, school, pleasure…any reading that doesn’t involve email.  What technology do you use to do the majority of that reading? We’re including print as a technology as for all of us, it was our original reading technology.</a:t>
            </a:r>
          </a:p>
          <a:p>
            <a:endParaRPr lang="en-US" dirty="0" smtClean="0"/>
          </a:p>
          <a:p>
            <a:r>
              <a:rPr lang="en-US" dirty="0" smtClean="0"/>
              <a:t>We realize that this is not an easy question to answer as one technology may not dominate.  But do your best.</a:t>
            </a:r>
          </a:p>
          <a:p>
            <a:endParaRPr lang="en-US" dirty="0" smtClean="0"/>
          </a:p>
          <a:p>
            <a:r>
              <a:rPr lang="en-US" dirty="0" smtClean="0"/>
              <a:t>This is a live poll so you will see responses as they come in (I have to confess that I went the cheap route and used the free version will allows up to 40 responses.  So not all of your answers might be reflected).  Anyway, there are two ways to respond to the poll.  Either text the code that corresponds to your reading format to the number at the top of the screen or go to the </a:t>
            </a:r>
            <a:r>
              <a:rPr lang="en-US" dirty="0" err="1" smtClean="0"/>
              <a:t>url</a:t>
            </a:r>
            <a:r>
              <a:rPr lang="en-US" dirty="0" smtClean="0"/>
              <a:t> listed and submit the code that corresponds to your reading format.</a:t>
            </a:r>
          </a:p>
          <a:p>
            <a:endParaRPr lang="en-US" dirty="0" smtClean="0"/>
          </a:p>
          <a:p>
            <a:r>
              <a:rPr lang="en-US" dirty="0" smtClean="0"/>
              <a:t>We anticipated that reading in print and reading on the computer might dominate and we see this is the case from your answers. While print is the single dominant format, we have done this</a:t>
            </a:r>
            <a:r>
              <a:rPr lang="en-US" baseline="0" dirty="0" smtClean="0"/>
              <a:t> poll with other audiences where </a:t>
            </a:r>
            <a:r>
              <a:rPr lang="en-US" dirty="0" err="1" smtClean="0"/>
              <a:t>ereading</a:t>
            </a:r>
            <a:r>
              <a:rPr lang="en-US" dirty="0" smtClean="0"/>
              <a:t> formats combined exceeded print reading.  But it will be some time before print is no longer in the mix.</a:t>
            </a:r>
          </a:p>
          <a:p>
            <a:endParaRPr lang="en-US" dirty="0"/>
          </a:p>
        </p:txBody>
      </p:sp>
      <p:sp>
        <p:nvSpPr>
          <p:cNvPr id="4" name="Slide Number Placeholder 3"/>
          <p:cNvSpPr>
            <a:spLocks noGrp="1"/>
          </p:cNvSpPr>
          <p:nvPr>
            <p:ph type="sldNum" sz="quarter" idx="10"/>
          </p:nvPr>
        </p:nvSpPr>
        <p:spPr/>
        <p:txBody>
          <a:bodyPr/>
          <a:lstStyle/>
          <a:p>
            <a:fld id="{17C7BC94-3CEA-4CA2-85E7-E80AD4161F5D}" type="slidenum">
              <a:rPr lang="en-US" smtClean="0"/>
              <a:pPr/>
              <a:t>5</a:t>
            </a:fld>
            <a:endParaRPr lang="en-US"/>
          </a:p>
        </p:txBody>
      </p:sp>
    </p:spTree>
    <p:extLst>
      <p:ext uri="{BB962C8B-B14F-4D97-AF65-F5344CB8AC3E}">
        <p14:creationId xmlns:p14="http://schemas.microsoft.com/office/powerpoint/2010/main" val="2870471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lvl="0"/>
            <a:r>
              <a:rPr lang="en-US" sz="1200" kern="1200" dirty="0" smtClean="0">
                <a:solidFill>
                  <a:schemeClr val="tx1"/>
                </a:solidFill>
                <a:effectLst/>
                <a:latin typeface="+mn-lt"/>
                <a:ea typeface="+mn-ea"/>
                <a:cs typeface="+mn-cs"/>
              </a:rPr>
              <a:t>UTA</a:t>
            </a:r>
          </a:p>
          <a:p>
            <a:pPr lvl="0"/>
            <a:endParaRPr lang="en-US" sz="1200" kern="1200" dirty="0" smtClean="0">
              <a:solidFill>
                <a:schemeClr val="tx1"/>
              </a:solidFill>
              <a:effectLst/>
              <a:latin typeface="+mn-lt"/>
              <a:ea typeface="+mn-ea"/>
              <a:cs typeface="+mn-cs"/>
            </a:endParaRPr>
          </a:p>
          <a:p>
            <a:r>
              <a:rPr lang="en-US" dirty="0" smtClean="0"/>
              <a:t>As I noted </a:t>
            </a:r>
            <a:r>
              <a:rPr lang="en-US" dirty="0" err="1" smtClean="0"/>
              <a:t>ealier</a:t>
            </a:r>
            <a:r>
              <a:rPr lang="en-US" dirty="0" smtClean="0"/>
              <a:t>, we got started on the question of the technology choices we make for reading because of a study we are conducting at our library. With 2 other colleagues we received an internal grant to conduct a year-long longitudinal study exploring factors that influence </a:t>
            </a:r>
            <a:r>
              <a:rPr lang="en-US" dirty="0" err="1" smtClean="0"/>
              <a:t>eReader</a:t>
            </a:r>
            <a:r>
              <a:rPr lang="en-US" dirty="0" smtClean="0"/>
              <a:t> adoption among library faculty and press staff when the barrier of purchasing an </a:t>
            </a:r>
            <a:r>
              <a:rPr lang="en-US" dirty="0" err="1" smtClean="0"/>
              <a:t>ereader</a:t>
            </a:r>
            <a:r>
              <a:rPr lang="en-US" dirty="0" smtClean="0"/>
              <a:t> is removed. The data we present you today is focused just on the librarians participating in the study. The grant enabled us to purchase the Readers and develop the study. Last summer we distributed 4 different </a:t>
            </a:r>
            <a:r>
              <a:rPr lang="en-US" dirty="0" err="1" smtClean="0"/>
              <a:t>ereaders</a:t>
            </a:r>
            <a:r>
              <a:rPr lang="en-US" dirty="0" smtClean="0"/>
              <a:t> and have subsequently held 3 interviews with each participant. The first was held when we delivered the </a:t>
            </a:r>
            <a:r>
              <a:rPr lang="en-US" dirty="0" err="1" smtClean="0"/>
              <a:t>ereaders</a:t>
            </a:r>
            <a:r>
              <a:rPr lang="en-US" dirty="0" smtClean="0"/>
              <a:t> to their new owners, the second one month later and the third after six months. The fourth and final interview will be conducted in August and September of 2012.  These are the readers we distributed, which include the Kindle, Kobo, Sony and Nook. Of course newer editions have since come out as well as several tablet devices and we recognize that this change in availability of devices has significantly affected options for </a:t>
            </a:r>
            <a:r>
              <a:rPr lang="en-US" dirty="0" err="1" smtClean="0"/>
              <a:t>ereading</a:t>
            </a:r>
            <a:r>
              <a:rPr lang="en-US" dirty="0" smtClean="0"/>
              <a:t>. </a:t>
            </a:r>
          </a:p>
          <a:p>
            <a:endParaRPr lang="en-US" dirty="0" smtClean="0"/>
          </a:p>
          <a:p>
            <a:r>
              <a:rPr lang="en-US" dirty="0" smtClean="0"/>
              <a:t>Because we needed a framework to understand our participants’ </a:t>
            </a:r>
            <a:r>
              <a:rPr lang="en-US" dirty="0" err="1" smtClean="0"/>
              <a:t>eReader</a:t>
            </a:r>
            <a:r>
              <a:rPr lang="en-US" dirty="0" smtClean="0"/>
              <a:t> adoption process; we decided to use Rogers’  (2005) Innovation-Decision Model which uses a five-step process to describe innovation adoption. The five steps include: knowledge, persuasion, decision, implementation, and confirmation.</a:t>
            </a:r>
          </a:p>
          <a:p>
            <a:r>
              <a:rPr lang="en-US" dirty="0" smtClean="0"/>
              <a:t> </a:t>
            </a:r>
          </a:p>
          <a:p>
            <a:r>
              <a:rPr lang="en-US" dirty="0" smtClean="0"/>
              <a:t>As we held the first three interviews, debriefed afterwards and generally talked about our experiences with </a:t>
            </a:r>
            <a:r>
              <a:rPr lang="en-US" dirty="0" err="1" smtClean="0"/>
              <a:t>eReaders</a:t>
            </a:r>
            <a:r>
              <a:rPr lang="en-US" dirty="0" smtClean="0"/>
              <a:t> some common observations and questions started to arise about our changing </a:t>
            </a:r>
            <a:r>
              <a:rPr lang="en-US" dirty="0" err="1" smtClean="0"/>
              <a:t>ereading</a:t>
            </a:r>
            <a:r>
              <a:rPr lang="en-US" dirty="0" smtClean="0"/>
              <a:t> and reading practices and about the adoption of </a:t>
            </a:r>
            <a:r>
              <a:rPr lang="en-US" dirty="0" err="1" smtClean="0"/>
              <a:t>ereaders</a:t>
            </a:r>
            <a:r>
              <a:rPr lang="en-US" dirty="0" smtClean="0"/>
              <a:t>. So let’s start with a few of our findings. </a:t>
            </a:r>
            <a:endParaRPr lang="en-US" dirty="0"/>
          </a:p>
        </p:txBody>
      </p:sp>
      <p:sp>
        <p:nvSpPr>
          <p:cNvPr id="4" name="Slide Number Placeholder 3"/>
          <p:cNvSpPr>
            <a:spLocks noGrp="1"/>
          </p:cNvSpPr>
          <p:nvPr>
            <p:ph type="sldNum" sz="quarter" idx="10"/>
          </p:nvPr>
        </p:nvSpPr>
        <p:spPr/>
        <p:txBody>
          <a:bodyPr/>
          <a:lstStyle/>
          <a:p>
            <a:fld id="{13458801-4D9E-1844-B231-5DBBC5B879E4}" type="slidenum">
              <a:rPr lang="en-US" smtClean="0"/>
              <a:pPr/>
              <a:t>6</a:t>
            </a:fld>
            <a:endParaRPr lang="en-US"/>
          </a:p>
        </p:txBody>
      </p:sp>
    </p:spTree>
    <p:extLst>
      <p:ext uri="{BB962C8B-B14F-4D97-AF65-F5344CB8AC3E}">
        <p14:creationId xmlns:p14="http://schemas.microsoft.com/office/powerpoint/2010/main" val="2475565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UTA</a:t>
            </a:r>
          </a:p>
          <a:p>
            <a:endParaRPr lang="en-US" dirty="0" smtClean="0"/>
          </a:p>
          <a:p>
            <a:r>
              <a:rPr lang="en-US" dirty="0" smtClean="0"/>
              <a:t>We asked our participants to describe their past experiences with </a:t>
            </a:r>
            <a:r>
              <a:rPr lang="en-US" dirty="0" err="1" smtClean="0"/>
              <a:t>eReaders</a:t>
            </a:r>
            <a:r>
              <a:rPr lang="en-US" dirty="0" smtClean="0"/>
              <a:t> or eBooks –and we see that brand awareness dominates the “mind set” of our participants. Reviewing responses we see that our participants could not talk about </a:t>
            </a:r>
            <a:r>
              <a:rPr lang="en-US" dirty="0" err="1" smtClean="0"/>
              <a:t>eReaders</a:t>
            </a:r>
            <a:r>
              <a:rPr lang="en-US" dirty="0" smtClean="0"/>
              <a:t> without referencing the Kindle even though other products are on market and have been for a long time. Just a quick note - the word “One” generally refers to </a:t>
            </a:r>
            <a:r>
              <a:rPr lang="en-US" dirty="0" err="1" smtClean="0"/>
              <a:t>eReader</a:t>
            </a:r>
            <a:r>
              <a:rPr lang="en-US" dirty="0" smtClean="0"/>
              <a:t>.</a:t>
            </a:r>
          </a:p>
          <a:p>
            <a:r>
              <a:rPr lang="en-US" dirty="0" smtClean="0"/>
              <a:t>People’s experiences were mostly limited to a particular device: kindle, </a:t>
            </a:r>
            <a:r>
              <a:rPr lang="en-US" dirty="0" err="1" smtClean="0"/>
              <a:t>iphone</a:t>
            </a:r>
            <a:r>
              <a:rPr lang="en-US" dirty="0" smtClean="0"/>
              <a:t>, </a:t>
            </a:r>
            <a:r>
              <a:rPr lang="en-US" dirty="0" err="1" smtClean="0"/>
              <a:t>ipod</a:t>
            </a:r>
            <a:r>
              <a:rPr lang="en-US" dirty="0" smtClean="0"/>
              <a:t> touch; and for many it was limited to just playing around w/ </a:t>
            </a:r>
            <a:r>
              <a:rPr lang="en-US" dirty="0" err="1" smtClean="0"/>
              <a:t>ebooks</a:t>
            </a:r>
            <a:r>
              <a:rPr lang="en-US" dirty="0" smtClean="0"/>
              <a:t> and </a:t>
            </a:r>
            <a:r>
              <a:rPr lang="en-US" dirty="0" err="1" smtClean="0"/>
              <a:t>ereaders</a:t>
            </a:r>
            <a:r>
              <a:rPr lang="en-US" dirty="0" smtClean="0"/>
              <a:t> and most of that was using it for a couple minutes. Some participants had downloaded the apps for </a:t>
            </a:r>
            <a:r>
              <a:rPr lang="en-US" dirty="0" err="1" smtClean="0"/>
              <a:t>iphone</a:t>
            </a:r>
            <a:r>
              <a:rPr lang="en-US" dirty="0" smtClean="0"/>
              <a:t> and </a:t>
            </a:r>
            <a:r>
              <a:rPr lang="en-US" dirty="0" err="1" smtClean="0"/>
              <a:t>ipod</a:t>
            </a:r>
            <a:r>
              <a:rPr lang="en-US" dirty="0" smtClean="0"/>
              <a:t> touch. Some used the Kindle from our library’s lending program or their spouse’s Kindle to read books. </a:t>
            </a:r>
          </a:p>
          <a:p>
            <a:endParaRPr lang="en-US" dirty="0" smtClean="0"/>
          </a:p>
        </p:txBody>
      </p:sp>
      <p:sp>
        <p:nvSpPr>
          <p:cNvPr id="4" name="Slide Number Placeholder 3"/>
          <p:cNvSpPr>
            <a:spLocks noGrp="1"/>
          </p:cNvSpPr>
          <p:nvPr>
            <p:ph type="sldNum" sz="quarter" idx="10"/>
          </p:nvPr>
        </p:nvSpPr>
        <p:spPr/>
        <p:txBody>
          <a:bodyPr/>
          <a:lstStyle/>
          <a:p>
            <a:fld id="{17C7BC94-3CEA-4CA2-85E7-E80AD4161F5D}"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UTA</a:t>
            </a:r>
          </a:p>
          <a:p>
            <a:endParaRPr lang="en-US" dirty="0" smtClean="0"/>
          </a:p>
          <a:p>
            <a:r>
              <a:rPr lang="en-US" dirty="0" smtClean="0"/>
              <a:t>We asked our participants whether they owned an </a:t>
            </a:r>
            <a:r>
              <a:rPr lang="en-US" dirty="0" err="1" smtClean="0"/>
              <a:t>ereader</a:t>
            </a:r>
            <a:r>
              <a:rPr lang="en-US" dirty="0" smtClean="0"/>
              <a:t> prior to the study.  Of those who did, most owned Kindles. </a:t>
            </a:r>
          </a:p>
          <a:p>
            <a:endParaRPr lang="en-US" dirty="0" smtClean="0"/>
          </a:p>
          <a:p>
            <a:r>
              <a:rPr lang="en-US" dirty="0" smtClean="0"/>
              <a:t>Gathering prior ownership data was important as one of the long-term objectives of the study is to determine how can we develop informed library services which is hard to do without personal knowledge of the devices and related technology?</a:t>
            </a:r>
          </a:p>
          <a:p>
            <a:endParaRPr lang="en-US" dirty="0" smtClean="0"/>
          </a:p>
        </p:txBody>
      </p:sp>
      <p:sp>
        <p:nvSpPr>
          <p:cNvPr id="4" name="Slide Number Placeholder 3"/>
          <p:cNvSpPr>
            <a:spLocks noGrp="1"/>
          </p:cNvSpPr>
          <p:nvPr>
            <p:ph type="sldNum" sz="quarter" idx="10"/>
          </p:nvPr>
        </p:nvSpPr>
        <p:spPr/>
        <p:txBody>
          <a:bodyPr/>
          <a:lstStyle/>
          <a:p>
            <a:fld id="{17C7BC94-3CEA-4CA2-85E7-E80AD4161F5D}"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JANE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Putting our participants experience and ownership in a larger context we pulled on a Pew study</a:t>
            </a:r>
            <a:r>
              <a:rPr lang="en-US" baseline="0" dirty="0" smtClean="0"/>
              <a:t> which tracked ownership prior to our study through January. </a:t>
            </a:r>
            <a:r>
              <a:rPr lang="en-US" dirty="0" smtClean="0"/>
              <a:t>Here we</a:t>
            </a:r>
            <a:r>
              <a:rPr lang="en-US" baseline="0" dirty="0" smtClean="0"/>
              <a:t> see that when we started our study Pew found that 9% of adults owned an </a:t>
            </a:r>
            <a:r>
              <a:rPr lang="en-US" baseline="0" dirty="0" err="1" smtClean="0"/>
              <a:t>eReader</a:t>
            </a:r>
            <a:r>
              <a:rPr lang="en-US" baseline="0" dirty="0" smtClean="0"/>
              <a:t>. After the 2011 holiday season that ownership along with tablets grew to 19% each. So while headlines may heavily focus on the growth of </a:t>
            </a:r>
            <a:r>
              <a:rPr lang="en-US" baseline="0" dirty="0" err="1" smtClean="0"/>
              <a:t>eReader</a:t>
            </a:r>
            <a:r>
              <a:rPr lang="en-US" baseline="0" dirty="0" smtClean="0"/>
              <a:t> adoption there’s still a ways to go before a majority of people adopt </a:t>
            </a:r>
            <a:r>
              <a:rPr lang="en-US" baseline="0" dirty="0" err="1" smtClean="0"/>
              <a:t>ereading</a:t>
            </a:r>
            <a:r>
              <a:rPr lang="en-US" baseline="0" dirty="0" smtClean="0"/>
              <a:t> devices. Which could mean this gives us time to develop </a:t>
            </a:r>
            <a:r>
              <a:rPr lang="en-US" b="0" baseline="0" dirty="0" smtClean="0"/>
              <a:t>the experience needed to create informed services.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r>
              <a:rPr lang="en-US" sz="1200" kern="1200" dirty="0" smtClean="0">
                <a:solidFill>
                  <a:schemeClr val="tx1"/>
                </a:solidFill>
                <a:effectLst/>
                <a:latin typeface="+mn-lt"/>
                <a:ea typeface="+mn-ea"/>
                <a:cs typeface="+mn-cs"/>
              </a:rPr>
              <a:t>So if</a:t>
            </a:r>
            <a:r>
              <a:rPr lang="en-US" sz="1200" kern="1200" baseline="0" dirty="0" smtClean="0">
                <a:solidFill>
                  <a:schemeClr val="tx1"/>
                </a:solidFill>
                <a:effectLst/>
                <a:latin typeface="+mn-lt"/>
                <a:ea typeface="+mn-ea"/>
                <a:cs typeface="+mn-cs"/>
              </a:rPr>
              <a:t> you’re like me you may be wondering how ownership of e-readers went up in May 2011 followed by a drop just a few months later. I emailed The Pew and asked. Kathryn from The Pew said “</a:t>
            </a:r>
            <a:r>
              <a:rPr lang="en-US" sz="1200" kern="1200" dirty="0" smtClean="0">
                <a:solidFill>
                  <a:schemeClr val="tx1"/>
                </a:solidFill>
                <a:effectLst/>
                <a:latin typeface="+mn-lt"/>
                <a:ea typeface="+mn-ea"/>
                <a:cs typeface="+mn-cs"/>
              </a:rPr>
              <a:t>questions about device ownership rarely result in a clean, steady line of upward growth. There are many possible issues, including various quirks of sampling, that could cause a few peaks and valleys in the data, most of which usually fall within the margin of error for that survey (usually around 2-3%).” So there you have it,</a:t>
            </a:r>
            <a:r>
              <a:rPr lang="en-US" sz="1200" kern="1200" baseline="0" dirty="0" smtClean="0">
                <a:solidFill>
                  <a:schemeClr val="tx1"/>
                </a:solidFill>
                <a:effectLst/>
                <a:latin typeface="+mn-lt"/>
                <a:ea typeface="+mn-ea"/>
                <a:cs typeface="+mn-cs"/>
              </a:rPr>
              <a:t> straight from The Pew.</a:t>
            </a:r>
          </a:p>
        </p:txBody>
      </p:sp>
      <p:sp>
        <p:nvSpPr>
          <p:cNvPr id="4" name="Slide Number Placeholder 3"/>
          <p:cNvSpPr>
            <a:spLocks noGrp="1"/>
          </p:cNvSpPr>
          <p:nvPr>
            <p:ph type="sldNum" sz="quarter" idx="10"/>
          </p:nvPr>
        </p:nvSpPr>
        <p:spPr/>
        <p:txBody>
          <a:bodyPr/>
          <a:lstStyle/>
          <a:p>
            <a:fld id="{17C7BC94-3CEA-4CA2-85E7-E80AD4161F5D}" type="slidenum">
              <a:rPr lang="en-US" smtClean="0"/>
              <a:pPr/>
              <a:t>9</a:t>
            </a:fld>
            <a:endParaRPr lang="en-US"/>
          </a:p>
        </p:txBody>
      </p:sp>
    </p:spTree>
    <p:extLst>
      <p:ext uri="{BB962C8B-B14F-4D97-AF65-F5344CB8AC3E}">
        <p14:creationId xmlns:p14="http://schemas.microsoft.com/office/powerpoint/2010/main" val="3755278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F0B0CB5-DA77-4CA8-82E0-E167EA7749DF}" type="datetimeFigureOut">
              <a:rPr lang="en-US" smtClean="0"/>
              <a:pPr/>
              <a:t>4/30/2012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08FB1D-3AEF-4896-A102-49137B8F317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0B0CB5-DA77-4CA8-82E0-E167EA7749DF}" type="datetimeFigureOut">
              <a:rPr lang="en-US" smtClean="0"/>
              <a:pPr/>
              <a:t>4/30/2012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08FB1D-3AEF-4896-A102-49137B8F317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0B0CB5-DA77-4CA8-82E0-E167EA7749DF}" type="datetimeFigureOut">
              <a:rPr lang="en-US" smtClean="0"/>
              <a:pPr/>
              <a:t>4/30/2012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08FB1D-3AEF-4896-A102-49137B8F317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0B0CB5-DA77-4CA8-82E0-E167EA7749DF}" type="datetimeFigureOut">
              <a:rPr lang="en-US" smtClean="0"/>
              <a:pPr/>
              <a:t>4/30/2012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08FB1D-3AEF-4896-A102-49137B8F317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0B0CB5-DA77-4CA8-82E0-E167EA7749DF}" type="datetimeFigureOut">
              <a:rPr lang="en-US" smtClean="0"/>
              <a:pPr/>
              <a:t>4/30/2012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08FB1D-3AEF-4896-A102-49137B8F317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0B0CB5-DA77-4CA8-82E0-E167EA7749DF}" type="datetimeFigureOut">
              <a:rPr lang="en-US" smtClean="0"/>
              <a:pPr/>
              <a:t>4/30/2012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08FB1D-3AEF-4896-A102-49137B8F317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F0B0CB5-DA77-4CA8-82E0-E167EA7749DF}" type="datetimeFigureOut">
              <a:rPr lang="en-US" smtClean="0"/>
              <a:pPr/>
              <a:t>4/30/2012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08FB1D-3AEF-4896-A102-49137B8F317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0B0CB5-DA77-4CA8-82E0-E167EA7749DF}" type="datetimeFigureOut">
              <a:rPr lang="en-US" smtClean="0"/>
              <a:pPr/>
              <a:t>4/30/2012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08FB1D-3AEF-4896-A102-49137B8F317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0B0CB5-DA77-4CA8-82E0-E167EA7749DF}" type="datetimeFigureOut">
              <a:rPr lang="en-US" smtClean="0"/>
              <a:pPr/>
              <a:t>4/30/2012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08FB1D-3AEF-4896-A102-49137B8F317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0B0CB5-DA77-4CA8-82E0-E167EA7749DF}" type="datetimeFigureOut">
              <a:rPr lang="en-US" smtClean="0"/>
              <a:pPr/>
              <a:t>4/30/2012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08FB1D-3AEF-4896-A102-49137B8F317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0B0CB5-DA77-4CA8-82E0-E167EA7749DF}" type="datetimeFigureOut">
              <a:rPr lang="en-US" smtClean="0"/>
              <a:pPr/>
              <a:t>4/30/2012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08FB1D-3AEF-4896-A102-49137B8F317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0B0CB5-DA77-4CA8-82E0-E167EA7749DF}" type="datetimeFigureOut">
              <a:rPr lang="en-US" smtClean="0"/>
              <a:pPr/>
              <a:t>4/30/2012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08FB1D-3AEF-4896-A102-49137B8F317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hyperlink" Target="http://www.flickr.com/photos/aguayoki/6709069571/"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economist.com/node/21528611"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hyperlink" Target="http://www.flickr.com/photos/pocait/2235981139"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hyperlink" Target="http://www.flickr.com/photos/believekevin/2322086926/" TargetMode="External"/><Relationship Id="rId18" Type="http://schemas.openxmlformats.org/officeDocument/2006/relationships/hyperlink" Target="http://www.flickr.com/photos/einsteinsdesigns/5892986993/" TargetMode="External"/><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17" Type="http://schemas.openxmlformats.org/officeDocument/2006/relationships/hyperlink" Target="http://www.flickr.com/photos/lameazoid/5267704734/" TargetMode="External"/><Relationship Id="rId2" Type="http://schemas.openxmlformats.org/officeDocument/2006/relationships/notesSlide" Target="../notesSlides/notesSlide22.xml"/><Relationship Id="rId16" Type="http://schemas.openxmlformats.org/officeDocument/2006/relationships/hyperlink" Target="http://www.flickr.com/photos/expertcomp/6753000275/" TargetMode="External"/><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hyperlink" Target="http://www.flickr.com/photos/zenobia_joy/5509949256/" TargetMode="External"/><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hyperlink" Target="http://www.flickr.com/photos/sandburchick/3949168492/"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americanlibrariesmagazine.org/columns/wills-world/coolness-factor"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hyperlink" Target="http://www.kobobooks.com/touch" TargetMode="External"/><Relationship Id="rId3" Type="http://schemas.openxmlformats.org/officeDocument/2006/relationships/image" Target="../media/image1.png"/><Relationship Id="rId7" Type="http://schemas.openxmlformats.org/officeDocument/2006/relationships/hyperlink" Target="http://www.amazon.com/gp/product/B004HZYA6E/ref=famstripe_kk3g"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10" Type="http://schemas.openxmlformats.org/officeDocument/2006/relationships/hyperlink" Target="http://www.barnesandnoble.com/p/nook-simple-touch-barnes-noble/1102344735" TargetMode="External"/><Relationship Id="rId4" Type="http://schemas.openxmlformats.org/officeDocument/2006/relationships/image" Target="../media/image2.jpeg"/><Relationship Id="rId9" Type="http://schemas.openxmlformats.org/officeDocument/2006/relationships/hyperlink" Target="http://store.sony.com/webapp/wcs/stores/servlet/CategoryDisplay?catalogId=10551&amp;storeId=10151&amp;langId=-1&amp;identifier=S_Portable_Reader"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1-11-04 at 3.54.15 PM.png"/>
          <p:cNvPicPr>
            <a:picLocks noChangeAspect="1"/>
          </p:cNvPicPr>
          <p:nvPr/>
        </p:nvPicPr>
        <p:blipFill rotWithShape="1">
          <a:blip r:embed="rId3" cstate="print">
            <a:lum bright="75000"/>
            <a:extLst>
              <a:ext uri="{28A0092B-C50C-407E-A947-70E740481C1C}">
                <a14:useLocalDpi xmlns:a14="http://schemas.microsoft.com/office/drawing/2010/main" val="0"/>
              </a:ext>
            </a:extLst>
          </a:blip>
          <a:srcRect/>
          <a:stretch/>
        </p:blipFill>
        <p:spPr>
          <a:xfrm>
            <a:off x="6294906" y="685800"/>
            <a:ext cx="2849094" cy="3564619"/>
          </a:xfrm>
          <a:prstGeom prst="rect">
            <a:avLst/>
          </a:prstGeom>
        </p:spPr>
      </p:pic>
      <p:pic>
        <p:nvPicPr>
          <p:cNvPr id="9" name="Picture 8"/>
          <p:cNvPicPr>
            <a:picLocks noChangeAspect="1"/>
          </p:cNvPicPr>
          <p:nvPr/>
        </p:nvPicPr>
        <p:blipFill rotWithShape="1">
          <a:blip r:embed="rId4" cstate="print">
            <a:lum bright="70000"/>
            <a:extLst>
              <a:ext uri="{28A0092B-C50C-407E-A947-70E740481C1C}">
                <a14:useLocalDpi xmlns:a14="http://schemas.microsoft.com/office/drawing/2010/main" val="0"/>
              </a:ext>
            </a:extLst>
          </a:blip>
          <a:srcRect l="16298" r="14543"/>
          <a:stretch/>
        </p:blipFill>
        <p:spPr>
          <a:xfrm>
            <a:off x="3962400" y="2514600"/>
            <a:ext cx="2727158" cy="3943350"/>
          </a:xfrm>
          <a:prstGeom prst="rect">
            <a:avLst/>
          </a:prstGeom>
        </p:spPr>
      </p:pic>
      <p:pic>
        <p:nvPicPr>
          <p:cNvPr id="7" name="Picture 6"/>
          <p:cNvPicPr>
            <a:picLocks noChangeAspect="1"/>
          </p:cNvPicPr>
          <p:nvPr/>
        </p:nvPicPr>
        <p:blipFill rotWithShape="1">
          <a:blip r:embed="rId5" cstate="print">
            <a:lum bright="75000"/>
            <a:extLst>
              <a:ext uri="{28A0092B-C50C-407E-A947-70E740481C1C}">
                <a14:useLocalDpi xmlns:a14="http://schemas.microsoft.com/office/drawing/2010/main" val="0"/>
              </a:ext>
            </a:extLst>
          </a:blip>
          <a:srcRect l="8081" r="8831" b="9031"/>
          <a:stretch/>
        </p:blipFill>
        <p:spPr>
          <a:xfrm>
            <a:off x="0" y="1676735"/>
            <a:ext cx="2382253" cy="3504530"/>
          </a:xfrm>
          <a:prstGeom prst="rect">
            <a:avLst/>
          </a:prstGeom>
        </p:spPr>
      </p:pic>
      <p:pic>
        <p:nvPicPr>
          <p:cNvPr id="2" name="Picture 1" descr="Screen shot 2011-11-04 at 3.47.33 PM.png"/>
          <p:cNvPicPr>
            <a:picLocks noChangeAspect="1"/>
          </p:cNvPicPr>
          <p:nvPr/>
        </p:nvPicPr>
        <p:blipFill rotWithShape="1">
          <a:blip r:embed="rId6" cstate="print">
            <a:lum bright="75000"/>
            <a:extLst>
              <a:ext uri="{28A0092B-C50C-407E-A947-70E740481C1C}">
                <a14:useLocalDpi xmlns:a14="http://schemas.microsoft.com/office/drawing/2010/main" val="0"/>
              </a:ext>
            </a:extLst>
          </a:blip>
          <a:srcRect l="2187" t="1616" r="24893"/>
          <a:stretch/>
        </p:blipFill>
        <p:spPr>
          <a:xfrm>
            <a:off x="2189747" y="228600"/>
            <a:ext cx="2382253" cy="3479800"/>
          </a:xfrm>
          <a:prstGeom prst="rect">
            <a:avLst/>
          </a:prstGeom>
        </p:spPr>
      </p:pic>
      <p:sp>
        <p:nvSpPr>
          <p:cNvPr id="6" name="Title 3"/>
          <p:cNvSpPr txBox="1">
            <a:spLocks/>
          </p:cNvSpPr>
          <p:nvPr/>
        </p:nvSpPr>
        <p:spPr>
          <a:xfrm>
            <a:off x="685800" y="1143000"/>
            <a:ext cx="7772400" cy="2286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1"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mj-lt"/>
                <a:ea typeface="+mj-ea"/>
                <a:cs typeface="+mj-cs"/>
              </a:rPr>
              <a:t>Oh</a:t>
            </a:r>
            <a:r>
              <a:rPr kumimoji="0" lang="en-US" sz="4400" b="1" i="0" u="none" strike="noStrike" kern="1200" cap="none" spc="0" normalizeH="0" noProof="0" dirty="0" smtClean="0">
                <a:ln>
                  <a:noFill/>
                </a:ln>
                <a:solidFill>
                  <a:schemeClr val="tx1"/>
                </a:solidFill>
                <a:effectLst/>
                <a:uLnTx/>
                <a:uFillTx/>
                <a:latin typeface="+mj-lt"/>
                <a:ea typeface="+mj-ea"/>
                <a:cs typeface="+mj-cs"/>
              </a:rPr>
              <a:t> the Choices We’ll Make!  Reading in the Digital World</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sp>
        <p:nvSpPr>
          <p:cNvPr id="8" name="Subtitle 5"/>
          <p:cNvSpPr txBox="1">
            <a:spLocks/>
          </p:cNvSpPr>
          <p:nvPr/>
        </p:nvSpPr>
        <p:spPr>
          <a:xfrm>
            <a:off x="1828800" y="3886200"/>
            <a:ext cx="6400800" cy="2209800"/>
          </a:xfrm>
          <a:prstGeom prst="rect">
            <a:avLst/>
          </a:prstGeom>
        </p:spPr>
        <p:txBody>
          <a:bodyPr>
            <a:normAutofit/>
          </a:bodyPr>
          <a:lstStyle/>
          <a:p>
            <a:pPr marL="342900" marR="0" lvl="0" indent="-342900" algn="r"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r" defTabSz="914400" rtl="0" eaLnBrk="1" fontAlgn="auto" latinLnBrk="0" hangingPunct="1">
              <a:lnSpc>
                <a:spcPct val="100000"/>
              </a:lnSpc>
              <a:spcBef>
                <a:spcPct val="20000"/>
              </a:spcBef>
              <a:spcAft>
                <a:spcPts val="0"/>
              </a:spcAft>
              <a:buClrTx/>
              <a:buSzTx/>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Uta Hussong-Christian</a:t>
            </a:r>
          </a:p>
          <a:p>
            <a:pPr marL="342900" marR="0" lvl="0" indent="-342900" algn="r" defTabSz="914400" rtl="0" eaLnBrk="1" fontAlgn="auto" latinLnBrk="0" hangingPunct="1">
              <a:lnSpc>
                <a:spcPct val="100000"/>
              </a:lnSpc>
              <a:spcBef>
                <a:spcPct val="20000"/>
              </a:spcBef>
              <a:spcAft>
                <a:spcPts val="0"/>
              </a:spcAft>
              <a:buClrTx/>
              <a:buSzTx/>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Jane Nichols</a:t>
            </a:r>
          </a:p>
          <a:p>
            <a:pPr marL="342900" marR="0" lvl="0" indent="-342900" algn="r" defTabSz="914400" rtl="0" eaLnBrk="1" fontAlgn="auto" latinLnBrk="0" hangingPunct="1">
              <a:lnSpc>
                <a:spcPct val="100000"/>
              </a:lnSpc>
              <a:spcBef>
                <a:spcPct val="20000"/>
              </a:spcBef>
              <a:spcAft>
                <a:spcPts val="0"/>
              </a:spcAft>
              <a:buClrTx/>
              <a:buSzTx/>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Oregon Library Association Annual Conference</a:t>
            </a:r>
          </a:p>
          <a:p>
            <a:pPr marL="342900" marR="0" lvl="0" indent="-342900" algn="r" defTabSz="914400" rtl="0" eaLnBrk="1" fontAlgn="auto" latinLnBrk="0" hangingPunct="1">
              <a:lnSpc>
                <a:spcPct val="100000"/>
              </a:lnSpc>
              <a:spcBef>
                <a:spcPct val="20000"/>
              </a:spcBef>
              <a:spcAft>
                <a:spcPts val="0"/>
              </a:spcAft>
              <a:buClrTx/>
              <a:buSzTx/>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April</a:t>
            </a:r>
            <a:r>
              <a:rPr kumimoji="0" lang="en-US" sz="1600" b="0" i="0" u="none" strike="noStrike" kern="1200" cap="none" spc="0" normalizeH="0" noProof="0" dirty="0" smtClean="0">
                <a:ln>
                  <a:noFill/>
                </a:ln>
                <a:solidFill>
                  <a:schemeClr val="tx1"/>
                </a:solidFill>
                <a:effectLst/>
                <a:uLnTx/>
                <a:uFillTx/>
                <a:latin typeface="+mn-lt"/>
                <a:ea typeface="+mn-ea"/>
                <a:cs typeface="+mn-cs"/>
              </a:rPr>
              <a:t> 27, 2012</a:t>
            </a: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9465090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614201"/>
            <a:ext cx="7696200" cy="611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628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1143000"/>
          </a:xfrm>
        </p:spPr>
        <p:txBody>
          <a:bodyPr>
            <a:normAutofit fontScale="90000"/>
          </a:bodyPr>
          <a:lstStyle/>
          <a:p>
            <a:r>
              <a:rPr lang="en-US" dirty="0" smtClean="0"/>
              <a:t>Factors Preventing </a:t>
            </a:r>
            <a:r>
              <a:rPr lang="en-US" dirty="0" err="1" smtClean="0"/>
              <a:t>eReader</a:t>
            </a:r>
            <a:r>
              <a:rPr lang="en-US" dirty="0" smtClean="0"/>
              <a:t> Purchase</a:t>
            </a:r>
            <a:endParaRPr lang="en-US" dirty="0"/>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67018" y="1600200"/>
            <a:ext cx="7209964" cy="4525963"/>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Librarians’ Reading Technology</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1726587503"/>
              </p:ext>
            </p:extLst>
          </p:nvPr>
        </p:nvGraphicFramePr>
        <p:xfrm>
          <a:off x="1447800" y="1066800"/>
          <a:ext cx="6248400" cy="5791200"/>
        </p:xfrm>
        <a:graphic>
          <a:graphicData uri="http://schemas.openxmlformats.org/drawingml/2006/chart">
            <c:chart xmlns:c="http://schemas.openxmlformats.org/drawingml/2006/chart" xmlns:r="http://schemas.openxmlformats.org/officeDocument/2006/relationships" r:id="rId3"/>
          </a:graphicData>
        </a:graphic>
      </p:graphicFrame>
      <p:sp>
        <p:nvSpPr>
          <p:cNvPr id="3" name="Line Callout 1 (Border and Accent Bar) 2"/>
          <p:cNvSpPr/>
          <p:nvPr/>
        </p:nvSpPr>
        <p:spPr>
          <a:xfrm>
            <a:off x="609600" y="2514600"/>
            <a:ext cx="990600" cy="609600"/>
          </a:xfrm>
          <a:prstGeom prst="accentBorderCallout1">
            <a:avLst>
              <a:gd name="adj1" fmla="val 50093"/>
              <a:gd name="adj2" fmla="val 97751"/>
              <a:gd name="adj3" fmla="val 69963"/>
              <a:gd name="adj4" fmla="val 1256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57%</a:t>
            </a:r>
            <a:endParaRPr lang="en-US" dirty="0"/>
          </a:p>
        </p:txBody>
      </p:sp>
      <p:sp>
        <p:nvSpPr>
          <p:cNvPr id="6" name="Arc 5"/>
          <p:cNvSpPr/>
          <p:nvPr/>
        </p:nvSpPr>
        <p:spPr>
          <a:xfrm rot="11699543">
            <a:off x="1770098" y="1381940"/>
            <a:ext cx="1371600" cy="4211460"/>
          </a:xfrm>
          <a:prstGeom prst="arc">
            <a:avLst>
              <a:gd name="adj1" fmla="val 16115489"/>
              <a:gd name="adj2" fmla="val 543356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611411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2854369705"/>
              </p:ext>
            </p:extLst>
          </p:nvPr>
        </p:nvGraphicFramePr>
        <p:xfrm>
          <a:off x="152400" y="1295400"/>
          <a:ext cx="8694193" cy="470535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266700" y="304800"/>
            <a:ext cx="8610600" cy="769441"/>
          </a:xfrm>
          <a:prstGeom prst="rect">
            <a:avLst/>
          </a:prstGeom>
          <a:noFill/>
        </p:spPr>
        <p:txBody>
          <a:bodyPr wrap="square" rtlCol="0">
            <a:spAutoFit/>
          </a:bodyPr>
          <a:lstStyle/>
          <a:p>
            <a:r>
              <a:rPr lang="en-US" sz="4400" dirty="0" smtClean="0"/>
              <a:t>Average Downloads by Material Type</a:t>
            </a:r>
            <a:endParaRPr lang="en-US" sz="4400" dirty="0"/>
          </a:p>
        </p:txBody>
      </p:sp>
    </p:spTree>
    <p:extLst>
      <p:ext uri="{BB962C8B-B14F-4D97-AF65-F5344CB8AC3E}">
        <p14:creationId xmlns:p14="http://schemas.microsoft.com/office/powerpoint/2010/main" val="27599501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0500" y="0"/>
            <a:ext cx="5143500" cy="6858000"/>
          </a:xfrm>
          <a:prstGeom prst="rect">
            <a:avLst/>
          </a:prstGeom>
        </p:spPr>
      </p:pic>
      <p:sp>
        <p:nvSpPr>
          <p:cNvPr id="3" name="TextBox 2"/>
          <p:cNvSpPr txBox="1"/>
          <p:nvPr/>
        </p:nvSpPr>
        <p:spPr>
          <a:xfrm>
            <a:off x="457200" y="685800"/>
            <a:ext cx="3200400" cy="5632311"/>
          </a:xfrm>
          <a:prstGeom prst="rect">
            <a:avLst/>
          </a:prstGeom>
          <a:noFill/>
        </p:spPr>
        <p:txBody>
          <a:bodyPr wrap="square" rtlCol="0">
            <a:spAutoFit/>
          </a:bodyPr>
          <a:lstStyle/>
          <a:p>
            <a:r>
              <a:rPr lang="en-US" sz="6000" b="1" dirty="0" smtClean="0"/>
              <a:t>Why </a:t>
            </a:r>
            <a:r>
              <a:rPr lang="en-US" sz="6000" b="1" i="1" dirty="0" smtClean="0"/>
              <a:t>DO</a:t>
            </a:r>
            <a:r>
              <a:rPr lang="en-US" sz="6000" b="1" dirty="0" smtClean="0"/>
              <a:t> we make the choices we make?</a:t>
            </a:r>
            <a:endParaRPr lang="en-US" sz="6000" b="1" dirty="0"/>
          </a:p>
        </p:txBody>
      </p:sp>
      <p:sp>
        <p:nvSpPr>
          <p:cNvPr id="4" name="TextBox 3"/>
          <p:cNvSpPr txBox="1"/>
          <p:nvPr/>
        </p:nvSpPr>
        <p:spPr>
          <a:xfrm>
            <a:off x="7439025" y="6488668"/>
            <a:ext cx="1600200" cy="246221"/>
          </a:xfrm>
          <a:prstGeom prst="rect">
            <a:avLst/>
          </a:prstGeom>
          <a:solidFill>
            <a:schemeClr val="bg1"/>
          </a:solidFill>
        </p:spPr>
        <p:txBody>
          <a:bodyPr wrap="square" rtlCol="0">
            <a:spAutoFit/>
          </a:bodyPr>
          <a:lstStyle/>
          <a:p>
            <a:pPr algn="r"/>
            <a:r>
              <a:rPr lang="en-US" sz="1000" dirty="0" smtClean="0"/>
              <a:t>Image:  </a:t>
            </a:r>
            <a:r>
              <a:rPr lang="en-US" sz="1000" dirty="0" err="1" smtClean="0"/>
              <a:t>flickr</a:t>
            </a:r>
            <a:r>
              <a:rPr lang="en-US" sz="1000" dirty="0" smtClean="0"/>
              <a:t> user </a:t>
            </a:r>
            <a:r>
              <a:rPr lang="en-US" sz="1000" u="sng" dirty="0" err="1" smtClean="0">
                <a:solidFill>
                  <a:schemeClr val="bg1"/>
                </a:solidFill>
                <a:hlinkClick r:id="rId4"/>
              </a:rPr>
              <a:t>aguayoki</a:t>
            </a:r>
            <a:r>
              <a:rPr lang="en-US" sz="1000" dirty="0" smtClean="0">
                <a:solidFill>
                  <a:schemeClr val="bg1"/>
                </a:solidFill>
              </a:rPr>
              <a:t> </a:t>
            </a:r>
            <a:endParaRPr lang="en-US" sz="1000" dirty="0">
              <a:solidFill>
                <a:schemeClr val="bg1"/>
              </a:solidFill>
            </a:endParaRPr>
          </a:p>
        </p:txBody>
      </p:sp>
    </p:spTree>
    <p:extLst>
      <p:ext uri="{BB962C8B-B14F-4D97-AF65-F5344CB8AC3E}">
        <p14:creationId xmlns:p14="http://schemas.microsoft.com/office/powerpoint/2010/main" val="26205663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extLst>
              <a:ext uri="{28A0092B-C50C-407E-A947-70E740481C1C}">
                <a14:useLocalDpi xmlns:a14="http://schemas.microsoft.com/office/drawing/2010/main" val="0"/>
              </a:ext>
            </a:extLst>
          </a:blip>
          <a:stretch>
            <a:fillRect/>
          </a:stretch>
        </p:blipFill>
        <p:spPr>
          <a:xfrm>
            <a:off x="533400" y="838200"/>
            <a:ext cx="8001000" cy="5486400"/>
          </a:xfrm>
          <a:prstGeom prst="rect">
            <a:avLst/>
          </a:prstGeom>
        </p:spPr>
      </p:pic>
    </p:spTree>
    <p:extLst>
      <p:ext uri="{BB962C8B-B14F-4D97-AF65-F5344CB8AC3E}">
        <p14:creationId xmlns:p14="http://schemas.microsoft.com/office/powerpoint/2010/main" val="30438340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1-11-04 at 3.54.15 PM.png"/>
          <p:cNvPicPr>
            <a:picLocks noChangeAspect="1"/>
          </p:cNvPicPr>
          <p:nvPr/>
        </p:nvPicPr>
        <p:blipFill rotWithShape="1">
          <a:blip r:embed="rId3" cstate="print">
            <a:lum bright="75000"/>
            <a:extLst>
              <a:ext uri="{28A0092B-C50C-407E-A947-70E740481C1C}">
                <a14:useLocalDpi xmlns:a14="http://schemas.microsoft.com/office/drawing/2010/main" val="0"/>
              </a:ext>
            </a:extLst>
          </a:blip>
          <a:srcRect/>
          <a:stretch/>
        </p:blipFill>
        <p:spPr>
          <a:xfrm>
            <a:off x="6294906" y="685800"/>
            <a:ext cx="2849094" cy="3564619"/>
          </a:xfrm>
          <a:prstGeom prst="rect">
            <a:avLst/>
          </a:prstGeom>
        </p:spPr>
      </p:pic>
      <p:pic>
        <p:nvPicPr>
          <p:cNvPr id="9" name="Picture 8"/>
          <p:cNvPicPr>
            <a:picLocks noChangeAspect="1"/>
          </p:cNvPicPr>
          <p:nvPr/>
        </p:nvPicPr>
        <p:blipFill rotWithShape="1">
          <a:blip r:embed="rId4" cstate="print">
            <a:lum bright="70000"/>
            <a:extLst>
              <a:ext uri="{28A0092B-C50C-407E-A947-70E740481C1C}">
                <a14:useLocalDpi xmlns:a14="http://schemas.microsoft.com/office/drawing/2010/main" val="0"/>
              </a:ext>
            </a:extLst>
          </a:blip>
          <a:srcRect l="16298" r="14543"/>
          <a:stretch/>
        </p:blipFill>
        <p:spPr>
          <a:xfrm>
            <a:off x="3962400" y="2514600"/>
            <a:ext cx="2727158" cy="3943350"/>
          </a:xfrm>
          <a:prstGeom prst="rect">
            <a:avLst/>
          </a:prstGeom>
        </p:spPr>
      </p:pic>
      <p:pic>
        <p:nvPicPr>
          <p:cNvPr id="7" name="Picture 6"/>
          <p:cNvPicPr>
            <a:picLocks noChangeAspect="1"/>
          </p:cNvPicPr>
          <p:nvPr/>
        </p:nvPicPr>
        <p:blipFill rotWithShape="1">
          <a:blip r:embed="rId5" cstate="print">
            <a:lum bright="75000"/>
            <a:extLst>
              <a:ext uri="{28A0092B-C50C-407E-A947-70E740481C1C}">
                <a14:useLocalDpi xmlns:a14="http://schemas.microsoft.com/office/drawing/2010/main" val="0"/>
              </a:ext>
            </a:extLst>
          </a:blip>
          <a:srcRect l="8081" r="8831" b="9031"/>
          <a:stretch/>
        </p:blipFill>
        <p:spPr>
          <a:xfrm>
            <a:off x="0" y="1828800"/>
            <a:ext cx="2382253" cy="3504530"/>
          </a:xfrm>
          <a:prstGeom prst="rect">
            <a:avLst/>
          </a:prstGeom>
        </p:spPr>
      </p:pic>
      <p:pic>
        <p:nvPicPr>
          <p:cNvPr id="2" name="Picture 1" descr="Screen shot 2011-11-04 at 3.47.33 PM.png"/>
          <p:cNvPicPr>
            <a:picLocks noChangeAspect="1"/>
          </p:cNvPicPr>
          <p:nvPr/>
        </p:nvPicPr>
        <p:blipFill rotWithShape="1">
          <a:blip r:embed="rId6" cstate="print">
            <a:lum bright="75000"/>
            <a:extLst>
              <a:ext uri="{28A0092B-C50C-407E-A947-70E740481C1C}">
                <a14:useLocalDpi xmlns:a14="http://schemas.microsoft.com/office/drawing/2010/main" val="0"/>
              </a:ext>
            </a:extLst>
          </a:blip>
          <a:srcRect l="2187" t="1616" r="24893"/>
          <a:stretch/>
        </p:blipFill>
        <p:spPr>
          <a:xfrm>
            <a:off x="2189747" y="228600"/>
            <a:ext cx="2382253" cy="3479800"/>
          </a:xfrm>
          <a:prstGeom prst="rect">
            <a:avLst/>
          </a:prstGeom>
        </p:spPr>
      </p:pic>
      <p:sp>
        <p:nvSpPr>
          <p:cNvPr id="8" name="TextBox 7"/>
          <p:cNvSpPr txBox="1"/>
          <p:nvPr/>
        </p:nvSpPr>
        <p:spPr>
          <a:xfrm>
            <a:off x="285750" y="1354802"/>
            <a:ext cx="8610600" cy="5016758"/>
          </a:xfrm>
          <a:prstGeom prst="rect">
            <a:avLst/>
          </a:prstGeom>
          <a:noFill/>
        </p:spPr>
        <p:txBody>
          <a:bodyPr wrap="square" rtlCol="0">
            <a:spAutoFit/>
          </a:bodyPr>
          <a:lstStyle/>
          <a:p>
            <a:pPr algn="ctr"/>
            <a:r>
              <a:rPr lang="en-US" sz="4000" dirty="0" smtClean="0"/>
              <a:t>“</a:t>
            </a:r>
            <a:r>
              <a:rPr lang="en-US" sz="4000" dirty="0"/>
              <a:t>Because technology has increased the intensity and complexity of literate environments, the twenty-first century demands that </a:t>
            </a:r>
            <a:r>
              <a:rPr lang="en-US" sz="4000" i="1" dirty="0"/>
              <a:t>a literate person possess a wide range of abilities and competencies, many literacies</a:t>
            </a:r>
            <a:r>
              <a:rPr lang="en-US" sz="4000" dirty="0"/>
              <a:t>.</a:t>
            </a:r>
            <a:r>
              <a:rPr lang="en-US" sz="4000" dirty="0" smtClean="0"/>
              <a:t>”</a:t>
            </a:r>
          </a:p>
          <a:p>
            <a:pPr algn="ctr"/>
            <a:endParaRPr lang="en-US" sz="8000" dirty="0"/>
          </a:p>
        </p:txBody>
      </p:sp>
      <p:sp>
        <p:nvSpPr>
          <p:cNvPr id="10" name="Title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11" name="Content Placeholder 2"/>
          <p:cNvSpPr txBox="1">
            <a:spLocks/>
          </p:cNvSpPr>
          <p:nvPr/>
        </p:nvSpPr>
        <p:spPr>
          <a:xfrm>
            <a:off x="457200" y="1600200"/>
            <a:ext cx="8229600" cy="4525963"/>
          </a:xfrm>
          <a:prstGeom prst="rect">
            <a:avLst/>
          </a:prstGeom>
        </p:spPr>
        <p:txBody>
          <a:bodyPr>
            <a:normAutofit/>
          </a:bodyPr>
          <a:lstStyle/>
          <a:p>
            <a:pPr marL="742950" marR="0" lvl="1" indent="-28575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12" name="TextBox 11"/>
          <p:cNvSpPr txBox="1"/>
          <p:nvPr/>
        </p:nvSpPr>
        <p:spPr>
          <a:xfrm>
            <a:off x="7543800" y="6172200"/>
            <a:ext cx="1066800" cy="246221"/>
          </a:xfrm>
          <a:prstGeom prst="rect">
            <a:avLst/>
          </a:prstGeom>
          <a:noFill/>
        </p:spPr>
        <p:txBody>
          <a:bodyPr wrap="square" rtlCol="0">
            <a:spAutoFit/>
          </a:bodyPr>
          <a:lstStyle/>
          <a:p>
            <a:pPr algn="r"/>
            <a:r>
              <a:rPr lang="en-US" sz="1000" dirty="0" smtClean="0"/>
              <a:t>NCET, 2008</a:t>
            </a:r>
            <a:endParaRPr lang="en-US" sz="1000" dirty="0"/>
          </a:p>
        </p:txBody>
      </p:sp>
    </p:spTree>
    <p:extLst>
      <p:ext uri="{BB962C8B-B14F-4D97-AF65-F5344CB8AC3E}">
        <p14:creationId xmlns:p14="http://schemas.microsoft.com/office/powerpoint/2010/main" val="24604668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1-11-04 at 3.54.15 PM.png"/>
          <p:cNvPicPr>
            <a:picLocks noChangeAspect="1"/>
          </p:cNvPicPr>
          <p:nvPr/>
        </p:nvPicPr>
        <p:blipFill rotWithShape="1">
          <a:blip r:embed="rId3" cstate="print">
            <a:lum bright="75000"/>
            <a:extLst>
              <a:ext uri="{28A0092B-C50C-407E-A947-70E740481C1C}">
                <a14:useLocalDpi xmlns:a14="http://schemas.microsoft.com/office/drawing/2010/main" val="0"/>
              </a:ext>
            </a:extLst>
          </a:blip>
          <a:srcRect/>
          <a:stretch/>
        </p:blipFill>
        <p:spPr>
          <a:xfrm>
            <a:off x="6294906" y="685800"/>
            <a:ext cx="2849094" cy="3564619"/>
          </a:xfrm>
          <a:prstGeom prst="rect">
            <a:avLst/>
          </a:prstGeom>
        </p:spPr>
      </p:pic>
      <p:pic>
        <p:nvPicPr>
          <p:cNvPr id="9" name="Picture 8"/>
          <p:cNvPicPr>
            <a:picLocks noChangeAspect="1"/>
          </p:cNvPicPr>
          <p:nvPr/>
        </p:nvPicPr>
        <p:blipFill rotWithShape="1">
          <a:blip r:embed="rId4" cstate="print">
            <a:lum bright="70000"/>
            <a:extLst>
              <a:ext uri="{28A0092B-C50C-407E-A947-70E740481C1C}">
                <a14:useLocalDpi xmlns:a14="http://schemas.microsoft.com/office/drawing/2010/main" val="0"/>
              </a:ext>
            </a:extLst>
          </a:blip>
          <a:srcRect l="16298" r="14543"/>
          <a:stretch/>
        </p:blipFill>
        <p:spPr>
          <a:xfrm>
            <a:off x="3962400" y="2514600"/>
            <a:ext cx="2727158" cy="3943350"/>
          </a:xfrm>
          <a:prstGeom prst="rect">
            <a:avLst/>
          </a:prstGeom>
        </p:spPr>
      </p:pic>
      <p:pic>
        <p:nvPicPr>
          <p:cNvPr id="7" name="Picture 6"/>
          <p:cNvPicPr>
            <a:picLocks noChangeAspect="1"/>
          </p:cNvPicPr>
          <p:nvPr/>
        </p:nvPicPr>
        <p:blipFill rotWithShape="1">
          <a:blip r:embed="rId5" cstate="print">
            <a:lum bright="75000"/>
            <a:extLst>
              <a:ext uri="{28A0092B-C50C-407E-A947-70E740481C1C}">
                <a14:useLocalDpi xmlns:a14="http://schemas.microsoft.com/office/drawing/2010/main" val="0"/>
              </a:ext>
            </a:extLst>
          </a:blip>
          <a:srcRect l="8081" r="8831" b="9031"/>
          <a:stretch/>
        </p:blipFill>
        <p:spPr>
          <a:xfrm>
            <a:off x="0" y="1828800"/>
            <a:ext cx="2382253" cy="3504530"/>
          </a:xfrm>
          <a:prstGeom prst="rect">
            <a:avLst/>
          </a:prstGeom>
        </p:spPr>
      </p:pic>
      <p:pic>
        <p:nvPicPr>
          <p:cNvPr id="2" name="Picture 1" descr="Screen shot 2011-11-04 at 3.47.33 PM.png"/>
          <p:cNvPicPr>
            <a:picLocks noChangeAspect="1"/>
          </p:cNvPicPr>
          <p:nvPr/>
        </p:nvPicPr>
        <p:blipFill rotWithShape="1">
          <a:blip r:embed="rId6" cstate="print">
            <a:lum bright="75000"/>
            <a:extLst>
              <a:ext uri="{28A0092B-C50C-407E-A947-70E740481C1C}">
                <a14:useLocalDpi xmlns:a14="http://schemas.microsoft.com/office/drawing/2010/main" val="0"/>
              </a:ext>
            </a:extLst>
          </a:blip>
          <a:srcRect l="2187" t="1616" r="24893"/>
          <a:stretch/>
        </p:blipFill>
        <p:spPr>
          <a:xfrm>
            <a:off x="2189746" y="228600"/>
            <a:ext cx="2382253" cy="3479800"/>
          </a:xfrm>
          <a:prstGeom prst="rect">
            <a:avLst/>
          </a:prstGeom>
        </p:spPr>
      </p:pic>
      <p:sp>
        <p:nvSpPr>
          <p:cNvPr id="8" name="TextBox 7"/>
          <p:cNvSpPr txBox="1"/>
          <p:nvPr/>
        </p:nvSpPr>
        <p:spPr>
          <a:xfrm>
            <a:off x="3981450" y="990600"/>
            <a:ext cx="1181100" cy="4216539"/>
          </a:xfrm>
          <a:prstGeom prst="rect">
            <a:avLst/>
          </a:prstGeom>
          <a:noFill/>
        </p:spPr>
        <p:txBody>
          <a:bodyPr wrap="square" rtlCol="0">
            <a:spAutoFit/>
          </a:bodyPr>
          <a:lstStyle/>
          <a:p>
            <a:endParaRPr lang="en-US" sz="25000" dirty="0" smtClean="0"/>
          </a:p>
          <a:p>
            <a:endParaRPr lang="en-US" dirty="0"/>
          </a:p>
        </p:txBody>
      </p:sp>
      <p:sp>
        <p:nvSpPr>
          <p:cNvPr id="10" name="Title 1"/>
          <p:cNvSpPr txBox="1">
            <a:spLocks/>
          </p:cNvSpPr>
          <p:nvPr/>
        </p:nvSpPr>
        <p:spPr>
          <a:xfrm>
            <a:off x="381000" y="2667000"/>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8000" dirty="0" err="1" smtClean="0">
                <a:latin typeface="+mj-lt"/>
                <a:ea typeface="+mj-ea"/>
                <a:cs typeface="+mj-cs"/>
              </a:rPr>
              <a:t>Transliteracy</a:t>
            </a:r>
            <a:endParaRPr lang="en-US" sz="8000" dirty="0" smtClean="0">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17422764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1-11-04 at 3.54.15 PM.png"/>
          <p:cNvPicPr>
            <a:picLocks noChangeAspect="1"/>
          </p:cNvPicPr>
          <p:nvPr/>
        </p:nvPicPr>
        <p:blipFill rotWithShape="1">
          <a:blip r:embed="rId3" cstate="print">
            <a:lum bright="75000"/>
            <a:extLst>
              <a:ext uri="{28A0092B-C50C-407E-A947-70E740481C1C}">
                <a14:useLocalDpi xmlns:a14="http://schemas.microsoft.com/office/drawing/2010/main" val="0"/>
              </a:ext>
            </a:extLst>
          </a:blip>
          <a:srcRect/>
          <a:stretch/>
        </p:blipFill>
        <p:spPr>
          <a:xfrm>
            <a:off x="6294906" y="685800"/>
            <a:ext cx="2849094" cy="3564619"/>
          </a:xfrm>
          <a:prstGeom prst="rect">
            <a:avLst/>
          </a:prstGeom>
        </p:spPr>
      </p:pic>
      <p:pic>
        <p:nvPicPr>
          <p:cNvPr id="9" name="Picture 8"/>
          <p:cNvPicPr>
            <a:picLocks noChangeAspect="1"/>
          </p:cNvPicPr>
          <p:nvPr/>
        </p:nvPicPr>
        <p:blipFill rotWithShape="1">
          <a:blip r:embed="rId4" cstate="print">
            <a:lum bright="70000"/>
            <a:extLst>
              <a:ext uri="{28A0092B-C50C-407E-A947-70E740481C1C}">
                <a14:useLocalDpi xmlns:a14="http://schemas.microsoft.com/office/drawing/2010/main" val="0"/>
              </a:ext>
            </a:extLst>
          </a:blip>
          <a:srcRect l="16298" r="14543"/>
          <a:stretch/>
        </p:blipFill>
        <p:spPr>
          <a:xfrm>
            <a:off x="3962400" y="2514600"/>
            <a:ext cx="2727158" cy="3943350"/>
          </a:xfrm>
          <a:prstGeom prst="rect">
            <a:avLst/>
          </a:prstGeom>
        </p:spPr>
      </p:pic>
      <p:pic>
        <p:nvPicPr>
          <p:cNvPr id="7" name="Picture 6"/>
          <p:cNvPicPr>
            <a:picLocks noChangeAspect="1"/>
          </p:cNvPicPr>
          <p:nvPr/>
        </p:nvPicPr>
        <p:blipFill rotWithShape="1">
          <a:blip r:embed="rId5" cstate="print">
            <a:lum bright="75000"/>
            <a:extLst>
              <a:ext uri="{28A0092B-C50C-407E-A947-70E740481C1C}">
                <a14:useLocalDpi xmlns:a14="http://schemas.microsoft.com/office/drawing/2010/main" val="0"/>
              </a:ext>
            </a:extLst>
          </a:blip>
          <a:srcRect l="8081" r="8831" b="9031"/>
          <a:stretch/>
        </p:blipFill>
        <p:spPr>
          <a:xfrm>
            <a:off x="0" y="1828800"/>
            <a:ext cx="2382253" cy="3504530"/>
          </a:xfrm>
          <a:prstGeom prst="rect">
            <a:avLst/>
          </a:prstGeom>
        </p:spPr>
      </p:pic>
      <p:pic>
        <p:nvPicPr>
          <p:cNvPr id="2" name="Picture 1" descr="Screen shot 2011-11-04 at 3.47.33 PM.png"/>
          <p:cNvPicPr>
            <a:picLocks noChangeAspect="1"/>
          </p:cNvPicPr>
          <p:nvPr/>
        </p:nvPicPr>
        <p:blipFill rotWithShape="1">
          <a:blip r:embed="rId6" cstate="print">
            <a:lum bright="75000"/>
            <a:extLst>
              <a:ext uri="{28A0092B-C50C-407E-A947-70E740481C1C}">
                <a14:useLocalDpi xmlns:a14="http://schemas.microsoft.com/office/drawing/2010/main" val="0"/>
              </a:ext>
            </a:extLst>
          </a:blip>
          <a:srcRect l="2187" t="1616" r="24893"/>
          <a:stretch/>
        </p:blipFill>
        <p:spPr>
          <a:xfrm>
            <a:off x="2189746" y="228600"/>
            <a:ext cx="2382253" cy="3479800"/>
          </a:xfrm>
          <a:prstGeom prst="rect">
            <a:avLst/>
          </a:prstGeom>
        </p:spPr>
      </p:pic>
      <p:sp>
        <p:nvSpPr>
          <p:cNvPr id="8" name="TextBox 7"/>
          <p:cNvSpPr txBox="1"/>
          <p:nvPr/>
        </p:nvSpPr>
        <p:spPr>
          <a:xfrm>
            <a:off x="3981450" y="990600"/>
            <a:ext cx="1181100" cy="4216539"/>
          </a:xfrm>
          <a:prstGeom prst="rect">
            <a:avLst/>
          </a:prstGeom>
          <a:noFill/>
        </p:spPr>
        <p:txBody>
          <a:bodyPr wrap="square" rtlCol="0">
            <a:spAutoFit/>
          </a:bodyPr>
          <a:lstStyle/>
          <a:p>
            <a:endParaRPr lang="en-US" sz="25000" dirty="0" smtClean="0"/>
          </a:p>
          <a:p>
            <a:endParaRPr lang="en-US" dirty="0"/>
          </a:p>
        </p:txBody>
      </p:sp>
      <p:sp>
        <p:nvSpPr>
          <p:cNvPr id="10" name="Title 1"/>
          <p:cNvSpPr txBox="1">
            <a:spLocks/>
          </p:cNvSpPr>
          <p:nvPr/>
        </p:nvSpPr>
        <p:spPr>
          <a:xfrm>
            <a:off x="381000" y="2247900"/>
            <a:ext cx="8229600" cy="23622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err="1" smtClean="0">
                <a:latin typeface="+mj-lt"/>
                <a:ea typeface="+mj-ea"/>
                <a:cs typeface="+mj-cs"/>
              </a:rPr>
              <a:t>Transliteracy</a:t>
            </a:r>
            <a:r>
              <a:rPr lang="en-US" sz="4400" dirty="0" smtClean="0">
                <a:latin typeface="+mj-lt"/>
                <a:ea typeface="+mj-ea"/>
                <a:cs typeface="+mj-cs"/>
              </a:rPr>
              <a:t>:  the ability to read, write and interact across a range of platforms, tools and medias…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12" name="TextBox 11"/>
          <p:cNvSpPr txBox="1"/>
          <p:nvPr/>
        </p:nvSpPr>
        <p:spPr>
          <a:xfrm>
            <a:off x="6781800" y="6172200"/>
            <a:ext cx="1828800" cy="246221"/>
          </a:xfrm>
          <a:prstGeom prst="rect">
            <a:avLst/>
          </a:prstGeom>
          <a:noFill/>
        </p:spPr>
        <p:txBody>
          <a:bodyPr wrap="square" rtlCol="0">
            <a:spAutoFit/>
          </a:bodyPr>
          <a:lstStyle/>
          <a:p>
            <a:pPr algn="r"/>
            <a:r>
              <a:rPr lang="en-US" sz="1000" dirty="0" smtClean="0"/>
              <a:t>Dumont as cited in </a:t>
            </a:r>
            <a:r>
              <a:rPr lang="en-US" sz="1000" dirty="0" err="1" smtClean="0"/>
              <a:t>Ipri</a:t>
            </a:r>
            <a:r>
              <a:rPr lang="en-US" sz="1000" dirty="0" smtClean="0"/>
              <a:t>, 2010</a:t>
            </a:r>
            <a:endParaRPr lang="en-US" sz="1000" dirty="0"/>
          </a:p>
        </p:txBody>
      </p:sp>
    </p:spTree>
    <p:extLst>
      <p:ext uri="{BB962C8B-B14F-4D97-AF65-F5344CB8AC3E}">
        <p14:creationId xmlns:p14="http://schemas.microsoft.com/office/powerpoint/2010/main" val="22072985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1-11-04 at 3.54.15 PM.png"/>
          <p:cNvPicPr>
            <a:picLocks noChangeAspect="1"/>
          </p:cNvPicPr>
          <p:nvPr/>
        </p:nvPicPr>
        <p:blipFill rotWithShape="1">
          <a:blip r:embed="rId3" cstate="print">
            <a:lum bright="75000"/>
            <a:extLst>
              <a:ext uri="{28A0092B-C50C-407E-A947-70E740481C1C}">
                <a14:useLocalDpi xmlns:a14="http://schemas.microsoft.com/office/drawing/2010/main" val="0"/>
              </a:ext>
            </a:extLst>
          </a:blip>
          <a:srcRect/>
          <a:stretch/>
        </p:blipFill>
        <p:spPr>
          <a:xfrm>
            <a:off x="6294906" y="685800"/>
            <a:ext cx="2849094" cy="3564619"/>
          </a:xfrm>
          <a:prstGeom prst="rect">
            <a:avLst/>
          </a:prstGeom>
        </p:spPr>
      </p:pic>
      <p:pic>
        <p:nvPicPr>
          <p:cNvPr id="9" name="Picture 8"/>
          <p:cNvPicPr>
            <a:picLocks noChangeAspect="1"/>
          </p:cNvPicPr>
          <p:nvPr/>
        </p:nvPicPr>
        <p:blipFill rotWithShape="1">
          <a:blip r:embed="rId4" cstate="print">
            <a:lum bright="70000"/>
            <a:extLst>
              <a:ext uri="{28A0092B-C50C-407E-A947-70E740481C1C}">
                <a14:useLocalDpi xmlns:a14="http://schemas.microsoft.com/office/drawing/2010/main" val="0"/>
              </a:ext>
            </a:extLst>
          </a:blip>
          <a:srcRect l="16298" r="14543"/>
          <a:stretch/>
        </p:blipFill>
        <p:spPr>
          <a:xfrm>
            <a:off x="3962400" y="2514600"/>
            <a:ext cx="2727158" cy="3943350"/>
          </a:xfrm>
          <a:prstGeom prst="rect">
            <a:avLst/>
          </a:prstGeom>
        </p:spPr>
      </p:pic>
      <p:pic>
        <p:nvPicPr>
          <p:cNvPr id="7" name="Picture 6"/>
          <p:cNvPicPr>
            <a:picLocks noChangeAspect="1"/>
          </p:cNvPicPr>
          <p:nvPr/>
        </p:nvPicPr>
        <p:blipFill rotWithShape="1">
          <a:blip r:embed="rId5" cstate="print">
            <a:lum bright="75000"/>
            <a:extLst>
              <a:ext uri="{28A0092B-C50C-407E-A947-70E740481C1C}">
                <a14:useLocalDpi xmlns:a14="http://schemas.microsoft.com/office/drawing/2010/main" val="0"/>
              </a:ext>
            </a:extLst>
          </a:blip>
          <a:srcRect l="8081" r="8831" b="9031"/>
          <a:stretch/>
        </p:blipFill>
        <p:spPr>
          <a:xfrm>
            <a:off x="0" y="1828800"/>
            <a:ext cx="2382253" cy="3504530"/>
          </a:xfrm>
          <a:prstGeom prst="rect">
            <a:avLst/>
          </a:prstGeom>
        </p:spPr>
      </p:pic>
      <p:pic>
        <p:nvPicPr>
          <p:cNvPr id="2" name="Picture 1" descr="Screen shot 2011-11-04 at 3.47.33 PM.png"/>
          <p:cNvPicPr>
            <a:picLocks noChangeAspect="1"/>
          </p:cNvPicPr>
          <p:nvPr/>
        </p:nvPicPr>
        <p:blipFill rotWithShape="1">
          <a:blip r:embed="rId6" cstate="print">
            <a:lum bright="75000"/>
            <a:extLst>
              <a:ext uri="{28A0092B-C50C-407E-A947-70E740481C1C}">
                <a14:useLocalDpi xmlns:a14="http://schemas.microsoft.com/office/drawing/2010/main" val="0"/>
              </a:ext>
            </a:extLst>
          </a:blip>
          <a:srcRect l="2187" t="1616" r="24893"/>
          <a:stretch/>
        </p:blipFill>
        <p:spPr>
          <a:xfrm>
            <a:off x="2189747" y="228600"/>
            <a:ext cx="2382253" cy="3479800"/>
          </a:xfrm>
          <a:prstGeom prst="rect">
            <a:avLst/>
          </a:prstGeom>
        </p:spPr>
      </p:pic>
      <p:sp>
        <p:nvSpPr>
          <p:cNvPr id="8" name="TextBox 7"/>
          <p:cNvSpPr txBox="1"/>
          <p:nvPr/>
        </p:nvSpPr>
        <p:spPr>
          <a:xfrm>
            <a:off x="3981450" y="990600"/>
            <a:ext cx="1181100" cy="4216539"/>
          </a:xfrm>
          <a:prstGeom prst="rect">
            <a:avLst/>
          </a:prstGeom>
          <a:noFill/>
        </p:spPr>
        <p:txBody>
          <a:bodyPr wrap="square" rtlCol="0">
            <a:spAutoFit/>
          </a:bodyPr>
          <a:lstStyle/>
          <a:p>
            <a:endParaRPr lang="en-US" sz="25000" dirty="0" smtClean="0"/>
          </a:p>
          <a:p>
            <a:endParaRPr lang="en-US" dirty="0"/>
          </a:p>
        </p:txBody>
      </p:sp>
      <p:sp>
        <p:nvSpPr>
          <p:cNvPr id="11" name="Content Placeholder 2"/>
          <p:cNvSpPr txBox="1">
            <a:spLocks/>
          </p:cNvSpPr>
          <p:nvPr/>
        </p:nvSpPr>
        <p:spPr>
          <a:xfrm>
            <a:off x="457200" y="1968500"/>
            <a:ext cx="8229600" cy="2514600"/>
          </a:xfrm>
          <a:prstGeom prst="rect">
            <a:avLst/>
          </a:prstGeom>
        </p:spPr>
        <p:txBody>
          <a:bodyPr>
            <a:normAutofit fontScale="92500" lnSpcReduction="20000"/>
          </a:bodyPr>
          <a:lstStyle/>
          <a:p>
            <a:pPr marL="342900" lvl="0" indent="-342900">
              <a:spcBef>
                <a:spcPct val="20000"/>
              </a:spcBef>
              <a:defRPr/>
            </a:pPr>
            <a:r>
              <a:rPr lang="en-US" sz="3200" dirty="0" smtClean="0"/>
              <a:t>	</a:t>
            </a:r>
          </a:p>
          <a:p>
            <a:pPr marL="342900" lvl="0" indent="-342900" algn="ctr">
              <a:spcBef>
                <a:spcPct val="20000"/>
              </a:spcBef>
              <a:defRPr/>
            </a:pPr>
            <a:r>
              <a:rPr lang="en-US" sz="4800" dirty="0" smtClean="0"/>
              <a:t>“I </a:t>
            </a:r>
            <a:r>
              <a:rPr lang="en-US" sz="4800" dirty="0"/>
              <a:t>want to do stuff with </a:t>
            </a:r>
            <a:endParaRPr lang="en-US" sz="4800" dirty="0" smtClean="0"/>
          </a:p>
          <a:p>
            <a:pPr marL="342900" lvl="0" indent="-342900" algn="ctr">
              <a:spcBef>
                <a:spcPct val="20000"/>
              </a:spcBef>
              <a:defRPr/>
            </a:pPr>
            <a:r>
              <a:rPr lang="en-US" sz="4800" dirty="0" smtClean="0"/>
              <a:t>my </a:t>
            </a:r>
            <a:r>
              <a:rPr lang="en-US" sz="4800" dirty="0"/>
              <a:t>information, </a:t>
            </a:r>
            <a:endParaRPr lang="en-US" sz="4800" dirty="0" smtClean="0"/>
          </a:p>
          <a:p>
            <a:pPr marL="342900" lvl="0" indent="-342900" algn="ctr">
              <a:spcBef>
                <a:spcPct val="20000"/>
              </a:spcBef>
              <a:defRPr/>
            </a:pPr>
            <a:r>
              <a:rPr lang="en-US" sz="4800" dirty="0" smtClean="0"/>
              <a:t>not </a:t>
            </a:r>
            <a:r>
              <a:rPr lang="en-US" sz="4800" dirty="0"/>
              <a:t>just read it</a:t>
            </a:r>
            <a:r>
              <a:rPr lang="en-US" sz="4800" dirty="0" smtClean="0"/>
              <a: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12" name="TextBox 11"/>
          <p:cNvSpPr txBox="1"/>
          <p:nvPr/>
        </p:nvSpPr>
        <p:spPr>
          <a:xfrm>
            <a:off x="7543800" y="6172200"/>
            <a:ext cx="1066800" cy="246221"/>
          </a:xfrm>
          <a:prstGeom prst="rect">
            <a:avLst/>
          </a:prstGeom>
          <a:noFill/>
        </p:spPr>
        <p:txBody>
          <a:bodyPr wrap="square" rtlCol="0">
            <a:spAutoFit/>
          </a:bodyPr>
          <a:lstStyle/>
          <a:p>
            <a:pPr algn="r"/>
            <a:r>
              <a:rPr lang="en-US" sz="1000" dirty="0" smtClean="0"/>
              <a:t>Mathews, 2012</a:t>
            </a:r>
            <a:endParaRPr lang="en-US" sz="1000" dirty="0"/>
          </a:p>
        </p:txBody>
      </p:sp>
    </p:spTree>
    <p:extLst>
      <p:ext uri="{BB962C8B-B14F-4D97-AF65-F5344CB8AC3E}">
        <p14:creationId xmlns:p14="http://schemas.microsoft.com/office/powerpoint/2010/main" val="2321678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68978"/>
            <a:ext cx="9144000" cy="5148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781800" y="5867400"/>
            <a:ext cx="2209800" cy="246221"/>
          </a:xfrm>
          <a:prstGeom prst="rect">
            <a:avLst/>
          </a:prstGeom>
          <a:noFill/>
        </p:spPr>
        <p:txBody>
          <a:bodyPr wrap="square" rtlCol="0">
            <a:spAutoFit/>
          </a:bodyPr>
          <a:lstStyle/>
          <a:p>
            <a:pPr algn="r"/>
            <a:r>
              <a:rPr lang="en-US" sz="1000" dirty="0" smtClean="0">
                <a:hlinkClick r:id="rId4"/>
              </a:rPr>
              <a:t>Dave Simonds</a:t>
            </a:r>
            <a:r>
              <a:rPr lang="en-US" sz="1000" dirty="0" smtClean="0"/>
              <a:t>, 2011</a:t>
            </a:r>
            <a:endParaRPr lang="en-US" sz="1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6300" y="1228397"/>
            <a:ext cx="7391400" cy="4401205"/>
          </a:xfrm>
          <a:prstGeom prst="rect">
            <a:avLst/>
          </a:prstGeom>
        </p:spPr>
        <p:txBody>
          <a:bodyPr wrap="square">
            <a:spAutoFit/>
          </a:bodyPr>
          <a:lstStyle/>
          <a:p>
            <a:pPr algn="ctr"/>
            <a:r>
              <a:rPr lang="en-US" sz="4000" dirty="0" smtClean="0"/>
              <a:t>“What </a:t>
            </a:r>
            <a:r>
              <a:rPr lang="en-US" sz="4000" dirty="0"/>
              <a:t>I love about print books is the fact that the required operating system never changes. I need only rely on what is inside of my skull to decode the print on the page. If the battery fails, well, I’ve got much bigger issues</a:t>
            </a:r>
            <a:r>
              <a:rPr lang="en-US" sz="4000" dirty="0" smtClean="0"/>
              <a:t>.”</a:t>
            </a:r>
            <a:endParaRPr lang="en-US" sz="4000" dirty="0"/>
          </a:p>
        </p:txBody>
      </p:sp>
      <p:sp>
        <p:nvSpPr>
          <p:cNvPr id="3" name="TextBox 2"/>
          <p:cNvSpPr txBox="1"/>
          <p:nvPr/>
        </p:nvSpPr>
        <p:spPr>
          <a:xfrm>
            <a:off x="6477000" y="6172200"/>
            <a:ext cx="1981200" cy="246221"/>
          </a:xfrm>
          <a:prstGeom prst="rect">
            <a:avLst/>
          </a:prstGeom>
          <a:noFill/>
        </p:spPr>
        <p:txBody>
          <a:bodyPr wrap="square" rtlCol="0">
            <a:spAutoFit/>
          </a:bodyPr>
          <a:lstStyle/>
          <a:p>
            <a:pPr algn="r"/>
            <a:r>
              <a:rPr lang="en-US" sz="1000" dirty="0" err="1" smtClean="0"/>
              <a:t>CCReader</a:t>
            </a:r>
            <a:r>
              <a:rPr lang="en-US" sz="1000" dirty="0" smtClean="0"/>
              <a:t>, 2012</a:t>
            </a:r>
            <a:endParaRPr lang="en-US" sz="1000" dirty="0"/>
          </a:p>
        </p:txBody>
      </p:sp>
    </p:spTree>
    <p:extLst>
      <p:ext uri="{BB962C8B-B14F-4D97-AF65-F5344CB8AC3E}">
        <p14:creationId xmlns:p14="http://schemas.microsoft.com/office/powerpoint/2010/main" val="13921659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a:p>
          <a:p>
            <a:pPr marL="0" indent="0">
              <a:buNone/>
            </a:pPr>
            <a:endParaRPr lang="en-US" dirty="0"/>
          </a:p>
        </p:txBody>
      </p:sp>
      <p:sp>
        <p:nvSpPr>
          <p:cNvPr id="5" name="Text Placeholder 4"/>
          <p:cNvSpPr>
            <a:spLocks noGrp="1"/>
          </p:cNvSpPr>
          <p:nvPr>
            <p:ph type="body" sz="half" idx="2"/>
          </p:nvPr>
        </p:nvSpPr>
        <p:spPr>
          <a:xfrm>
            <a:off x="152400" y="673100"/>
            <a:ext cx="3585346" cy="5727700"/>
          </a:xfrm>
        </p:spPr>
        <p:txBody>
          <a:bodyPr>
            <a:noAutofit/>
          </a:bodyPr>
          <a:lstStyle/>
          <a:p>
            <a:pPr algn="ctr"/>
            <a:r>
              <a:rPr lang="en-US" sz="1800" dirty="0" smtClean="0"/>
              <a:t>Activity</a:t>
            </a:r>
            <a:endParaRPr lang="en-US" sz="1800" dirty="0"/>
          </a:p>
          <a:p>
            <a:pPr marL="342900" indent="-342900">
              <a:buFont typeface="Arial" pitchFamily="34" charset="0"/>
              <a:buChar char="•"/>
            </a:pPr>
            <a:r>
              <a:rPr lang="en-US" sz="1800" dirty="0"/>
              <a:t>Form </a:t>
            </a:r>
            <a:r>
              <a:rPr lang="en-US" sz="1800" dirty="0" smtClean="0"/>
              <a:t>groups </a:t>
            </a:r>
            <a:r>
              <a:rPr lang="en-US" sz="1800" dirty="0"/>
              <a:t>of </a:t>
            </a:r>
            <a:r>
              <a:rPr lang="en-US" sz="1800" dirty="0" smtClean="0"/>
              <a:t> about 5 </a:t>
            </a:r>
            <a:r>
              <a:rPr lang="en-US" sz="1800" dirty="0"/>
              <a:t>people. </a:t>
            </a:r>
          </a:p>
          <a:p>
            <a:pPr marL="342900" indent="-342900">
              <a:buFont typeface="Arial" pitchFamily="34" charset="0"/>
              <a:buChar char="•"/>
            </a:pPr>
            <a:r>
              <a:rPr lang="en-US" sz="1800" dirty="0"/>
              <a:t>Choose a reading technology. </a:t>
            </a:r>
          </a:p>
          <a:p>
            <a:pPr marL="342900" indent="-342900">
              <a:buFont typeface="Arial" pitchFamily="34" charset="0"/>
              <a:buChar char="•"/>
            </a:pPr>
            <a:r>
              <a:rPr lang="en-US" sz="1800" dirty="0"/>
              <a:t>Discuss the questions on the </a:t>
            </a:r>
            <a:r>
              <a:rPr lang="en-US" sz="1800" dirty="0" smtClean="0"/>
              <a:t>card.</a:t>
            </a:r>
            <a:endParaRPr lang="en-US" sz="1800" dirty="0"/>
          </a:p>
          <a:p>
            <a:pPr marL="342900" indent="-342900">
              <a:buFont typeface="Arial" pitchFamily="34" charset="0"/>
              <a:buChar char="•"/>
            </a:pPr>
            <a:r>
              <a:rPr lang="en-US" sz="1800" dirty="0" smtClean="0"/>
              <a:t>Done? Tape the </a:t>
            </a:r>
            <a:r>
              <a:rPr lang="en-US" sz="1800" dirty="0"/>
              <a:t>card </a:t>
            </a:r>
            <a:r>
              <a:rPr lang="en-US" sz="1800" dirty="0" smtClean="0"/>
              <a:t>to </a:t>
            </a:r>
            <a:r>
              <a:rPr lang="en-US" sz="1800" dirty="0"/>
              <a:t>the poster.</a:t>
            </a:r>
          </a:p>
          <a:p>
            <a:pPr marL="342900" indent="-342900">
              <a:buFont typeface="Arial" pitchFamily="34" charset="0"/>
              <a:buChar char="•"/>
            </a:pPr>
            <a:r>
              <a:rPr lang="en-US" sz="1800" dirty="0"/>
              <a:t>Share with large group.</a:t>
            </a:r>
          </a:p>
          <a:p>
            <a:pPr algn="ctr"/>
            <a:endParaRPr lang="en-US" sz="1800" b="1" dirty="0" smtClean="0"/>
          </a:p>
          <a:p>
            <a:pPr algn="ctr"/>
            <a:r>
              <a:rPr lang="en-US" sz="1800" dirty="0" smtClean="0"/>
              <a:t>Background</a:t>
            </a:r>
          </a:p>
          <a:p>
            <a:r>
              <a:rPr lang="en-US" sz="1800" dirty="0"/>
              <a:t>Rachael is assigned a final research paper for her Into Writing class. She has chosen to explore themes of social inequality in </a:t>
            </a:r>
            <a:r>
              <a:rPr lang="en-US" sz="1800" i="1" dirty="0"/>
              <a:t>The Hunger Games</a:t>
            </a:r>
            <a:r>
              <a:rPr lang="en-US" sz="1800" dirty="0"/>
              <a:t>. The 3-5 page paper is due in 2 weeks and she needs to cite 5 scholarly sources using MLA style</a:t>
            </a:r>
            <a:r>
              <a:rPr lang="en-US" sz="1800" dirty="0" smtClean="0"/>
              <a:t>.</a:t>
            </a:r>
            <a:endParaRPr lang="en-US" sz="1800" dirty="0"/>
          </a:p>
        </p:txBody>
      </p:sp>
      <p:pic>
        <p:nvPicPr>
          <p:cNvPr id="615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199" y="304800"/>
            <a:ext cx="5105399"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514975" y="6535579"/>
            <a:ext cx="3476625" cy="246221"/>
          </a:xfrm>
          <a:prstGeom prst="rect">
            <a:avLst/>
          </a:prstGeom>
          <a:solidFill>
            <a:schemeClr val="bg1"/>
          </a:solidFill>
        </p:spPr>
        <p:txBody>
          <a:bodyPr wrap="square" rtlCol="0">
            <a:spAutoFit/>
          </a:bodyPr>
          <a:lstStyle/>
          <a:p>
            <a:pPr algn="r"/>
            <a:r>
              <a:rPr lang="en-US" sz="1000" dirty="0" smtClean="0"/>
              <a:t>Image:  </a:t>
            </a:r>
            <a:r>
              <a:rPr lang="en-US" sz="1000" dirty="0" err="1" smtClean="0"/>
              <a:t>flickr</a:t>
            </a:r>
            <a:r>
              <a:rPr lang="en-US" sz="1000" dirty="0" smtClean="0"/>
              <a:t> user </a:t>
            </a:r>
            <a:r>
              <a:rPr lang="en-US" sz="1000" dirty="0" err="1" smtClean="0">
                <a:hlinkClick r:id="rId4"/>
              </a:rPr>
              <a:t>rachel_titiriga</a:t>
            </a:r>
            <a:r>
              <a:rPr lang="en-US" sz="1000" dirty="0" smtClean="0">
                <a:solidFill>
                  <a:schemeClr val="bg1"/>
                </a:solidFill>
              </a:rPr>
              <a:t> </a:t>
            </a:r>
            <a:endParaRPr lang="en-US" sz="1000" dirty="0">
              <a:solidFill>
                <a:schemeClr val="bg1"/>
              </a:solidFill>
            </a:endParaRPr>
          </a:p>
        </p:txBody>
      </p:sp>
    </p:spTree>
    <p:extLst>
      <p:ext uri="{BB962C8B-B14F-4D97-AF65-F5344CB8AC3E}">
        <p14:creationId xmlns:p14="http://schemas.microsoft.com/office/powerpoint/2010/main" val="33372085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144179752"/>
              </p:ext>
            </p:extLst>
          </p:nvPr>
        </p:nvGraphicFramePr>
        <p:xfrm>
          <a:off x="152401" y="152399"/>
          <a:ext cx="8839201" cy="6504871"/>
        </p:xfrm>
        <a:graphic>
          <a:graphicData uri="http://schemas.openxmlformats.org/drawingml/2006/table">
            <a:tbl>
              <a:tblPr firstRow="1" bandRow="1">
                <a:tableStyleId>{073A0DAA-6AF3-43AB-8588-CEC1D06C72B9}</a:tableStyleId>
              </a:tblPr>
              <a:tblGrid>
                <a:gridCol w="1586523"/>
                <a:gridCol w="1359878"/>
                <a:gridCol w="1473200"/>
                <a:gridCol w="1473200"/>
                <a:gridCol w="1473200"/>
                <a:gridCol w="1473200"/>
              </a:tblGrid>
              <a:tr h="132534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000" b="0" dirty="0" smtClean="0">
                          <a:solidFill>
                            <a:schemeClr val="tx1"/>
                          </a:solidFill>
                        </a:rPr>
                        <a:t>Task</a:t>
                      </a:r>
                    </a:p>
                    <a:p>
                      <a:pPr marL="0" marR="0" indent="0" algn="r" defTabSz="914400" rtl="0" eaLnBrk="1" fontAlgn="auto" latinLnBrk="0" hangingPunct="1">
                        <a:lnSpc>
                          <a:spcPct val="100000"/>
                        </a:lnSpc>
                        <a:spcBef>
                          <a:spcPts val="0"/>
                        </a:spcBef>
                        <a:spcAft>
                          <a:spcPts val="0"/>
                        </a:spcAft>
                        <a:buClrTx/>
                        <a:buSzTx/>
                        <a:buFontTx/>
                        <a:buNone/>
                        <a:tabLst/>
                        <a:defRPr/>
                      </a:pPr>
                      <a:endParaRPr lang="en-US" sz="2000" b="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000" b="0" dirty="0" smtClean="0">
                          <a:solidFill>
                            <a:schemeClr val="tx1"/>
                          </a:solidFill>
                        </a:rPr>
                        <a:t>Technology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kern="1200" dirty="0" smtClean="0">
                        <a:solidFill>
                          <a:schemeClr val="tx1"/>
                        </a:solidFill>
                        <a:effectLst/>
                        <a:latin typeface="+mn-lt"/>
                        <a:ea typeface="+mn-ea"/>
                        <a:cs typeface="+mn-cs"/>
                      </a:endParaRPr>
                    </a:p>
                    <a:p>
                      <a:pPr algn="ct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3253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800" b="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232311">
                <a:tc>
                  <a:txBody>
                    <a:bodyPr/>
                    <a:lstStyle/>
                    <a:p>
                      <a:endParaRPr lang="en-US" sz="2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p>
                      <a:pPr algn="ct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p>
                      <a:pPr algn="ct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p>
                      <a:pPr algn="ct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p>
                      <a:pPr algn="ct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3109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400" b="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310940">
                <a:tc>
                  <a:txBody>
                    <a:bodyPr/>
                    <a:lstStyle/>
                    <a:p>
                      <a:endParaRPr lang="en-US" sz="2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93989" y="1627584"/>
            <a:ext cx="1230010" cy="923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3704" b="14420"/>
          <a:stretch/>
        </p:blipFill>
        <p:spPr bwMode="auto">
          <a:xfrm>
            <a:off x="263997" y="2855463"/>
            <a:ext cx="1431791" cy="1030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3713" y="4153469"/>
            <a:ext cx="807057" cy="1052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9095" y="5431974"/>
            <a:ext cx="879512" cy="112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7"/>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3867" r="9226" b="8391"/>
          <a:stretch/>
        </p:blipFill>
        <p:spPr bwMode="auto">
          <a:xfrm>
            <a:off x="1960913" y="273333"/>
            <a:ext cx="1107373" cy="1019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descr="C:\Documents and Settings\hussongu\Desktop\highlight.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52600" y="350762"/>
            <a:ext cx="941747" cy="941747"/>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248024" y="214109"/>
            <a:ext cx="1137624" cy="1137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3" name="Picture 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648200" y="539816"/>
            <a:ext cx="1235151" cy="563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4" name="Picture 1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400800" y="343114"/>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5" name="Picture 1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772400" y="335570"/>
            <a:ext cx="870916" cy="860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770475" y="1134827"/>
            <a:ext cx="990600" cy="169277"/>
          </a:xfrm>
          <a:prstGeom prst="rect">
            <a:avLst/>
          </a:prstGeom>
          <a:noFill/>
        </p:spPr>
        <p:txBody>
          <a:bodyPr wrap="square" rtlCol="0">
            <a:spAutoFit/>
          </a:bodyPr>
          <a:lstStyle/>
          <a:p>
            <a:r>
              <a:rPr lang="en-US" sz="500" dirty="0" smtClean="0"/>
              <a:t>Image: </a:t>
            </a:r>
            <a:r>
              <a:rPr lang="en-US" sz="500" dirty="0" err="1" smtClean="0"/>
              <a:t>flickr</a:t>
            </a:r>
            <a:r>
              <a:rPr lang="en-US" sz="500" dirty="0" smtClean="0"/>
              <a:t> user </a:t>
            </a:r>
            <a:r>
              <a:rPr lang="en-US" sz="500" dirty="0" err="1" smtClean="0">
                <a:hlinkClick r:id="rId13"/>
              </a:rPr>
              <a:t>believekevin</a:t>
            </a:r>
            <a:endParaRPr lang="en-US" sz="500" dirty="0"/>
          </a:p>
        </p:txBody>
      </p:sp>
      <p:sp>
        <p:nvSpPr>
          <p:cNvPr id="14" name="TextBox 13"/>
          <p:cNvSpPr txBox="1"/>
          <p:nvPr/>
        </p:nvSpPr>
        <p:spPr>
          <a:xfrm>
            <a:off x="7712558" y="1207870"/>
            <a:ext cx="990600" cy="169277"/>
          </a:xfrm>
          <a:prstGeom prst="rect">
            <a:avLst/>
          </a:prstGeom>
          <a:noFill/>
        </p:spPr>
        <p:txBody>
          <a:bodyPr wrap="square" rtlCol="0">
            <a:spAutoFit/>
          </a:bodyPr>
          <a:lstStyle/>
          <a:p>
            <a:r>
              <a:rPr lang="en-US" sz="500" dirty="0" smtClean="0"/>
              <a:t>Image: </a:t>
            </a:r>
            <a:r>
              <a:rPr lang="en-US" sz="500" dirty="0" err="1" smtClean="0"/>
              <a:t>flickr</a:t>
            </a:r>
            <a:r>
              <a:rPr lang="en-US" sz="500" dirty="0" smtClean="0"/>
              <a:t> user </a:t>
            </a:r>
            <a:r>
              <a:rPr lang="en-US" sz="500" dirty="0" err="1" smtClean="0">
                <a:hlinkClick r:id="rId14"/>
              </a:rPr>
              <a:t>sandburchick</a:t>
            </a:r>
            <a:endParaRPr lang="en-US" sz="500" dirty="0"/>
          </a:p>
        </p:txBody>
      </p:sp>
      <p:sp>
        <p:nvSpPr>
          <p:cNvPr id="3" name="TextBox 2"/>
          <p:cNvSpPr txBox="1"/>
          <p:nvPr/>
        </p:nvSpPr>
        <p:spPr>
          <a:xfrm>
            <a:off x="660929" y="2599239"/>
            <a:ext cx="1066799" cy="169277"/>
          </a:xfrm>
          <a:prstGeom prst="rect">
            <a:avLst/>
          </a:prstGeom>
          <a:noFill/>
        </p:spPr>
        <p:txBody>
          <a:bodyPr wrap="square" rtlCol="0">
            <a:spAutoFit/>
          </a:bodyPr>
          <a:lstStyle/>
          <a:p>
            <a:pPr algn="r"/>
            <a:r>
              <a:rPr lang="en-US" sz="500" dirty="0" smtClean="0"/>
              <a:t>Image:  </a:t>
            </a:r>
            <a:r>
              <a:rPr lang="en-US" sz="500" dirty="0" err="1" smtClean="0"/>
              <a:t>flickr</a:t>
            </a:r>
            <a:r>
              <a:rPr lang="en-US" sz="500" dirty="0" smtClean="0"/>
              <a:t> user </a:t>
            </a:r>
            <a:r>
              <a:rPr lang="en-US" sz="500" dirty="0" err="1" smtClean="0">
                <a:hlinkClick r:id="rId15"/>
              </a:rPr>
              <a:t>zenobia_joy</a:t>
            </a:r>
            <a:endParaRPr lang="en-US" sz="500" dirty="0"/>
          </a:p>
        </p:txBody>
      </p:sp>
      <p:sp>
        <p:nvSpPr>
          <p:cNvPr id="7" name="TextBox 6"/>
          <p:cNvSpPr txBox="1"/>
          <p:nvPr/>
        </p:nvSpPr>
        <p:spPr>
          <a:xfrm>
            <a:off x="750432" y="3829050"/>
            <a:ext cx="990600" cy="169277"/>
          </a:xfrm>
          <a:prstGeom prst="rect">
            <a:avLst/>
          </a:prstGeom>
          <a:noFill/>
        </p:spPr>
        <p:txBody>
          <a:bodyPr wrap="square" rtlCol="0">
            <a:spAutoFit/>
          </a:bodyPr>
          <a:lstStyle/>
          <a:p>
            <a:pPr algn="r"/>
            <a:r>
              <a:rPr lang="en-US" sz="500" dirty="0" smtClean="0"/>
              <a:t>Image: </a:t>
            </a:r>
            <a:r>
              <a:rPr lang="en-US" sz="500" dirty="0" err="1" smtClean="0"/>
              <a:t>flickr</a:t>
            </a:r>
            <a:r>
              <a:rPr lang="en-US" sz="500" dirty="0" smtClean="0"/>
              <a:t> user </a:t>
            </a:r>
            <a:r>
              <a:rPr lang="en-US" sz="500" dirty="0" err="1" smtClean="0">
                <a:hlinkClick r:id="rId16"/>
              </a:rPr>
              <a:t>expertcomp</a:t>
            </a:r>
            <a:endParaRPr lang="en-US" sz="500" dirty="0"/>
          </a:p>
        </p:txBody>
      </p:sp>
      <p:sp>
        <p:nvSpPr>
          <p:cNvPr id="9" name="TextBox 8"/>
          <p:cNvSpPr txBox="1"/>
          <p:nvPr/>
        </p:nvSpPr>
        <p:spPr>
          <a:xfrm>
            <a:off x="779345" y="5210743"/>
            <a:ext cx="945356" cy="169277"/>
          </a:xfrm>
          <a:prstGeom prst="rect">
            <a:avLst/>
          </a:prstGeom>
          <a:noFill/>
        </p:spPr>
        <p:txBody>
          <a:bodyPr wrap="square" rtlCol="0">
            <a:spAutoFit/>
          </a:bodyPr>
          <a:lstStyle/>
          <a:p>
            <a:pPr algn="r"/>
            <a:r>
              <a:rPr lang="en-US" sz="500" dirty="0" smtClean="0"/>
              <a:t>Image: </a:t>
            </a:r>
            <a:r>
              <a:rPr lang="en-US" sz="500" dirty="0" err="1" smtClean="0"/>
              <a:t>flickr</a:t>
            </a:r>
            <a:r>
              <a:rPr lang="en-US" sz="500" dirty="0" smtClean="0"/>
              <a:t> user </a:t>
            </a:r>
            <a:r>
              <a:rPr lang="en-US" sz="500" dirty="0" err="1" smtClean="0">
                <a:hlinkClick r:id="rId17"/>
              </a:rPr>
              <a:t>lameazoid</a:t>
            </a:r>
            <a:endParaRPr lang="en-US" sz="500" dirty="0"/>
          </a:p>
        </p:txBody>
      </p:sp>
      <p:sp>
        <p:nvSpPr>
          <p:cNvPr id="18" name="TextBox 17"/>
          <p:cNvSpPr txBox="1"/>
          <p:nvPr/>
        </p:nvSpPr>
        <p:spPr>
          <a:xfrm>
            <a:off x="660929" y="6495619"/>
            <a:ext cx="1066799" cy="169277"/>
          </a:xfrm>
          <a:prstGeom prst="rect">
            <a:avLst/>
          </a:prstGeom>
          <a:noFill/>
        </p:spPr>
        <p:txBody>
          <a:bodyPr wrap="square" rtlCol="0">
            <a:spAutoFit/>
          </a:bodyPr>
          <a:lstStyle/>
          <a:p>
            <a:pPr algn="r"/>
            <a:r>
              <a:rPr lang="en-US" sz="500" dirty="0" smtClean="0"/>
              <a:t>Image: </a:t>
            </a:r>
            <a:r>
              <a:rPr lang="en-US" sz="500" dirty="0" err="1" smtClean="0"/>
              <a:t>flickr</a:t>
            </a:r>
            <a:r>
              <a:rPr lang="en-US" sz="500" dirty="0" smtClean="0"/>
              <a:t> user </a:t>
            </a:r>
            <a:r>
              <a:rPr lang="en-US" sz="500" dirty="0" err="1" smtClean="0">
                <a:hlinkClick r:id="rId18"/>
              </a:rPr>
              <a:t>einsteindesigns</a:t>
            </a:r>
            <a:endParaRPr lang="en-US" sz="500" dirty="0"/>
          </a:p>
        </p:txBody>
      </p:sp>
    </p:spTree>
    <p:extLst>
      <p:ext uri="{BB962C8B-B14F-4D97-AF65-F5344CB8AC3E}">
        <p14:creationId xmlns:p14="http://schemas.microsoft.com/office/powerpoint/2010/main" val="25207669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Are we living in this world?</a:t>
            </a:r>
            <a:endParaRPr lang="en-US" dirty="0"/>
          </a:p>
        </p:txBody>
      </p:sp>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761331" y="2134815"/>
            <a:ext cx="3621338" cy="3456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352800" y="5715000"/>
            <a:ext cx="2590800" cy="369332"/>
          </a:xfrm>
          <a:prstGeom prst="rect">
            <a:avLst/>
          </a:prstGeom>
          <a:noFill/>
        </p:spPr>
        <p:txBody>
          <a:bodyPr wrap="square" rtlCol="0">
            <a:spAutoFit/>
          </a:bodyPr>
          <a:lstStyle/>
          <a:p>
            <a:r>
              <a:rPr lang="en-US" dirty="0" smtClean="0"/>
              <a:t>The e-reader bookmark</a:t>
            </a:r>
            <a:endParaRPr lang="en-US" dirty="0"/>
          </a:p>
        </p:txBody>
      </p:sp>
      <p:sp>
        <p:nvSpPr>
          <p:cNvPr id="6" name="TextBox 5"/>
          <p:cNvSpPr txBox="1"/>
          <p:nvPr/>
        </p:nvSpPr>
        <p:spPr>
          <a:xfrm>
            <a:off x="6096000" y="6248400"/>
            <a:ext cx="3048000" cy="246221"/>
          </a:xfrm>
          <a:prstGeom prst="rect">
            <a:avLst/>
          </a:prstGeom>
          <a:noFill/>
        </p:spPr>
        <p:txBody>
          <a:bodyPr wrap="square" rtlCol="0">
            <a:spAutoFit/>
          </a:bodyPr>
          <a:lstStyle/>
          <a:p>
            <a:pPr algn="r"/>
            <a:r>
              <a:rPr lang="en-US" sz="1000" i="1" dirty="0" smtClean="0">
                <a:hlinkClick r:id="rId4"/>
              </a:rPr>
              <a:t>American Libraries</a:t>
            </a:r>
            <a:r>
              <a:rPr lang="en-US" sz="1000" i="1" dirty="0" smtClean="0"/>
              <a:t>, </a:t>
            </a:r>
            <a:r>
              <a:rPr lang="en-US" sz="1000" dirty="0" smtClean="0"/>
              <a:t>2012</a:t>
            </a:r>
            <a:endParaRPr lang="en-US" sz="1000" i="1" dirty="0"/>
          </a:p>
        </p:txBody>
      </p:sp>
    </p:spTree>
    <p:extLst>
      <p:ext uri="{BB962C8B-B14F-4D97-AF65-F5344CB8AC3E}">
        <p14:creationId xmlns:p14="http://schemas.microsoft.com/office/powerpoint/2010/main" val="1926092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25587459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90650" y="1905506"/>
            <a:ext cx="6324600" cy="3046988"/>
          </a:xfrm>
          <a:prstGeom prst="rect">
            <a:avLst/>
          </a:prstGeom>
        </p:spPr>
        <p:txBody>
          <a:bodyPr wrap="square">
            <a:spAutoFit/>
          </a:bodyPr>
          <a:lstStyle/>
          <a:p>
            <a:pPr marL="342900" lvl="0" indent="-342900" algn="ctr">
              <a:spcBef>
                <a:spcPct val="20000"/>
              </a:spcBef>
              <a:defRPr/>
            </a:pPr>
            <a:r>
              <a:rPr lang="en-US" sz="4800" dirty="0"/>
              <a:t>“…a rise in one </a:t>
            </a:r>
            <a:r>
              <a:rPr lang="en-US" sz="4800" dirty="0" smtClean="0"/>
              <a:t>innovation </a:t>
            </a:r>
            <a:r>
              <a:rPr lang="en-US" sz="4800" dirty="0"/>
              <a:t>does not mark the end of another</a:t>
            </a:r>
            <a:r>
              <a:rPr lang="en-US" sz="4800" dirty="0" smtClean="0"/>
              <a:t>.”</a:t>
            </a:r>
            <a:endParaRPr lang="en-US" sz="4800" dirty="0"/>
          </a:p>
        </p:txBody>
      </p:sp>
      <p:sp>
        <p:nvSpPr>
          <p:cNvPr id="3" name="TextBox 2"/>
          <p:cNvSpPr txBox="1"/>
          <p:nvPr/>
        </p:nvSpPr>
        <p:spPr>
          <a:xfrm>
            <a:off x="7620000" y="5333999"/>
            <a:ext cx="1371600" cy="276999"/>
          </a:xfrm>
          <a:prstGeom prst="rect">
            <a:avLst/>
          </a:prstGeom>
          <a:noFill/>
        </p:spPr>
        <p:txBody>
          <a:bodyPr wrap="square" rtlCol="0">
            <a:spAutoFit/>
          </a:bodyPr>
          <a:lstStyle/>
          <a:p>
            <a:pPr algn="r"/>
            <a:r>
              <a:rPr lang="en-US" sz="1200" dirty="0" smtClean="0"/>
              <a:t>Bauer, 2011</a:t>
            </a:r>
            <a:endParaRPr lang="en-US" sz="1200" dirty="0"/>
          </a:p>
        </p:txBody>
      </p:sp>
    </p:spTree>
    <p:extLst>
      <p:ext uri="{BB962C8B-B14F-4D97-AF65-F5344CB8AC3E}">
        <p14:creationId xmlns:p14="http://schemas.microsoft.com/office/powerpoint/2010/main" val="15199948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1-11-04 at 3.54.15 PM.png"/>
          <p:cNvPicPr>
            <a:picLocks noChangeAspect="1"/>
          </p:cNvPicPr>
          <p:nvPr/>
        </p:nvPicPr>
        <p:blipFill rotWithShape="1">
          <a:blip r:embed="rId3" cstate="print">
            <a:lum bright="75000"/>
            <a:extLst>
              <a:ext uri="{28A0092B-C50C-407E-A947-70E740481C1C}">
                <a14:useLocalDpi xmlns:a14="http://schemas.microsoft.com/office/drawing/2010/main" val="0"/>
              </a:ext>
            </a:extLst>
          </a:blip>
          <a:srcRect/>
          <a:stretch/>
        </p:blipFill>
        <p:spPr>
          <a:xfrm>
            <a:off x="6294906" y="685800"/>
            <a:ext cx="2849094" cy="3564619"/>
          </a:xfrm>
          <a:prstGeom prst="rect">
            <a:avLst/>
          </a:prstGeom>
        </p:spPr>
      </p:pic>
      <p:pic>
        <p:nvPicPr>
          <p:cNvPr id="9" name="Picture 8"/>
          <p:cNvPicPr>
            <a:picLocks noChangeAspect="1"/>
          </p:cNvPicPr>
          <p:nvPr/>
        </p:nvPicPr>
        <p:blipFill rotWithShape="1">
          <a:blip r:embed="rId4" cstate="print">
            <a:lum bright="70000"/>
            <a:extLst>
              <a:ext uri="{28A0092B-C50C-407E-A947-70E740481C1C}">
                <a14:useLocalDpi xmlns:a14="http://schemas.microsoft.com/office/drawing/2010/main" val="0"/>
              </a:ext>
            </a:extLst>
          </a:blip>
          <a:srcRect l="16298" r="14543"/>
          <a:stretch/>
        </p:blipFill>
        <p:spPr>
          <a:xfrm>
            <a:off x="3962400" y="2514600"/>
            <a:ext cx="2727158" cy="3943350"/>
          </a:xfrm>
          <a:prstGeom prst="rect">
            <a:avLst/>
          </a:prstGeom>
        </p:spPr>
      </p:pic>
      <p:pic>
        <p:nvPicPr>
          <p:cNvPr id="7" name="Picture 6"/>
          <p:cNvPicPr>
            <a:picLocks noChangeAspect="1"/>
          </p:cNvPicPr>
          <p:nvPr/>
        </p:nvPicPr>
        <p:blipFill rotWithShape="1">
          <a:blip r:embed="rId5" cstate="print">
            <a:lum bright="75000"/>
            <a:extLst>
              <a:ext uri="{28A0092B-C50C-407E-A947-70E740481C1C}">
                <a14:useLocalDpi xmlns:a14="http://schemas.microsoft.com/office/drawing/2010/main" val="0"/>
              </a:ext>
            </a:extLst>
          </a:blip>
          <a:srcRect l="8081" r="8831" b="9031"/>
          <a:stretch/>
        </p:blipFill>
        <p:spPr>
          <a:xfrm>
            <a:off x="0" y="1676735"/>
            <a:ext cx="2382253" cy="3504530"/>
          </a:xfrm>
          <a:prstGeom prst="rect">
            <a:avLst/>
          </a:prstGeom>
        </p:spPr>
      </p:pic>
      <p:pic>
        <p:nvPicPr>
          <p:cNvPr id="2" name="Picture 1" descr="Screen shot 2011-11-04 at 3.47.33 PM.png"/>
          <p:cNvPicPr>
            <a:picLocks noChangeAspect="1"/>
          </p:cNvPicPr>
          <p:nvPr/>
        </p:nvPicPr>
        <p:blipFill rotWithShape="1">
          <a:blip r:embed="rId6" cstate="print">
            <a:lum bright="75000"/>
            <a:extLst>
              <a:ext uri="{28A0092B-C50C-407E-A947-70E740481C1C}">
                <a14:useLocalDpi xmlns:a14="http://schemas.microsoft.com/office/drawing/2010/main" val="0"/>
              </a:ext>
            </a:extLst>
          </a:blip>
          <a:srcRect l="2187" t="1616" r="24893"/>
          <a:stretch/>
        </p:blipFill>
        <p:spPr>
          <a:xfrm>
            <a:off x="2189747" y="228600"/>
            <a:ext cx="2382253" cy="3479800"/>
          </a:xfrm>
          <a:prstGeom prst="rect">
            <a:avLst/>
          </a:prstGeom>
        </p:spPr>
      </p:pic>
      <p:sp>
        <p:nvSpPr>
          <p:cNvPr id="8" name="TextBox 7"/>
          <p:cNvSpPr txBox="1"/>
          <p:nvPr/>
        </p:nvSpPr>
        <p:spPr>
          <a:xfrm>
            <a:off x="3733800" y="152400"/>
            <a:ext cx="1181100" cy="4216539"/>
          </a:xfrm>
          <a:prstGeom prst="rect">
            <a:avLst/>
          </a:prstGeom>
          <a:noFill/>
        </p:spPr>
        <p:txBody>
          <a:bodyPr wrap="square" rtlCol="0">
            <a:spAutoFit/>
          </a:bodyPr>
          <a:lstStyle/>
          <a:p>
            <a:r>
              <a:rPr lang="en-US" sz="25000" dirty="0" smtClean="0"/>
              <a:t>?</a:t>
            </a:r>
          </a:p>
          <a:p>
            <a:endParaRPr lang="en-US" dirty="0"/>
          </a:p>
        </p:txBody>
      </p:sp>
    </p:spTree>
    <p:extLst>
      <p:ext uri="{BB962C8B-B14F-4D97-AF65-F5344CB8AC3E}">
        <p14:creationId xmlns:p14="http://schemas.microsoft.com/office/powerpoint/2010/main" val="24604668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lum bright="20000"/>
            <a:extLst>
              <a:ext uri="{28A0092B-C50C-407E-A947-70E740481C1C}">
                <a14:useLocalDpi xmlns:a14="http://schemas.microsoft.com/office/drawing/2010/main" val="0"/>
              </a:ext>
            </a:extLst>
          </a:blip>
          <a:srcRect l="8081" r="8831" b="9031"/>
          <a:stretch/>
        </p:blipFill>
        <p:spPr>
          <a:xfrm>
            <a:off x="1066800" y="3429000"/>
            <a:ext cx="914400" cy="1345173"/>
          </a:xfrm>
          <a:prstGeom prst="rect">
            <a:avLst/>
          </a:prstGeom>
        </p:spPr>
      </p:pic>
      <p:pic>
        <p:nvPicPr>
          <p:cNvPr id="5" name="Picture 4"/>
          <p:cNvPicPr>
            <a:picLocks noChangeAspect="1"/>
          </p:cNvPicPr>
          <p:nvPr/>
        </p:nvPicPr>
        <p:blipFill rotWithShape="1">
          <a:blip r:embed="rId4" cstate="print">
            <a:lum bright="20000"/>
            <a:extLst>
              <a:ext uri="{28A0092B-C50C-407E-A947-70E740481C1C}">
                <a14:useLocalDpi xmlns:a14="http://schemas.microsoft.com/office/drawing/2010/main" val="0"/>
              </a:ext>
            </a:extLst>
          </a:blip>
          <a:srcRect l="16298" r="14543"/>
          <a:stretch/>
        </p:blipFill>
        <p:spPr>
          <a:xfrm>
            <a:off x="1066801" y="1457326"/>
            <a:ext cx="889290" cy="1285874"/>
          </a:xfrm>
          <a:prstGeom prst="rect">
            <a:avLst/>
          </a:prstGeom>
        </p:spPr>
      </p:pic>
      <p:sp>
        <p:nvSpPr>
          <p:cNvPr id="6" name="TextBox 5"/>
          <p:cNvSpPr txBox="1"/>
          <p:nvPr/>
        </p:nvSpPr>
        <p:spPr>
          <a:xfrm>
            <a:off x="2362200" y="1828800"/>
            <a:ext cx="5638800" cy="738664"/>
          </a:xfrm>
          <a:prstGeom prst="rect">
            <a:avLst/>
          </a:prstGeom>
          <a:noFill/>
        </p:spPr>
        <p:txBody>
          <a:bodyPr wrap="square" rtlCol="0">
            <a:spAutoFit/>
          </a:bodyPr>
          <a:lstStyle/>
          <a:p>
            <a:r>
              <a:rPr lang="en-US" sz="2400" dirty="0" smtClean="0"/>
              <a:t>uta.hussong-christian@oregonstate.edu</a:t>
            </a:r>
          </a:p>
          <a:p>
            <a:endParaRPr lang="en-US" dirty="0"/>
          </a:p>
        </p:txBody>
      </p:sp>
      <p:sp>
        <p:nvSpPr>
          <p:cNvPr id="7" name="TextBox 6"/>
          <p:cNvSpPr txBox="1"/>
          <p:nvPr/>
        </p:nvSpPr>
        <p:spPr>
          <a:xfrm>
            <a:off x="2438400" y="3733800"/>
            <a:ext cx="5638800" cy="738664"/>
          </a:xfrm>
          <a:prstGeom prst="rect">
            <a:avLst/>
          </a:prstGeom>
          <a:noFill/>
        </p:spPr>
        <p:txBody>
          <a:bodyPr wrap="square" rtlCol="0">
            <a:spAutoFit/>
          </a:bodyPr>
          <a:lstStyle/>
          <a:p>
            <a:r>
              <a:rPr lang="en-US" sz="2400" dirty="0" smtClean="0"/>
              <a:t>jane.nichols@oregonstate.edu</a:t>
            </a:r>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696200" cy="884238"/>
          </a:xfrm>
        </p:spPr>
        <p:txBody>
          <a:bodyPr/>
          <a:lstStyle/>
          <a:p>
            <a:r>
              <a:rPr lang="en-US" dirty="0" smtClean="0"/>
              <a:t>References</a:t>
            </a:r>
            <a:endParaRPr lang="en-US" dirty="0"/>
          </a:p>
        </p:txBody>
      </p:sp>
      <p:sp>
        <p:nvSpPr>
          <p:cNvPr id="3" name="Content Placeholder 2"/>
          <p:cNvSpPr>
            <a:spLocks noGrp="1"/>
          </p:cNvSpPr>
          <p:nvPr>
            <p:ph idx="1"/>
          </p:nvPr>
        </p:nvSpPr>
        <p:spPr>
          <a:xfrm>
            <a:off x="457200" y="1219200"/>
            <a:ext cx="8229600" cy="5486400"/>
          </a:xfrm>
        </p:spPr>
        <p:txBody>
          <a:bodyPr>
            <a:noAutofit/>
          </a:bodyPr>
          <a:lstStyle/>
          <a:p>
            <a:pPr indent="-457200" defTabSz="465138">
              <a:buNone/>
            </a:pPr>
            <a:r>
              <a:rPr lang="en-US" sz="1100" dirty="0" smtClean="0"/>
              <a:t>AAP Estimates: E-book Sales Rose 117% in 2011 as Print Fell (2012, February 27). </a:t>
            </a:r>
            <a:r>
              <a:rPr lang="en-US" sz="1100" i="1" dirty="0" smtClean="0"/>
              <a:t>Publishers Weekly. </a:t>
            </a:r>
            <a:r>
              <a:rPr lang="en-US" sz="1100" dirty="0" smtClean="0"/>
              <a:t>Retrieved from http://www.publishersweekly.com/pw/by-topic/industry-news/financial-reporting/article/50805-aap-estimates-e-book-sales-rose-117-in-2011-as-print-fell.html.</a:t>
            </a:r>
            <a:endParaRPr lang="en-US" sz="1100" i="1" dirty="0" smtClean="0"/>
          </a:p>
          <a:p>
            <a:pPr indent="-457200" defTabSz="465138">
              <a:buNone/>
            </a:pPr>
            <a:endParaRPr lang="en-US" sz="1100" dirty="0" smtClean="0"/>
          </a:p>
          <a:p>
            <a:pPr indent="-457200" defTabSz="465138">
              <a:buNone/>
            </a:pPr>
            <a:r>
              <a:rPr lang="en-US" sz="1100" dirty="0" smtClean="0"/>
              <a:t>Device ownership (2012). Washington, D.C.: Pew Research Center. </a:t>
            </a:r>
            <a:r>
              <a:rPr lang="en-US" sz="1100" dirty="0"/>
              <a:t>Retrieved from http://http://</a:t>
            </a:r>
            <a:r>
              <a:rPr lang="en-US" sz="1100" dirty="0" smtClean="0"/>
              <a:t>pewinternet.org/Static-Pages/Trend-Data/Device-Ownership.aspx</a:t>
            </a:r>
          </a:p>
          <a:p>
            <a:pPr indent="-457200" defTabSz="465138">
              <a:buNone/>
            </a:pPr>
            <a:endParaRPr lang="en-US" sz="1100" dirty="0"/>
          </a:p>
          <a:p>
            <a:pPr indent="-457200" defTabSz="465138">
              <a:buNone/>
            </a:pPr>
            <a:r>
              <a:rPr lang="en-US" sz="1100" dirty="0" smtClean="0"/>
              <a:t>Bauer, Sarah. (2011, November 18). Lessons in perception:  </a:t>
            </a:r>
            <a:r>
              <a:rPr lang="en-US" sz="1100" dirty="0" err="1" smtClean="0"/>
              <a:t>ebook</a:t>
            </a:r>
            <a:r>
              <a:rPr lang="en-US" sz="1100" dirty="0" smtClean="0"/>
              <a:t> technology and the fast train it runs on [Blog post].  Retrieved from http://www.kelownawebdesigns.com/miscellaneous/lessons-in-perception-ebook-technology-and-the-fast-train-it-runs-on/.</a:t>
            </a:r>
          </a:p>
          <a:p>
            <a:pPr indent="-457200" defTabSz="465138">
              <a:buNone/>
            </a:pPr>
            <a:endParaRPr lang="en-US" sz="1100" dirty="0" smtClean="0"/>
          </a:p>
          <a:p>
            <a:pPr indent="-457200" defTabSz="465138">
              <a:buNone/>
            </a:pPr>
            <a:r>
              <a:rPr lang="en-US" sz="1100" dirty="0" err="1" smtClean="0"/>
              <a:t>CCReader</a:t>
            </a:r>
            <a:r>
              <a:rPr lang="en-US" sz="1100" dirty="0" smtClean="0"/>
              <a:t> (2012, February 23). </a:t>
            </a:r>
            <a:r>
              <a:rPr lang="en-US" sz="1100" dirty="0" err="1" smtClean="0"/>
              <a:t>Ebooks</a:t>
            </a:r>
            <a:r>
              <a:rPr lang="en-US" sz="1100" dirty="0" smtClean="0"/>
              <a:t> </a:t>
            </a:r>
            <a:r>
              <a:rPr lang="en-US" sz="1100" dirty="0" err="1" smtClean="0"/>
              <a:t>vs</a:t>
            </a:r>
            <a:r>
              <a:rPr lang="en-US" sz="1100" dirty="0" smtClean="0"/>
              <a:t> print [blog post comment]. Retrieved from http://americanlibrariesmagazine.org/columns/wills-world/coolness-factor.</a:t>
            </a:r>
          </a:p>
          <a:p>
            <a:pPr indent="-457200" defTabSz="465138">
              <a:buNone/>
            </a:pPr>
            <a:endParaRPr lang="en-US" sz="1100" dirty="0" smtClean="0"/>
          </a:p>
          <a:p>
            <a:pPr indent="-457200" defTabSz="465138">
              <a:buNone/>
            </a:pPr>
            <a:r>
              <a:rPr lang="en-US" sz="1100" dirty="0" smtClean="0"/>
              <a:t>Fenn, J., &amp; </a:t>
            </a:r>
            <a:r>
              <a:rPr lang="en-US" sz="1100" dirty="0" err="1" smtClean="0"/>
              <a:t>Raskino</a:t>
            </a:r>
            <a:r>
              <a:rPr lang="en-US" sz="1100" dirty="0" smtClean="0"/>
              <a:t>, M. (2008). </a:t>
            </a:r>
            <a:r>
              <a:rPr lang="en-US" sz="1100" i="1" dirty="0" smtClean="0"/>
              <a:t>Mastering the hype cycle: How to choose the right innovation at the right time.</a:t>
            </a:r>
            <a:r>
              <a:rPr lang="en-US" sz="1100" dirty="0" smtClean="0"/>
              <a:t> Boston: Harvard Business Press.</a:t>
            </a:r>
          </a:p>
          <a:p>
            <a:pPr indent="-457200" defTabSz="465138">
              <a:buNone/>
            </a:pPr>
            <a:endParaRPr lang="en-US" sz="1100" dirty="0" smtClean="0"/>
          </a:p>
          <a:p>
            <a:pPr indent="-457200" defTabSz="465138">
              <a:buNone/>
            </a:pPr>
            <a:r>
              <a:rPr lang="en-US" sz="1100" dirty="0" smtClean="0"/>
              <a:t>Gartner, Inc. (2012). Research methodologies : Hype cycles. Retrieved from http://www.gartner.com/technology/research/methodologies/hype-cycle.jsp.</a:t>
            </a:r>
          </a:p>
          <a:p>
            <a:pPr indent="-457200" defTabSz="465138">
              <a:buNone/>
            </a:pPr>
            <a:endParaRPr lang="en-US" sz="1100" dirty="0" smtClean="0"/>
          </a:p>
          <a:p>
            <a:pPr indent="-457200" defTabSz="465138">
              <a:buNone/>
            </a:pPr>
            <a:r>
              <a:rPr lang="en-US" sz="1100" dirty="0" smtClean="0"/>
              <a:t>Gartner, Inc. (2011, August 10). Gartner newsroom: Gartner's 2011 hype cycle special report evaluates the maturity of 1,900 technologies. Retrieved from http://www.gartner.com/it/page.jsp?id=1763814.</a:t>
            </a:r>
          </a:p>
          <a:p>
            <a:pPr indent="-457200" defTabSz="465138">
              <a:buNone/>
            </a:pPr>
            <a:endParaRPr lang="en-US" sz="1100" dirty="0"/>
          </a:p>
          <a:p>
            <a:pPr indent="-457200" defTabSz="465138">
              <a:buNone/>
            </a:pPr>
            <a:r>
              <a:rPr lang="en-US" sz="1100" dirty="0" smtClean="0"/>
              <a:t>How will we read: An interview with @</a:t>
            </a:r>
            <a:r>
              <a:rPr lang="en-US" sz="1100" dirty="0" err="1" smtClean="0"/>
              <a:t>stevenbjohnson</a:t>
            </a:r>
            <a:r>
              <a:rPr lang="en-US" sz="1100" dirty="0" smtClean="0"/>
              <a:t> from the @findings blog [blog post]. (2012, February 12). </a:t>
            </a:r>
            <a:r>
              <a:rPr lang="en-US" sz="1100" dirty="0"/>
              <a:t>Retrieved from: http://blog.findings.com/post/17661615384/how-we-will-read-an-interview-with-stevenbjohnson</a:t>
            </a:r>
            <a:endParaRPr lang="en-US" sz="1100" dirty="0" smtClean="0"/>
          </a:p>
          <a:p>
            <a:pPr indent="-457200" defTabSz="465138">
              <a:buNone/>
            </a:pPr>
            <a:endParaRPr lang="en-US" sz="1100" dirty="0" smtClean="0"/>
          </a:p>
          <a:p>
            <a:pPr indent="-457200" defTabSz="465138">
              <a:buNone/>
            </a:pPr>
            <a:r>
              <a:rPr lang="en-US" sz="1100" dirty="0" err="1" smtClean="0"/>
              <a:t>Ipri</a:t>
            </a:r>
            <a:r>
              <a:rPr lang="en-US" sz="1100" dirty="0" smtClean="0"/>
              <a:t>, T. (2010). Introducing </a:t>
            </a:r>
            <a:r>
              <a:rPr lang="en-US" sz="1100" dirty="0" err="1" smtClean="0"/>
              <a:t>transliteracy</a:t>
            </a:r>
            <a:r>
              <a:rPr lang="en-US" sz="1100" dirty="0" smtClean="0"/>
              <a:t>: What does it mean to academic libraries? </a:t>
            </a:r>
            <a:r>
              <a:rPr lang="en-US" sz="1100" i="1" dirty="0" smtClean="0"/>
              <a:t>College &amp;Research Libraries News, 71 </a:t>
            </a:r>
            <a:r>
              <a:rPr lang="en-US" sz="1100" dirty="0" smtClean="0"/>
              <a:t>(10): 532-567. Retrieved from http://crln.acrl.org/content/71/10/532.full.</a:t>
            </a:r>
            <a:endParaRPr lang="en-US" sz="1100" i="1" dirty="0" smtClean="0"/>
          </a:p>
          <a:p>
            <a:pPr indent="-457200" defTabSz="465138">
              <a:buNone/>
            </a:pPr>
            <a:endParaRPr lang="en-US" sz="1100" dirty="0" smtClean="0"/>
          </a:p>
        </p:txBody>
      </p:sp>
    </p:spTree>
    <p:extLst>
      <p:ext uri="{BB962C8B-B14F-4D97-AF65-F5344CB8AC3E}">
        <p14:creationId xmlns:p14="http://schemas.microsoft.com/office/powerpoint/2010/main" val="37667869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696200" cy="884238"/>
          </a:xfrm>
        </p:spPr>
        <p:txBody>
          <a:bodyPr/>
          <a:lstStyle/>
          <a:p>
            <a:r>
              <a:rPr lang="en-US" dirty="0" smtClean="0"/>
              <a:t>References</a:t>
            </a:r>
            <a:endParaRPr lang="en-US" dirty="0"/>
          </a:p>
        </p:txBody>
      </p:sp>
      <p:sp>
        <p:nvSpPr>
          <p:cNvPr id="3" name="Content Placeholder 2"/>
          <p:cNvSpPr>
            <a:spLocks noGrp="1"/>
          </p:cNvSpPr>
          <p:nvPr>
            <p:ph idx="1"/>
          </p:nvPr>
        </p:nvSpPr>
        <p:spPr>
          <a:xfrm>
            <a:off x="457200" y="1219200"/>
            <a:ext cx="8229600" cy="5486400"/>
          </a:xfrm>
        </p:spPr>
        <p:txBody>
          <a:bodyPr>
            <a:noAutofit/>
          </a:bodyPr>
          <a:lstStyle/>
          <a:p>
            <a:pPr indent="-457200" defTabSz="465138">
              <a:buNone/>
            </a:pPr>
            <a:r>
              <a:rPr lang="en-US" sz="1100" dirty="0" smtClean="0"/>
              <a:t>Mathews, Brian. (2012, April 3). The (social) reader’s </a:t>
            </a:r>
            <a:r>
              <a:rPr lang="en-US" sz="1100" dirty="0" smtClean="0"/>
              <a:t>dilemma</a:t>
            </a:r>
            <a:r>
              <a:rPr lang="en-US" sz="1100" dirty="0" smtClean="0"/>
              <a:t>: Content + container = context [blog post]. Retrieved from http://</a:t>
            </a:r>
            <a:r>
              <a:rPr lang="en-US" sz="1100" smtClean="0"/>
              <a:t>chronicle.com/blognetwork/theubiquitouslibrarian/2012/04/03/the-social-reader%E2%80%99s-dilemma-content-container-context</a:t>
            </a:r>
            <a:r>
              <a:rPr lang="en-US" sz="1100" smtClean="0"/>
              <a:t>/</a:t>
            </a:r>
            <a:endParaRPr lang="en-US" sz="1100" dirty="0" smtClean="0"/>
          </a:p>
          <a:p>
            <a:pPr indent="-457200" defTabSz="465138">
              <a:buNone/>
            </a:pPr>
            <a:endParaRPr lang="en-US" sz="1100" dirty="0" smtClean="0"/>
          </a:p>
          <a:p>
            <a:pPr indent="-457200" defTabSz="465138">
              <a:buNone/>
            </a:pPr>
            <a:r>
              <a:rPr lang="en-US" sz="1100" dirty="0" smtClean="0"/>
              <a:t>National Council of Teachers of English. (2008, February 2008). 21</a:t>
            </a:r>
            <a:r>
              <a:rPr lang="en-US" sz="1100" baseline="30000" dirty="0" smtClean="0"/>
              <a:t>st</a:t>
            </a:r>
            <a:r>
              <a:rPr lang="en-US" sz="1100" dirty="0" smtClean="0"/>
              <a:t> century literacies. Urbana, IL: http://www.ncte.org/governance/literacies.</a:t>
            </a:r>
          </a:p>
          <a:p>
            <a:pPr indent="-457200" defTabSz="465138">
              <a:buNone/>
            </a:pPr>
            <a:endParaRPr lang="en-US" sz="1100" dirty="0" smtClean="0"/>
          </a:p>
          <a:p>
            <a:pPr indent="-457200" defTabSz="465138">
              <a:buNone/>
            </a:pPr>
            <a:r>
              <a:rPr lang="en-US" sz="1100" dirty="0" smtClean="0"/>
              <a:t>Pugh, A.K. (1978). </a:t>
            </a:r>
            <a:r>
              <a:rPr lang="en-US" sz="1100" i="1" dirty="0" smtClean="0"/>
              <a:t>Silent reading:  An introduction to its study and teaching</a:t>
            </a:r>
            <a:r>
              <a:rPr lang="en-US" sz="1100" dirty="0" smtClean="0"/>
              <a:t>. London:  Heinemann Educational Books.</a:t>
            </a:r>
          </a:p>
          <a:p>
            <a:pPr indent="-457200" defTabSz="465138">
              <a:buNone/>
            </a:pPr>
            <a:endParaRPr lang="en-US" sz="1100" dirty="0" smtClean="0"/>
          </a:p>
          <a:p>
            <a:pPr marL="400050" lvl="1" indent="-457200">
              <a:buNone/>
            </a:pPr>
            <a:r>
              <a:rPr lang="en-US" sz="1100" dirty="0" err="1" smtClean="0"/>
              <a:t>Raine</a:t>
            </a:r>
            <a:r>
              <a:rPr lang="en-US" sz="1100" dirty="0" smtClean="0"/>
              <a:t>, L. (2012). Tablet and e-book reader ownership nearly double over the holiday gift-giving period. </a:t>
            </a:r>
          </a:p>
          <a:p>
            <a:pPr marL="400050" lvl="1" indent="0">
              <a:buNone/>
            </a:pPr>
            <a:r>
              <a:rPr lang="en-US" sz="1100" dirty="0" smtClean="0"/>
              <a:t>Washington, D.C.: Pew Research Center</a:t>
            </a:r>
            <a:r>
              <a:rPr lang="en-US" sz="1100" i="1" dirty="0" smtClean="0"/>
              <a:t>.</a:t>
            </a:r>
            <a:r>
              <a:rPr lang="en-US" sz="1100" dirty="0" smtClean="0"/>
              <a:t> Retrieved from http://pewinternet.org/~/media//Files/Reports/2012/Pew_Tablets%20and%20e-readers%20double%201.23.2012.pdf.</a:t>
            </a:r>
          </a:p>
          <a:p>
            <a:pPr marL="400050" lvl="1" indent="0">
              <a:buNone/>
            </a:pPr>
            <a:endParaRPr lang="en-US" sz="1100" dirty="0" smtClean="0"/>
          </a:p>
          <a:p>
            <a:pPr marL="400050" lvl="1" indent="-457200">
              <a:buNone/>
            </a:pPr>
            <a:r>
              <a:rPr lang="en-US" sz="1100" dirty="0" err="1" smtClean="0"/>
              <a:t>Raine</a:t>
            </a:r>
            <a:r>
              <a:rPr lang="en-US" sz="1100" dirty="0" smtClean="0"/>
              <a:t>, L.., </a:t>
            </a:r>
            <a:r>
              <a:rPr lang="en-US" sz="1100" dirty="0" err="1" smtClean="0"/>
              <a:t>Zickuhr</a:t>
            </a:r>
            <a:r>
              <a:rPr lang="en-US" sz="1100" dirty="0" smtClean="0"/>
              <a:t>, K., Purcell, K., Madden, M. , &amp; Brenner, J. (2012, April 4). The rise of e-reading. </a:t>
            </a:r>
          </a:p>
          <a:p>
            <a:pPr marL="400050" lvl="1" indent="0">
              <a:buNone/>
            </a:pPr>
            <a:r>
              <a:rPr lang="en-US" sz="1100" dirty="0" smtClean="0"/>
              <a:t>Washington, D.C.: Pew Research Center</a:t>
            </a:r>
            <a:r>
              <a:rPr lang="en-US" sz="1100" i="1" dirty="0" smtClean="0"/>
              <a:t>.</a:t>
            </a:r>
            <a:r>
              <a:rPr lang="en-US" sz="1100" dirty="0" smtClean="0"/>
              <a:t> Retrieved from http://libraries.pewinternet.org/2012/04/04/the-rise-of-e-reading///Files/Reports/2012/Pew_Tablets%20and%20e-readers%20double%201.23.2012.pdf.</a:t>
            </a:r>
            <a:endParaRPr lang="en-US" sz="1100" i="1" dirty="0" smtClean="0"/>
          </a:p>
          <a:p>
            <a:pPr marL="400050" lvl="1" indent="0">
              <a:buNone/>
            </a:pPr>
            <a:endParaRPr lang="en-US" sz="1100" i="1" dirty="0" smtClean="0"/>
          </a:p>
          <a:p>
            <a:pPr marL="0" indent="0">
              <a:buNone/>
            </a:pPr>
            <a:r>
              <a:rPr lang="en-US" sz="1100" dirty="0" smtClean="0"/>
              <a:t>Rogers, E.M. (1995). </a:t>
            </a:r>
            <a:r>
              <a:rPr lang="en-US" sz="1100" i="1" dirty="0" smtClean="0"/>
              <a:t>The diffusion of innovations </a:t>
            </a:r>
            <a:r>
              <a:rPr lang="en-US" sz="1100" dirty="0" smtClean="0"/>
              <a:t>(4</a:t>
            </a:r>
            <a:r>
              <a:rPr lang="en-US" sz="1100" baseline="30000" dirty="0" smtClean="0"/>
              <a:t>th</a:t>
            </a:r>
            <a:r>
              <a:rPr lang="en-US" sz="1100" dirty="0" smtClean="0"/>
              <a:t> ed.). New York:  The Free Press.</a:t>
            </a:r>
          </a:p>
          <a:p>
            <a:pPr indent="-457200" defTabSz="465138">
              <a:buNone/>
            </a:pPr>
            <a:endParaRPr lang="en-US" sz="1100" dirty="0" smtClean="0"/>
          </a:p>
          <a:p>
            <a:pPr indent="-457200" defTabSz="465138">
              <a:buNone/>
            </a:pPr>
            <a:r>
              <a:rPr lang="en-US" sz="1100" dirty="0" err="1" smtClean="0"/>
              <a:t>Schcolnik</a:t>
            </a:r>
            <a:r>
              <a:rPr lang="en-US" sz="1100" dirty="0" smtClean="0"/>
              <a:t>, M. (2002). Are e-readers viable instruction delivery systems? </a:t>
            </a:r>
            <a:r>
              <a:rPr lang="en-US" sz="1100" i="1" dirty="0" smtClean="0"/>
              <a:t>Journal of Instruction Delivery Systems, 16 </a:t>
            </a:r>
            <a:r>
              <a:rPr lang="en-US" sz="1100" dirty="0" smtClean="0"/>
              <a:t>(4), 6-17.  Retrieved from http://www.salt.org/jidstoc.asp.</a:t>
            </a:r>
          </a:p>
          <a:p>
            <a:pPr indent="-457200" defTabSz="465138">
              <a:buNone/>
            </a:pPr>
            <a:endParaRPr lang="en-US" sz="1100" dirty="0" smtClean="0"/>
          </a:p>
          <a:p>
            <a:pPr indent="-457200" defTabSz="465138">
              <a:buNone/>
            </a:pPr>
            <a:r>
              <a:rPr lang="en-US" sz="1100" dirty="0" smtClean="0"/>
              <a:t>Thayer, A., Lee, C.P., Hwang, L.H., Sales, H., </a:t>
            </a:r>
            <a:r>
              <a:rPr lang="en-US" sz="1100" dirty="0" err="1" smtClean="0"/>
              <a:t>Sen</a:t>
            </a:r>
            <a:r>
              <a:rPr lang="en-US" sz="1100" dirty="0" smtClean="0"/>
              <a:t>, P., &amp; </a:t>
            </a:r>
            <a:r>
              <a:rPr lang="en-US" sz="1100" dirty="0" err="1" smtClean="0"/>
              <a:t>Dalal</a:t>
            </a:r>
            <a:r>
              <a:rPr lang="en-US" sz="1100" dirty="0" smtClean="0"/>
              <a:t>, N. (2011). The imposition and superimposition of digital reading technology:  The academic potential of e-readers. </a:t>
            </a:r>
            <a:r>
              <a:rPr lang="en-US" sz="1100" i="1" dirty="0" smtClean="0"/>
              <a:t>Proceedings  from CHI '11: The Annual Conference on Human Factors in Computing Systems. </a:t>
            </a:r>
            <a:r>
              <a:rPr lang="en-US" sz="1100" dirty="0" smtClean="0"/>
              <a:t>New York:  ACM.</a:t>
            </a:r>
          </a:p>
          <a:p>
            <a:pPr indent="-457200" defTabSz="465138">
              <a:buNone/>
            </a:pPr>
            <a:endParaRPr lang="en-US" sz="1100" dirty="0" smtClean="0"/>
          </a:p>
          <a:p>
            <a:pPr indent="-457200" defTabSz="465138">
              <a:buNone/>
            </a:pPr>
            <a:r>
              <a:rPr lang="en-US" sz="1100" dirty="0" smtClean="0"/>
              <a:t>Thomas, S., Joseph, C., </a:t>
            </a:r>
            <a:r>
              <a:rPr lang="en-US" sz="1100" dirty="0" err="1" smtClean="0"/>
              <a:t>Laccetti</a:t>
            </a:r>
            <a:r>
              <a:rPr lang="en-US" sz="1100" dirty="0" smtClean="0"/>
              <a:t>, J., Mason, B., Mills, S., </a:t>
            </a:r>
            <a:r>
              <a:rPr lang="en-US" sz="1100" dirty="0" err="1" smtClean="0"/>
              <a:t>Perril</a:t>
            </a:r>
            <a:r>
              <a:rPr lang="en-US" sz="1100" dirty="0" smtClean="0"/>
              <a:t>, S. &amp; </a:t>
            </a:r>
            <a:r>
              <a:rPr lang="en-US" sz="1100" dirty="0" err="1" smtClean="0"/>
              <a:t>Pullinger</a:t>
            </a:r>
            <a:r>
              <a:rPr lang="en-US" sz="1100" dirty="0" smtClean="0"/>
              <a:t>, K. (2007). </a:t>
            </a:r>
            <a:r>
              <a:rPr lang="en-US" sz="1100" dirty="0" err="1" smtClean="0"/>
              <a:t>Transliteracy</a:t>
            </a:r>
            <a:r>
              <a:rPr lang="en-US" sz="1100" dirty="0" smtClean="0"/>
              <a:t>: Crossing divides. </a:t>
            </a:r>
            <a:r>
              <a:rPr lang="en-US" sz="1100" i="1" dirty="0" smtClean="0"/>
              <a:t>First Monday, 12 </a:t>
            </a:r>
            <a:r>
              <a:rPr lang="en-US" sz="1100" dirty="0" smtClean="0"/>
              <a:t>(12).  Retrieved from http://firstmonday.org/htbin/cgiwrap/bin/ojs/index.php/fm/article/viewArticle/2060/1908.</a:t>
            </a:r>
          </a:p>
        </p:txBody>
      </p:sp>
    </p:spTree>
    <p:extLst>
      <p:ext uri="{BB962C8B-B14F-4D97-AF65-F5344CB8AC3E}">
        <p14:creationId xmlns:p14="http://schemas.microsoft.com/office/powerpoint/2010/main" val="31797186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nicholsj\Desktop\myOLA\gartnerhypecycle_simp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185023"/>
            <a:ext cx="7239000" cy="473728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228600"/>
            <a:ext cx="8001000" cy="1046440"/>
          </a:xfrm>
          <a:prstGeom prst="rect">
            <a:avLst/>
          </a:prstGeom>
          <a:noFill/>
        </p:spPr>
        <p:txBody>
          <a:bodyPr wrap="square" rtlCol="0">
            <a:spAutoFit/>
          </a:bodyPr>
          <a:lstStyle/>
          <a:p>
            <a:r>
              <a:rPr lang="en-US" sz="4400" dirty="0" smtClean="0"/>
              <a:t>Hype Cycle</a:t>
            </a:r>
          </a:p>
          <a:p>
            <a:endParaRPr lang="en-US" dirty="0"/>
          </a:p>
        </p:txBody>
      </p:sp>
    </p:spTree>
    <p:extLst>
      <p:ext uri="{BB962C8B-B14F-4D97-AF65-F5344CB8AC3E}">
        <p14:creationId xmlns:p14="http://schemas.microsoft.com/office/powerpoint/2010/main" val="3576793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828800"/>
            <a:ext cx="73152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0" y="457200"/>
            <a:ext cx="8001000" cy="1046440"/>
          </a:xfrm>
          <a:prstGeom prst="rect">
            <a:avLst/>
          </a:prstGeom>
          <a:noFill/>
        </p:spPr>
        <p:txBody>
          <a:bodyPr wrap="square" rtlCol="0">
            <a:spAutoFit/>
          </a:bodyPr>
          <a:lstStyle/>
          <a:p>
            <a:r>
              <a:rPr lang="en-US" sz="4400" dirty="0" smtClean="0"/>
              <a:t>Emerging Tech Hype Cycle</a:t>
            </a:r>
          </a:p>
          <a:p>
            <a:endParaRPr lang="en-US" dirty="0"/>
          </a:p>
        </p:txBody>
      </p:sp>
      <p:sp>
        <p:nvSpPr>
          <p:cNvPr id="8" name="Oval 7"/>
          <p:cNvSpPr/>
          <p:nvPr/>
        </p:nvSpPr>
        <p:spPr>
          <a:xfrm>
            <a:off x="3733800" y="2438400"/>
            <a:ext cx="11430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752600" y="5971160"/>
            <a:ext cx="15240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876800" y="4876800"/>
            <a:ext cx="11430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189551" y="5142688"/>
            <a:ext cx="11430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77767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30" y="409153"/>
            <a:ext cx="9059540" cy="6039693"/>
          </a:xfrm>
          <a:prstGeom prst="rect">
            <a:avLst/>
          </a:prstGeom>
        </p:spPr>
      </p:pic>
    </p:spTree>
    <p:extLst>
      <p:ext uri="{BB962C8B-B14F-4D97-AF65-F5344CB8AC3E}">
        <p14:creationId xmlns:p14="http://schemas.microsoft.com/office/powerpoint/2010/main" val="8560669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1-11-04 at 3.54.15 PM.pn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248400" y="609600"/>
            <a:ext cx="2849094" cy="3564619"/>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16298" r="14543"/>
          <a:stretch/>
        </p:blipFill>
        <p:spPr>
          <a:xfrm>
            <a:off x="3785937" y="1447800"/>
            <a:ext cx="2727158" cy="3943350"/>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8081" r="8831" b="9031"/>
          <a:stretch/>
        </p:blipFill>
        <p:spPr>
          <a:xfrm>
            <a:off x="24063" y="1143000"/>
            <a:ext cx="2382253" cy="3504530"/>
          </a:xfrm>
          <a:prstGeom prst="rect">
            <a:avLst/>
          </a:prstGeom>
        </p:spPr>
      </p:pic>
      <p:pic>
        <p:nvPicPr>
          <p:cNvPr id="2" name="Picture 1" descr="Screen shot 2011-11-04 at 3.47.33 PM.png"/>
          <p:cNvPicPr>
            <a:picLocks noChangeAspect="1"/>
          </p:cNvPicPr>
          <p:nvPr/>
        </p:nvPicPr>
        <p:blipFill rotWithShape="1">
          <a:blip r:embed="rId6" cstate="print">
            <a:extLst>
              <a:ext uri="{28A0092B-C50C-407E-A947-70E740481C1C}">
                <a14:useLocalDpi xmlns:a14="http://schemas.microsoft.com/office/drawing/2010/main" val="0"/>
              </a:ext>
            </a:extLst>
          </a:blip>
          <a:srcRect l="2187" t="1616" r="24893"/>
          <a:stretch/>
        </p:blipFill>
        <p:spPr>
          <a:xfrm>
            <a:off x="2166925" y="90770"/>
            <a:ext cx="2382253" cy="3479800"/>
          </a:xfrm>
          <a:prstGeom prst="rect">
            <a:avLst/>
          </a:prstGeom>
        </p:spPr>
      </p:pic>
      <p:sp>
        <p:nvSpPr>
          <p:cNvPr id="6" name="TextBox 5"/>
          <p:cNvSpPr txBox="1"/>
          <p:nvPr/>
        </p:nvSpPr>
        <p:spPr>
          <a:xfrm>
            <a:off x="381000" y="5105400"/>
            <a:ext cx="8458200" cy="1569660"/>
          </a:xfrm>
          <a:prstGeom prst="rect">
            <a:avLst/>
          </a:prstGeom>
          <a:noFill/>
        </p:spPr>
        <p:txBody>
          <a:bodyPr wrap="square" rtlCol="0">
            <a:spAutoFit/>
          </a:bodyPr>
          <a:lstStyle/>
          <a:p>
            <a:pPr marL="342900" indent="-342900">
              <a:buFont typeface="Wingdings" pitchFamily="2" charset="2"/>
              <a:buChar char="ü"/>
            </a:pPr>
            <a:r>
              <a:rPr lang="en-US" sz="3200" dirty="0"/>
              <a:t>4 </a:t>
            </a:r>
            <a:r>
              <a:rPr lang="en-US" sz="3200" dirty="0" err="1"/>
              <a:t>eReaders</a:t>
            </a:r>
            <a:r>
              <a:rPr lang="en-US" sz="3200" dirty="0"/>
              <a:t> </a:t>
            </a:r>
          </a:p>
          <a:p>
            <a:pPr marL="342900" indent="-342900">
              <a:buFont typeface="Wingdings" pitchFamily="2" charset="2"/>
              <a:buChar char="ü"/>
            </a:pPr>
            <a:r>
              <a:rPr lang="en-US" sz="3200" dirty="0" smtClean="0"/>
              <a:t>9 months</a:t>
            </a:r>
          </a:p>
          <a:p>
            <a:pPr marL="342900" indent="-342900">
              <a:buFont typeface="Wingdings" pitchFamily="2" charset="2"/>
              <a:buChar char="ü"/>
            </a:pPr>
            <a:r>
              <a:rPr lang="en-US" sz="3200" dirty="0" smtClean="0"/>
              <a:t>23 librarians</a:t>
            </a:r>
            <a:endParaRPr lang="en-US" sz="2400" dirty="0" smtClean="0"/>
          </a:p>
        </p:txBody>
      </p:sp>
      <p:sp>
        <p:nvSpPr>
          <p:cNvPr id="3" name="TextBox 2"/>
          <p:cNvSpPr txBox="1"/>
          <p:nvPr/>
        </p:nvSpPr>
        <p:spPr>
          <a:xfrm>
            <a:off x="304800" y="4572000"/>
            <a:ext cx="1981200" cy="369332"/>
          </a:xfrm>
          <a:prstGeom prst="rect">
            <a:avLst/>
          </a:prstGeom>
          <a:noFill/>
        </p:spPr>
        <p:txBody>
          <a:bodyPr wrap="square" rtlCol="0">
            <a:spAutoFit/>
          </a:bodyPr>
          <a:lstStyle/>
          <a:p>
            <a:r>
              <a:rPr lang="en-US" dirty="0" smtClean="0">
                <a:hlinkClick r:id="rId7"/>
              </a:rPr>
              <a:t>Kindle</a:t>
            </a:r>
            <a:endParaRPr lang="en-US" dirty="0"/>
          </a:p>
        </p:txBody>
      </p:sp>
      <p:sp>
        <p:nvSpPr>
          <p:cNvPr id="8" name="TextBox 7"/>
          <p:cNvSpPr txBox="1"/>
          <p:nvPr/>
        </p:nvSpPr>
        <p:spPr>
          <a:xfrm>
            <a:off x="2667000" y="3505200"/>
            <a:ext cx="1981200" cy="369332"/>
          </a:xfrm>
          <a:prstGeom prst="rect">
            <a:avLst/>
          </a:prstGeom>
          <a:noFill/>
        </p:spPr>
        <p:txBody>
          <a:bodyPr wrap="square" rtlCol="0">
            <a:spAutoFit/>
          </a:bodyPr>
          <a:lstStyle/>
          <a:p>
            <a:r>
              <a:rPr lang="en-US" dirty="0" smtClean="0">
                <a:hlinkClick r:id="rId8"/>
              </a:rPr>
              <a:t>Kobo</a:t>
            </a:r>
            <a:endParaRPr lang="en-US" dirty="0"/>
          </a:p>
        </p:txBody>
      </p:sp>
      <p:sp>
        <p:nvSpPr>
          <p:cNvPr id="10" name="TextBox 9"/>
          <p:cNvSpPr txBox="1"/>
          <p:nvPr/>
        </p:nvSpPr>
        <p:spPr>
          <a:xfrm>
            <a:off x="4267200" y="5269468"/>
            <a:ext cx="1981200" cy="369332"/>
          </a:xfrm>
          <a:prstGeom prst="rect">
            <a:avLst/>
          </a:prstGeom>
          <a:noFill/>
        </p:spPr>
        <p:txBody>
          <a:bodyPr wrap="square" rtlCol="0">
            <a:spAutoFit/>
          </a:bodyPr>
          <a:lstStyle/>
          <a:p>
            <a:r>
              <a:rPr lang="en-US" dirty="0" smtClean="0">
                <a:hlinkClick r:id="rId9"/>
              </a:rPr>
              <a:t>Sony</a:t>
            </a:r>
            <a:endParaRPr lang="en-US" dirty="0"/>
          </a:p>
        </p:txBody>
      </p:sp>
      <p:sp>
        <p:nvSpPr>
          <p:cNvPr id="11" name="TextBox 10"/>
          <p:cNvSpPr txBox="1"/>
          <p:nvPr/>
        </p:nvSpPr>
        <p:spPr>
          <a:xfrm>
            <a:off x="6934200" y="4103191"/>
            <a:ext cx="1981200" cy="369332"/>
          </a:xfrm>
          <a:prstGeom prst="rect">
            <a:avLst/>
          </a:prstGeom>
          <a:noFill/>
        </p:spPr>
        <p:txBody>
          <a:bodyPr wrap="square" rtlCol="0">
            <a:spAutoFit/>
          </a:bodyPr>
          <a:lstStyle/>
          <a:p>
            <a:r>
              <a:rPr lang="en-US" dirty="0" smtClean="0">
                <a:hlinkClick r:id="rId10"/>
              </a:rPr>
              <a:t>Nook</a:t>
            </a:r>
            <a:endParaRPr lang="en-US" dirty="0"/>
          </a:p>
        </p:txBody>
      </p:sp>
    </p:spTree>
    <p:extLst>
      <p:ext uri="{BB962C8B-B14F-4D97-AF65-F5344CB8AC3E}">
        <p14:creationId xmlns:p14="http://schemas.microsoft.com/office/powerpoint/2010/main" val="25590896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ctr"/>
            <a:r>
              <a:rPr lang="en-US" sz="3200" dirty="0" smtClean="0"/>
              <a:t>Previous </a:t>
            </a:r>
            <a:r>
              <a:rPr lang="en-US" sz="3200" dirty="0" err="1" smtClean="0"/>
              <a:t>eReader</a:t>
            </a:r>
            <a:r>
              <a:rPr lang="en-US" sz="3200" dirty="0" smtClean="0"/>
              <a:t> and eBook Experience</a:t>
            </a:r>
            <a:endParaRPr lang="en-US" sz="3200"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66711" y="1566317"/>
            <a:ext cx="7162889" cy="4834483"/>
          </a:xfrm>
        </p:spPr>
      </p:pic>
    </p:spTree>
    <p:extLst>
      <p:ext uri="{BB962C8B-B14F-4D97-AF65-F5344CB8AC3E}">
        <p14:creationId xmlns:p14="http://schemas.microsoft.com/office/powerpoint/2010/main" val="23017125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Prior </a:t>
            </a:r>
            <a:r>
              <a:rPr lang="en-US" dirty="0" err="1" smtClean="0"/>
              <a:t>eReader</a:t>
            </a:r>
            <a:r>
              <a:rPr lang="en-US" dirty="0" smtClean="0"/>
              <a:t> Ownership</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86216794"/>
              </p:ext>
            </p:extLst>
          </p:nvPr>
        </p:nvGraphicFramePr>
        <p:xfrm>
          <a:off x="304800" y="14478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3404558" y="3448492"/>
            <a:ext cx="784189" cy="707886"/>
          </a:xfrm>
          <a:prstGeom prst="rect">
            <a:avLst/>
          </a:prstGeom>
          <a:noFill/>
        </p:spPr>
        <p:txBody>
          <a:bodyPr wrap="none" rtlCol="0">
            <a:spAutoFit/>
          </a:bodyPr>
          <a:lstStyle/>
          <a:p>
            <a:r>
              <a:rPr lang="en-US" sz="2000" dirty="0" smtClean="0"/>
              <a:t>(55%)</a:t>
            </a:r>
          </a:p>
          <a:p>
            <a:endParaRPr lang="en-US" sz="2000" dirty="0"/>
          </a:p>
        </p:txBody>
      </p:sp>
    </p:spTree>
    <p:extLst>
      <p:ext uri="{BB962C8B-B14F-4D97-AF65-F5344CB8AC3E}">
        <p14:creationId xmlns:p14="http://schemas.microsoft.com/office/powerpoint/2010/main" val="6519139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libraries.pewinternet.org/files/2012/01/ebook-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57200"/>
            <a:ext cx="8229600" cy="617127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226392" y="3290501"/>
            <a:ext cx="691215" cy="276999"/>
          </a:xfrm>
          <a:prstGeom prst="rect">
            <a:avLst/>
          </a:prstGeom>
        </p:spPr>
        <p:txBody>
          <a:bodyPr wrap="none">
            <a:spAutoFit/>
          </a:bodyPr>
          <a:lstStyle/>
          <a:p>
            <a:r>
              <a:rPr lang="en-US" sz="1200" dirty="0">
                <a:solidFill>
                  <a:prstClr val="black"/>
                </a:solidFill>
              </a:rPr>
              <a:t>needed </a:t>
            </a:r>
            <a:endParaRPr lang="en-US" dirty="0"/>
          </a:p>
        </p:txBody>
      </p:sp>
    </p:spTree>
    <p:extLst>
      <p:ext uri="{BB962C8B-B14F-4D97-AF65-F5344CB8AC3E}">
        <p14:creationId xmlns:p14="http://schemas.microsoft.com/office/powerpoint/2010/main" val="9662491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4889</TotalTime>
  <Words>5442</Words>
  <Application>Microsoft Office PowerPoint</Application>
  <PresentationFormat>On-screen Show (4:3)</PresentationFormat>
  <Paragraphs>301</Paragraphs>
  <Slides>29</Slides>
  <Notes>29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PowerPoint Presentation</vt:lpstr>
      <vt:lpstr>PowerPoint Presentation</vt:lpstr>
      <vt:lpstr>PowerPoint Presentation</vt:lpstr>
      <vt:lpstr>PowerPoint Presentation</vt:lpstr>
      <vt:lpstr>PowerPoint Presentation</vt:lpstr>
      <vt:lpstr>Previous eReader and eBook Experience</vt:lpstr>
      <vt:lpstr>Prior eReader Ownership</vt:lpstr>
      <vt:lpstr>PowerPoint Presentation</vt:lpstr>
      <vt:lpstr>PowerPoint Presentation</vt:lpstr>
      <vt:lpstr>Factors Preventing eReader Purchase</vt:lpstr>
      <vt:lpstr>Librarians’ Reading Technology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Are we living in this world?</vt:lpstr>
      <vt:lpstr>PowerPoint Presentation</vt:lpstr>
      <vt:lpstr>PowerPoint Presentation</vt:lpstr>
      <vt:lpstr>PowerPoint Presentation</vt:lpstr>
      <vt:lpstr>PowerPoint Presentation</vt:lpstr>
      <vt:lpstr>References</vt:lpstr>
      <vt:lpstr>References</vt:lpstr>
    </vt:vector>
  </TitlesOfParts>
  <Company>Oregon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 eRead or Not eRead:  Is That the Question?</dc:title>
  <dc:creator>Uta Hussong</dc:creator>
  <cp:lastModifiedBy>Uta Hussong</cp:lastModifiedBy>
  <cp:revision>619</cp:revision>
  <cp:lastPrinted>2012-04-05T16:24:38Z</cp:lastPrinted>
  <dcterms:created xsi:type="dcterms:W3CDTF">2011-11-18T22:03:45Z</dcterms:created>
  <dcterms:modified xsi:type="dcterms:W3CDTF">2012-04-30T22:21:50Z</dcterms:modified>
</cp:coreProperties>
</file>