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37"/>
  </p:notesMasterIdLst>
  <p:sldIdLst>
    <p:sldId id="285" r:id="rId2"/>
    <p:sldId id="280" r:id="rId3"/>
    <p:sldId id="269" r:id="rId4"/>
    <p:sldId id="302" r:id="rId5"/>
    <p:sldId id="270" r:id="rId6"/>
    <p:sldId id="283" r:id="rId7"/>
    <p:sldId id="296" r:id="rId8"/>
    <p:sldId id="271" r:id="rId9"/>
    <p:sldId id="297" r:id="rId10"/>
    <p:sldId id="261" r:id="rId11"/>
    <p:sldId id="257" r:id="rId12"/>
    <p:sldId id="258" r:id="rId13"/>
    <p:sldId id="259" r:id="rId14"/>
    <p:sldId id="260" r:id="rId15"/>
    <p:sldId id="276" r:id="rId16"/>
    <p:sldId id="298" r:id="rId17"/>
    <p:sldId id="273" r:id="rId18"/>
    <p:sldId id="277" r:id="rId19"/>
    <p:sldId id="291" r:id="rId20"/>
    <p:sldId id="262" r:id="rId21"/>
    <p:sldId id="301" r:id="rId22"/>
    <p:sldId id="290" r:id="rId23"/>
    <p:sldId id="278" r:id="rId24"/>
    <p:sldId id="279" r:id="rId25"/>
    <p:sldId id="300" r:id="rId26"/>
    <p:sldId id="299" r:id="rId27"/>
    <p:sldId id="282" r:id="rId28"/>
    <p:sldId id="292" r:id="rId29"/>
    <p:sldId id="272" r:id="rId30"/>
    <p:sldId id="267" r:id="rId31"/>
    <p:sldId id="294" r:id="rId32"/>
    <p:sldId id="274" r:id="rId33"/>
    <p:sldId id="287" r:id="rId34"/>
    <p:sldId id="295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C38B8-49D9-46CE-9744-22EFBBE05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2741D0-A751-4DEC-8D97-C91FE6D543D3}">
      <dgm:prSet/>
      <dgm:spPr/>
      <dgm:t>
        <a:bodyPr/>
        <a:lstStyle/>
        <a:p>
          <a:pPr rtl="0"/>
          <a:r>
            <a:rPr lang="en-US" dirty="0" smtClean="0"/>
            <a:t>Who uses government information?</a:t>
          </a:r>
          <a:endParaRPr lang="en-US" dirty="0"/>
        </a:p>
      </dgm:t>
    </dgm:pt>
    <dgm:pt modelId="{44024631-80A8-46B8-A456-6F6D59546962}" type="parTrans" cxnId="{71A7FA45-011D-454B-A4AE-2D9015507492}">
      <dgm:prSet/>
      <dgm:spPr/>
      <dgm:t>
        <a:bodyPr/>
        <a:lstStyle/>
        <a:p>
          <a:endParaRPr lang="en-US"/>
        </a:p>
      </dgm:t>
    </dgm:pt>
    <dgm:pt modelId="{A50F5402-0A4C-4A5E-B1C9-81526B70B077}" type="sibTrans" cxnId="{71A7FA45-011D-454B-A4AE-2D9015507492}">
      <dgm:prSet/>
      <dgm:spPr/>
      <dgm:t>
        <a:bodyPr/>
        <a:lstStyle/>
        <a:p>
          <a:endParaRPr lang="en-US"/>
        </a:p>
      </dgm:t>
    </dgm:pt>
    <dgm:pt modelId="{B06E02C0-3B60-4631-99CF-26388870F4A6}" type="pres">
      <dgm:prSet presAssocID="{AB5C38B8-49D9-46CE-9744-22EFBBE05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466448-1138-4CB8-8AAB-7FA060B4A563}" type="pres">
      <dgm:prSet presAssocID="{522741D0-A751-4DEC-8D97-C91FE6D54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7FA45-011D-454B-A4AE-2D9015507492}" srcId="{AB5C38B8-49D9-46CE-9744-22EFBBE0587B}" destId="{522741D0-A751-4DEC-8D97-C91FE6D543D3}" srcOrd="0" destOrd="0" parTransId="{44024631-80A8-46B8-A456-6F6D59546962}" sibTransId="{A50F5402-0A4C-4A5E-B1C9-81526B70B077}"/>
    <dgm:cxn modelId="{69318A1A-90C2-4EBB-A5E0-F17C9E456888}" type="presOf" srcId="{AB5C38B8-49D9-46CE-9744-22EFBBE0587B}" destId="{B06E02C0-3B60-4631-99CF-26388870F4A6}" srcOrd="0" destOrd="0" presId="urn:microsoft.com/office/officeart/2005/8/layout/vList2"/>
    <dgm:cxn modelId="{E902EB04-8F74-4807-80B7-E3F3C3AF3C14}" type="presOf" srcId="{522741D0-A751-4DEC-8D97-C91FE6D543D3}" destId="{D7466448-1138-4CB8-8AAB-7FA060B4A563}" srcOrd="0" destOrd="0" presId="urn:microsoft.com/office/officeart/2005/8/layout/vList2"/>
    <dgm:cxn modelId="{C69743D3-9012-46E9-8A02-705FE1FF9100}" type="presParOf" srcId="{B06E02C0-3B60-4631-99CF-26388870F4A6}" destId="{D7466448-1138-4CB8-8AAB-7FA060B4A5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8532B-10C1-4241-90CF-72B2537D5A7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2E377-243C-4AE1-800D-DF88D17624E8}">
      <dgm:prSet/>
      <dgm:spPr/>
      <dgm:t>
        <a:bodyPr/>
        <a:lstStyle/>
        <a:p>
          <a:pPr rtl="0"/>
          <a:r>
            <a:rPr lang="en-US" dirty="0" smtClean="0"/>
            <a:t>…pretty much everyone!</a:t>
          </a:r>
          <a:endParaRPr lang="en-US" dirty="0"/>
        </a:p>
      </dgm:t>
    </dgm:pt>
    <dgm:pt modelId="{C6E5C1D2-5869-468B-96E0-94A53F87D21E}" type="parTrans" cxnId="{E4FF5F95-9C90-46C4-AE90-DE501D7B36D1}">
      <dgm:prSet/>
      <dgm:spPr/>
      <dgm:t>
        <a:bodyPr/>
        <a:lstStyle/>
        <a:p>
          <a:endParaRPr lang="en-US"/>
        </a:p>
      </dgm:t>
    </dgm:pt>
    <dgm:pt modelId="{7E2F9EB0-AC13-4AF7-A883-15685AFDCFB9}" type="sibTrans" cxnId="{E4FF5F95-9C90-46C4-AE90-DE501D7B36D1}">
      <dgm:prSet/>
      <dgm:spPr/>
      <dgm:t>
        <a:bodyPr/>
        <a:lstStyle/>
        <a:p>
          <a:endParaRPr lang="en-US"/>
        </a:p>
      </dgm:t>
    </dgm:pt>
    <dgm:pt modelId="{DB36CB28-A93C-48D8-BA96-8D1DFAB10E5C}" type="pres">
      <dgm:prSet presAssocID="{FCC8532B-10C1-4241-90CF-72B2537D5A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AFE16D-6118-46D5-A030-F297CD8B01A6}" type="pres">
      <dgm:prSet presAssocID="{F692E377-243C-4AE1-800D-DF88D17624E8}" presName="horFlow" presStyleCnt="0"/>
      <dgm:spPr/>
    </dgm:pt>
    <dgm:pt modelId="{BBB79544-B765-42EA-B751-10ECC282E1F0}" type="pres">
      <dgm:prSet presAssocID="{F692E377-243C-4AE1-800D-DF88D17624E8}" presName="bigChev" presStyleLbl="node1" presStyleIdx="0" presStyleCnt="1" custScaleX="349018"/>
      <dgm:spPr/>
      <dgm:t>
        <a:bodyPr/>
        <a:lstStyle/>
        <a:p>
          <a:endParaRPr lang="en-US"/>
        </a:p>
      </dgm:t>
    </dgm:pt>
  </dgm:ptLst>
  <dgm:cxnLst>
    <dgm:cxn modelId="{E4FF5F95-9C90-46C4-AE90-DE501D7B36D1}" srcId="{FCC8532B-10C1-4241-90CF-72B2537D5A72}" destId="{F692E377-243C-4AE1-800D-DF88D17624E8}" srcOrd="0" destOrd="0" parTransId="{C6E5C1D2-5869-468B-96E0-94A53F87D21E}" sibTransId="{7E2F9EB0-AC13-4AF7-A883-15685AFDCFB9}"/>
    <dgm:cxn modelId="{3BFCC420-A03E-4ADE-B2CF-DF42CF1FB96A}" type="presOf" srcId="{FCC8532B-10C1-4241-90CF-72B2537D5A72}" destId="{DB36CB28-A93C-48D8-BA96-8D1DFAB10E5C}" srcOrd="0" destOrd="0" presId="urn:microsoft.com/office/officeart/2005/8/layout/lProcess3"/>
    <dgm:cxn modelId="{B476AA15-8785-4BEA-B427-EF93F70731AB}" type="presOf" srcId="{F692E377-243C-4AE1-800D-DF88D17624E8}" destId="{BBB79544-B765-42EA-B751-10ECC282E1F0}" srcOrd="0" destOrd="0" presId="urn:microsoft.com/office/officeart/2005/8/layout/lProcess3"/>
    <dgm:cxn modelId="{DD3906E8-1318-4752-98C9-1A7B264F66B5}" type="presParOf" srcId="{DB36CB28-A93C-48D8-BA96-8D1DFAB10E5C}" destId="{9AAFE16D-6118-46D5-A030-F297CD8B01A6}" srcOrd="0" destOrd="0" presId="urn:microsoft.com/office/officeart/2005/8/layout/lProcess3"/>
    <dgm:cxn modelId="{86E09D06-FA1F-4883-9278-2AFF132C6B7F}" type="presParOf" srcId="{9AAFE16D-6118-46D5-A030-F297CD8B01A6}" destId="{BBB79544-B765-42EA-B751-10ECC282E1F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D6FB1-4549-4CB3-944A-17BB83378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38F8CB-CE85-48DE-8250-9182C3199278}">
      <dgm:prSet/>
      <dgm:spPr/>
      <dgm:t>
        <a:bodyPr/>
        <a:lstStyle/>
        <a:p>
          <a:pPr rtl="0"/>
          <a:r>
            <a:rPr lang="en-US" dirty="0" smtClean="0"/>
            <a:t>Document phobia!</a:t>
          </a:r>
          <a:endParaRPr lang="en-US" dirty="0"/>
        </a:p>
      </dgm:t>
    </dgm:pt>
    <dgm:pt modelId="{A34E011F-0172-4A84-8AD7-AF22B6D3CC7D}" type="parTrans" cxnId="{B0A66E86-4FEC-4B05-8E2E-BB197F2A800B}">
      <dgm:prSet/>
      <dgm:spPr/>
      <dgm:t>
        <a:bodyPr/>
        <a:lstStyle/>
        <a:p>
          <a:endParaRPr lang="en-US"/>
        </a:p>
      </dgm:t>
    </dgm:pt>
    <dgm:pt modelId="{B7BB2F3C-D66A-427E-A291-3A00755D74B4}" type="sibTrans" cxnId="{B0A66E86-4FEC-4B05-8E2E-BB197F2A800B}">
      <dgm:prSet/>
      <dgm:spPr/>
      <dgm:t>
        <a:bodyPr/>
        <a:lstStyle/>
        <a:p>
          <a:endParaRPr lang="en-US"/>
        </a:p>
      </dgm:t>
    </dgm:pt>
    <dgm:pt modelId="{1A65583A-DF78-4A3E-ACAE-B9FFC521EE52}" type="pres">
      <dgm:prSet presAssocID="{583D6FB1-4549-4CB3-944A-17BB83378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898F3-879A-4456-AD36-8A18707E2F4B}" type="pres">
      <dgm:prSet presAssocID="{F938F8CB-CE85-48DE-8250-9182C31992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DDC72-8139-4475-9979-B459470DCC7B}" type="presOf" srcId="{583D6FB1-4549-4CB3-944A-17BB83378446}" destId="{1A65583A-DF78-4A3E-ACAE-B9FFC521EE52}" srcOrd="0" destOrd="0" presId="urn:microsoft.com/office/officeart/2005/8/layout/vList2"/>
    <dgm:cxn modelId="{B0A66E86-4FEC-4B05-8E2E-BB197F2A800B}" srcId="{583D6FB1-4549-4CB3-944A-17BB83378446}" destId="{F938F8CB-CE85-48DE-8250-9182C3199278}" srcOrd="0" destOrd="0" parTransId="{A34E011F-0172-4A84-8AD7-AF22B6D3CC7D}" sibTransId="{B7BB2F3C-D66A-427E-A291-3A00755D74B4}"/>
    <dgm:cxn modelId="{69A35FBD-5B08-4CBA-B792-E095F8D4D186}" type="presOf" srcId="{F938F8CB-CE85-48DE-8250-9182C3199278}" destId="{CE5898F3-879A-4456-AD36-8A18707E2F4B}" srcOrd="0" destOrd="0" presId="urn:microsoft.com/office/officeart/2005/8/layout/vList2"/>
    <dgm:cxn modelId="{2C05E8A3-1D34-42A3-935D-1DA0017EA7BD}" type="presParOf" srcId="{1A65583A-DF78-4A3E-ACAE-B9FFC521EE52}" destId="{CE5898F3-879A-4456-AD36-8A18707E2F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C158D-E9F1-419E-9AB0-9C831E0DE9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CF67B6-06F5-408C-BE76-FBC9433D716C}">
      <dgm:prSet/>
      <dgm:spPr/>
      <dgm:t>
        <a:bodyPr/>
        <a:lstStyle/>
        <a:p>
          <a:pPr rtl="0"/>
          <a:r>
            <a:rPr lang="en-US" dirty="0" smtClean="0"/>
            <a:t>You have choices…</a:t>
          </a:r>
          <a:endParaRPr lang="en-US" dirty="0"/>
        </a:p>
      </dgm:t>
    </dgm:pt>
    <dgm:pt modelId="{88D1EE34-2371-429A-BA4F-D98FFF02BE93}" type="parTrans" cxnId="{312EFB3F-DB0D-4BF5-88E3-237DF23677C0}">
      <dgm:prSet/>
      <dgm:spPr/>
      <dgm:t>
        <a:bodyPr/>
        <a:lstStyle/>
        <a:p>
          <a:endParaRPr lang="en-US"/>
        </a:p>
      </dgm:t>
    </dgm:pt>
    <dgm:pt modelId="{CDDA3FC0-CAAF-4D26-A43E-3FFE225EDDAD}" type="sibTrans" cxnId="{312EFB3F-DB0D-4BF5-88E3-237DF23677C0}">
      <dgm:prSet/>
      <dgm:spPr/>
      <dgm:t>
        <a:bodyPr/>
        <a:lstStyle/>
        <a:p>
          <a:endParaRPr lang="en-US"/>
        </a:p>
      </dgm:t>
    </dgm:pt>
    <dgm:pt modelId="{60C5277A-BA88-4CAD-8657-F8CBE4C29881}" type="pres">
      <dgm:prSet presAssocID="{108C158D-E9F1-419E-9AB0-9C831E0DE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4A8DB-ADD2-414A-94E8-06AA21B7E7FC}" type="pres">
      <dgm:prSet presAssocID="{B7CF67B6-06F5-408C-BE76-FBC9433D71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B5C4B-F257-4949-B44F-FDA39F310965}" type="presOf" srcId="{B7CF67B6-06F5-408C-BE76-FBC9433D716C}" destId="{9FF4A8DB-ADD2-414A-94E8-06AA21B7E7FC}" srcOrd="0" destOrd="0" presId="urn:microsoft.com/office/officeart/2005/8/layout/vList2"/>
    <dgm:cxn modelId="{79F47F22-8AA7-4CD4-A987-DD408B0CC3E3}" type="presOf" srcId="{108C158D-E9F1-419E-9AB0-9C831E0DE9AF}" destId="{60C5277A-BA88-4CAD-8657-F8CBE4C29881}" srcOrd="0" destOrd="0" presId="urn:microsoft.com/office/officeart/2005/8/layout/vList2"/>
    <dgm:cxn modelId="{312EFB3F-DB0D-4BF5-88E3-237DF23677C0}" srcId="{108C158D-E9F1-419E-9AB0-9C831E0DE9AF}" destId="{B7CF67B6-06F5-408C-BE76-FBC9433D716C}" srcOrd="0" destOrd="0" parTransId="{88D1EE34-2371-429A-BA4F-D98FFF02BE93}" sibTransId="{CDDA3FC0-CAAF-4D26-A43E-3FFE225EDDAD}"/>
    <dgm:cxn modelId="{EE6A0765-D7C8-4684-8B05-388FA973C9E3}" type="presParOf" srcId="{60C5277A-BA88-4CAD-8657-F8CBE4C29881}" destId="{9FF4A8DB-ADD2-414A-94E8-06AA21B7E7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66448-1138-4CB8-8AAB-7FA060B4A563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Who uses government information?</a:t>
          </a:r>
          <a:endParaRPr lang="en-US" sz="4100" kern="1200" dirty="0"/>
        </a:p>
      </dsp:txBody>
      <dsp:txXfrm>
        <a:off x="45663" y="149455"/>
        <a:ext cx="8138274" cy="84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79544-B765-42EA-B751-10ECC282E1F0}">
      <dsp:nvSpPr>
        <dsp:cNvPr id="0" name=""/>
        <dsp:cNvSpPr/>
      </dsp:nvSpPr>
      <dsp:spPr>
        <a:xfrm>
          <a:off x="609595" y="252"/>
          <a:ext cx="6172209" cy="7073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…pretty much everyone!</a:t>
          </a:r>
          <a:endParaRPr lang="en-US" sz="4200" kern="1200" dirty="0"/>
        </a:p>
      </dsp:txBody>
      <dsp:txXfrm>
        <a:off x="963285" y="252"/>
        <a:ext cx="5464829" cy="707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98F3-879A-4456-AD36-8A18707E2F4B}">
      <dsp:nvSpPr>
        <dsp:cNvPr id="0" name=""/>
        <dsp:cNvSpPr/>
      </dsp:nvSpPr>
      <dsp:spPr>
        <a:xfrm>
          <a:off x="0" y="4573"/>
          <a:ext cx="82296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Document phobia!</a:t>
          </a:r>
          <a:endParaRPr lang="en-US" sz="4100" kern="1200" dirty="0"/>
        </a:p>
      </dsp:txBody>
      <dsp:txXfrm>
        <a:off x="45663" y="50236"/>
        <a:ext cx="8138274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4A8DB-ADD2-414A-94E8-06AA21B7E7FC}">
      <dsp:nvSpPr>
        <dsp:cNvPr id="0" name=""/>
        <dsp:cNvSpPr/>
      </dsp:nvSpPr>
      <dsp:spPr>
        <a:xfrm>
          <a:off x="0" y="8450"/>
          <a:ext cx="82296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You have choices…</a:t>
          </a:r>
          <a:endParaRPr lang="en-US" sz="4400" kern="1200" dirty="0"/>
        </a:p>
      </dsp:txBody>
      <dsp:txXfrm>
        <a:off x="49004" y="57454"/>
        <a:ext cx="8131592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DFED6-BB34-45E7-A963-8217408093B8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6D2D4-A9DE-4AC5-B4DE-916690DED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D2D4-A9DE-4AC5-B4DE-916690DED7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D2D4-A9DE-4AC5-B4DE-916690DED7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49D87F-7E40-4A85-9BBB-6487073746C7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4332C3A-E55F-460C-80FF-BB6A5C4BF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gricola.nal.usd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ubmed.gov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free.ed.gov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kids.gov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emory.loc.gov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browsetopics.gov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etalib.gpo.gov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metalib.gpo.gov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ca.library.oregonstate.edu/subject-guide/286-Government-Information" TargetMode="External"/><Relationship Id="rId2" Type="http://schemas.openxmlformats.org/officeDocument/2006/relationships/hyperlink" Target="mailto:valery.king@oregonstate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bguides.sou.edu/federal/" TargetMode="External"/><Relationship Id="rId4" Type="http://schemas.openxmlformats.org/officeDocument/2006/relationships/hyperlink" Target="mailto:ormesd@so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po.gov/fdsy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talog.gpo.gov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We’re All Documents Librarians Now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9552" y="3962400"/>
            <a:ext cx="3807779" cy="1676401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Valery King</a:t>
            </a:r>
          </a:p>
          <a:p>
            <a:r>
              <a:rPr lang="en-US" sz="2900" dirty="0" smtClean="0"/>
              <a:t>  Oregon State University, Corvallis</a:t>
            </a:r>
          </a:p>
          <a:p>
            <a:endParaRPr lang="en-US" sz="2900" dirty="0" smtClean="0"/>
          </a:p>
          <a:p>
            <a:r>
              <a:rPr lang="en-US" sz="3600" dirty="0" smtClean="0"/>
              <a:t>Dotty Ormes </a:t>
            </a:r>
          </a:p>
          <a:p>
            <a:r>
              <a:rPr lang="en-US" sz="2900" dirty="0" smtClean="0"/>
              <a:t>  Southern Oregon University, Ashland</a:t>
            </a:r>
            <a:endParaRPr lang="en-US" sz="2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9140000">
            <a:off x="1238162" y="2093467"/>
            <a:ext cx="6282271" cy="623314"/>
          </a:xfrm>
        </p:spPr>
        <p:txBody>
          <a:bodyPr/>
          <a:lstStyle/>
          <a:p>
            <a:r>
              <a:rPr lang="en-US" sz="1600" dirty="0"/>
              <a:t>Presentation at Oregon Library Association, </a:t>
            </a:r>
            <a:r>
              <a:rPr lang="en-US" sz="1600" dirty="0" err="1"/>
              <a:t>Riverhouse</a:t>
            </a:r>
            <a:r>
              <a:rPr lang="en-US" sz="1600" dirty="0"/>
              <a:t> Convention Center, Bend, </a:t>
            </a:r>
            <a:r>
              <a:rPr lang="en-US" sz="1600" dirty="0" smtClean="0"/>
              <a:t>Oregon.  </a:t>
            </a:r>
            <a:r>
              <a:rPr lang="en-US" sz="1600" dirty="0"/>
              <a:t>April 27,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4225" y="588779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uhaus 93" pitchFamily="82" charset="0"/>
              </a:rPr>
              <a:t>Basic Search Page</a:t>
            </a:r>
            <a:endParaRPr lang="en-US" sz="2400" dirty="0">
              <a:latin typeface="Bauhaus 93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1014845"/>
            <a:ext cx="7181850" cy="4657266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905000" y="3429000"/>
            <a:ext cx="5410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181601" y="4222173"/>
            <a:ext cx="685800" cy="228600"/>
          </a:xfrm>
          <a:prstGeom prst="lef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4645" y="851080"/>
            <a:ext cx="762000" cy="5205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1039"/>
            <a:ext cx="7443788" cy="54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1794" y="606780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uhaus 93" pitchFamily="82" charset="0"/>
              </a:rPr>
              <a:t>Advanced search page</a:t>
            </a:r>
            <a:endParaRPr lang="en-US" sz="24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2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76400"/>
            <a:ext cx="64579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715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uhaus 93" pitchFamily="82" charset="0"/>
              </a:rPr>
              <a:t>Browse search page</a:t>
            </a:r>
            <a:endParaRPr lang="en-US" sz="24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5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08" y="1371600"/>
            <a:ext cx="6829691" cy="442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6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76350"/>
            <a:ext cx="64293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1300" y="5791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uhaus 93" pitchFamily="82" charset="0"/>
              </a:rPr>
              <a:t>Pick a catalog…</a:t>
            </a:r>
            <a:endParaRPr lang="en-US" sz="2400" dirty="0">
              <a:latin typeface="Bauhaus 93" pitchFamily="8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1981200"/>
            <a:ext cx="3962401" cy="8382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43" y="685800"/>
            <a:ext cx="7520940" cy="548640"/>
          </a:xfrm>
        </p:spPr>
        <p:txBody>
          <a:bodyPr/>
          <a:lstStyle/>
          <a:p>
            <a:pPr algn="ctr"/>
            <a:r>
              <a:rPr lang="en-US" sz="2400" dirty="0" smtClean="0"/>
              <a:t>AGRICOLA/</a:t>
            </a:r>
            <a:r>
              <a:rPr lang="en-US" sz="2400" dirty="0" err="1" smtClean="0"/>
              <a:t>nal</a:t>
            </a:r>
            <a:r>
              <a:rPr lang="en-US" sz="2400" dirty="0" smtClean="0"/>
              <a:t> catalog </a:t>
            </a:r>
            <a:br>
              <a:rPr lang="en-US" sz="2400" dirty="0" smtClean="0"/>
            </a:br>
            <a:r>
              <a:rPr lang="en-US" sz="2000" dirty="0" smtClean="0"/>
              <a:t>the national agricultural library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://agricola.nal.usda.gov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63" y="1440788"/>
            <a:ext cx="5999838" cy="480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Pubmed</a:t>
            </a:r>
            <a:r>
              <a:rPr lang="en-US" dirty="0" smtClean="0"/>
              <a:t>/</a:t>
            </a:r>
            <a:r>
              <a:rPr lang="en-US" dirty="0" err="1" smtClean="0"/>
              <a:t>medline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http://pubmed.gov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1447800"/>
            <a:ext cx="7349253" cy="500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9140000">
            <a:off x="1074631" y="1934197"/>
            <a:ext cx="5650992" cy="1207509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dirty="0" smtClean="0"/>
              <a:t>Portals/search engines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29000" y="3886200"/>
            <a:ext cx="5257800" cy="2501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USA.gov</a:t>
            </a:r>
          </a:p>
          <a:p>
            <a:r>
              <a:rPr lang="en-US" sz="2400" dirty="0" smtClean="0"/>
              <a:t>science.gov</a:t>
            </a:r>
          </a:p>
          <a:p>
            <a:r>
              <a:rPr lang="en-US" sz="2400" dirty="0" smtClean="0"/>
              <a:t>benefits.gov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" y="336274"/>
            <a:ext cx="5549611" cy="3747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69311"/>
            <a:ext cx="5362575" cy="283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5136970" cy="2919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98432" y="1934197"/>
            <a:ext cx="5650992" cy="1207509"/>
          </a:xfrm>
        </p:spPr>
        <p:txBody>
          <a:bodyPr/>
          <a:lstStyle/>
          <a:p>
            <a:r>
              <a:rPr lang="en-US" dirty="0" smtClean="0"/>
              <a:t>Websites for Kids/students</a:t>
            </a:r>
            <a:br>
              <a:rPr lang="en-US" dirty="0" smtClean="0"/>
            </a:br>
            <a:r>
              <a:rPr lang="en-US" sz="1800" dirty="0" smtClean="0"/>
              <a:t>teachers &amp; parents too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4179332"/>
            <a:ext cx="5105400" cy="168806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KIDS.GOV</a:t>
            </a:r>
          </a:p>
          <a:p>
            <a:r>
              <a:rPr lang="en-US" sz="2000" dirty="0"/>
              <a:t>BEN’S </a:t>
            </a:r>
            <a:r>
              <a:rPr lang="en-US" sz="2000" dirty="0" smtClean="0"/>
              <a:t>GUIDE</a:t>
            </a:r>
          </a:p>
          <a:p>
            <a:r>
              <a:rPr lang="en-US" sz="2000" dirty="0" smtClean="0"/>
              <a:t>Free.ed.gov</a:t>
            </a:r>
            <a:endParaRPr lang="en-US" sz="2000" dirty="0"/>
          </a:p>
          <a:p>
            <a:r>
              <a:rPr lang="en-US" sz="2000" dirty="0"/>
              <a:t>Various Agency Websites for Kids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863936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8999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1900" dirty="0" smtClean="0"/>
              <a:t>Scientists/Researchers</a:t>
            </a:r>
          </a:p>
          <a:p>
            <a:r>
              <a:rPr lang="en-US" sz="1900" dirty="0" smtClean="0"/>
              <a:t>Social Scientists</a:t>
            </a:r>
          </a:p>
          <a:p>
            <a:r>
              <a:rPr lang="en-US" sz="1900" dirty="0" smtClean="0"/>
              <a:t>Lawmakers</a:t>
            </a:r>
          </a:p>
          <a:p>
            <a:r>
              <a:rPr lang="en-US" sz="1900" dirty="0" smtClean="0"/>
              <a:t>Policy makers</a:t>
            </a:r>
          </a:p>
          <a:p>
            <a:r>
              <a:rPr lang="en-US" sz="1900" dirty="0" smtClean="0"/>
              <a:t>Economists</a:t>
            </a:r>
          </a:p>
          <a:p>
            <a:r>
              <a:rPr lang="en-US" sz="1900" dirty="0" smtClean="0"/>
              <a:t>School kids making reports</a:t>
            </a:r>
          </a:p>
          <a:p>
            <a:r>
              <a:rPr lang="en-US" sz="1900" dirty="0" smtClean="0"/>
              <a:t>College students writing papers</a:t>
            </a:r>
          </a:p>
          <a:p>
            <a:r>
              <a:rPr lang="en-US" sz="1900" dirty="0" smtClean="0"/>
              <a:t>Teachers</a:t>
            </a:r>
          </a:p>
          <a:p>
            <a:r>
              <a:rPr lang="en-US" sz="1900" dirty="0" smtClean="0"/>
              <a:t>History buffs</a:t>
            </a:r>
          </a:p>
          <a:p>
            <a:r>
              <a:rPr lang="en-US" sz="1900" dirty="0" smtClean="0"/>
              <a:t>Farmers</a:t>
            </a:r>
          </a:p>
          <a:p>
            <a:r>
              <a:rPr lang="en-US" sz="1900" dirty="0" smtClean="0"/>
              <a:t>Family history researchers</a:t>
            </a:r>
          </a:p>
          <a:p>
            <a:r>
              <a:rPr lang="en-US" sz="1900" dirty="0" smtClean="0"/>
              <a:t>Job seekers</a:t>
            </a:r>
          </a:p>
          <a:p>
            <a:r>
              <a:rPr lang="en-US" sz="1900" dirty="0" smtClean="0"/>
              <a:t>Grant seekers</a:t>
            </a:r>
          </a:p>
          <a:p>
            <a:r>
              <a:rPr lang="en-US" sz="1900" dirty="0" smtClean="0"/>
              <a:t>Employers</a:t>
            </a:r>
          </a:p>
          <a:p>
            <a:r>
              <a:rPr lang="en-US" sz="1900" dirty="0" smtClean="0"/>
              <a:t>Consumers</a:t>
            </a:r>
          </a:p>
          <a:p>
            <a:r>
              <a:rPr lang="en-US" sz="1900" dirty="0" smtClean="0"/>
              <a:t>People doing their taxes</a:t>
            </a:r>
          </a:p>
          <a:p>
            <a:r>
              <a:rPr lang="en-US" sz="1900" dirty="0" smtClean="0"/>
              <a:t>People seeking benefits (Social Security, Medicare, Disability, Military &amp; Veterans, etc.)</a:t>
            </a:r>
          </a:p>
          <a:p>
            <a:r>
              <a:rPr lang="en-US" sz="1900" dirty="0" smtClean="0"/>
              <a:t>Immigrants seeking citizenship</a:t>
            </a:r>
          </a:p>
          <a:p>
            <a:r>
              <a:rPr lang="en-US" sz="1900" dirty="0" smtClean="0"/>
              <a:t>Homeowners and renters</a:t>
            </a:r>
          </a:p>
          <a:p>
            <a:r>
              <a:rPr lang="en-US" sz="1900" dirty="0" smtClean="0"/>
              <a:t>Visual Artists</a:t>
            </a:r>
          </a:p>
          <a:p>
            <a:r>
              <a:rPr lang="en-US" sz="1900" dirty="0" smtClean="0"/>
              <a:t>Performing Artists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3961865"/>
              </p:ext>
            </p:extLst>
          </p:nvPr>
        </p:nvGraphicFramePr>
        <p:xfrm>
          <a:off x="838200" y="556260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58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41588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3045618"/>
            <a:ext cx="3962400" cy="3427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82601"/>
            <a:ext cx="446413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http://free.ed.gov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19800" cy="5370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http://Kids.gov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8740"/>
            <a:ext cx="6384600" cy="54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Browse Lists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3886200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Food &amp; Drug Administration (FDA)</a:t>
            </a:r>
            <a:endParaRPr lang="en-US" sz="2400" dirty="0"/>
          </a:p>
          <a:p>
            <a:r>
              <a:rPr lang="en-US" sz="2400" dirty="0" smtClean="0"/>
              <a:t>Centers for Disease Control and Prevention (CDC)</a:t>
            </a:r>
            <a:endParaRPr lang="en-US" sz="2400" dirty="0"/>
          </a:p>
          <a:p>
            <a:r>
              <a:rPr lang="en-US" sz="2400" dirty="0" smtClean="0"/>
              <a:t>Social Security Administration</a:t>
            </a:r>
          </a:p>
          <a:p>
            <a:r>
              <a:rPr lang="en-US" sz="2400" dirty="0" smtClean="0"/>
              <a:t>American Memory Project</a:t>
            </a:r>
            <a:endParaRPr lang="en-US" sz="2400" dirty="0"/>
          </a:p>
          <a:p>
            <a:r>
              <a:rPr lang="en-US" sz="2400" dirty="0" smtClean="0"/>
              <a:t>Browse </a:t>
            </a:r>
            <a:r>
              <a:rPr lang="en-US" sz="2400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24897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219200"/>
            <a:ext cx="2313203" cy="453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3655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0486"/>
            <a:ext cx="3257549" cy="475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45" y="2407434"/>
            <a:ext cx="2626016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638130"/>
            <a:ext cx="2657475" cy="51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03" y="1905000"/>
            <a:ext cx="2886075" cy="50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</p:spPr>
        <p:txBody>
          <a:bodyPr/>
          <a:lstStyle/>
          <a:p>
            <a:pPr algn="ctr"/>
            <a:r>
              <a:rPr lang="en-US" dirty="0" smtClean="0"/>
              <a:t>American memory project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http://memory.loc.gov/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24000"/>
            <a:ext cx="72199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 topics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http://www.browsetopics.gov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9" y="1219199"/>
            <a:ext cx="7278701" cy="544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4000" dirty="0" smtClean="0"/>
              <a:t>Data sets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4267200"/>
            <a:ext cx="4038600" cy="129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American </a:t>
            </a:r>
            <a:r>
              <a:rPr lang="en-US" sz="2000" dirty="0" err="1" smtClean="0"/>
              <a:t>Factfinder</a:t>
            </a:r>
            <a:endParaRPr lang="en-US" sz="2000" dirty="0" smtClean="0"/>
          </a:p>
          <a:p>
            <a:r>
              <a:rPr lang="en-US" sz="2000" dirty="0" smtClean="0"/>
              <a:t>Data.gov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599"/>
            <a:ext cx="6019800" cy="35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651"/>
            <a:ext cx="6026798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8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n-US" sz="3600" dirty="0" smtClean="0"/>
              <a:t>Federated searching: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err="1" smtClean="0"/>
              <a:t>metalib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4876800"/>
            <a:ext cx="5408503" cy="70066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LINK ON CGP HOME PAGE; </a:t>
            </a:r>
          </a:p>
          <a:p>
            <a:r>
              <a:rPr lang="en-US" sz="2800" b="1" dirty="0" smtClean="0">
                <a:hlinkClick r:id="rId2"/>
              </a:rPr>
              <a:t>http://metalib.gpo.gov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6138155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8999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/>
            <a:r>
              <a:rPr lang="en-US" sz="2400" i="1" dirty="0"/>
              <a:t>Traditional view:</a:t>
            </a:r>
          </a:p>
          <a:p>
            <a:r>
              <a:rPr lang="en-US" sz="2400" dirty="0"/>
              <a:t>Limited to special libraries (depositories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Gov</a:t>
            </a:r>
            <a:r>
              <a:rPr lang="en-US" sz="2400" dirty="0" smtClean="0"/>
              <a:t> </a:t>
            </a:r>
            <a:r>
              <a:rPr lang="en-US" sz="2400" dirty="0"/>
              <a:t>info </a:t>
            </a:r>
            <a:r>
              <a:rPr lang="en-US" sz="2400" dirty="0" smtClean="0"/>
              <a:t>specialist help </a:t>
            </a:r>
            <a:r>
              <a:rPr lang="en-US" sz="2400" dirty="0"/>
              <a:t>essential</a:t>
            </a:r>
          </a:p>
          <a:p>
            <a:r>
              <a:rPr lang="en-US" sz="2400" dirty="0"/>
              <a:t>Difficult to find</a:t>
            </a:r>
          </a:p>
          <a:p>
            <a:r>
              <a:rPr lang="en-US" sz="2400" dirty="0"/>
              <a:t>Hard to access</a:t>
            </a:r>
          </a:p>
          <a:p>
            <a:r>
              <a:rPr lang="en-US" sz="2400" dirty="0"/>
              <a:t>Complicated finding aids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3429000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/>
            <a:r>
              <a:rPr lang="en-US" sz="2400" i="1" dirty="0"/>
              <a:t>Today:</a:t>
            </a:r>
          </a:p>
          <a:p>
            <a:r>
              <a:rPr lang="en-US" sz="2400" dirty="0"/>
              <a:t>90% or more new </a:t>
            </a:r>
            <a:r>
              <a:rPr lang="en-US" sz="2400" dirty="0" err="1"/>
              <a:t>gov</a:t>
            </a:r>
            <a:r>
              <a:rPr lang="en-US" sz="2400" dirty="0"/>
              <a:t> info freely available online</a:t>
            </a:r>
          </a:p>
          <a:p>
            <a:r>
              <a:rPr lang="en-US" sz="2400" dirty="0"/>
              <a:t>Older content being digitized at fast rate</a:t>
            </a:r>
          </a:p>
          <a:p>
            <a:r>
              <a:rPr lang="en-US" sz="2400" dirty="0"/>
              <a:t>Easy-to-use tools and websites</a:t>
            </a:r>
          </a:p>
          <a:p>
            <a:r>
              <a:rPr lang="en-US" sz="2400" dirty="0"/>
              <a:t>Specialists </a:t>
            </a:r>
            <a:r>
              <a:rPr lang="en-US" sz="2400" dirty="0" smtClean="0"/>
              <a:t>still available for tough stuff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600"/>
            <a:ext cx="7520940" cy="3429000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CGP’s federated search engine</a:t>
            </a:r>
          </a:p>
          <a:p>
            <a:r>
              <a:rPr lang="en-US" sz="8000" dirty="0" smtClean="0"/>
              <a:t>Searches across 54 US federal government databases</a:t>
            </a:r>
          </a:p>
          <a:p>
            <a:r>
              <a:rPr lang="en-US" sz="8000" dirty="0" smtClean="0"/>
              <a:t>Use to identify/obtain reports, articles, citations, data sets</a:t>
            </a:r>
          </a:p>
          <a:p>
            <a:r>
              <a:rPr lang="en-US" sz="8000" dirty="0" smtClean="0"/>
              <a:t>Basic, advanced, expert</a:t>
            </a:r>
          </a:p>
          <a:p>
            <a:r>
              <a:rPr lang="en-US" sz="8000" dirty="0" smtClean="0"/>
              <a:t>A-Z resource list</a:t>
            </a:r>
            <a:endParaRPr lang="en-US" sz="9600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8563" y="152400"/>
            <a:ext cx="8138274" cy="3698644"/>
            <a:chOff x="45663" y="-2705100"/>
            <a:chExt cx="8138274" cy="3698644"/>
          </a:xfrm>
        </p:grpSpPr>
        <p:sp>
          <p:nvSpPr>
            <p:cNvPr id="13" name="Rounded Rectangle 12"/>
            <p:cNvSpPr/>
            <p:nvPr/>
          </p:nvSpPr>
          <p:spPr>
            <a:xfrm>
              <a:off x="304800" y="-2705100"/>
              <a:ext cx="7391400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4000" b="1" dirty="0" err="1" smtClean="0">
                  <a:latin typeface="+mj-lt"/>
                </a:rPr>
                <a:t>Meta</a:t>
              </a:r>
              <a:r>
                <a:rPr lang="en-US" sz="4000" dirty="0" err="1" smtClean="0">
                  <a:latin typeface="+mj-lt"/>
                </a:rPr>
                <a:t>Lib</a:t>
              </a:r>
              <a:endParaRPr lang="en-US" sz="4000" dirty="0">
                <a:latin typeface="+mj-lt"/>
              </a:endParaRPr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45663" y="149455"/>
              <a:ext cx="8138274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l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?</a:t>
              </a:r>
              <a:endParaRPr lang="en-US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1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http://metalib.gpo.gov/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1066800"/>
            <a:ext cx="8448096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28" y="1371600"/>
            <a:ext cx="82746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Metalib</a:t>
            </a:r>
            <a:r>
              <a:rPr lang="en-US" dirty="0" smtClean="0"/>
              <a:t> “quick sets”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100628"/>
            <a:ext cx="6096000" cy="3579849"/>
          </a:xfrm>
        </p:spPr>
        <p:txBody>
          <a:bodyPr numCol="2">
            <a:normAutofit/>
          </a:bodyPr>
          <a:lstStyle/>
          <a:p>
            <a:r>
              <a:rPr lang="en-US" sz="1800" dirty="0"/>
              <a:t>General Resources </a:t>
            </a:r>
          </a:p>
          <a:p>
            <a:r>
              <a:rPr lang="en-US" sz="1800" dirty="0"/>
              <a:t>GPO Resources </a:t>
            </a:r>
          </a:p>
          <a:p>
            <a:r>
              <a:rPr lang="en-US" sz="1800" dirty="0"/>
              <a:t>Agriculture </a:t>
            </a:r>
          </a:p>
          <a:p>
            <a:r>
              <a:rPr lang="en-US" sz="1800" dirty="0"/>
              <a:t>Business + Economy</a:t>
            </a:r>
          </a:p>
          <a:p>
            <a:r>
              <a:rPr lang="en-US" sz="1800" dirty="0"/>
              <a:t>Catalogs</a:t>
            </a:r>
          </a:p>
          <a:p>
            <a:r>
              <a:rPr lang="en-US" sz="1800" dirty="0" smtClean="0"/>
              <a:t>Defense </a:t>
            </a:r>
            <a:r>
              <a:rPr lang="en-US" sz="1800" dirty="0"/>
              <a:t>+ Military</a:t>
            </a:r>
          </a:p>
          <a:p>
            <a:r>
              <a:rPr lang="en-US" sz="1800" dirty="0"/>
              <a:t>Education</a:t>
            </a:r>
          </a:p>
          <a:p>
            <a:r>
              <a:rPr lang="en-US" sz="1800" dirty="0"/>
              <a:t>Environment</a:t>
            </a:r>
          </a:p>
          <a:p>
            <a:r>
              <a:rPr lang="en-US" sz="1800" dirty="0"/>
              <a:t>Health + Safely</a:t>
            </a:r>
          </a:p>
          <a:p>
            <a:r>
              <a:rPr lang="en-US" sz="1800" dirty="0"/>
              <a:t>History</a:t>
            </a:r>
          </a:p>
          <a:p>
            <a:r>
              <a:rPr lang="en-US" sz="1800" dirty="0"/>
              <a:t>Politics + Law</a:t>
            </a:r>
          </a:p>
          <a:p>
            <a:r>
              <a:rPr lang="en-US" sz="1800" dirty="0"/>
              <a:t>Recreation, Travel +Transportation</a:t>
            </a:r>
          </a:p>
          <a:p>
            <a:r>
              <a:rPr lang="en-US" sz="1800" dirty="0"/>
              <a:t>Reference </a:t>
            </a:r>
          </a:p>
          <a:p>
            <a:r>
              <a:rPr lang="en-US" sz="1800" dirty="0"/>
              <a:t>Science +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4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to summarize…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Federal Government has valuable information freely available to 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Easier accessibility and usability than ever before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Covers all subject areas—NOT just regulations and laws, or benefits and </a:t>
            </a:r>
            <a:r>
              <a:rPr lang="en-US" sz="2000" dirty="0" smtClean="0"/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…and we’ve barely scratched the surface!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8016240" cy="1645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Valery King,</a:t>
            </a:r>
          </a:p>
          <a:p>
            <a:r>
              <a:rPr lang="en-US" dirty="0" smtClean="0"/>
              <a:t>Oregon State University</a:t>
            </a:r>
          </a:p>
          <a:p>
            <a:r>
              <a:rPr lang="en-US" sz="2600" dirty="0" smtClean="0">
                <a:hlinkClick r:id="rId2"/>
              </a:rPr>
              <a:t>valery.king@oregonstate.edu</a:t>
            </a:r>
            <a:endParaRPr lang="en-US" sz="2600" dirty="0" smtClean="0"/>
          </a:p>
          <a:p>
            <a:r>
              <a:rPr lang="en-US" sz="2600" dirty="0">
                <a:hlinkClick r:id="rId3"/>
              </a:rPr>
              <a:t>http://</a:t>
            </a:r>
            <a:r>
              <a:rPr lang="en-US" sz="2600" dirty="0" smtClean="0">
                <a:hlinkClick r:id="rId3"/>
              </a:rPr>
              <a:t>ica.library.oregonstate.edu/subject-guide/286-Government-Information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3048000"/>
            <a:ext cx="7391400" cy="17617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Dotty Ormes,</a:t>
            </a:r>
          </a:p>
          <a:p>
            <a:r>
              <a:rPr lang="en-US" dirty="0" smtClean="0"/>
              <a:t>Southern Oregon University</a:t>
            </a:r>
          </a:p>
          <a:p>
            <a:r>
              <a:rPr lang="en-US" sz="2600" dirty="0" smtClean="0">
                <a:hlinkClick r:id="rId4"/>
              </a:rPr>
              <a:t>ormesd@sou.edu</a:t>
            </a:r>
            <a:endParaRPr lang="en-US" sz="2600" dirty="0" smtClean="0"/>
          </a:p>
          <a:p>
            <a:r>
              <a:rPr lang="en-US" sz="2600" dirty="0">
                <a:hlinkClick r:id="rId5"/>
              </a:rPr>
              <a:t>http://</a:t>
            </a:r>
            <a:r>
              <a:rPr lang="en-US" sz="2600" dirty="0" smtClean="0">
                <a:hlinkClick r:id="rId5"/>
              </a:rPr>
              <a:t>libguides.sou.edu/federal/</a:t>
            </a:r>
            <a:r>
              <a:rPr lang="en-US" sz="2600" dirty="0" smtClean="0"/>
              <a:t>  </a:t>
            </a:r>
            <a:endParaRPr lang="en-US" sz="2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19400" y="1219200"/>
            <a:ext cx="3200400" cy="2788920"/>
          </a:xfrm>
          <a:noFill/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way of thinking about…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209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ccord Heavy SF" pitchFamily="34" charset="0"/>
              </a:rPr>
              <a:t>Government Documents</a:t>
            </a:r>
            <a:endParaRPr lang="en-US" sz="4000" b="1" dirty="0">
              <a:latin typeface="Accord Heavy SF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2514600" y="1066800"/>
            <a:ext cx="4267200" cy="3810000"/>
          </a:xfrm>
          <a:prstGeom prst="noSmoking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ccord Heavy SF" pitchFamily="34" charset="0"/>
              </a:rPr>
              <a:t>GOVERNMENT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ccord Heavy SF" pitchFamily="34" charset="0"/>
              </a:rPr>
              <a:t> INFORMATION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5562600"/>
            <a:ext cx="1435608" cy="762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315200" y="5562600"/>
            <a:ext cx="1435608" cy="762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8924332"/>
              </p:ext>
            </p:extLst>
          </p:nvPr>
        </p:nvGraphicFramePr>
        <p:xfrm>
          <a:off x="457200" y="274638"/>
          <a:ext cx="8229600" cy="10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1600200"/>
            <a:ext cx="7520940" cy="308027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Content management </a:t>
            </a:r>
            <a:r>
              <a:rPr lang="en-US" sz="2400" dirty="0" smtClean="0"/>
              <a:t>systems (</a:t>
            </a:r>
            <a:r>
              <a:rPr lang="en-US" sz="2400" i="1" dirty="0" err="1" smtClean="0"/>
              <a:t>FDsys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Catalogs</a:t>
            </a:r>
            <a:r>
              <a:rPr lang="en-US" sz="2400" dirty="0" smtClean="0"/>
              <a:t> (</a:t>
            </a:r>
            <a:r>
              <a:rPr lang="en-US" sz="2400" i="1" dirty="0" smtClean="0"/>
              <a:t>CGP, Agricola, PubMed/Medline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Federated </a:t>
            </a:r>
            <a:r>
              <a:rPr lang="en-US" sz="2400" dirty="0"/>
              <a:t>searching (</a:t>
            </a:r>
            <a:r>
              <a:rPr lang="en-US" sz="2400" i="1" dirty="0" err="1"/>
              <a:t>MetaLib</a:t>
            </a:r>
            <a:r>
              <a:rPr lang="en-US" sz="2400" dirty="0"/>
              <a:t>)</a:t>
            </a:r>
          </a:p>
          <a:p>
            <a:r>
              <a:rPr lang="en-US" sz="2400" b="1" dirty="0" smtClean="0"/>
              <a:t>Portals</a:t>
            </a:r>
            <a:r>
              <a:rPr lang="en-US" sz="2400" dirty="0" smtClean="0"/>
              <a:t> (</a:t>
            </a:r>
            <a:r>
              <a:rPr lang="en-US" sz="2400" i="1" dirty="0" smtClean="0"/>
              <a:t>USA.gov, kids.gov, science.gov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Browse lists</a:t>
            </a:r>
            <a:r>
              <a:rPr lang="en-US" sz="2400" dirty="0" smtClean="0"/>
              <a:t> (</a:t>
            </a:r>
            <a:r>
              <a:rPr lang="en-US" sz="2400" i="1" dirty="0" smtClean="0"/>
              <a:t>FDA, CDC, Browse Topics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Databases</a:t>
            </a:r>
            <a:r>
              <a:rPr lang="en-US" sz="2400" dirty="0" smtClean="0"/>
              <a:t>  (</a:t>
            </a:r>
            <a:r>
              <a:rPr lang="en-US" sz="2400" i="1" dirty="0" smtClean="0"/>
              <a:t>American </a:t>
            </a:r>
            <a:r>
              <a:rPr lang="en-US" sz="2400" i="1" dirty="0" err="1" smtClean="0"/>
              <a:t>FactFinder</a:t>
            </a:r>
            <a:r>
              <a:rPr lang="en-US" sz="2400" i="1" dirty="0" smtClean="0"/>
              <a:t>, Data.gov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4419600"/>
            <a:ext cx="44958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err="1" smtClean="0"/>
              <a:t>FDSys</a:t>
            </a:r>
            <a:r>
              <a:rPr lang="en-US" sz="5100" b="1" dirty="0" smtClean="0"/>
              <a:t>:</a:t>
            </a:r>
          </a:p>
          <a:p>
            <a:r>
              <a:rPr lang="en-US" sz="4000" b="1" dirty="0" smtClean="0"/>
              <a:t>Federal Digital System</a:t>
            </a:r>
          </a:p>
          <a:p>
            <a:r>
              <a:rPr lang="en-US" sz="4000" b="1" dirty="0" smtClean="0"/>
              <a:t>www.gpo.gov/fdsys/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977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www.gpo.gov/fdsys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820111" cy="553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95600" y="4267200"/>
            <a:ext cx="57912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Catalog of U.S. Government Publications</a:t>
            </a:r>
          </a:p>
          <a:p>
            <a:r>
              <a:rPr lang="en-US" sz="2800" dirty="0" smtClean="0"/>
              <a:t>AGRICOLA</a:t>
            </a:r>
          </a:p>
          <a:p>
            <a:r>
              <a:rPr lang="en-US" sz="2800" dirty="0" smtClean="0"/>
              <a:t>PUBMED/MEDLINE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CGP: </a:t>
            </a:r>
            <a:r>
              <a:rPr lang="en-US" sz="2000" dirty="0" smtClean="0"/>
              <a:t>Catalog </a:t>
            </a:r>
            <a:r>
              <a:rPr lang="en-US" sz="2000" dirty="0"/>
              <a:t>of U.S. Government Publications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http://catalog.gpo.gov/</a:t>
            </a:r>
            <a:r>
              <a:rPr lang="en-US" sz="2000" dirty="0"/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58339" cy="52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912</TotalTime>
  <Words>474</Words>
  <Application>Microsoft Office PowerPoint</Application>
  <PresentationFormat>On-screen Show (4:3)</PresentationFormat>
  <Paragraphs>133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Angles</vt:lpstr>
      <vt:lpstr>We’re All Documents Librarians Now</vt:lpstr>
      <vt:lpstr>PowerPoint Presentation</vt:lpstr>
      <vt:lpstr>PowerPoint Presentation</vt:lpstr>
      <vt:lpstr>A New way of thinking about…</vt:lpstr>
      <vt:lpstr>PowerPoint Presentation</vt:lpstr>
      <vt:lpstr>Content Management</vt:lpstr>
      <vt:lpstr>www.gpo.gov/fdsys</vt:lpstr>
      <vt:lpstr>catalogs</vt:lpstr>
      <vt:lpstr>CGP: Catalog of U.S. Government Publications http://catalog.gpo.gov/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AGRICOLA/nal catalog  the national agricultural library http://agricola.nal.usda.gov  </vt:lpstr>
      <vt:lpstr>Pubmed/medline http://pubmed.gov </vt:lpstr>
      <vt:lpstr>Portals/search engines</vt:lpstr>
      <vt:lpstr>PowerPoint Presentation</vt:lpstr>
      <vt:lpstr>Websites for Kids/students teachers &amp; parents too</vt:lpstr>
      <vt:lpstr>PowerPoint Presentation</vt:lpstr>
      <vt:lpstr>http://free.ed.gov </vt:lpstr>
      <vt:lpstr>http://Kids.gov </vt:lpstr>
      <vt:lpstr> Browse Lists</vt:lpstr>
      <vt:lpstr>PowerPoint Presentation</vt:lpstr>
      <vt:lpstr>American memory project http://memory.loc.gov/ </vt:lpstr>
      <vt:lpstr>Browse topics http://www.browsetopics.gov </vt:lpstr>
      <vt:lpstr>Data sets</vt:lpstr>
      <vt:lpstr>PowerPoint Presentation</vt:lpstr>
      <vt:lpstr>Federated searching:  metalib</vt:lpstr>
      <vt:lpstr>PowerPoint Presentation</vt:lpstr>
      <vt:lpstr>http://metalib.gpo.gov/ </vt:lpstr>
      <vt:lpstr>PowerPoint Presentation</vt:lpstr>
      <vt:lpstr>Metalib “quick sets”</vt:lpstr>
      <vt:lpstr>So, to summarize…</vt:lpstr>
      <vt:lpstr>Questions?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kingv</dc:creator>
  <cp:lastModifiedBy>kingv</cp:lastModifiedBy>
  <cp:revision>69</cp:revision>
  <dcterms:created xsi:type="dcterms:W3CDTF">2012-02-23T18:48:49Z</dcterms:created>
  <dcterms:modified xsi:type="dcterms:W3CDTF">2012-05-04T21:17:33Z</dcterms:modified>
</cp:coreProperties>
</file>