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handoutMasterIdLst>
    <p:handoutMasterId r:id="rId37"/>
  </p:handoutMasterIdLst>
  <p:sldIdLst>
    <p:sldId id="256" r:id="rId2"/>
    <p:sldId id="302" r:id="rId3"/>
    <p:sldId id="303" r:id="rId4"/>
    <p:sldId id="261" r:id="rId5"/>
    <p:sldId id="271" r:id="rId6"/>
    <p:sldId id="275" r:id="rId7"/>
    <p:sldId id="277" r:id="rId8"/>
    <p:sldId id="278" r:id="rId9"/>
    <p:sldId id="304" r:id="rId10"/>
    <p:sldId id="263" r:id="rId11"/>
    <p:sldId id="279" r:id="rId12"/>
    <p:sldId id="280" r:id="rId13"/>
    <p:sldId id="281" r:id="rId14"/>
    <p:sldId id="305" r:id="rId15"/>
    <p:sldId id="306" r:id="rId16"/>
    <p:sldId id="288" r:id="rId17"/>
    <p:sldId id="287" r:id="rId18"/>
    <p:sldId id="260" r:id="rId19"/>
    <p:sldId id="307" r:id="rId20"/>
    <p:sldId id="289" r:id="rId21"/>
    <p:sldId id="291" r:id="rId22"/>
    <p:sldId id="295" r:id="rId23"/>
    <p:sldId id="298" r:id="rId24"/>
    <p:sldId id="264" r:id="rId25"/>
    <p:sldId id="294" r:id="rId26"/>
    <p:sldId id="292" r:id="rId27"/>
    <p:sldId id="266" r:id="rId28"/>
    <p:sldId id="293" r:id="rId29"/>
    <p:sldId id="300" r:id="rId30"/>
    <p:sldId id="257" r:id="rId31"/>
    <p:sldId id="290" r:id="rId32"/>
    <p:sldId id="309" r:id="rId33"/>
    <p:sldId id="308" r:id="rId34"/>
    <p:sldId id="26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75946" autoAdjust="0"/>
  </p:normalViewPr>
  <p:slideViewPr>
    <p:cSldViewPr showGuides="1">
      <p:cViewPr>
        <p:scale>
          <a:sx n="100" d="100"/>
          <a:sy n="100" d="100"/>
        </p:scale>
        <p:origin x="-228"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oergenk\Local%20Settings\Temp\buy%20request%20fnal%20survey%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Goergenk\Local%20Settings\Temp\buy%20request%20fnal%20survey%20data.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Goergenk\Local%20Settings\Temp\buy%20request%20fnal%20survey%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
          <c:y val="0.1931525537917386"/>
          <c:w val="0.94994717432472864"/>
          <c:h val="0.68204577034823088"/>
        </c:manualLayout>
      </c:layout>
      <c:barChart>
        <c:barDir val="col"/>
        <c:grouping val="clustered"/>
        <c:ser>
          <c:idx val="0"/>
          <c:order val="0"/>
          <c:tx>
            <c:strRef>
              <c:f>Sheet1!$B$1</c:f>
              <c:strCache>
                <c:ptCount val="1"/>
                <c:pt idx="0">
                  <c:v>Series 1</c:v>
                </c:pt>
              </c:strCache>
            </c:strRef>
          </c:tx>
          <c:dLbls>
            <c:dLbl>
              <c:idx val="0"/>
              <c:layout>
                <c:manualLayout>
                  <c:x val="0"/>
                  <c:y val="0.11250000000000021"/>
                </c:manualLayout>
              </c:layout>
              <c:tx>
                <c:rich>
                  <a:bodyPr/>
                  <a:lstStyle/>
                  <a:p>
                    <a:r>
                      <a:rPr lang="en-US" dirty="0" smtClean="0"/>
                      <a:t>2.76</a:t>
                    </a:r>
                    <a:endParaRPr lang="en-US" dirty="0"/>
                  </a:p>
                </c:rich>
              </c:tx>
              <c:showVal val="1"/>
            </c:dLbl>
            <c:dLbl>
              <c:idx val="1"/>
              <c:layout>
                <c:manualLayout>
                  <c:x val="7.6388006448122585E-17"/>
                  <c:y val="0.10625000000000002"/>
                </c:manualLayout>
              </c:layout>
              <c:tx>
                <c:rich>
                  <a:bodyPr/>
                  <a:lstStyle/>
                  <a:p>
                    <a:r>
                      <a:rPr lang="en-US" dirty="0" smtClean="0"/>
                      <a:t>0.99</a:t>
                    </a:r>
                    <a:endParaRPr lang="en-US" dirty="0"/>
                  </a:p>
                </c:rich>
              </c:tx>
              <c:showVal val="1"/>
            </c:dLbl>
            <c:showVal val="1"/>
          </c:dLbls>
          <c:cat>
            <c:strRef>
              <c:f>Sheet1!$A$2:$A$3</c:f>
              <c:strCache>
                <c:ptCount val="2"/>
                <c:pt idx="0">
                  <c:v>Just in Time</c:v>
                </c:pt>
                <c:pt idx="1">
                  <c:v>Just in Case</c:v>
                </c:pt>
              </c:strCache>
            </c:strRef>
          </c:cat>
          <c:val>
            <c:numRef>
              <c:f>Sheet1!$B$2:$B$3</c:f>
              <c:numCache>
                <c:formatCode>General</c:formatCode>
                <c:ptCount val="2"/>
                <c:pt idx="0">
                  <c:v>2.7600000000000002</c:v>
                </c:pt>
                <c:pt idx="1">
                  <c:v>0.99</c:v>
                </c:pt>
              </c:numCache>
            </c:numRef>
          </c:val>
        </c:ser>
        <c:dLbls>
          <c:showVal val="1"/>
        </c:dLbls>
        <c:axId val="100600832"/>
        <c:axId val="100635392"/>
      </c:barChart>
      <c:catAx>
        <c:axId val="100600832"/>
        <c:scaling>
          <c:orientation val="minMax"/>
        </c:scaling>
        <c:axPos val="b"/>
        <c:tickLblPos val="nextTo"/>
        <c:crossAx val="100635392"/>
        <c:crosses val="autoZero"/>
        <c:auto val="1"/>
        <c:lblAlgn val="ctr"/>
        <c:lblOffset val="100"/>
      </c:catAx>
      <c:valAx>
        <c:axId val="100635392"/>
        <c:scaling>
          <c:orientation val="minMax"/>
        </c:scaling>
        <c:delete val="1"/>
        <c:axPos val="l"/>
        <c:numFmt formatCode="General" sourceLinked="1"/>
        <c:majorTickMark val="none"/>
        <c:tickLblPos val="none"/>
        <c:crossAx val="100600832"/>
        <c:crosses val="autoZero"/>
        <c:crossBetween val="between"/>
      </c:valAx>
      <c:spPr>
        <a:noFill/>
        <a:ln w="25400">
          <a:noFill/>
        </a:ln>
      </c:spPr>
    </c:plotArea>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3200" dirty="0" smtClean="0"/>
              <a:t>Circulation</a:t>
            </a:r>
            <a:r>
              <a:rPr lang="en-US" sz="3200" baseline="0" dirty="0" smtClean="0"/>
              <a:t> Evaluation by Frequency</a:t>
            </a:r>
            <a:endParaRPr lang="en-US" sz="3200" dirty="0"/>
          </a:p>
        </c:rich>
      </c:tx>
      <c:layout/>
    </c:title>
    <c:view3D>
      <c:rAngAx val="1"/>
    </c:view3D>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1 or less</c:v>
                </c:pt>
              </c:strCache>
            </c:strRef>
          </c:tx>
          <c:dLbls>
            <c:dLbl>
              <c:idx val="0"/>
              <c:layout/>
              <c:tx>
                <c:rich>
                  <a:bodyPr/>
                  <a:lstStyle/>
                  <a:p>
                    <a:r>
                      <a:rPr lang="en-US" smtClean="0"/>
                      <a:t>31%</a:t>
                    </a:r>
                    <a:endParaRPr lang="en-US" dirty="0"/>
                  </a:p>
                </c:rich>
              </c:tx>
              <c:showVal val="1"/>
            </c:dLbl>
            <c:dLbl>
              <c:idx val="1"/>
              <c:layout/>
              <c:tx>
                <c:rich>
                  <a:bodyPr/>
                  <a:lstStyle/>
                  <a:p>
                    <a:r>
                      <a:rPr lang="en-US" dirty="0" smtClean="0"/>
                      <a:t>77%</a:t>
                    </a:r>
                    <a:endParaRPr lang="en-US" dirty="0"/>
                  </a:p>
                </c:rich>
              </c:tx>
              <c:showVal val="1"/>
            </c:dLbl>
            <c:showVal val="1"/>
          </c:dLbls>
          <c:cat>
            <c:strRef>
              <c:f>Sheet1!$A$2:$A$3</c:f>
              <c:strCache>
                <c:ptCount val="2"/>
                <c:pt idx="0">
                  <c:v>Just in Time</c:v>
                </c:pt>
                <c:pt idx="1">
                  <c:v>Just in Case</c:v>
                </c:pt>
              </c:strCache>
            </c:strRef>
          </c:cat>
          <c:val>
            <c:numRef>
              <c:f>Sheet1!$B$2:$B$3</c:f>
              <c:numCache>
                <c:formatCode>0%</c:formatCode>
                <c:ptCount val="2"/>
                <c:pt idx="0">
                  <c:v>0.31000000000000061</c:v>
                </c:pt>
                <c:pt idx="1">
                  <c:v>0.77000000000000135</c:v>
                </c:pt>
              </c:numCache>
            </c:numRef>
          </c:val>
        </c:ser>
        <c:ser>
          <c:idx val="1"/>
          <c:order val="1"/>
          <c:tx>
            <c:strRef>
              <c:f>Sheet1!$C$1</c:f>
              <c:strCache>
                <c:ptCount val="1"/>
                <c:pt idx="0">
                  <c:v>2 or more</c:v>
                </c:pt>
              </c:strCache>
            </c:strRef>
          </c:tx>
          <c:dLbls>
            <c:dLbl>
              <c:idx val="0"/>
              <c:layout/>
              <c:tx>
                <c:rich>
                  <a:bodyPr/>
                  <a:lstStyle/>
                  <a:p>
                    <a:r>
                      <a:rPr lang="en-US" smtClean="0"/>
                      <a:t>69%</a:t>
                    </a:r>
                    <a:endParaRPr lang="en-US" dirty="0"/>
                  </a:p>
                </c:rich>
              </c:tx>
              <c:showVal val="1"/>
            </c:dLbl>
            <c:dLbl>
              <c:idx val="1"/>
              <c:layout/>
              <c:tx>
                <c:rich>
                  <a:bodyPr/>
                  <a:lstStyle/>
                  <a:p>
                    <a:r>
                      <a:rPr lang="en-US" dirty="0" smtClean="0"/>
                      <a:t>23%</a:t>
                    </a:r>
                    <a:endParaRPr lang="en-US" dirty="0"/>
                  </a:p>
                </c:rich>
              </c:tx>
              <c:showVal val="1"/>
            </c:dLbl>
            <c:showVal val="1"/>
          </c:dLbls>
          <c:cat>
            <c:strRef>
              <c:f>Sheet1!$A$2:$A$3</c:f>
              <c:strCache>
                <c:ptCount val="2"/>
                <c:pt idx="0">
                  <c:v>Just in Time</c:v>
                </c:pt>
                <c:pt idx="1">
                  <c:v>Just in Case</c:v>
                </c:pt>
              </c:strCache>
            </c:strRef>
          </c:cat>
          <c:val>
            <c:numRef>
              <c:f>Sheet1!$C$2:$C$3</c:f>
              <c:numCache>
                <c:formatCode>0%</c:formatCode>
                <c:ptCount val="2"/>
                <c:pt idx="0">
                  <c:v>0.69000000000000061</c:v>
                </c:pt>
                <c:pt idx="1">
                  <c:v>0.23</c:v>
                </c:pt>
              </c:numCache>
            </c:numRef>
          </c:val>
        </c:ser>
        <c:ser>
          <c:idx val="2"/>
          <c:order val="2"/>
          <c:tx>
            <c:strRef>
              <c:f>Sheet1!$D$1</c:f>
              <c:strCache>
                <c:ptCount val="1"/>
                <c:pt idx="0">
                  <c:v>3 or more</c:v>
                </c:pt>
              </c:strCache>
            </c:strRef>
          </c:tx>
          <c:dLbls>
            <c:dLbl>
              <c:idx val="0"/>
              <c:layout/>
              <c:tx>
                <c:rich>
                  <a:bodyPr/>
                  <a:lstStyle/>
                  <a:p>
                    <a:r>
                      <a:rPr lang="en-US" smtClean="0"/>
                      <a:t>45%</a:t>
                    </a:r>
                    <a:endParaRPr lang="en-US" dirty="0"/>
                  </a:p>
                </c:rich>
              </c:tx>
              <c:showVal val="1"/>
            </c:dLbl>
            <c:dLbl>
              <c:idx val="1"/>
              <c:layout/>
              <c:tx>
                <c:rich>
                  <a:bodyPr/>
                  <a:lstStyle/>
                  <a:p>
                    <a:r>
                      <a:rPr lang="en-US" dirty="0" smtClean="0"/>
                      <a:t>11%</a:t>
                    </a:r>
                    <a:endParaRPr lang="en-US" dirty="0"/>
                  </a:p>
                </c:rich>
              </c:tx>
              <c:showVal val="1"/>
            </c:dLbl>
            <c:showVal val="1"/>
          </c:dLbls>
          <c:cat>
            <c:strRef>
              <c:f>Sheet1!$A$2:$A$3</c:f>
              <c:strCache>
                <c:ptCount val="2"/>
                <c:pt idx="0">
                  <c:v>Just in Time</c:v>
                </c:pt>
                <c:pt idx="1">
                  <c:v>Just in Case</c:v>
                </c:pt>
              </c:strCache>
            </c:strRef>
          </c:cat>
          <c:val>
            <c:numRef>
              <c:f>Sheet1!$D$2:$D$3</c:f>
              <c:numCache>
                <c:formatCode>0%</c:formatCode>
                <c:ptCount val="2"/>
                <c:pt idx="0">
                  <c:v>0.45</c:v>
                </c:pt>
                <c:pt idx="1">
                  <c:v>0.11</c:v>
                </c:pt>
              </c:numCache>
            </c:numRef>
          </c:val>
        </c:ser>
        <c:shape val="cylinder"/>
        <c:axId val="100639872"/>
        <c:axId val="101549184"/>
        <c:axId val="0"/>
      </c:bar3DChart>
      <c:catAx>
        <c:axId val="100639872"/>
        <c:scaling>
          <c:orientation val="minMax"/>
        </c:scaling>
        <c:axPos val="b"/>
        <c:tickLblPos val="nextTo"/>
        <c:crossAx val="101549184"/>
        <c:crosses val="autoZero"/>
        <c:auto val="1"/>
        <c:lblAlgn val="ctr"/>
        <c:lblOffset val="100"/>
      </c:catAx>
      <c:valAx>
        <c:axId val="101549184"/>
        <c:scaling>
          <c:orientation val="minMax"/>
        </c:scaling>
        <c:delete val="1"/>
        <c:axPos val="l"/>
        <c:numFmt formatCode="0%" sourceLinked="1"/>
        <c:tickLblPos val="none"/>
        <c:crossAx val="10063987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0"/>
  <c:chart>
    <c:title>
      <c:tx>
        <c:rich>
          <a:bodyPr/>
          <a:lstStyle/>
          <a:p>
            <a:pPr>
              <a:defRPr/>
            </a:pPr>
            <a:r>
              <a:rPr lang="en-US" sz="3200" dirty="0"/>
              <a:t>Will You Borrow This Item Again?</a:t>
            </a:r>
          </a:p>
        </c:rich>
      </c:tx>
    </c:title>
    <c:view3D>
      <c:rotX val="30"/>
      <c:perspective val="30"/>
    </c:view3D>
    <c:plotArea>
      <c:layout>
        <c:manualLayout>
          <c:layoutTarget val="inner"/>
          <c:xMode val="edge"/>
          <c:yMode val="edge"/>
          <c:x val="4.5079270394231034E-2"/>
          <c:y val="0.24730202554597241"/>
          <c:w val="0.95492072960576913"/>
          <c:h val="0.7167656701480789"/>
        </c:manualLayout>
      </c:layout>
      <c:pie3DChart>
        <c:varyColors val="1"/>
        <c:ser>
          <c:idx val="0"/>
          <c:order val="0"/>
          <c:dLbls>
            <c:dLbl>
              <c:idx val="0"/>
              <c:layout>
                <c:manualLayout>
                  <c:x val="-0.21856060606060609"/>
                  <c:y val="-0.1212956389630109"/>
                </c:manualLayout>
              </c:layout>
              <c:tx>
                <c:rich>
                  <a:bodyPr/>
                  <a:lstStyle/>
                  <a:p>
                    <a:r>
                      <a:rPr lang="en-US" sz="3600" b="1" dirty="0"/>
                      <a:t>Yes
56%</a:t>
                    </a:r>
                  </a:p>
                </c:rich>
              </c:tx>
              <c:showCatName val="1"/>
              <c:showPercent val="1"/>
            </c:dLbl>
            <c:dLbl>
              <c:idx val="1"/>
              <c:layout>
                <c:manualLayout>
                  <c:x val="0.12885932819003684"/>
                  <c:y val="-0.21484094035899487"/>
                </c:manualLayout>
              </c:layout>
              <c:showCatName val="1"/>
              <c:showPercent val="1"/>
            </c:dLbl>
            <c:dLbl>
              <c:idx val="2"/>
              <c:layout>
                <c:manualLayout>
                  <c:x val="0.21609036559824069"/>
                  <c:y val="7.4027446522749896E-2"/>
                </c:manualLayout>
              </c:layout>
              <c:tx>
                <c:rich>
                  <a:bodyPr/>
                  <a:lstStyle/>
                  <a:p>
                    <a:r>
                      <a:rPr lang="en-US" sz="2000" b="1" dirty="0"/>
                      <a:t>Maybe
34%</a:t>
                    </a:r>
                  </a:p>
                </c:rich>
              </c:tx>
              <c:showCatName val="1"/>
              <c:showPercent val="1"/>
            </c:dLbl>
            <c:showCatName val="1"/>
            <c:showPercent val="1"/>
          </c:dLbls>
          <c:cat>
            <c:strRef>
              <c:f>Sheet1!$B$10:$D$10</c:f>
              <c:strCache>
                <c:ptCount val="3"/>
                <c:pt idx="0">
                  <c:v>Yes</c:v>
                </c:pt>
                <c:pt idx="1">
                  <c:v>No</c:v>
                </c:pt>
                <c:pt idx="2">
                  <c:v>Maybe</c:v>
                </c:pt>
              </c:strCache>
            </c:strRef>
          </c:cat>
          <c:val>
            <c:numRef>
              <c:f>Sheet1!$B$11:$D$11</c:f>
              <c:numCache>
                <c:formatCode>0.0%</c:formatCode>
                <c:ptCount val="3"/>
                <c:pt idx="0">
                  <c:v>0.56499999999999995</c:v>
                </c:pt>
                <c:pt idx="1">
                  <c:v>9.7000000000000045E-2</c:v>
                </c:pt>
                <c:pt idx="2">
                  <c:v>0.33900000000000341</c:v>
                </c:pt>
              </c:numCache>
            </c:numRef>
          </c:val>
        </c:ser>
        <c:dLbls>
          <c:showCatName val="1"/>
          <c:showPercent val="1"/>
        </c:dLbls>
      </c:pie3D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lgn="ctr">
              <a:defRPr/>
            </a:pPr>
            <a:r>
              <a:rPr lang="en-US" sz="3200" dirty="0" smtClean="0"/>
              <a:t>Recommend Title or </a:t>
            </a:r>
          </a:p>
          <a:p>
            <a:pPr algn="ctr">
              <a:defRPr/>
            </a:pPr>
            <a:r>
              <a:rPr lang="en-US" sz="3200" dirty="0" smtClean="0"/>
              <a:t>Add to Reading</a:t>
            </a:r>
            <a:r>
              <a:rPr lang="en-US" sz="3200" baseline="0" dirty="0" smtClean="0"/>
              <a:t> List?</a:t>
            </a:r>
            <a:endParaRPr lang="en-US" sz="3200" dirty="0"/>
          </a:p>
        </c:rich>
      </c:tx>
      <c:layout>
        <c:manualLayout>
          <c:xMode val="edge"/>
          <c:yMode val="edge"/>
          <c:x val="0.28245652887139105"/>
          <c:y val="0"/>
        </c:manualLayout>
      </c:layout>
    </c:title>
    <c:view3D>
      <c:rotX val="30"/>
      <c:perspective val="30"/>
    </c:view3D>
    <c:plotArea>
      <c:layout>
        <c:manualLayout>
          <c:layoutTarget val="inner"/>
          <c:xMode val="edge"/>
          <c:yMode val="edge"/>
          <c:x val="4.1666666666666664E-2"/>
          <c:y val="0.26547298775153239"/>
          <c:w val="0.91666666666666652"/>
          <c:h val="0.71009569116360793"/>
        </c:manualLayout>
      </c:layout>
      <c:pie3DChart>
        <c:varyColors val="1"/>
        <c:ser>
          <c:idx val="0"/>
          <c:order val="0"/>
          <c:dLbls>
            <c:dLbl>
              <c:idx val="0"/>
              <c:layout>
                <c:manualLayout>
                  <c:x val="-0.18593681649168894"/>
                  <c:y val="-0.11578991838348976"/>
                </c:manualLayout>
              </c:layout>
              <c:tx>
                <c:rich>
                  <a:bodyPr/>
                  <a:lstStyle/>
                  <a:p>
                    <a:r>
                      <a:rPr lang="en-US" sz="3600" b="1" dirty="0"/>
                      <a:t>Yes
54%</a:t>
                    </a:r>
                  </a:p>
                </c:rich>
              </c:tx>
              <c:showCatName val="1"/>
              <c:showPercent val="1"/>
            </c:dLbl>
            <c:dLbl>
              <c:idx val="1"/>
              <c:layout>
                <c:manualLayout>
                  <c:x val="0.1383344269466317"/>
                  <c:y val="-0.22498759572861615"/>
                </c:manualLayout>
              </c:layout>
              <c:tx>
                <c:rich>
                  <a:bodyPr/>
                  <a:lstStyle/>
                  <a:p>
                    <a:r>
                      <a:rPr lang="en-US" sz="2000" dirty="0"/>
                      <a:t>No
12%</a:t>
                    </a:r>
                  </a:p>
                </c:rich>
              </c:tx>
              <c:showCatName val="1"/>
              <c:showPercent val="1"/>
            </c:dLbl>
            <c:dLbl>
              <c:idx val="2"/>
              <c:layout>
                <c:manualLayout>
                  <c:x val="0.20642306430446244"/>
                  <c:y val="5.5732211555747924E-2"/>
                </c:manualLayout>
              </c:layout>
              <c:tx>
                <c:rich>
                  <a:bodyPr/>
                  <a:lstStyle/>
                  <a:p>
                    <a:r>
                      <a:rPr lang="en-US" sz="2000" b="1" dirty="0"/>
                      <a:t>Maybe
34%</a:t>
                    </a:r>
                  </a:p>
                </c:rich>
              </c:tx>
              <c:showCatName val="1"/>
              <c:showPercent val="1"/>
            </c:dLbl>
            <c:showCatName val="1"/>
            <c:showPercent val="1"/>
          </c:dLbls>
          <c:cat>
            <c:strRef>
              <c:f>Sheet1!$B$13:$D$13</c:f>
              <c:strCache>
                <c:ptCount val="3"/>
                <c:pt idx="0">
                  <c:v>Yes</c:v>
                </c:pt>
                <c:pt idx="1">
                  <c:v>No</c:v>
                </c:pt>
                <c:pt idx="2">
                  <c:v>Maybe</c:v>
                </c:pt>
              </c:strCache>
            </c:strRef>
          </c:cat>
          <c:val>
            <c:numRef>
              <c:f>Sheet1!$B$12:$D$12</c:f>
              <c:numCache>
                <c:formatCode>0.0%</c:formatCode>
                <c:ptCount val="3"/>
                <c:pt idx="0">
                  <c:v>0.54100000000000004</c:v>
                </c:pt>
                <c:pt idx="1">
                  <c:v>0.11500000000000002</c:v>
                </c:pt>
                <c:pt idx="2">
                  <c:v>0.34400000000000031</c:v>
                </c:pt>
              </c:numCache>
            </c:numRef>
          </c:val>
        </c:ser>
        <c:dLbls>
          <c:showCatName val="1"/>
          <c:showPercent val="1"/>
        </c:dLbls>
      </c:pie3DChart>
    </c:plotArea>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7606651780467814E-2"/>
          <c:y val="0.13616530490400486"/>
          <c:w val="0.90049057101638486"/>
          <c:h val="0.71675303372126098"/>
        </c:manualLayout>
      </c:layout>
      <c:barChart>
        <c:barDir val="bar"/>
        <c:grouping val="stacked"/>
        <c:ser>
          <c:idx val="0"/>
          <c:order val="0"/>
          <c:spPr>
            <a:solidFill>
              <a:srgbClr val="F79646">
                <a:lumMod val="75000"/>
              </a:srgbClr>
            </a:solidFill>
          </c:spPr>
          <c:dLbls>
            <c:numFmt formatCode="#,##0.00" sourceLinked="0"/>
            <c:txPr>
              <a:bodyPr/>
              <a:lstStyle/>
              <a:p>
                <a:pPr>
                  <a:defRPr sz="2000" b="1"/>
                </a:pPr>
                <a:endParaRPr lang="en-US"/>
              </a:p>
            </c:txPr>
            <c:dLblPos val="inEnd"/>
            <c:showVal val="1"/>
          </c:dLbls>
          <c:cat>
            <c:strRef>
              <c:f>Sheet1!$D$3</c:f>
              <c:strCache>
                <c:ptCount val="1"/>
                <c:pt idx="0">
                  <c:v>Statement</c:v>
                </c:pt>
              </c:strCache>
            </c:strRef>
          </c:cat>
          <c:val>
            <c:numRef>
              <c:f>Sheet1!$B$4:$B$7</c:f>
              <c:numCache>
                <c:formatCode>General</c:formatCode>
                <c:ptCount val="4"/>
                <c:pt idx="0">
                  <c:v>4.72</c:v>
                </c:pt>
                <c:pt idx="1">
                  <c:v>4.7699999999999996</c:v>
                </c:pt>
                <c:pt idx="2">
                  <c:v>4.7300000000000004</c:v>
                </c:pt>
                <c:pt idx="3">
                  <c:v>4.7300000000000004</c:v>
                </c:pt>
              </c:numCache>
            </c:numRef>
          </c:val>
        </c:ser>
        <c:overlap val="100"/>
        <c:axId val="77593600"/>
        <c:axId val="77599488"/>
      </c:barChart>
      <c:catAx>
        <c:axId val="77593600"/>
        <c:scaling>
          <c:orientation val="minMax"/>
        </c:scaling>
        <c:delete val="1"/>
        <c:axPos val="l"/>
        <c:numFmt formatCode="General" sourceLinked="1"/>
        <c:tickLblPos val="none"/>
        <c:crossAx val="77599488"/>
        <c:crosses val="autoZero"/>
        <c:auto val="1"/>
        <c:lblAlgn val="ctr"/>
        <c:lblOffset val="100"/>
      </c:catAx>
      <c:valAx>
        <c:axId val="77599488"/>
        <c:scaling>
          <c:orientation val="minMax"/>
          <c:max val="5"/>
          <c:min val="0"/>
        </c:scaling>
        <c:axPos val="b"/>
        <c:title>
          <c:tx>
            <c:rich>
              <a:bodyPr/>
              <a:lstStyle/>
              <a:p>
                <a:pPr>
                  <a:defRPr sz="3200"/>
                </a:pPr>
                <a:r>
                  <a:rPr lang="en-US" sz="3200" dirty="0" smtClean="0"/>
                  <a:t>Patron Satisfaction</a:t>
                </a:r>
                <a:endParaRPr lang="en-US" sz="3200" dirty="0"/>
              </a:p>
            </c:rich>
          </c:tx>
          <c:layout>
            <c:manualLayout>
              <c:xMode val="edge"/>
              <c:yMode val="edge"/>
              <c:x val="0.27440687826392918"/>
              <c:y val="1.3278422434037861E-2"/>
            </c:manualLayout>
          </c:layout>
        </c:title>
        <c:numFmt formatCode="General" sourceLinked="1"/>
        <c:tickLblPos val="nextTo"/>
        <c:txPr>
          <a:bodyPr/>
          <a:lstStyle/>
          <a:p>
            <a:pPr>
              <a:defRPr sz="1400" b="1" i="0" baseline="0"/>
            </a:pPr>
            <a:endParaRPr lang="en-US"/>
          </a:p>
        </c:txPr>
        <c:crossAx val="77593600"/>
        <c:crosses val="autoZero"/>
        <c:crossBetween val="between"/>
        <c:majorUnit val="1"/>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Open Feedback</c:v>
                </c:pt>
              </c:strCache>
            </c:strRef>
          </c:tx>
          <c:dLbls>
            <c:dLbl>
              <c:idx val="2"/>
              <c:layout>
                <c:manualLayout>
                  <c:x val="-0.30401234567901397"/>
                  <c:y val="-0.17116799231456378"/>
                </c:manualLayout>
              </c:layout>
              <c:tx>
                <c:rich>
                  <a:bodyPr/>
                  <a:lstStyle/>
                  <a:p>
                    <a:r>
                      <a:rPr lang="en-US" sz="1400" dirty="0" smtClean="0"/>
                      <a:t>66.7%</a:t>
                    </a:r>
                  </a:p>
                  <a:p>
                    <a:endParaRPr lang="en-US" sz="1400" dirty="0"/>
                  </a:p>
                </c:rich>
              </c:tx>
              <c:showVal val="1"/>
            </c:dLbl>
            <c:dLbl>
              <c:idx val="3"/>
              <c:layout>
                <c:manualLayout>
                  <c:x val="0.30401234567901397"/>
                  <c:y val="-5.0508587896100833E-2"/>
                </c:manualLayout>
              </c:layout>
              <c:tx>
                <c:rich>
                  <a:bodyPr/>
                  <a:lstStyle/>
                  <a:p>
                    <a:r>
                      <a:rPr lang="en-US" sz="1400" dirty="0"/>
                      <a:t>5.5%</a:t>
                    </a:r>
                  </a:p>
                </c:rich>
              </c:tx>
              <c:showVal val="1"/>
            </c:dLbl>
            <c:txPr>
              <a:bodyPr/>
              <a:lstStyle/>
              <a:p>
                <a:pPr>
                  <a:defRPr b="0"/>
                </a:pPr>
                <a:endParaRPr lang="en-US"/>
              </a:p>
            </c:txPr>
            <c:showVal val="1"/>
            <c:showLeaderLines val="1"/>
          </c:dLbls>
          <c:cat>
            <c:strRef>
              <c:f>Sheet1!$A$2:$A$5</c:f>
              <c:strCache>
                <c:ptCount val="4"/>
                <c:pt idx="0">
                  <c:v>Qualified</c:v>
                </c:pt>
                <c:pt idx="1">
                  <c:v>Negative</c:v>
                </c:pt>
                <c:pt idx="2">
                  <c:v>Problems</c:v>
                </c:pt>
                <c:pt idx="3">
                  <c:v>Postive</c:v>
                </c:pt>
              </c:strCache>
            </c:strRef>
          </c:cat>
          <c:val>
            <c:numRef>
              <c:f>Sheet1!$B$2:$B$5</c:f>
              <c:numCache>
                <c:formatCode>0.0%</c:formatCode>
                <c:ptCount val="4"/>
                <c:pt idx="0">
                  <c:v>0.25</c:v>
                </c:pt>
                <c:pt idx="1">
                  <c:v>2.8000000000000001E-2</c:v>
                </c:pt>
                <c:pt idx="2">
                  <c:v>5.5000000000000014E-2</c:v>
                </c:pt>
                <c:pt idx="3">
                  <c:v>0.66700000000000292</c:v>
                </c:pt>
              </c:numCache>
            </c:numRef>
          </c:val>
        </c:ser>
        <c:firstSliceAng val="0"/>
        <c:holeSize val="50"/>
      </c:doughnutChart>
    </c:plotArea>
    <c:legend>
      <c:legendPos val="r"/>
      <c:layout/>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E99F1-669C-4740-9948-7E681CB3E9B8}" type="doc">
      <dgm:prSet loTypeId="urn:microsoft.com/office/officeart/2005/8/layout/hProcess9" loCatId="process" qsTypeId="urn:microsoft.com/office/officeart/2005/8/quickstyle/simple1" qsCatId="simple" csTypeId="urn:microsoft.com/office/officeart/2005/8/colors/accent1_2" csCatId="accent1" phldr="1"/>
      <dgm:spPr/>
    </dgm:pt>
    <dgm:pt modelId="{8D7495B9-640E-4B2D-BE54-4FD4EEDDC356}">
      <dgm:prSet phldrT="[Text]"/>
      <dgm:spPr>
        <a:solidFill>
          <a:schemeClr val="tx1"/>
        </a:solidFill>
        <a:ln>
          <a:solidFill>
            <a:schemeClr val="bg1"/>
          </a:solidFill>
        </a:ln>
      </dgm:spPr>
      <dgm:t>
        <a:bodyPr/>
        <a:lstStyle/>
        <a:p>
          <a:r>
            <a:rPr lang="en-US" b="1" baseline="0" dirty="0" smtClean="0">
              <a:solidFill>
                <a:schemeClr val="bg1"/>
              </a:solidFill>
            </a:rPr>
            <a:t>ILL Request</a:t>
          </a:r>
          <a:endParaRPr lang="en-US" b="1" baseline="0" dirty="0">
            <a:solidFill>
              <a:schemeClr val="bg1"/>
            </a:solidFill>
          </a:endParaRPr>
        </a:p>
      </dgm:t>
    </dgm:pt>
    <dgm:pt modelId="{6FB3A6BA-0D23-4FD7-AA40-4365779B88B8}" type="parTrans" cxnId="{8E25BB5E-53B4-4276-9358-4864AD957AF3}">
      <dgm:prSet/>
      <dgm:spPr/>
      <dgm:t>
        <a:bodyPr/>
        <a:lstStyle/>
        <a:p>
          <a:endParaRPr lang="en-US"/>
        </a:p>
      </dgm:t>
    </dgm:pt>
    <dgm:pt modelId="{DC0BB075-1E88-4CAC-9834-3B093BBCDC3D}" type="sibTrans" cxnId="{8E25BB5E-53B4-4276-9358-4864AD957AF3}">
      <dgm:prSet/>
      <dgm:spPr/>
      <dgm:t>
        <a:bodyPr/>
        <a:lstStyle/>
        <a:p>
          <a:endParaRPr lang="en-US"/>
        </a:p>
      </dgm:t>
    </dgm:pt>
    <dgm:pt modelId="{22A27B30-C32D-40C7-B56D-A2F0D64401A0}">
      <dgm:prSet phldrT="[Text]"/>
      <dgm:spPr>
        <a:solidFill>
          <a:schemeClr val="tx1"/>
        </a:solidFill>
        <a:ln>
          <a:solidFill>
            <a:schemeClr val="bg1"/>
          </a:solidFill>
        </a:ln>
      </dgm:spPr>
      <dgm:t>
        <a:bodyPr/>
        <a:lstStyle/>
        <a:p>
          <a:r>
            <a:rPr lang="en-US" b="1" dirty="0" smtClean="0">
              <a:solidFill>
                <a:schemeClr val="bg1"/>
              </a:solidFill>
            </a:rPr>
            <a:t>Acquisitions</a:t>
          </a:r>
          <a:endParaRPr lang="en-US" b="1" dirty="0">
            <a:solidFill>
              <a:schemeClr val="bg1"/>
            </a:solidFill>
          </a:endParaRPr>
        </a:p>
      </dgm:t>
    </dgm:pt>
    <dgm:pt modelId="{EBBF85DF-8C98-4F75-8331-48BEE92FA408}" type="parTrans" cxnId="{FE9FCF5D-375B-4471-9E85-E351605DD3EB}">
      <dgm:prSet/>
      <dgm:spPr/>
      <dgm:t>
        <a:bodyPr/>
        <a:lstStyle/>
        <a:p>
          <a:endParaRPr lang="en-US"/>
        </a:p>
      </dgm:t>
    </dgm:pt>
    <dgm:pt modelId="{9A1C9C5E-70FB-4702-B8A7-6C3D7A2687A8}" type="sibTrans" cxnId="{FE9FCF5D-375B-4471-9E85-E351605DD3EB}">
      <dgm:prSet/>
      <dgm:spPr/>
      <dgm:t>
        <a:bodyPr/>
        <a:lstStyle/>
        <a:p>
          <a:endParaRPr lang="en-US"/>
        </a:p>
      </dgm:t>
    </dgm:pt>
    <dgm:pt modelId="{592C4003-A19F-4869-880E-10C1D3B49594}">
      <dgm:prSet phldrT="[Text]"/>
      <dgm:spPr>
        <a:solidFill>
          <a:schemeClr val="tx1"/>
        </a:solidFill>
        <a:ln>
          <a:solidFill>
            <a:schemeClr val="bg1"/>
          </a:solidFill>
        </a:ln>
      </dgm:spPr>
      <dgm:t>
        <a:bodyPr/>
        <a:lstStyle/>
        <a:p>
          <a:r>
            <a:rPr lang="en-US" b="1" dirty="0" smtClean="0">
              <a:solidFill>
                <a:schemeClr val="bg1"/>
              </a:solidFill>
            </a:rPr>
            <a:t>Cataloging</a:t>
          </a:r>
          <a:endParaRPr lang="en-US" b="1" dirty="0">
            <a:solidFill>
              <a:schemeClr val="bg1"/>
            </a:solidFill>
          </a:endParaRPr>
        </a:p>
      </dgm:t>
    </dgm:pt>
    <dgm:pt modelId="{D40EDBDD-D038-48B7-805C-FB89813B60C5}" type="parTrans" cxnId="{2FBE59ED-C796-46AC-B119-A43FF474BCE5}">
      <dgm:prSet/>
      <dgm:spPr/>
      <dgm:t>
        <a:bodyPr/>
        <a:lstStyle/>
        <a:p>
          <a:endParaRPr lang="en-US"/>
        </a:p>
      </dgm:t>
    </dgm:pt>
    <dgm:pt modelId="{11F7A2A6-E7EB-4292-93DB-1DF2C3319BA5}" type="sibTrans" cxnId="{2FBE59ED-C796-46AC-B119-A43FF474BCE5}">
      <dgm:prSet/>
      <dgm:spPr/>
      <dgm:t>
        <a:bodyPr/>
        <a:lstStyle/>
        <a:p>
          <a:endParaRPr lang="en-US"/>
        </a:p>
      </dgm:t>
    </dgm:pt>
    <dgm:pt modelId="{CC56B3F2-EF6F-48A1-8735-8DAF8067A679}">
      <dgm:prSet/>
      <dgm:spPr>
        <a:solidFill>
          <a:schemeClr val="tx1"/>
        </a:solidFill>
        <a:ln>
          <a:solidFill>
            <a:schemeClr val="bg1"/>
          </a:solidFill>
        </a:ln>
      </dgm:spPr>
      <dgm:t>
        <a:bodyPr/>
        <a:lstStyle/>
        <a:p>
          <a:r>
            <a:rPr lang="en-US" b="1" dirty="0" smtClean="0">
              <a:solidFill>
                <a:schemeClr val="bg1"/>
              </a:solidFill>
            </a:rPr>
            <a:t>Circulation</a:t>
          </a:r>
          <a:endParaRPr lang="en-US" b="1" dirty="0">
            <a:solidFill>
              <a:schemeClr val="bg1"/>
            </a:solidFill>
          </a:endParaRPr>
        </a:p>
      </dgm:t>
    </dgm:pt>
    <dgm:pt modelId="{4020714E-D023-4EB7-BD34-DBE0AAE2EBC2}" type="parTrans" cxnId="{60D38FDE-5CE6-4E90-8B03-AB3710C91146}">
      <dgm:prSet/>
      <dgm:spPr/>
      <dgm:t>
        <a:bodyPr/>
        <a:lstStyle/>
        <a:p>
          <a:endParaRPr lang="en-US"/>
        </a:p>
      </dgm:t>
    </dgm:pt>
    <dgm:pt modelId="{6658E09C-BBC8-4DFA-ABFA-BA40788E4002}" type="sibTrans" cxnId="{60D38FDE-5CE6-4E90-8B03-AB3710C91146}">
      <dgm:prSet/>
      <dgm:spPr/>
      <dgm:t>
        <a:bodyPr/>
        <a:lstStyle/>
        <a:p>
          <a:endParaRPr lang="en-US"/>
        </a:p>
      </dgm:t>
    </dgm:pt>
    <dgm:pt modelId="{F97C8A84-926C-47A2-BAA5-298BCF41E364}">
      <dgm:prSet/>
      <dgm:spPr>
        <a:solidFill>
          <a:schemeClr val="tx1"/>
        </a:solidFill>
        <a:ln>
          <a:solidFill>
            <a:schemeClr val="bg1"/>
          </a:solidFill>
        </a:ln>
      </dgm:spPr>
      <dgm:t>
        <a:bodyPr/>
        <a:lstStyle/>
        <a:p>
          <a:r>
            <a:rPr lang="en-US" b="1" dirty="0" smtClean="0">
              <a:solidFill>
                <a:schemeClr val="bg1"/>
              </a:solidFill>
            </a:rPr>
            <a:t>Collection Maintenance</a:t>
          </a:r>
          <a:endParaRPr lang="en-US" b="1" dirty="0">
            <a:solidFill>
              <a:schemeClr val="bg1"/>
            </a:solidFill>
          </a:endParaRPr>
        </a:p>
      </dgm:t>
    </dgm:pt>
    <dgm:pt modelId="{D06366D4-9EE7-4266-9ACF-5126F416618D}" type="parTrans" cxnId="{8AB0D8BD-95A7-4605-A501-8D511AA748E4}">
      <dgm:prSet/>
      <dgm:spPr/>
      <dgm:t>
        <a:bodyPr/>
        <a:lstStyle/>
        <a:p>
          <a:endParaRPr lang="en-US"/>
        </a:p>
      </dgm:t>
    </dgm:pt>
    <dgm:pt modelId="{1F8C6541-5B77-44F2-B8A1-CDFCC2B76E5B}" type="sibTrans" cxnId="{8AB0D8BD-95A7-4605-A501-8D511AA748E4}">
      <dgm:prSet/>
      <dgm:spPr/>
      <dgm:t>
        <a:bodyPr/>
        <a:lstStyle/>
        <a:p>
          <a:endParaRPr lang="en-US"/>
        </a:p>
      </dgm:t>
    </dgm:pt>
    <dgm:pt modelId="{1FF7DCBF-2844-4987-AE01-81BEF37D2610}" type="pres">
      <dgm:prSet presAssocID="{D05E99F1-669C-4740-9948-7E681CB3E9B8}" presName="CompostProcess" presStyleCnt="0">
        <dgm:presLayoutVars>
          <dgm:dir/>
          <dgm:resizeHandles val="exact"/>
        </dgm:presLayoutVars>
      </dgm:prSet>
      <dgm:spPr/>
    </dgm:pt>
    <dgm:pt modelId="{177743D3-11C2-46DB-8C6A-56A6315CD528}" type="pres">
      <dgm:prSet presAssocID="{D05E99F1-669C-4740-9948-7E681CB3E9B8}" presName="arrow" presStyleLbl="bgShp" presStyleIdx="0" presStyleCnt="1"/>
      <dgm:spPr>
        <a:solidFill>
          <a:schemeClr val="accent1"/>
        </a:solidFill>
        <a:ln>
          <a:solidFill>
            <a:schemeClr val="bg1"/>
          </a:solidFill>
        </a:ln>
      </dgm:spPr>
    </dgm:pt>
    <dgm:pt modelId="{D760231A-66DE-40FC-9CBA-9B5F5BAC30EE}" type="pres">
      <dgm:prSet presAssocID="{D05E99F1-669C-4740-9948-7E681CB3E9B8}" presName="linearProcess" presStyleCnt="0"/>
      <dgm:spPr/>
    </dgm:pt>
    <dgm:pt modelId="{091DF526-6C3B-496E-90EA-FC9C0E6AC139}" type="pres">
      <dgm:prSet presAssocID="{8D7495B9-640E-4B2D-BE54-4FD4EEDDC356}" presName="textNode" presStyleLbl="node1" presStyleIdx="0" presStyleCnt="5">
        <dgm:presLayoutVars>
          <dgm:bulletEnabled val="1"/>
        </dgm:presLayoutVars>
      </dgm:prSet>
      <dgm:spPr/>
      <dgm:t>
        <a:bodyPr/>
        <a:lstStyle/>
        <a:p>
          <a:endParaRPr lang="en-US"/>
        </a:p>
      </dgm:t>
    </dgm:pt>
    <dgm:pt modelId="{27184FE6-1E43-4EB3-B46E-9B22624444D0}" type="pres">
      <dgm:prSet presAssocID="{DC0BB075-1E88-4CAC-9834-3B093BBCDC3D}" presName="sibTrans" presStyleCnt="0"/>
      <dgm:spPr/>
    </dgm:pt>
    <dgm:pt modelId="{4CCA2118-DE19-4B61-98BC-25B0382A6A81}" type="pres">
      <dgm:prSet presAssocID="{22A27B30-C32D-40C7-B56D-A2F0D64401A0}" presName="textNode" presStyleLbl="node1" presStyleIdx="1" presStyleCnt="5">
        <dgm:presLayoutVars>
          <dgm:bulletEnabled val="1"/>
        </dgm:presLayoutVars>
      </dgm:prSet>
      <dgm:spPr/>
      <dgm:t>
        <a:bodyPr/>
        <a:lstStyle/>
        <a:p>
          <a:endParaRPr lang="en-US"/>
        </a:p>
      </dgm:t>
    </dgm:pt>
    <dgm:pt modelId="{F39E3DAA-8AAF-4292-A298-6637DD8CD676}" type="pres">
      <dgm:prSet presAssocID="{9A1C9C5E-70FB-4702-B8A7-6C3D7A2687A8}" presName="sibTrans" presStyleCnt="0"/>
      <dgm:spPr/>
    </dgm:pt>
    <dgm:pt modelId="{4AB73670-7BBE-428E-9A40-33AEC9C1D4CC}" type="pres">
      <dgm:prSet presAssocID="{592C4003-A19F-4869-880E-10C1D3B49594}" presName="textNode" presStyleLbl="node1" presStyleIdx="2" presStyleCnt="5">
        <dgm:presLayoutVars>
          <dgm:bulletEnabled val="1"/>
        </dgm:presLayoutVars>
      </dgm:prSet>
      <dgm:spPr/>
      <dgm:t>
        <a:bodyPr/>
        <a:lstStyle/>
        <a:p>
          <a:endParaRPr lang="en-US"/>
        </a:p>
      </dgm:t>
    </dgm:pt>
    <dgm:pt modelId="{7CA25851-0FB1-44C6-9BD6-7E1DFEE7DD97}" type="pres">
      <dgm:prSet presAssocID="{11F7A2A6-E7EB-4292-93DB-1DF2C3319BA5}" presName="sibTrans" presStyleCnt="0"/>
      <dgm:spPr/>
    </dgm:pt>
    <dgm:pt modelId="{DB99DF2E-CEB2-4032-BB6E-F3DEEAA9CE0C}" type="pres">
      <dgm:prSet presAssocID="{CC56B3F2-EF6F-48A1-8735-8DAF8067A679}" presName="textNode" presStyleLbl="node1" presStyleIdx="3" presStyleCnt="5">
        <dgm:presLayoutVars>
          <dgm:bulletEnabled val="1"/>
        </dgm:presLayoutVars>
      </dgm:prSet>
      <dgm:spPr/>
      <dgm:t>
        <a:bodyPr/>
        <a:lstStyle/>
        <a:p>
          <a:endParaRPr lang="en-US"/>
        </a:p>
      </dgm:t>
    </dgm:pt>
    <dgm:pt modelId="{D551052F-63DE-4894-B464-847CD049F596}" type="pres">
      <dgm:prSet presAssocID="{6658E09C-BBC8-4DFA-ABFA-BA40788E4002}" presName="sibTrans" presStyleCnt="0"/>
      <dgm:spPr/>
    </dgm:pt>
    <dgm:pt modelId="{0F4CCCB9-E7D6-4FE7-89AA-977386693A6F}" type="pres">
      <dgm:prSet presAssocID="{F97C8A84-926C-47A2-BAA5-298BCF41E364}" presName="textNode" presStyleLbl="node1" presStyleIdx="4" presStyleCnt="5">
        <dgm:presLayoutVars>
          <dgm:bulletEnabled val="1"/>
        </dgm:presLayoutVars>
      </dgm:prSet>
      <dgm:spPr/>
      <dgm:t>
        <a:bodyPr/>
        <a:lstStyle/>
        <a:p>
          <a:endParaRPr lang="en-US"/>
        </a:p>
      </dgm:t>
    </dgm:pt>
  </dgm:ptLst>
  <dgm:cxnLst>
    <dgm:cxn modelId="{5DE1A92C-022E-4522-A87A-F1761FE97ECD}" type="presOf" srcId="{592C4003-A19F-4869-880E-10C1D3B49594}" destId="{4AB73670-7BBE-428E-9A40-33AEC9C1D4CC}" srcOrd="0" destOrd="0" presId="urn:microsoft.com/office/officeart/2005/8/layout/hProcess9"/>
    <dgm:cxn modelId="{F4B0196A-0327-4769-88D1-0FECBE5AEBFE}" type="presOf" srcId="{F97C8A84-926C-47A2-BAA5-298BCF41E364}" destId="{0F4CCCB9-E7D6-4FE7-89AA-977386693A6F}" srcOrd="0" destOrd="0" presId="urn:microsoft.com/office/officeart/2005/8/layout/hProcess9"/>
    <dgm:cxn modelId="{8AB0D8BD-95A7-4605-A501-8D511AA748E4}" srcId="{D05E99F1-669C-4740-9948-7E681CB3E9B8}" destId="{F97C8A84-926C-47A2-BAA5-298BCF41E364}" srcOrd="4" destOrd="0" parTransId="{D06366D4-9EE7-4266-9ACF-5126F416618D}" sibTransId="{1F8C6541-5B77-44F2-B8A1-CDFCC2B76E5B}"/>
    <dgm:cxn modelId="{FE9FCF5D-375B-4471-9E85-E351605DD3EB}" srcId="{D05E99F1-669C-4740-9948-7E681CB3E9B8}" destId="{22A27B30-C32D-40C7-B56D-A2F0D64401A0}" srcOrd="1" destOrd="0" parTransId="{EBBF85DF-8C98-4F75-8331-48BEE92FA408}" sibTransId="{9A1C9C5E-70FB-4702-B8A7-6C3D7A2687A8}"/>
    <dgm:cxn modelId="{2FBE59ED-C796-46AC-B119-A43FF474BCE5}" srcId="{D05E99F1-669C-4740-9948-7E681CB3E9B8}" destId="{592C4003-A19F-4869-880E-10C1D3B49594}" srcOrd="2" destOrd="0" parTransId="{D40EDBDD-D038-48B7-805C-FB89813B60C5}" sibTransId="{11F7A2A6-E7EB-4292-93DB-1DF2C3319BA5}"/>
    <dgm:cxn modelId="{0A085C3B-42F8-4AB7-A34B-072AB5C97672}" type="presOf" srcId="{D05E99F1-669C-4740-9948-7E681CB3E9B8}" destId="{1FF7DCBF-2844-4987-AE01-81BEF37D2610}" srcOrd="0" destOrd="0" presId="urn:microsoft.com/office/officeart/2005/8/layout/hProcess9"/>
    <dgm:cxn modelId="{60D38FDE-5CE6-4E90-8B03-AB3710C91146}" srcId="{D05E99F1-669C-4740-9948-7E681CB3E9B8}" destId="{CC56B3F2-EF6F-48A1-8735-8DAF8067A679}" srcOrd="3" destOrd="0" parTransId="{4020714E-D023-4EB7-BD34-DBE0AAE2EBC2}" sibTransId="{6658E09C-BBC8-4DFA-ABFA-BA40788E4002}"/>
    <dgm:cxn modelId="{8E25BB5E-53B4-4276-9358-4864AD957AF3}" srcId="{D05E99F1-669C-4740-9948-7E681CB3E9B8}" destId="{8D7495B9-640E-4B2D-BE54-4FD4EEDDC356}" srcOrd="0" destOrd="0" parTransId="{6FB3A6BA-0D23-4FD7-AA40-4365779B88B8}" sibTransId="{DC0BB075-1E88-4CAC-9834-3B093BBCDC3D}"/>
    <dgm:cxn modelId="{FBC2ACB2-64BF-4358-8291-F06835FC44D0}" type="presOf" srcId="{CC56B3F2-EF6F-48A1-8735-8DAF8067A679}" destId="{DB99DF2E-CEB2-4032-BB6E-F3DEEAA9CE0C}" srcOrd="0" destOrd="0" presId="urn:microsoft.com/office/officeart/2005/8/layout/hProcess9"/>
    <dgm:cxn modelId="{74AF7752-B09B-4CE6-AD76-515F7078D480}" type="presOf" srcId="{22A27B30-C32D-40C7-B56D-A2F0D64401A0}" destId="{4CCA2118-DE19-4B61-98BC-25B0382A6A81}" srcOrd="0" destOrd="0" presId="urn:microsoft.com/office/officeart/2005/8/layout/hProcess9"/>
    <dgm:cxn modelId="{CB61DAE8-F87A-4645-BCB2-115948A1AC05}" type="presOf" srcId="{8D7495B9-640E-4B2D-BE54-4FD4EEDDC356}" destId="{091DF526-6C3B-496E-90EA-FC9C0E6AC139}" srcOrd="0" destOrd="0" presId="urn:microsoft.com/office/officeart/2005/8/layout/hProcess9"/>
    <dgm:cxn modelId="{008304C9-41C0-4B53-9A05-BDEC4FB22EBC}" type="presParOf" srcId="{1FF7DCBF-2844-4987-AE01-81BEF37D2610}" destId="{177743D3-11C2-46DB-8C6A-56A6315CD528}" srcOrd="0" destOrd="0" presId="urn:microsoft.com/office/officeart/2005/8/layout/hProcess9"/>
    <dgm:cxn modelId="{A74E0C47-CCDD-417C-9F15-21C0362D64DB}" type="presParOf" srcId="{1FF7DCBF-2844-4987-AE01-81BEF37D2610}" destId="{D760231A-66DE-40FC-9CBA-9B5F5BAC30EE}" srcOrd="1" destOrd="0" presId="urn:microsoft.com/office/officeart/2005/8/layout/hProcess9"/>
    <dgm:cxn modelId="{9B91704F-804C-4256-B47A-ECB3DEC796FB}" type="presParOf" srcId="{D760231A-66DE-40FC-9CBA-9B5F5BAC30EE}" destId="{091DF526-6C3B-496E-90EA-FC9C0E6AC139}" srcOrd="0" destOrd="0" presId="urn:microsoft.com/office/officeart/2005/8/layout/hProcess9"/>
    <dgm:cxn modelId="{8A29C718-0276-4550-AFBD-71B4D5D61333}" type="presParOf" srcId="{D760231A-66DE-40FC-9CBA-9B5F5BAC30EE}" destId="{27184FE6-1E43-4EB3-B46E-9B22624444D0}" srcOrd="1" destOrd="0" presId="urn:microsoft.com/office/officeart/2005/8/layout/hProcess9"/>
    <dgm:cxn modelId="{3D700EBB-BFE0-4B8E-8F92-924CA5AC529A}" type="presParOf" srcId="{D760231A-66DE-40FC-9CBA-9B5F5BAC30EE}" destId="{4CCA2118-DE19-4B61-98BC-25B0382A6A81}" srcOrd="2" destOrd="0" presId="urn:microsoft.com/office/officeart/2005/8/layout/hProcess9"/>
    <dgm:cxn modelId="{445FD371-38C9-407D-BCCE-128960A586F8}" type="presParOf" srcId="{D760231A-66DE-40FC-9CBA-9B5F5BAC30EE}" destId="{F39E3DAA-8AAF-4292-A298-6637DD8CD676}" srcOrd="3" destOrd="0" presId="urn:microsoft.com/office/officeart/2005/8/layout/hProcess9"/>
    <dgm:cxn modelId="{438666CC-7D95-4310-A5D1-5B7C7EAD0360}" type="presParOf" srcId="{D760231A-66DE-40FC-9CBA-9B5F5BAC30EE}" destId="{4AB73670-7BBE-428E-9A40-33AEC9C1D4CC}" srcOrd="4" destOrd="0" presId="urn:microsoft.com/office/officeart/2005/8/layout/hProcess9"/>
    <dgm:cxn modelId="{BD1E354B-FADB-4C38-AF10-A0D35C88CFAC}" type="presParOf" srcId="{D760231A-66DE-40FC-9CBA-9B5F5BAC30EE}" destId="{7CA25851-0FB1-44C6-9BD6-7E1DFEE7DD97}" srcOrd="5" destOrd="0" presId="urn:microsoft.com/office/officeart/2005/8/layout/hProcess9"/>
    <dgm:cxn modelId="{998B17CC-9F1C-4170-BB7F-AA545EB019D0}" type="presParOf" srcId="{D760231A-66DE-40FC-9CBA-9B5F5BAC30EE}" destId="{DB99DF2E-CEB2-4032-BB6E-F3DEEAA9CE0C}" srcOrd="6" destOrd="0" presId="urn:microsoft.com/office/officeart/2005/8/layout/hProcess9"/>
    <dgm:cxn modelId="{1DF7A8E1-1C1A-4797-AEDE-237010A91F33}" type="presParOf" srcId="{D760231A-66DE-40FC-9CBA-9B5F5BAC30EE}" destId="{D551052F-63DE-4894-B464-847CD049F596}" srcOrd="7" destOrd="0" presId="urn:microsoft.com/office/officeart/2005/8/layout/hProcess9"/>
    <dgm:cxn modelId="{F0D721BF-87D0-456F-A8A4-19FB7910DF85}" type="presParOf" srcId="{D760231A-66DE-40FC-9CBA-9B5F5BAC30EE}" destId="{0F4CCCB9-E7D6-4FE7-89AA-977386693A6F}"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7743D3-11C2-46DB-8C6A-56A6315CD528}">
      <dsp:nvSpPr>
        <dsp:cNvPr id="0" name=""/>
        <dsp:cNvSpPr/>
      </dsp:nvSpPr>
      <dsp:spPr>
        <a:xfrm>
          <a:off x="497204" y="0"/>
          <a:ext cx="5634990" cy="4216400"/>
        </a:xfrm>
        <a:prstGeom prst="rightArrow">
          <a:avLst/>
        </a:prstGeom>
        <a:solidFill>
          <a:schemeClr val="accent1"/>
        </a:solidFill>
        <a:ln>
          <a:solidFill>
            <a:schemeClr val="bg1"/>
          </a:solidFill>
        </a:ln>
        <a:effectLst/>
      </dsp:spPr>
      <dsp:style>
        <a:lnRef idx="0">
          <a:scrgbClr r="0" g="0" b="0"/>
        </a:lnRef>
        <a:fillRef idx="1">
          <a:scrgbClr r="0" g="0" b="0"/>
        </a:fillRef>
        <a:effectRef idx="0">
          <a:scrgbClr r="0" g="0" b="0"/>
        </a:effectRef>
        <a:fontRef idx="minor"/>
      </dsp:style>
    </dsp:sp>
    <dsp:sp modelId="{091DF526-6C3B-496E-90EA-FC9C0E6AC139}">
      <dsp:nvSpPr>
        <dsp:cNvPr id="0" name=""/>
        <dsp:cNvSpPr/>
      </dsp:nvSpPr>
      <dsp:spPr>
        <a:xfrm>
          <a:off x="2913"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rPr>
            <a:t>ILL Request</a:t>
          </a:r>
          <a:endParaRPr lang="en-US" sz="1400" b="1" kern="1200" baseline="0" dirty="0">
            <a:solidFill>
              <a:schemeClr val="bg1"/>
            </a:solidFill>
          </a:endParaRPr>
        </a:p>
      </dsp:txBody>
      <dsp:txXfrm>
        <a:off x="2913" y="1264919"/>
        <a:ext cx="1273764" cy="1686560"/>
      </dsp:txXfrm>
    </dsp:sp>
    <dsp:sp modelId="{4CCA2118-DE19-4B61-98BC-25B0382A6A81}">
      <dsp:nvSpPr>
        <dsp:cNvPr id="0" name=""/>
        <dsp:cNvSpPr/>
      </dsp:nvSpPr>
      <dsp:spPr>
        <a:xfrm>
          <a:off x="1340365"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Acquisitions</a:t>
          </a:r>
          <a:endParaRPr lang="en-US" sz="1400" b="1" kern="1200" dirty="0">
            <a:solidFill>
              <a:schemeClr val="bg1"/>
            </a:solidFill>
          </a:endParaRPr>
        </a:p>
      </dsp:txBody>
      <dsp:txXfrm>
        <a:off x="1340365" y="1264919"/>
        <a:ext cx="1273764" cy="1686560"/>
      </dsp:txXfrm>
    </dsp:sp>
    <dsp:sp modelId="{4AB73670-7BBE-428E-9A40-33AEC9C1D4CC}">
      <dsp:nvSpPr>
        <dsp:cNvPr id="0" name=""/>
        <dsp:cNvSpPr/>
      </dsp:nvSpPr>
      <dsp:spPr>
        <a:xfrm>
          <a:off x="2677817"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Cataloging</a:t>
          </a:r>
          <a:endParaRPr lang="en-US" sz="1400" b="1" kern="1200" dirty="0">
            <a:solidFill>
              <a:schemeClr val="bg1"/>
            </a:solidFill>
          </a:endParaRPr>
        </a:p>
      </dsp:txBody>
      <dsp:txXfrm>
        <a:off x="2677817" y="1264919"/>
        <a:ext cx="1273764" cy="1686560"/>
      </dsp:txXfrm>
    </dsp:sp>
    <dsp:sp modelId="{DB99DF2E-CEB2-4032-BB6E-F3DEEAA9CE0C}">
      <dsp:nvSpPr>
        <dsp:cNvPr id="0" name=""/>
        <dsp:cNvSpPr/>
      </dsp:nvSpPr>
      <dsp:spPr>
        <a:xfrm>
          <a:off x="4015270"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Circulation</a:t>
          </a:r>
          <a:endParaRPr lang="en-US" sz="1400" b="1" kern="1200" dirty="0">
            <a:solidFill>
              <a:schemeClr val="bg1"/>
            </a:solidFill>
          </a:endParaRPr>
        </a:p>
      </dsp:txBody>
      <dsp:txXfrm>
        <a:off x="4015270" y="1264919"/>
        <a:ext cx="1273764" cy="1686560"/>
      </dsp:txXfrm>
    </dsp:sp>
    <dsp:sp modelId="{0F4CCCB9-E7D6-4FE7-89AA-977386693A6F}">
      <dsp:nvSpPr>
        <dsp:cNvPr id="0" name=""/>
        <dsp:cNvSpPr/>
      </dsp:nvSpPr>
      <dsp:spPr>
        <a:xfrm>
          <a:off x="5352722" y="1264919"/>
          <a:ext cx="1273764" cy="1686560"/>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Collection Maintenance</a:t>
          </a:r>
          <a:endParaRPr lang="en-US" sz="1400" b="1" kern="1200" dirty="0">
            <a:solidFill>
              <a:schemeClr val="bg1"/>
            </a:solidFill>
          </a:endParaRPr>
        </a:p>
      </dsp:txBody>
      <dsp:txXfrm>
        <a:off x="5352722" y="1264919"/>
        <a:ext cx="1273764" cy="16865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0.65823</cdr:x>
      <cdr:y>0.25668</cdr:y>
    </cdr:from>
    <cdr:to>
      <cdr:x>0.80823</cdr:x>
      <cdr:y>0.35043</cdr:y>
    </cdr:to>
    <cdr:sp macro="" textlink="">
      <cdr:nvSpPr>
        <cdr:cNvPr id="3" name="TextBox 2"/>
        <cdr:cNvSpPr txBox="1"/>
      </cdr:nvSpPr>
      <cdr:spPr>
        <a:xfrm xmlns:a="http://schemas.openxmlformats.org/drawingml/2006/main">
          <a:off x="3962400" y="1219200"/>
          <a:ext cx="902970" cy="445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chemeClr val="tx1"/>
              </a:solidFill>
            </a:rPr>
            <a:t> </a:t>
          </a:r>
          <a:endParaRPr lang="en-US" sz="2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cdr:x>
      <cdr:y>0.27397</cdr:y>
    </cdr:from>
    <cdr:to>
      <cdr:x>0.375</cdr:x>
      <cdr:y>0.43836</cdr:y>
    </cdr:to>
    <cdr:sp macro="" textlink="">
      <cdr:nvSpPr>
        <cdr:cNvPr id="2" name="TextBox 1"/>
        <cdr:cNvSpPr txBox="1"/>
      </cdr:nvSpPr>
      <cdr:spPr>
        <a:xfrm xmlns:a="http://schemas.openxmlformats.org/drawingml/2006/main">
          <a:off x="18288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0.19918</cdr:x>
      <cdr:y>0.68627</cdr:y>
    </cdr:from>
    <cdr:to>
      <cdr:x>0.3963</cdr:x>
      <cdr:y>1</cdr:y>
    </cdr:to>
    <cdr:sp macro="" textlink="">
      <cdr:nvSpPr>
        <cdr:cNvPr id="2" name="TextBox 1"/>
        <cdr:cNvSpPr txBox="1"/>
      </cdr:nvSpPr>
      <cdr:spPr>
        <a:xfrm xmlns:a="http://schemas.openxmlformats.org/drawingml/2006/main">
          <a:off x="923926" y="28098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0.08247</cdr:x>
      <cdr:y>0.18421</cdr:y>
    </cdr:from>
    <cdr:to>
      <cdr:x>0.36082</cdr:x>
      <cdr:y>0.25</cdr:y>
    </cdr:to>
    <cdr:sp macro="" textlink="">
      <cdr:nvSpPr>
        <cdr:cNvPr id="9" name="TextBox 8"/>
        <cdr:cNvSpPr txBox="1"/>
      </cdr:nvSpPr>
      <cdr:spPr>
        <a:xfrm xmlns:a="http://schemas.openxmlformats.org/drawingml/2006/main">
          <a:off x="609599" y="1066800"/>
          <a:ext cx="2057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Testing program like Buy Request</a:t>
          </a:r>
          <a:endParaRPr lang="en-US" sz="2000" dirty="0">
            <a:solidFill>
              <a:schemeClr val="tx1"/>
            </a:solidFill>
          </a:endParaRPr>
        </a:p>
      </cdr:txBody>
    </cdr:sp>
  </cdr:relSizeAnchor>
  <cdr:relSizeAnchor xmlns:cdr="http://schemas.openxmlformats.org/drawingml/2006/chartDrawing">
    <cdr:from>
      <cdr:x>0.15464</cdr:x>
      <cdr:y>0.40789</cdr:y>
    </cdr:from>
    <cdr:to>
      <cdr:x>0.27835</cdr:x>
      <cdr:y>0.44737</cdr:y>
    </cdr:to>
    <cdr:sp macro="" textlink="">
      <cdr:nvSpPr>
        <cdr:cNvPr id="11" name="TextBox 10"/>
        <cdr:cNvSpPr txBox="1"/>
      </cdr:nvSpPr>
      <cdr:spPr>
        <a:xfrm xmlns:a="http://schemas.openxmlformats.org/drawingml/2006/main">
          <a:off x="1142999" y="23622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0.08247</cdr:x>
      <cdr:y>0.36842</cdr:y>
    </cdr:from>
    <cdr:to>
      <cdr:x>0.39175</cdr:x>
      <cdr:y>0.43421</cdr:y>
    </cdr:to>
    <cdr:sp macro="" textlink="">
      <cdr:nvSpPr>
        <cdr:cNvPr id="12" name="TextBox 11"/>
        <cdr:cNvSpPr txBox="1"/>
      </cdr:nvSpPr>
      <cdr:spPr>
        <a:xfrm xmlns:a="http://schemas.openxmlformats.org/drawingml/2006/main">
          <a:off x="609599" y="2133600"/>
          <a:ext cx="2286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Item available for borrowing</a:t>
          </a:r>
          <a:endParaRPr lang="en-US" sz="2000" dirty="0">
            <a:solidFill>
              <a:schemeClr val="tx1"/>
            </a:solidFill>
          </a:endParaRPr>
        </a:p>
      </cdr:txBody>
    </cdr:sp>
  </cdr:relSizeAnchor>
  <cdr:relSizeAnchor xmlns:cdr="http://schemas.openxmlformats.org/drawingml/2006/chartDrawing">
    <cdr:from>
      <cdr:x>0.08247</cdr:x>
      <cdr:y>0.55263</cdr:y>
    </cdr:from>
    <cdr:to>
      <cdr:x>0.34021</cdr:x>
      <cdr:y>0.61842</cdr:y>
    </cdr:to>
    <cdr:sp macro="" textlink="">
      <cdr:nvSpPr>
        <cdr:cNvPr id="13" name="TextBox 12"/>
        <cdr:cNvSpPr txBox="1"/>
      </cdr:nvSpPr>
      <cdr:spPr>
        <a:xfrm xmlns:a="http://schemas.openxmlformats.org/drawingml/2006/main">
          <a:off x="609599" y="3200400"/>
          <a:ext cx="1905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Delivery time met needs</a:t>
          </a:r>
          <a:endParaRPr lang="en-US" sz="2000" dirty="0">
            <a:solidFill>
              <a:schemeClr val="tx1"/>
            </a:solidFill>
          </a:endParaRPr>
        </a:p>
      </cdr:txBody>
    </cdr:sp>
  </cdr:relSizeAnchor>
  <cdr:relSizeAnchor xmlns:cdr="http://schemas.openxmlformats.org/drawingml/2006/chartDrawing">
    <cdr:from>
      <cdr:x>0.08247</cdr:x>
      <cdr:y>0.73684</cdr:y>
    </cdr:from>
    <cdr:to>
      <cdr:x>0.40206</cdr:x>
      <cdr:y>0.80263</cdr:y>
    </cdr:to>
    <cdr:sp macro="" textlink="">
      <cdr:nvSpPr>
        <cdr:cNvPr id="14" name="TextBox 13"/>
        <cdr:cNvSpPr txBox="1"/>
      </cdr:nvSpPr>
      <cdr:spPr>
        <a:xfrm xmlns:a="http://schemas.openxmlformats.org/drawingml/2006/main">
          <a:off x="609599" y="4267200"/>
          <a:ext cx="2362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Title purchased by OSU Libraries</a:t>
          </a:r>
          <a:endParaRPr lang="en-US" sz="2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E00A6D-BF28-4D00-8169-CA70868AAE3D}" type="datetimeFigureOut">
              <a:rPr lang="en-US" smtClean="0"/>
              <a:pPr/>
              <a:t>4/11/2011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C92A7D-A734-43B4-8687-52053E996F28}" type="slidenum">
              <a:rPr lang="en-US" smtClean="0"/>
              <a:pPr/>
              <a:t>‹#›</a:t>
            </a:fld>
            <a:endParaRPr lang="en-US"/>
          </a:p>
        </p:txBody>
      </p:sp>
    </p:spTree>
    <p:extLst>
      <p:ext uri="{BB962C8B-B14F-4D97-AF65-F5344CB8AC3E}">
        <p14:creationId xmlns="" xmlns:p14="http://schemas.microsoft.com/office/powerpoint/2010/main" val="3409584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E1E191-EADB-43A5-BF10-9E5FE6EA4E0B}" type="datetimeFigureOut">
              <a:rPr lang="en-US" smtClean="0"/>
              <a:pPr/>
              <a:t>4/11/2011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238CA5-4F3E-438B-9048-2B77338BB650}" type="slidenum">
              <a:rPr lang="en-US" smtClean="0"/>
              <a:pPr/>
              <a:t>‹#›</a:t>
            </a:fld>
            <a:endParaRPr lang="en-US"/>
          </a:p>
        </p:txBody>
      </p:sp>
    </p:spTree>
    <p:extLst>
      <p:ext uri="{BB962C8B-B14F-4D97-AF65-F5344CB8AC3E}">
        <p14:creationId xmlns="" xmlns:p14="http://schemas.microsoft.com/office/powerpoint/2010/main" val="125208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Houghton_Mifflin" TargetMode="External"/><Relationship Id="rId3" Type="http://schemas.openxmlformats.org/officeDocument/2006/relationships/hyperlink" Target="http://en.wikipedia.org/wiki/Pearson_Education" TargetMode="External"/><Relationship Id="rId7" Type="http://schemas.openxmlformats.org/officeDocument/2006/relationships/hyperlink" Target="http://en.wikipedia.org/wiki/McGraw-Hil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Cengage_Learning" TargetMode="External"/><Relationship Id="rId5" Type="http://schemas.openxmlformats.org/officeDocument/2006/relationships/hyperlink" Target="http://en.wikipedia.org/wiki/Prentice_Hall" TargetMode="External"/><Relationship Id="rId4" Type="http://schemas.openxmlformats.org/officeDocument/2006/relationships/hyperlink" Target="http://en.wikipedia.org/wiki/Addison-Wesle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[Kerri]  Buy Request is the moniker for the year-long pilot of purchase on demand we conducted at OSU.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Determine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One of the important elements</a:t>
            </a:r>
            <a:r>
              <a:rPr lang="en-US" baseline="0" dirty="0" smtClean="0"/>
              <a:t> of this service had to be quick turn around.  I didn’t want my customers waiting for a purchase we could’ve borrowed faster.  This meant having seamless handoffs and trusting different units to “run” with the request to meet our 5 day turn around time.  We couldn’t have done this without collaboration among the different library units.</a:t>
            </a: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This</a:t>
            </a:r>
            <a:r>
              <a:rPr lang="en-US" baseline="0" dirty="0" smtClean="0"/>
              <a:t> represents the </a:t>
            </a:r>
            <a:r>
              <a:rPr lang="en-US" dirty="0" smtClean="0"/>
              <a:t>basic</a:t>
            </a:r>
            <a:r>
              <a:rPr lang="en-US" baseline="0" dirty="0" smtClean="0"/>
              <a:t> workflow of our pilot and the units that were impacted.  ILL staff used the criteria to determine which requests were to be purchased.  Acquisitions checked to make sure the title wasn’t already ordered.  Once the item was received by cataloging, they processed it within 24 hours and delivered it to circulation.  Circ staff placed the holds on the items for the patrons and our ILS sent out the hold email notices.  The circ staff would check the items out using our established loan periods for faculty and graduates.  Once the item was returned, collection management staff would shelve it in our stacks.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[Uta] So in order to say whether or not this pilot was meeting some of the overarching goals we had for it such as meeting researchers’ point of need requests and enhancing the current and future value of the collection, we needed data.  One of the first things we looked at was circulation statistics taking</a:t>
            </a:r>
            <a:r>
              <a:rPr lang="en-US" sz="1200" kern="1200" baseline="0" dirty="0" smtClean="0">
                <a:solidFill>
                  <a:schemeClr val="tx1"/>
                </a:solidFill>
                <a:latin typeface="+mn-lt"/>
                <a:ea typeface="+mn-ea"/>
                <a:cs typeface="+mn-cs"/>
              </a:rPr>
              <a:t> the view that </a:t>
            </a:r>
            <a:r>
              <a:rPr lang="en-US" sz="1200" kern="1200" dirty="0" smtClean="0">
                <a:solidFill>
                  <a:schemeClr val="tx1"/>
                </a:solidFill>
                <a:latin typeface="+mn-lt"/>
                <a:ea typeface="+mn-ea"/>
                <a:cs typeface="+mn-cs"/>
              </a:rPr>
              <a:t>if the items were circulating, it meant they were meeting research needs and thus of value to the collection.  We knew from our lit review that the Buy Request items, those purchased just in time so to speak, tended to circulate at a higher rate than those purchased in traditional ways, the just in case model.  We were not disappointed.  The numbers please…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238CA5-4F3E-438B-9048-2B77338BB65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At the two year mark in February 2011, just in time purchases had, on average, 2.76 circulations per item (total of 190 items purchased over the pilot year with 525 circulations).  Circulation counts at the one year mark range from 0-9.</a:t>
            </a:r>
          </a:p>
          <a:p>
            <a:r>
              <a:rPr lang="en-US" dirty="0" smtClean="0"/>
              <a:t> </a:t>
            </a:r>
          </a:p>
          <a:p>
            <a:r>
              <a:rPr lang="en-US" dirty="0" smtClean="0"/>
              <a:t>Comparing this to just in case purchases during the same period as the pilot…those had, on average, 0.99 circulations per item.  It is important to note that we were trying to, as much as possible, compare apples to apples…these items were purchased during the same time period, but through our regular collection development routes.</a:t>
            </a:r>
          </a:p>
          <a:p>
            <a:r>
              <a:rPr lang="en-US" dirty="0" smtClean="0"/>
              <a:t> </a:t>
            </a:r>
          </a:p>
          <a:p>
            <a:r>
              <a:rPr lang="en-US" dirty="0" smtClean="0"/>
              <a:t>So at the conclusion of Year 2, we have seen that Buy Request items circulate 177% more or 2.8 time more often than the traditionally purchased items in the collection.  This is consistent with what is reported the literature of 2-3 times more often.</a:t>
            </a:r>
          </a:p>
          <a:p>
            <a:r>
              <a:rPr lang="en-US" dirty="0" smtClean="0"/>
              <a:t> </a:t>
            </a:r>
          </a:p>
          <a:p>
            <a:r>
              <a:rPr lang="en-US" dirty="0" smtClean="0"/>
              <a:t>In terms of value to our collection, we might consider a few ways to define value.  We have the financial cost associated with the item, a monetary value, and then we have the usage of the item, perhaps we can think of this as a measure of the patron value of the item.  It is highly desirable if patrons value the items we bring into our collections.  In the case of the Buy Request items, I think we can say that this is the case and that these additions add to the overall value of the OSU Libraries collection.</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76">
              <a:defRPr/>
            </a:pPr>
            <a:r>
              <a:rPr lang="en-US" dirty="0" smtClean="0"/>
              <a:t>UTA</a:t>
            </a:r>
          </a:p>
          <a:p>
            <a:r>
              <a:rPr lang="en-US" dirty="0" smtClean="0"/>
              <a:t>We wanted a little better idea of what was going on with circulation counts, so we looked at circulation frequency and found some interesting things.  While it is not too surprising that the 0-1 category dominates for the Just in Case purchases, what really stands out is that the Just in Time purchases have a much higher percentage of multiple circulations.  These circulation counts do not include renewals which makes my next point even more salient.  The high percentage of multiple circulations of these items would seem to indicate that these items are of value to patrons </a:t>
            </a:r>
            <a:r>
              <a:rPr lang="en-US" i="1" dirty="0" smtClean="0"/>
              <a:t>beyond</a:t>
            </a:r>
            <a:r>
              <a:rPr lang="en-US" dirty="0" smtClean="0"/>
              <a:t> the patron who originated the request, presenting us with an additional measure of value of the collection…the breadth of patrons interested a single item.  In just a moment I’ll present some Buy Request patron behavior that has impact here.</a:t>
            </a:r>
          </a:p>
        </p:txBody>
      </p:sp>
      <p:sp>
        <p:nvSpPr>
          <p:cNvPr id="4" name="Slide Number Placeholder 3"/>
          <p:cNvSpPr>
            <a:spLocks noGrp="1"/>
          </p:cNvSpPr>
          <p:nvPr>
            <p:ph type="sldNum" sz="quarter" idx="10"/>
          </p:nvPr>
        </p:nvSpPr>
        <p:spPr/>
        <p:txBody>
          <a:bodyPr/>
          <a:lstStyle/>
          <a:p>
            <a:fld id="{5F238CA5-4F3E-438B-9048-2B77338BB65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looking at circulation statistics as a way to measure the success of the program, we obtained direct feedback from patrons receiving material through the Buy Request pilot. But we decided to go beyond simple satisfaction ratings. If our patrons were satisfied, we wanted to know what contributed to that satisfaction?  And beyond the components of satisfaction, how </a:t>
            </a:r>
            <a:r>
              <a:rPr lang="en-US" sz="1200" i="1" kern="1200" dirty="0" smtClean="0">
                <a:solidFill>
                  <a:schemeClr val="tx1"/>
                </a:solidFill>
                <a:latin typeface="+mn-lt"/>
                <a:ea typeface="+mn-ea"/>
                <a:cs typeface="+mn-cs"/>
              </a:rPr>
              <a:t>important</a:t>
            </a:r>
            <a:r>
              <a:rPr lang="en-US" sz="1200" kern="1200" dirty="0" smtClean="0">
                <a:solidFill>
                  <a:schemeClr val="tx1"/>
                </a:solidFill>
                <a:latin typeface="+mn-lt"/>
                <a:ea typeface="+mn-ea"/>
                <a:cs typeface="+mn-cs"/>
              </a:rPr>
              <a:t> were these items to the individual researchers submitting the requests.  We surveyed all Buy Request patrons about the pilot project in order to get some of these answers. Not only was this an important part of how we were measuring the success of our program, but very little of the abundant literature on purchase on demand deals with patron feedback beyond noting that in summary that these types of programs are “well received” by patrons.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238CA5-4F3E-438B-9048-2B77338BB65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asked two questions about borrowing that help us understand the circulation number we looked at previously and which provide some indication of the importance of these items to individual researchers.  First we asked our patrons if they would borrow the item again.  So remember that we are asking this after they have received the item and have had time with it.  Only 10% of our patrons indicated that they would not borrow the item again.  So…not only was the item was of significant interest that they requested it in the first place, but they were telling us that it was important enough that they would check it out again (keep in mind that these patrons have loan periods from 90-120 days…not insignificant periods).  This behavior helps explain one piece of the increased multiple circulations for just in time purchase.</a:t>
            </a:r>
          </a:p>
          <a:p>
            <a:endParaRPr lang="en-US" sz="1200" kern="1200" dirty="0" smtClean="0">
              <a:solidFill>
                <a:schemeClr val="tx1"/>
              </a:solidFill>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UTA</a:t>
            </a:r>
          </a:p>
          <a:p>
            <a:r>
              <a:rPr lang="en-US" sz="1200" kern="1200" dirty="0" smtClean="0">
                <a:solidFill>
                  <a:schemeClr val="tx1"/>
                </a:solidFill>
                <a:latin typeface="+mn-lt"/>
                <a:ea typeface="+mn-ea"/>
                <a:cs typeface="+mn-cs"/>
              </a:rPr>
              <a:t>The second piece that helps explain the increased multiple circulations and maybe</a:t>
            </a:r>
          </a:p>
          <a:p>
            <a:r>
              <a:rPr lang="en-US" sz="1200" kern="1200" dirty="0" smtClean="0">
                <a:solidFill>
                  <a:schemeClr val="tx1"/>
                </a:solidFill>
                <a:latin typeface="+mn-lt"/>
                <a:ea typeface="+mn-ea"/>
                <a:cs typeface="+mn-cs"/>
              </a:rPr>
              <a:t>gets at some of what’s behind the high number of unique circulations is the response to the question about whether our Buy Request patrons would recommend the title to colleagues or students or add it to a course reading list?  Once again, only a small percentage of our buy request patrons indicated that they would not do this…the majority would.  So not only was the purchased item important to the individual researcher, but they told us that it would be useful to others as well.  How’s that for adding items of </a:t>
            </a:r>
            <a:r>
              <a:rPr lang="en-US" sz="1200" i="1" kern="1200" dirty="0" smtClean="0">
                <a:solidFill>
                  <a:schemeClr val="tx1"/>
                </a:solidFill>
                <a:latin typeface="+mn-lt"/>
                <a:ea typeface="+mn-ea"/>
                <a:cs typeface="+mn-cs"/>
              </a:rPr>
              <a:t>patron value</a:t>
            </a:r>
            <a:r>
              <a:rPr lang="en-US" sz="1200" kern="1200" dirty="0" smtClean="0">
                <a:solidFill>
                  <a:schemeClr val="tx1"/>
                </a:solidFill>
                <a:latin typeface="+mn-lt"/>
                <a:ea typeface="+mn-ea"/>
                <a:cs typeface="+mn-cs"/>
              </a:rPr>
              <a:t> to the collection?  They told us what they needed, we bought it, and sure enough they AND others are using it….and even better, we have data to back that up.  Good value for our collection dollars.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dirty="0" smtClean="0"/>
              <a:t>I am going to talk</a:t>
            </a:r>
            <a:r>
              <a:rPr lang="en-US" baseline="0" dirty="0" smtClean="0"/>
              <a:t> about satisfaction ratings in just a moment.  But before I do that, I want to stop and have you think about this briefly.  This is a loaded question, right?  I mean, if our patrons answer that question for whatever program or service we are seeking feedback, whose criteria are they responding to?  Their own?  If so, do we know what their criteria are?  Are they responding to our criteria?  If so, what are our own criteria?  </a:t>
            </a:r>
          </a:p>
          <a:p>
            <a:endParaRPr lang="en-US" baseline="0" dirty="0" smtClean="0"/>
          </a:p>
          <a:p>
            <a:r>
              <a:rPr lang="en-US" baseline="0" dirty="0" smtClean="0"/>
              <a:t>If you could ask your patrons right now one or two questions about their satisfaction with a program like purchase on demand (if you don’t have one at your institution, pretend for just a moment), what specific questions would you ask?  Go ahead and shout them out.</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sz="1200" kern="1200" dirty="0" smtClean="0">
                <a:solidFill>
                  <a:schemeClr val="tx1"/>
                </a:solidFill>
                <a:latin typeface="+mn-lt"/>
                <a:ea typeface="+mn-ea"/>
                <a:cs typeface="+mn-cs"/>
              </a:rPr>
              <a:t>Hopefully at</a:t>
            </a:r>
            <a:r>
              <a:rPr lang="en-US" sz="1200" kern="1200" baseline="0" dirty="0" smtClean="0">
                <a:solidFill>
                  <a:schemeClr val="tx1"/>
                </a:solidFill>
                <a:latin typeface="+mn-lt"/>
                <a:ea typeface="+mn-ea"/>
                <a:cs typeface="+mn-cs"/>
              </a:rPr>
              <a:t> this point you are seeing a trend in the response to our pilot program. </a:t>
            </a:r>
            <a:r>
              <a:rPr lang="en-US" sz="1200" kern="1200" dirty="0" smtClean="0">
                <a:solidFill>
                  <a:schemeClr val="tx1"/>
                </a:solidFill>
                <a:latin typeface="+mn-lt"/>
                <a:ea typeface="+mn-ea"/>
                <a:cs typeface="+mn-cs"/>
              </a:rPr>
              <a:t>The four questions that we asked about components of patron satisfaction did tell us that patrons were highly satisfied with the pilot project.  I don’t want to spend a lot of time elaborating on these results as they speak for themselves.  What I think is important to note is that satisfaction has many components…and it is worth teasing out those factors when trying to evaluate a new program or service.  So with that said, were there any issues? Yes, as a matter of fact there were.</a:t>
            </a:r>
            <a:endParaRPr lang="en-US"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UTA</a:t>
            </a:r>
          </a:p>
          <a:p>
            <a:r>
              <a:rPr lang="en-US" sz="1000" kern="1200" dirty="0" smtClean="0">
                <a:solidFill>
                  <a:schemeClr val="tx1"/>
                </a:solidFill>
                <a:latin typeface="+mn-lt"/>
                <a:ea typeface="+mn-ea"/>
                <a:cs typeface="+mn-cs"/>
              </a:rPr>
              <a:t>We rounded out the survey by asking patrons to provide any other feedback they wished us to have. 36 patrons responded with comments.  Content analysis revealed that  the majority of the comments were unequivocally positive.  </a:t>
            </a:r>
            <a:r>
              <a:rPr lang="en-US" sz="1000" kern="1200" dirty="0" err="1" smtClean="0">
                <a:solidFill>
                  <a:schemeClr val="tx1"/>
                </a:solidFill>
                <a:latin typeface="+mn-lt"/>
                <a:ea typeface="+mn-ea"/>
                <a:cs typeface="+mn-cs"/>
              </a:rPr>
              <a:t>Yay</a:t>
            </a:r>
            <a:r>
              <a:rPr lang="en-US" sz="1000" kern="1200" dirty="0" smtClean="0">
                <a:solidFill>
                  <a:schemeClr val="tx1"/>
                </a:solidFill>
                <a:latin typeface="+mn-lt"/>
                <a:ea typeface="+mn-ea"/>
                <a:cs typeface="+mn-cs"/>
              </a:rPr>
              <a:t> for the pilot project!  The next largest category of comment was what we identified as qualified.  In other words, the patron expressed support for the program, but also expressed some measure of concern.  Very few of the comments were negative and a few patrons noted technical issues with the survey.</a:t>
            </a:r>
            <a:endParaRPr lang="en-US" sz="1000"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start with the positive comments,  as a colleague of ours is fond of saying…the warm and fuzzy feedback.  It’s fun to read and heartwarming to know we’ve made a difference.  But the content of the feedback is also informative about the ways in which programs like this support our faculty and grads. And it does provide evidence that they understand the financial implications of making these items a permanent part of our collection and supports the data we have that these items will get future use.</a:t>
            </a:r>
          </a:p>
        </p:txBody>
      </p:sp>
      <p:sp>
        <p:nvSpPr>
          <p:cNvPr id="4" name="Slide Number Placeholder 3"/>
          <p:cNvSpPr>
            <a:spLocks noGrp="1"/>
          </p:cNvSpPr>
          <p:nvPr>
            <p:ph type="sldNum" sz="quarter" idx="10"/>
          </p:nvPr>
        </p:nvSpPr>
        <p:spPr/>
        <p:txBody>
          <a:bodyPr/>
          <a:lstStyle/>
          <a:p>
            <a:fld id="{5F238CA5-4F3E-438B-9048-2B77338BB65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what about that negative comment?  Take a moment to read this one. [PAUSE]</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205">
              <a:defRPr/>
            </a:pPr>
            <a:r>
              <a:rPr lang="en-US" sz="1000" dirty="0" smtClean="0"/>
              <a:t>UTA</a:t>
            </a:r>
          </a:p>
          <a:p>
            <a:pPr marL="0" marR="0" indent="0" algn="l" defTabSz="91220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have to take issue with this lone negative comment The patron noted “The Library has gaping holes (POINT OUT HOLE IN PHOTO) in its collection…” which I don’t dispute…well maybe a little…GAPING is a strong word.  But I would suggest that it is programs like Buy Request or just in time purchasing that help fill some of those holes in the short term. Purchasing of materials in this way is very focused on those areas of direct and immediate interest to our researchers and these purchases are the very opposite of random.  [I have to confess that this was a staged photo…just seemed to go to pass up this opportunity]</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r>
              <a:rPr lang="en-US" sz="1200" kern="1200" dirty="0" smtClean="0">
                <a:solidFill>
                  <a:schemeClr val="tx1"/>
                </a:solidFill>
                <a:latin typeface="+mn-lt"/>
                <a:ea typeface="+mn-ea"/>
                <a:cs typeface="+mn-cs"/>
              </a:rPr>
              <a:t>So moving on to the qualified comments, which were, to us, some of the more interesting…and also the ones that led us to consider the kind of changes we are currently in the process of implementing.   The qualified comments are the comments in orange.   One patron asked about the criteria we used when converting the request to a purchase.  This is a valid question and one that came up in various forms several times.  We did not share this information with our patrons during the pilot, partly so that requesting habits would not change and we could obtain “clean” data but also because we did not want the system “gamed”.  The other type of qualified comment that was most predominant was one where patrons indicated that the program was useful but that they wanted a say in what was converted to purchase. So this in between getting no response from emails to departments to suggest materials for purchase (something that I certainly have struggled with and some of my colleagues as well) and getting lots of requests for ILL in some areas.  Getting our patron’s input on whether or not to purchase an ILL request is not just helpful but is one of the enhancements we are building into the now-permanent program.  The Buy Request pilot was initially targeted only at faculty and grad student researchers.  And if we remember that they have extensive and deep subject expertise that we can tap into for making these purchase decisions, then programs like Buy Request make even more sense in terms of targeting collection dollars to areas of the collection that need some attention.  I also want to point out here that our patrons have always had the opportunity to let us know about items they want purchased, but purchase on demand programs like Buy Request are a bit more targeted.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So back to the concerns about criteria and patron input on purchase decisions, we are in the process of modifying our program to make the criteria more transparent and also to capture in the actual purchase request process the kind of feedback from patrons that will help us make the best purchase decision possible.  Kerri will talk about this in a few minutes.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I alluded to a moment ago, our Buy Request program is now permanent.  And it is no small success when you consider that this happened in the midst of a huge multi-year journal cancellation project and close scrutiny at all aspects of the collections budget.  The data we collected including statistics AND patron feedback including borrowing behavior really helped us make that case that this program was a complete success and was adding current and future value to our collections.  We absolutely could not have made our case without the data and are confident that the decision to move beyond pilot status was the right one.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I am going to turn this back over to Kerri to talk about the changes we are implementing in response to our patron feedback.</a:t>
            </a:r>
          </a:p>
          <a:p>
            <a:r>
              <a:rPr lang="en-US" dirty="0" smtClean="0"/>
              <a:t> </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Our pilot was made a permanent service beginning</a:t>
            </a:r>
            <a:r>
              <a:rPr lang="en-US" baseline="0" dirty="0" smtClean="0"/>
              <a:t> July 1, 2010, but we are already looking at ways to move beyond our model and incorporate some of what we heard from the survey responses.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GIST (Getting It System Took Kit) was developed</a:t>
            </a:r>
            <a:r>
              <a:rPr lang="en-US" baseline="0" dirty="0" smtClean="0"/>
              <a:t> by the Information Delivery Services (IDS) Project in New York to capitalize on the established workflow of Acquisitions and ILL to assist with buy </a:t>
            </a:r>
            <a:r>
              <a:rPr lang="en-US" baseline="0" dirty="0" err="1" smtClean="0"/>
              <a:t>vs</a:t>
            </a:r>
            <a:r>
              <a:rPr lang="en-US" baseline="0" dirty="0" smtClean="0"/>
              <a:t> borrow. (http://toolkit.idsproject.org/doku.php?id=wiki:gist)</a:t>
            </a:r>
          </a:p>
          <a:p>
            <a:endParaRPr lang="en-US" baseline="0" dirty="0" smtClean="0"/>
          </a:p>
          <a:p>
            <a:r>
              <a:rPr lang="en-US" baseline="0" dirty="0" smtClean="0"/>
              <a:t>This is free, customizable, and works with ILLiad 8.0.</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[Kerri]  </a:t>
            </a:r>
            <a:r>
              <a:rPr lang="en-US" baseline="0" dirty="0" smtClean="0"/>
              <a:t>One stop requesting removes the uncertainty from the user, and allows acquisition and ILL staff to work together to get the material to the user in the best interest of the library’s collection. </a:t>
            </a:r>
          </a:p>
          <a:p>
            <a:pPr defTabSz="931774">
              <a:defRPr/>
            </a:pPr>
            <a:endParaRPr lang="en-US" baseline="0" dirty="0" smtClean="0"/>
          </a:p>
          <a:p>
            <a:pPr defTabSz="931774">
              <a:defRPr/>
            </a:pPr>
            <a:r>
              <a:rPr lang="en-US" baseline="0" dirty="0" smtClean="0"/>
              <a:t>As our institutions move to have one-stop discovery, we need to think about initiating one-stop requesting.  The patron wants something and regardless of where it is held (our catalog, consortium, ILL), there is only one place to submit the request.  We then let the system of staff mediate getting the information to our patron.</a:t>
            </a:r>
          </a:p>
          <a:p>
            <a:pPr defTabSz="931774">
              <a:defRPr/>
            </a:pPr>
            <a:endParaRPr lang="en-US" baseline="0" dirty="0" smtClean="0"/>
          </a:p>
          <a:p>
            <a:pPr defTabSz="931774">
              <a:defRPr/>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a:t>
            </a:r>
            <a:r>
              <a:rPr lang="en-US" baseline="0" dirty="0" smtClean="0"/>
              <a:t>Collaboration made easy!</a:t>
            </a:r>
            <a:endParaRPr lang="en-US" dirty="0" smtClean="0"/>
          </a:p>
          <a:p>
            <a:endParaRPr lang="en-US" dirty="0" smtClean="0"/>
          </a:p>
          <a:p>
            <a:r>
              <a:rPr lang="en-US" dirty="0" smtClean="0"/>
              <a:t>Free, customizable, flexible, and brings together the best of purchase</a:t>
            </a:r>
            <a:r>
              <a:rPr lang="en-US" baseline="0" dirty="0" smtClean="0"/>
              <a:t> on demand while addressing concerns for patron input into purchasing decisions.</a:t>
            </a:r>
          </a:p>
          <a:p>
            <a:endParaRPr lang="en-US" baseline="0" dirty="0" smtClean="0"/>
          </a:p>
          <a:p>
            <a:r>
              <a:rPr lang="en-US" baseline="0" dirty="0" smtClean="0"/>
              <a:t>At this point, it requires the use of ILLiad 8.0.  For those who don’t use ILLiad, it provides a model for incorporating ILL requests into acquisitions to enhance collections.</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  No program is perfect and we’re continually working to improve the value and relevance of the collection for our users. Just in time purchasing</a:t>
            </a:r>
            <a:r>
              <a:rPr lang="en-US" baseline="0" dirty="0" smtClean="0"/>
              <a:t> through programs like Buy Request is one way to do this.  So let me leave you with a positive message from Oregon State University faculty and graduate student patrons.  They are clearly satisfied and tell us that…</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[Kerri]  Way</a:t>
            </a:r>
            <a:r>
              <a:rPr lang="en-US" baseline="0" dirty="0" smtClean="0"/>
              <a:t> back in 2008, I attended an ALA preconference called “Throw off your policies and expose your resources”.  I came back from that with a lot of enthusiasm to expose our library’s resources.  We extended our ILL loan period to 8 weeks with a renewal and increased the types of formats we’d send out.  A task force was charged to come up with a pilot plan for purchasing from ILL loan requests.  You may ask how purchasing would expose our resources.  Well, instead of borrowing items with loan periods of 3-8 weeks, we could buy the material and have it available to check out to faculty for 6 months with 1 renewal and the item would then be available for others.</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  Buy Request is a “great book purchase program.”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Our first step in setting</a:t>
            </a:r>
            <a:r>
              <a:rPr lang="en-US" baseline="0" dirty="0" smtClean="0"/>
              <a:t> up the pilot was to review the literature.  We are not the first, nor the last, to consider this service.  We also were able to get feedback from some of our peer institutions.  From this, we were able to create a set of criteria by which items would be considered for purchase.  The subject librarians gave a final review.</a:t>
            </a:r>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943" indent="-232943"/>
            <a:r>
              <a:rPr lang="en-US" dirty="0" smtClean="0"/>
              <a:t>[Kerri]</a:t>
            </a:r>
          </a:p>
          <a:p>
            <a:pPr marL="232943" indent="-232943">
              <a:buAutoNum type="arabicPeriod"/>
            </a:pPr>
            <a:r>
              <a:rPr lang="en-US" dirty="0" smtClean="0"/>
              <a:t>Faculty and Graduate requests</a:t>
            </a:r>
            <a:r>
              <a:rPr lang="en-US" baseline="0" dirty="0" smtClean="0"/>
              <a:t> for “new” books (published in last 5 years)</a:t>
            </a:r>
          </a:p>
          <a:p>
            <a:pPr lvl="1">
              <a:buNone/>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943" indent="-232943"/>
            <a:r>
              <a:rPr lang="en-US" dirty="0" smtClean="0"/>
              <a:t>[Kerri]</a:t>
            </a:r>
          </a:p>
          <a:p>
            <a:pPr marL="232943" marR="0" indent="-232943"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$150 price limit – so science books can be purchased</a:t>
            </a:r>
          </a:p>
          <a:p>
            <a:pPr marL="232943" indent="-232943">
              <a:buAutoNum type="arabicPeriod"/>
            </a:pPr>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32943" indent="-232943"/>
            <a:r>
              <a:rPr lang="en-US" dirty="0" smtClean="0"/>
              <a:t>[Kerri]</a:t>
            </a:r>
          </a:p>
          <a:p>
            <a:pPr marL="232943" indent="-232943">
              <a:buAutoNum type="arabicPeriod"/>
            </a:pPr>
            <a:r>
              <a:rPr lang="en-US" baseline="0" dirty="0" smtClean="0"/>
              <a:t>Amazon prime – 2 day shipping on in stock items for $79/year</a:t>
            </a:r>
          </a:p>
          <a:p>
            <a:pPr marL="232943" indent="-232943"/>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5F238CA5-4F3E-438B-9048-2B77338BB65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a:t>
            </a:r>
            <a:r>
              <a:rPr lang="en-US" b="1" dirty="0" smtClean="0">
                <a:solidFill>
                  <a:srgbClr val="C00000"/>
                </a:solidFill>
              </a:rPr>
              <a:t>Items not owned by OSU Libraries and held by only 1 Summit library</a:t>
            </a:r>
            <a:r>
              <a:rPr lang="en-US" b="0" dirty="0" smtClean="0">
                <a:solidFill>
                  <a:srgbClr val="C00000"/>
                </a:solidFill>
              </a:rPr>
              <a:t> </a:t>
            </a:r>
            <a:r>
              <a:rPr lang="en-US" b="1" dirty="0" smtClean="0">
                <a:solidFill>
                  <a:srgbClr val="C00000"/>
                </a:solidFill>
              </a:rPr>
              <a:t>(adding</a:t>
            </a:r>
            <a:r>
              <a:rPr lang="en-US" b="1" baseline="0" dirty="0" smtClean="0">
                <a:solidFill>
                  <a:srgbClr val="C00000"/>
                </a:solidFill>
              </a:rPr>
              <a:t> to our consortium holdings)</a:t>
            </a:r>
            <a:r>
              <a:rPr lang="en-US" b="1" dirty="0" smtClean="0"/>
              <a:t> </a:t>
            </a:r>
            <a:r>
              <a:rPr lang="en-US" dirty="0" smtClean="0"/>
              <a:t>in which the library lists the item as "local use only" or checked out will be candidates based on the following criteria:</a:t>
            </a:r>
          </a:p>
          <a:p>
            <a:r>
              <a:rPr lang="en-US" dirty="0" smtClean="0"/>
              <a:t>English language</a:t>
            </a:r>
          </a:p>
          <a:p>
            <a:r>
              <a:rPr lang="en-US" dirty="0" smtClean="0"/>
              <a:t>$150 max cost</a:t>
            </a:r>
          </a:p>
          <a:p>
            <a:r>
              <a:rPr lang="en-US" dirty="0" smtClean="0"/>
              <a:t>Faculty and graduate requests</a:t>
            </a:r>
          </a:p>
          <a:p>
            <a:r>
              <a:rPr lang="en-US" dirty="0" smtClean="0"/>
              <a:t>Published within the last 5 years</a:t>
            </a:r>
          </a:p>
          <a:p>
            <a:r>
              <a:rPr lang="en-US" dirty="0" smtClean="0"/>
              <a:t>Available to ship within 2 days</a:t>
            </a:r>
          </a:p>
          <a:p>
            <a:r>
              <a:rPr lang="en-US" dirty="0" smtClean="0"/>
              <a:t>Monographs</a:t>
            </a:r>
          </a:p>
          <a:p>
            <a:r>
              <a:rPr lang="en-US" dirty="0" smtClean="0"/>
              <a:t>scholarly material</a:t>
            </a:r>
          </a:p>
          <a:p>
            <a:r>
              <a:rPr lang="en-US" dirty="0" smtClean="0"/>
              <a:t>monograph series acceptable</a:t>
            </a:r>
          </a:p>
          <a:p>
            <a:r>
              <a:rPr lang="en-US" dirty="0" smtClean="0"/>
              <a:t>no textbooks</a:t>
            </a:r>
          </a:p>
          <a:p>
            <a:r>
              <a:rPr lang="en-US" dirty="0" smtClean="0"/>
              <a:t>no e-books</a:t>
            </a:r>
          </a:p>
          <a:p>
            <a:r>
              <a:rPr lang="en-US" dirty="0" smtClean="0"/>
              <a:t>no standards or conferences</a:t>
            </a:r>
          </a:p>
          <a:p>
            <a:r>
              <a:rPr lang="en-US" dirty="0" smtClean="0"/>
              <a:t>no award winning fiction</a:t>
            </a:r>
          </a:p>
          <a:p>
            <a:r>
              <a:rPr lang="en-US" dirty="0" smtClean="0"/>
              <a:t>no microform/film</a:t>
            </a:r>
          </a:p>
          <a:p>
            <a:r>
              <a:rPr lang="en-US" dirty="0" smtClean="0"/>
              <a:t>no dissertations</a:t>
            </a:r>
          </a:p>
          <a:p>
            <a:r>
              <a:rPr lang="en-US" dirty="0" smtClean="0"/>
              <a:t>no A/V</a:t>
            </a:r>
          </a:p>
          <a:p>
            <a:r>
              <a:rPr lang="en-US" dirty="0" smtClean="0"/>
              <a:t>paperback acceptable</a:t>
            </a:r>
          </a:p>
          <a:p>
            <a:r>
              <a:rPr lang="en-US" dirty="0" smtClean="0"/>
              <a:t>high quality used acceptable</a:t>
            </a:r>
          </a:p>
          <a:p>
            <a:r>
              <a:rPr lang="en-US" dirty="0" smtClean="0"/>
              <a:t>Textbook publishers:</a:t>
            </a:r>
          </a:p>
          <a:p>
            <a:r>
              <a:rPr lang="en-US" dirty="0" smtClean="0"/>
              <a:t> </a:t>
            </a:r>
            <a:r>
              <a:rPr lang="en-US" dirty="0" smtClean="0">
                <a:hlinkClick r:id="rId3"/>
              </a:rPr>
              <a:t>Pearson Education</a:t>
            </a:r>
            <a:r>
              <a:rPr lang="en-US" dirty="0" smtClean="0"/>
              <a:t> (including such imprints as </a:t>
            </a:r>
            <a:r>
              <a:rPr lang="en-US" dirty="0" smtClean="0">
                <a:hlinkClick r:id="rId4"/>
              </a:rPr>
              <a:t>Addison-Wesley</a:t>
            </a:r>
            <a:r>
              <a:rPr lang="en-US" dirty="0" smtClean="0"/>
              <a:t> and </a:t>
            </a:r>
            <a:r>
              <a:rPr lang="en-US" dirty="0" smtClean="0">
                <a:hlinkClick r:id="rId5"/>
              </a:rPr>
              <a:t>Prentice Hall</a:t>
            </a:r>
            <a:r>
              <a:rPr lang="en-US" dirty="0" smtClean="0"/>
              <a:t>)</a:t>
            </a:r>
          </a:p>
          <a:p>
            <a:r>
              <a:rPr lang="en-US" dirty="0" err="1" smtClean="0">
                <a:hlinkClick r:id="rId6"/>
              </a:rPr>
              <a:t>Cengage</a:t>
            </a:r>
            <a:r>
              <a:rPr lang="en-US" dirty="0" smtClean="0">
                <a:hlinkClick r:id="rId6"/>
              </a:rPr>
              <a:t> Learning</a:t>
            </a:r>
            <a:r>
              <a:rPr lang="en-US" dirty="0" smtClean="0"/>
              <a:t> (formerly Thomson Learning)</a:t>
            </a:r>
          </a:p>
          <a:p>
            <a:r>
              <a:rPr lang="en-US" dirty="0" smtClean="0">
                <a:hlinkClick r:id="rId7"/>
              </a:rPr>
              <a:t>McGraw-Hill</a:t>
            </a:r>
            <a:endParaRPr lang="en-US" dirty="0" smtClean="0"/>
          </a:p>
          <a:p>
            <a:r>
              <a:rPr lang="en-US" dirty="0" smtClean="0">
                <a:hlinkClick r:id="rId8"/>
              </a:rPr>
              <a:t>Houghton Mifflin</a:t>
            </a:r>
            <a:r>
              <a:rPr lang="en-US" dirty="0" smtClean="0"/>
              <a:t> (including Harcourt)</a:t>
            </a:r>
          </a:p>
          <a:p>
            <a:endParaRPr lang="en-US" dirty="0"/>
          </a:p>
        </p:txBody>
      </p:sp>
      <p:sp>
        <p:nvSpPr>
          <p:cNvPr id="4" name="Slide Number Placeholder 3"/>
          <p:cNvSpPr>
            <a:spLocks noGrp="1"/>
          </p:cNvSpPr>
          <p:nvPr>
            <p:ph type="sldNum" sz="quarter" idx="10"/>
          </p:nvPr>
        </p:nvSpPr>
        <p:spPr/>
        <p:txBody>
          <a:bodyPr/>
          <a:lstStyle/>
          <a:p>
            <a:fld id="{5F238CA5-4F3E-438B-9048-2B77338BB650}" type="slidenum">
              <a:rPr lang="en-US" smtClean="0"/>
              <a:pPr/>
              <a:t>9</a:t>
            </a:fld>
            <a:endParaRPr lang="en-US"/>
          </a:p>
        </p:txBody>
      </p:sp>
    </p:spTree>
    <p:extLst>
      <p:ext uri="{BB962C8B-B14F-4D97-AF65-F5344CB8AC3E}">
        <p14:creationId xmlns="" xmlns:p14="http://schemas.microsoft.com/office/powerpoint/2010/main" val="18187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[Kerri] Now we needed to get our beavers in a row.  The funding</a:t>
            </a:r>
            <a:r>
              <a:rPr lang="en-US" baseline="0" dirty="0" smtClean="0"/>
              <a:t> came from an unrestricted gift fund.  Based on the previous years ILL requests, we asked for an initial $10,000 for the pilot.  We needed to ask for another $3,000 so that we could finish out the year.  We piggy backed on existing procedures established for “Rush” acquisitions and made some slight modification to ILLiad (ILL software) to enable efficient communication.  We also set up criteria for evaluating the success of the program which will be discussed shortly.</a:t>
            </a: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F238CA5-4F3E-438B-9048-2B77338BB65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5A74-24B0-4D8D-A39E-AE3DF5D8ACA6}"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5A74-24B0-4D8D-A39E-AE3DF5D8ACA6}"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5A74-24B0-4D8D-A39E-AE3DF5D8ACA6}"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5A74-24B0-4D8D-A39E-AE3DF5D8ACA6}" type="datetimeFigureOut">
              <a:rPr lang="en-US" smtClean="0"/>
              <a:pPr/>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5A74-24B0-4D8D-A39E-AE3DF5D8ACA6}" type="datetimeFigureOut">
              <a:rPr lang="en-US" smtClean="0"/>
              <a:pPr/>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5A74-24B0-4D8D-A39E-AE3DF5D8ACA6}" type="datetimeFigureOut">
              <a:rPr lang="en-US" smtClean="0"/>
              <a:pPr/>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5A74-24B0-4D8D-A39E-AE3DF5D8ACA6}"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5A74-24B0-4D8D-A39E-AE3DF5D8ACA6}"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A8988-70DE-434E-9BC0-92DA2CA54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B5A74-24B0-4D8D-A39E-AE3DF5D8ACA6}" type="datetimeFigureOut">
              <a:rPr lang="en-US" smtClean="0"/>
              <a:pPr/>
              <a:t>4/11/2011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A8988-70DE-434E-9BC0-92DA2CA54B7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dsproject.org/Tools/GIST.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toolkit.idsproject.org/lib/exe/fetch.php?cache=&amp;media=gist:implementation:install:image01.png" TargetMode="External"/><Relationship Id="rId3" Type="http://schemas.openxmlformats.org/officeDocument/2006/relationships/hyperlink" Target="http://ir.library.oregonstate.edu/xmlui/handle/1957/19188" TargetMode="External"/><Relationship Id="rId7" Type="http://schemas.openxmlformats.org/officeDocument/2006/relationships/hyperlink" Target="http://idsproject.org/Tools/GIST.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flickr.com/photos/fossilmike/438214403" TargetMode="External"/><Relationship Id="rId5" Type="http://schemas.openxmlformats.org/officeDocument/2006/relationships/hyperlink" Target="http://www.flickr.com/photos/finchlake/5459881413/" TargetMode="External"/><Relationship Id="rId4" Type="http://schemas.openxmlformats.org/officeDocument/2006/relationships/hyperlink" Target="http://www.flickr.com/photos/mattcarman/1573507091/" TargetMode="External"/><Relationship Id="rId9" Type="http://schemas.openxmlformats.org/officeDocument/2006/relationships/hyperlink" Target="http://toolkit.idsproject.org/doku.php?id=gist:workflow:ma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3657600"/>
          </a:xfrm>
        </p:spPr>
        <p:txBody>
          <a:bodyPr>
            <a:normAutofit/>
          </a:bodyPr>
          <a:lstStyle/>
          <a:p>
            <a:pPr algn="l"/>
            <a:r>
              <a:rPr lang="en-US" sz="60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Buy Request:</a:t>
            </a:r>
            <a:r>
              <a:rPr lang="en-US" sz="49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
            </a:r>
            <a:br>
              <a:rPr lang="en-US" sz="4900" i="1"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br>
            <a:r>
              <a:rPr lang="en-US" sz="4000" cap="none" dirty="0" smtClean="0">
                <a:solidFill>
                  <a:schemeClr val="accent1"/>
                </a:solidFill>
              </a:rPr>
              <a:t>Just in Time v. Just in Case at OSU Libraries</a:t>
            </a:r>
            <a:r>
              <a:rPr lang="en-US"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t/>
            </a:r>
            <a:br>
              <a:rPr lang="en-US" dirty="0" smtClean="0">
                <a:solidFill>
                  <a:schemeClr val="accent1"/>
                </a:solidFill>
                <a:effectLst>
                  <a:outerShdw blurRad="38100" dist="38100" dir="2700000" algn="tl">
                    <a:srgbClr val="000000">
                      <a:alpha val="43137"/>
                    </a:srgbClr>
                  </a:outerShdw>
                  <a:reflection blurRad="12700" stA="34000" endA="740" endPos="53000" dir="5400000" sy="-100000" algn="bl" rotWithShape="0"/>
                </a:effectLst>
              </a:rPr>
            </a:br>
            <a:endParaRPr lang="en-US" dirty="0">
              <a:solidFill>
                <a:schemeClr val="accent1"/>
              </a:solidFill>
              <a:latin typeface="+mn-lt"/>
            </a:endParaRPr>
          </a:p>
        </p:txBody>
      </p:sp>
      <p:sp>
        <p:nvSpPr>
          <p:cNvPr id="3" name="Subtitle 2"/>
          <p:cNvSpPr>
            <a:spLocks noGrp="1"/>
          </p:cNvSpPr>
          <p:nvPr>
            <p:ph type="subTitle" idx="1"/>
          </p:nvPr>
        </p:nvSpPr>
        <p:spPr>
          <a:xfrm>
            <a:off x="685800" y="5410200"/>
            <a:ext cx="7772400" cy="1219200"/>
          </a:xfrm>
        </p:spPr>
        <p:txBody>
          <a:bodyPr>
            <a:noAutofit/>
          </a:bodyPr>
          <a:lstStyle/>
          <a:p>
            <a:pPr algn="r"/>
            <a:r>
              <a:rPr lang="en-US" sz="2400" dirty="0" smtClean="0"/>
              <a:t>Uta Hussong-Christian</a:t>
            </a:r>
          </a:p>
          <a:p>
            <a:pPr algn="r"/>
            <a:r>
              <a:rPr lang="en-US" sz="2400" dirty="0" smtClean="0"/>
              <a:t>Kerri Goergen-Doll</a:t>
            </a:r>
          </a:p>
          <a:p>
            <a:pPr algn="r"/>
            <a:r>
              <a:rPr lang="en-US" sz="2400" dirty="0" smtClean="0"/>
              <a:t>OLA 2011</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28787" y="594845"/>
            <a:ext cx="5686425" cy="5668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257300" y="1320800"/>
          <a:ext cx="6629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457200" y="685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Patron</a:t>
            </a:r>
            <a:endParaRPr lang="en-US" b="1" dirty="0"/>
          </a:p>
        </p:txBody>
      </p:sp>
      <p:cxnSp>
        <p:nvCxnSpPr>
          <p:cNvPr id="13" name="Straight Arrow Connector 12"/>
          <p:cNvCxnSpPr/>
          <p:nvPr/>
        </p:nvCxnSpPr>
        <p:spPr>
          <a:xfrm rot="16200000" flipH="1">
            <a:off x="647700" y="1943100"/>
            <a:ext cx="914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239000" y="5334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Patron</a:t>
            </a:r>
            <a:endParaRPr lang="en-US" b="1" dirty="0"/>
          </a:p>
        </p:txBody>
      </p:sp>
      <p:cxnSp>
        <p:nvCxnSpPr>
          <p:cNvPr id="18" name="Straight Arrow Connector 17"/>
          <p:cNvCxnSpPr/>
          <p:nvPr/>
        </p:nvCxnSpPr>
        <p:spPr>
          <a:xfrm rot="16200000" flipH="1">
            <a:off x="6438900" y="4533900"/>
            <a:ext cx="914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The Numbers, Please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62100" y="1054100"/>
          <a:ext cx="60198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1933569" y="381000"/>
            <a:ext cx="5276861" cy="9144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solidFill>
                  <a:sysClr val="window" lastClr="FFFFFF"/>
                </a:solidFill>
              </a:rPr>
              <a:t>Average Circulation  per Item</a:t>
            </a:r>
            <a:endParaRPr lang="en-US" sz="3200" b="1" dirty="0">
              <a:solidFill>
                <a:sysClr val="window" lastClr="FFFFFF"/>
              </a:solidFill>
            </a:endParaRPr>
          </a:p>
        </p:txBody>
      </p:sp>
      <p:sp>
        <p:nvSpPr>
          <p:cNvPr id="7" name="Up Arrow 6"/>
          <p:cNvSpPr/>
          <p:nvPr/>
        </p:nvSpPr>
        <p:spPr>
          <a:xfrm>
            <a:off x="5181600" y="2286000"/>
            <a:ext cx="1295400" cy="182880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410200" y="2667000"/>
            <a:ext cx="838200" cy="369332"/>
          </a:xfrm>
          <a:prstGeom prst="rect">
            <a:avLst/>
          </a:prstGeom>
          <a:noFill/>
        </p:spPr>
        <p:txBody>
          <a:bodyPr wrap="square" rtlCol="0">
            <a:spAutoFit/>
          </a:bodyPr>
          <a:lstStyle/>
          <a:p>
            <a:pPr algn="ctr"/>
            <a:r>
              <a:rPr lang="en-US" dirty="0" smtClean="0"/>
              <a:t>177 %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8229600" cy="5897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Talk to Us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838200" y="457200"/>
          <a:ext cx="7467600" cy="5562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914400" y="533400"/>
          <a:ext cx="73152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752600"/>
          </a:xfrm>
        </p:spPr>
        <p:txBody>
          <a:bodyPr>
            <a:normAutofit fontScale="90000"/>
          </a:bodyPr>
          <a:lstStyle/>
          <a:p>
            <a:r>
              <a:rPr lang="en-US" dirty="0" smtClean="0"/>
              <a:t/>
            </a:r>
            <a:br>
              <a:rPr lang="en-US" dirty="0" smtClean="0"/>
            </a:br>
            <a:r>
              <a:rPr lang="en-US" sz="4900" dirty="0" smtClean="0"/>
              <a:t>Got Satisfaction?</a:t>
            </a:r>
            <a:br>
              <a:rPr lang="en-US" sz="4900" dirty="0" smtClean="0"/>
            </a:br>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OSU</a:t>
            </a:r>
            <a:endParaRPr lang="en-US" b="1" dirty="0"/>
          </a:p>
        </p:txBody>
      </p:sp>
      <p:sp>
        <p:nvSpPr>
          <p:cNvPr id="3" name="Content Placeholder 2"/>
          <p:cNvSpPr>
            <a:spLocks noGrp="1"/>
          </p:cNvSpPr>
          <p:nvPr>
            <p:ph idx="1"/>
          </p:nvPr>
        </p:nvSpPr>
        <p:spPr/>
        <p:txBody>
          <a:bodyPr>
            <a:normAutofit/>
          </a:bodyPr>
          <a:lstStyle/>
          <a:p>
            <a:r>
              <a:rPr lang="en-US" dirty="0" smtClean="0"/>
              <a:t>Land, Sea, Sun, &amp; Space grant university</a:t>
            </a:r>
          </a:p>
          <a:p>
            <a:r>
              <a:rPr lang="en-US" dirty="0" smtClean="0"/>
              <a:t>~$250M in funded research</a:t>
            </a:r>
          </a:p>
          <a:p>
            <a:r>
              <a:rPr lang="en-US" dirty="0" smtClean="0"/>
              <a:t>OSUL=Valley, Guin, Cascades</a:t>
            </a:r>
          </a:p>
          <a:p>
            <a:r>
              <a:rPr lang="en-US" dirty="0" smtClean="0"/>
              <a:t>~$5M materials budget</a:t>
            </a:r>
          </a:p>
          <a:p>
            <a:r>
              <a:rPr lang="en-US" dirty="0" smtClean="0"/>
              <a:t>18,981 undergrads / 3,615 grads</a:t>
            </a:r>
          </a:p>
          <a:p>
            <a:r>
              <a:rPr lang="en-US" dirty="0" smtClean="0"/>
              <a:t>3,481 faculty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876300" y="533400"/>
          <a:ext cx="73914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Feedback</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76600" y="3657600"/>
            <a:ext cx="1459823" cy="369332"/>
          </a:xfrm>
          <a:prstGeom prst="rect">
            <a:avLst/>
          </a:prstGeom>
          <a:noFill/>
        </p:spPr>
        <p:txBody>
          <a:bodyPr wrap="none" rtlCol="0">
            <a:spAutoFit/>
          </a:bodyPr>
          <a:lstStyle/>
          <a:p>
            <a:r>
              <a:rPr lang="en-US" dirty="0" smtClean="0"/>
              <a:t>36 comments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09600" y="533400"/>
            <a:ext cx="2819400" cy="3505200"/>
          </a:xfrm>
          <a:prstGeom prst="wedgeEllipseCallout">
            <a:avLst>
              <a:gd name="adj1" fmla="val 74484"/>
              <a:gd name="adj2" fmla="val 45073"/>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 think this is a great idea! Balancing (expected repeated) shipping costs against acquisition cost is a smart way of optimizing the library budget, which I think will pay off in the medium and long run.”</a:t>
            </a:r>
            <a:endParaRPr lang="en-US" sz="1600" b="1" dirty="0"/>
          </a:p>
        </p:txBody>
      </p:sp>
      <p:sp>
        <p:nvSpPr>
          <p:cNvPr id="9" name="Oval Callout 8"/>
          <p:cNvSpPr/>
          <p:nvPr/>
        </p:nvSpPr>
        <p:spPr>
          <a:xfrm>
            <a:off x="4419600" y="4191000"/>
            <a:ext cx="3810000" cy="2286000"/>
          </a:xfrm>
          <a:prstGeom prst="wedgeEllipseCallout">
            <a:avLst>
              <a:gd name="adj1" fmla="val -33659"/>
              <a:gd name="adj2" fmla="val -65655"/>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ha[s] facilitate[d] my dissertation writing because this book is key to my investigation. Other colleagues are plan[n]</a:t>
            </a:r>
            <a:r>
              <a:rPr lang="en-US" sz="1600" b="1" dirty="0" err="1" smtClean="0"/>
              <a:t>ing</a:t>
            </a:r>
            <a:r>
              <a:rPr lang="en-US" sz="1600" b="1" dirty="0" smtClean="0"/>
              <a:t> to use it and I will definitely use it for a graduate course.”</a:t>
            </a:r>
            <a:endParaRPr lang="en-US" sz="1600" b="1" dirty="0"/>
          </a:p>
        </p:txBody>
      </p:sp>
      <p:sp>
        <p:nvSpPr>
          <p:cNvPr id="13" name="Oval Callout 12"/>
          <p:cNvSpPr/>
          <p:nvPr/>
        </p:nvSpPr>
        <p:spPr>
          <a:xfrm>
            <a:off x="4343400" y="304800"/>
            <a:ext cx="2895600" cy="2286000"/>
          </a:xfrm>
          <a:prstGeom prst="wedgeEllipseCallout">
            <a:avLst>
              <a:gd name="adj1" fmla="val -38746"/>
              <a:gd name="adj2" fmla="val 84459"/>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is a dream come true: something is needed but is not available ... and then you make it available. Please go on, if at all possible!”   </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676400" y="1447800"/>
            <a:ext cx="6248400" cy="3962400"/>
          </a:xfrm>
          <a:prstGeom prst="wedgeEllipseCallout">
            <a:avLst>
              <a:gd name="adj1" fmla="val -47342"/>
              <a:gd name="adj2" fmla="val 4687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don't think 'a buy on demand program' is good way to purchase library items. You end up purchasing books without knowing if it was requested with teaching, research, or some other reason entirely. The library has gaping holes in its collection in all areas that are of interest to me. Filling these areas seems more important to me than randomly purchasing books.”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833.JPG"/>
          <p:cNvPicPr>
            <a:picLocks noGrp="1" noChangeAspect="1"/>
          </p:cNvPicPr>
          <p:nvPr>
            <p:ph idx="1"/>
          </p:nvPr>
        </p:nvPicPr>
        <p:blipFill>
          <a:blip r:embed="rId3" cstate="print"/>
          <a:stretch>
            <a:fillRect/>
          </a:stretch>
        </p:blipFill>
        <p:spPr>
          <a:xfrm>
            <a:off x="0" y="36513"/>
            <a:ext cx="9095316" cy="682148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52400" y="152400"/>
            <a:ext cx="2819400" cy="3505200"/>
          </a:xfrm>
          <a:prstGeom prst="wedgeEllipseCallout">
            <a:avLst>
              <a:gd name="adj1" fmla="val 74484"/>
              <a:gd name="adj2" fmla="val 45073"/>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 think this is a great idea! Balancing (expected repeated) shipping costs against acquisition cost is a smart way of optimizing the library budget, which I think will pay off in the medium and long run.”</a:t>
            </a:r>
            <a:endParaRPr lang="en-US" sz="1600" b="1" dirty="0"/>
          </a:p>
        </p:txBody>
      </p:sp>
      <p:sp>
        <p:nvSpPr>
          <p:cNvPr id="7" name="Oval Callout 6"/>
          <p:cNvSpPr/>
          <p:nvPr/>
        </p:nvSpPr>
        <p:spPr>
          <a:xfrm>
            <a:off x="762000" y="4191000"/>
            <a:ext cx="2590800" cy="2133600"/>
          </a:xfrm>
          <a:prstGeom prst="wedgeEllipseCallout">
            <a:avLst>
              <a:gd name="adj1" fmla="val 88074"/>
              <a:gd name="adj2" fmla="val -60631"/>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“How do you decide which items to buy? I cannot be sure this system is useful unless I know your criteria.”</a:t>
            </a:r>
            <a:endParaRPr lang="en-US" sz="1600" b="1" dirty="0"/>
          </a:p>
        </p:txBody>
      </p:sp>
      <p:sp>
        <p:nvSpPr>
          <p:cNvPr id="9" name="Oval Callout 8"/>
          <p:cNvSpPr/>
          <p:nvPr/>
        </p:nvSpPr>
        <p:spPr>
          <a:xfrm>
            <a:off x="4419600" y="4191000"/>
            <a:ext cx="3810000" cy="2286000"/>
          </a:xfrm>
          <a:prstGeom prst="wedgeEllipseCallout">
            <a:avLst>
              <a:gd name="adj1" fmla="val -33659"/>
              <a:gd name="adj2" fmla="val -65655"/>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ha[s] facilitate[d] my dissertation writing because this book is key to my investigation. Other colleagues are plan[n]</a:t>
            </a:r>
            <a:r>
              <a:rPr lang="en-US" sz="1600" b="1" dirty="0" err="1" smtClean="0"/>
              <a:t>ing</a:t>
            </a:r>
            <a:r>
              <a:rPr lang="en-US" sz="1600" b="1" dirty="0" smtClean="0"/>
              <a:t> to use it and I will definitely use it for a graduate course.”</a:t>
            </a:r>
            <a:endParaRPr lang="en-US" sz="1600" b="1" dirty="0"/>
          </a:p>
        </p:txBody>
      </p:sp>
      <p:sp>
        <p:nvSpPr>
          <p:cNvPr id="13" name="Oval Callout 12"/>
          <p:cNvSpPr/>
          <p:nvPr/>
        </p:nvSpPr>
        <p:spPr>
          <a:xfrm>
            <a:off x="3124200" y="304800"/>
            <a:ext cx="2895600" cy="2286000"/>
          </a:xfrm>
          <a:prstGeom prst="wedgeEllipseCallout">
            <a:avLst>
              <a:gd name="adj1" fmla="val 18491"/>
              <a:gd name="adj2" fmla="val 87376"/>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“This is a dream come true: something is needed but is not available ... and then you make it available. Please go on, if at all possible!”   </a:t>
            </a:r>
            <a:endParaRPr lang="en-US" sz="1600" b="1" dirty="0"/>
          </a:p>
        </p:txBody>
      </p:sp>
      <p:sp>
        <p:nvSpPr>
          <p:cNvPr id="14" name="Oval Callout 13"/>
          <p:cNvSpPr/>
          <p:nvPr/>
        </p:nvSpPr>
        <p:spPr>
          <a:xfrm>
            <a:off x="6096000" y="0"/>
            <a:ext cx="3048000" cy="4114800"/>
          </a:xfrm>
          <a:prstGeom prst="wedgeEllipseCallout">
            <a:avLst>
              <a:gd name="adj1" fmla="val -60217"/>
              <a:gd name="adj2" fmla="val 38990"/>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Biggest suggestion I have is to ASK the borrower of a book if they would like it to be purchased. While I appreciate getting the book, I really just wanted to take a look at it for some basic information and to see if it was worth buying in the first place. It probably did not need to be purchased and will likely not be used again.</a:t>
            </a:r>
            <a:endParaRPr lang="en-US" sz="1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57500"/>
            <a:ext cx="8229600" cy="1143000"/>
          </a:xfrm>
        </p:spPr>
        <p:txBody>
          <a:bodyPr/>
          <a:lstStyle/>
          <a:p>
            <a:r>
              <a:rPr lang="en-US" dirty="0" smtClean="0"/>
              <a:t>Future Moves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p:cNvPr>
          <p:cNvPicPr>
            <a:picLocks noGrp="1" noChangeAspect="1" noChangeArrowheads="1"/>
          </p:cNvPicPr>
          <p:nvPr>
            <p:ph idx="1"/>
          </p:nvPr>
        </p:nvPicPr>
        <p:blipFill>
          <a:blip r:embed="rId4" cstate="print"/>
          <a:srcRect/>
          <a:stretch>
            <a:fillRect/>
          </a:stretch>
        </p:blipFill>
        <p:spPr bwMode="auto">
          <a:xfrm>
            <a:off x="1443455" y="1600200"/>
            <a:ext cx="6257090" cy="4686300"/>
          </a:xfrm>
          <a:prstGeom prst="rect">
            <a:avLst/>
          </a:prstGeom>
          <a:noFill/>
          <a:ln w="9525">
            <a:noFill/>
            <a:miter lim="800000"/>
            <a:headEnd/>
            <a:tailEnd/>
          </a:ln>
        </p:spPr>
      </p:pic>
      <p:sp>
        <p:nvSpPr>
          <p:cNvPr id="5" name="TextBox 4"/>
          <p:cNvSpPr txBox="1"/>
          <p:nvPr/>
        </p:nvSpPr>
        <p:spPr>
          <a:xfrm>
            <a:off x="2286000" y="609600"/>
            <a:ext cx="4572000" cy="584775"/>
          </a:xfrm>
          <a:prstGeom prst="rect">
            <a:avLst/>
          </a:prstGeom>
          <a:noFill/>
        </p:spPr>
        <p:txBody>
          <a:bodyPr wrap="square" rtlCol="0">
            <a:spAutoFit/>
          </a:bodyPr>
          <a:lstStyle/>
          <a:p>
            <a:pPr algn="ctr"/>
            <a:r>
              <a:rPr lang="en-US" sz="3200" b="1" dirty="0" smtClean="0"/>
              <a:t>Getting It System Toolkit</a:t>
            </a:r>
            <a:endParaRPr lang="en-US"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535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553642" y="533400"/>
            <a:ext cx="6036716"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OSU ILL</a:t>
            </a:r>
            <a:endParaRPr lang="en-US" dirty="0"/>
          </a:p>
        </p:txBody>
      </p:sp>
      <p:sp>
        <p:nvSpPr>
          <p:cNvPr id="3" name="Content Placeholder 2"/>
          <p:cNvSpPr>
            <a:spLocks noGrp="1"/>
          </p:cNvSpPr>
          <p:nvPr>
            <p:ph idx="1"/>
          </p:nvPr>
        </p:nvSpPr>
        <p:spPr/>
        <p:txBody>
          <a:bodyPr/>
          <a:lstStyle/>
          <a:p>
            <a:r>
              <a:rPr lang="en-US" dirty="0" smtClean="0"/>
              <a:t>FY 09/10</a:t>
            </a:r>
          </a:p>
          <a:p>
            <a:pPr lvl="1"/>
            <a:r>
              <a:rPr lang="en-US" dirty="0" smtClean="0"/>
              <a:t>Filled 26,400 borrowing requests</a:t>
            </a:r>
          </a:p>
          <a:p>
            <a:pPr lvl="1"/>
            <a:r>
              <a:rPr lang="en-US" dirty="0" smtClean="0"/>
              <a:t>Filled 20,700 lending requests</a:t>
            </a:r>
          </a:p>
          <a:p>
            <a:pPr lvl="1"/>
            <a:endParaRPr lang="en-US" dirty="0"/>
          </a:p>
          <a:p>
            <a:pPr lvl="1">
              <a:buFont typeface="Arial" pitchFamily="34" charset="0"/>
              <a:buChar char="•"/>
            </a:pPr>
            <a:r>
              <a:rPr lang="en-US" dirty="0" smtClean="0"/>
              <a:t>Borrowed 4,700 Loans/Books/</a:t>
            </a:r>
            <a:r>
              <a:rPr lang="en-US" dirty="0" err="1" smtClean="0"/>
              <a:t>Returnables</a:t>
            </a:r>
            <a:endParaRPr lang="en-US" dirty="0" smtClean="0"/>
          </a:p>
          <a:p>
            <a:pPr lvl="1">
              <a:buFont typeface="Arial" pitchFamily="34" charset="0"/>
              <a:buChar char="•"/>
            </a:pPr>
            <a:r>
              <a:rPr lang="en-US" dirty="0" smtClean="0"/>
              <a:t>Cancelled 2,100  Loan requests</a:t>
            </a:r>
          </a:p>
          <a:p>
            <a:pPr lvl="3"/>
            <a:r>
              <a:rPr lang="en-US" dirty="0" smtClean="0"/>
              <a:t>841 unavailable for loan</a:t>
            </a:r>
          </a:p>
          <a:p>
            <a:pPr lvl="3"/>
            <a:endParaRPr lang="en-US" dirty="0" smtClean="0"/>
          </a:p>
        </p:txBody>
      </p:sp>
    </p:spTree>
    <p:extLst>
      <p:ext uri="{BB962C8B-B14F-4D97-AF65-F5344CB8AC3E}">
        <p14:creationId xmlns="" xmlns:p14="http://schemas.microsoft.com/office/powerpoint/2010/main" val="3256115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It’s (Almost) All Good!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y_request_feedback.png"/>
          <p:cNvPicPr>
            <a:picLocks noChangeAspect="1"/>
          </p:cNvPicPr>
          <p:nvPr/>
        </p:nvPicPr>
        <p:blipFill>
          <a:blip r:embed="rId3" cstate="print"/>
          <a:stretch>
            <a:fillRect/>
          </a:stretch>
        </p:blipFill>
        <p:spPr>
          <a:xfrm>
            <a:off x="573675" y="838200"/>
            <a:ext cx="7996650" cy="5181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57500"/>
            <a:ext cx="8229600" cy="1143000"/>
          </a:xfrm>
        </p:spPr>
        <p:txBody>
          <a:bodyPr>
            <a:normAutofit fontScale="90000"/>
          </a:bodyPr>
          <a:lstStyle/>
          <a:p>
            <a:r>
              <a:rPr lang="en-US" dirty="0" smtClean="0"/>
              <a:t>Questions?</a:t>
            </a:r>
            <a:br>
              <a:rPr lang="en-US" dirty="0" smtClean="0"/>
            </a:br>
            <a:r>
              <a:rPr lang="en-US" dirty="0" smtClean="0"/>
              <a:t>Comments?</a:t>
            </a:r>
            <a:endParaRPr lang="en-US" dirty="0"/>
          </a:p>
        </p:txBody>
      </p:sp>
    </p:spTree>
    <p:extLst>
      <p:ext uri="{BB962C8B-B14F-4D97-AF65-F5344CB8AC3E}">
        <p14:creationId xmlns="" xmlns:p14="http://schemas.microsoft.com/office/powerpoint/2010/main" val="2114660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86400"/>
          </a:xfrm>
        </p:spPr>
        <p:txBody>
          <a:bodyPr>
            <a:normAutofit/>
          </a:bodyPr>
          <a:lstStyle/>
          <a:p>
            <a:pPr>
              <a:buNone/>
            </a:pPr>
            <a:endParaRPr lang="en-US" dirty="0" smtClean="0"/>
          </a:p>
          <a:p>
            <a:pPr>
              <a:buNone/>
            </a:pPr>
            <a:endParaRPr lang="en-US" dirty="0" smtClean="0"/>
          </a:p>
          <a:p>
            <a:pPr>
              <a:buNone/>
            </a:pPr>
            <a:endParaRPr lang="en-US" sz="2000" dirty="0" smtClean="0"/>
          </a:p>
          <a:p>
            <a:pPr>
              <a:buNone/>
            </a:pPr>
            <a:endParaRPr lang="en-US" sz="2000" dirty="0" smtClean="0"/>
          </a:p>
          <a:p>
            <a:pPr>
              <a:buNone/>
            </a:pPr>
            <a:endParaRPr lang="en-US" sz="3600" dirty="0" smtClean="0"/>
          </a:p>
          <a:p>
            <a:pPr>
              <a:buNone/>
            </a:pPr>
            <a:r>
              <a:rPr lang="en-US" sz="3600" dirty="0" smtClean="0"/>
              <a:t>uta.hussong-christian@oregonstate.edu</a:t>
            </a:r>
          </a:p>
          <a:p>
            <a:pPr>
              <a:buNone/>
            </a:pPr>
            <a:r>
              <a:rPr lang="en-US" sz="3600" dirty="0" smtClean="0"/>
              <a:t>kerri.goergen-doll@oregonstate.edu</a:t>
            </a:r>
          </a:p>
          <a:p>
            <a:pPr>
              <a:buNone/>
            </a:pPr>
            <a:endParaRPr lang="en-US" sz="3600" dirty="0" smtClean="0"/>
          </a:p>
          <a:p>
            <a:pPr>
              <a:buNone/>
            </a:pPr>
            <a:endParaRPr lang="en-US" sz="3600" dirty="0"/>
          </a:p>
        </p:txBody>
      </p:sp>
      <p:sp>
        <p:nvSpPr>
          <p:cNvPr id="4" name="Oval Callout 3"/>
          <p:cNvSpPr/>
          <p:nvPr/>
        </p:nvSpPr>
        <p:spPr>
          <a:xfrm>
            <a:off x="6096000" y="457200"/>
            <a:ext cx="2590800" cy="2133600"/>
          </a:xfrm>
          <a:prstGeom prst="wedgeEllipseCallout">
            <a:avLst>
              <a:gd name="adj1" fmla="val -95014"/>
              <a:gd name="adj2" fmla="val 68387"/>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Thank You!</a:t>
            </a:r>
            <a:endParaRPr lang="en-US" sz="4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5410200"/>
          </a:xfrm>
        </p:spPr>
        <p:txBody>
          <a:bodyPr>
            <a:normAutofit fontScale="62500" lnSpcReduction="20000"/>
          </a:bodyPr>
          <a:lstStyle/>
          <a:p>
            <a:pPr algn="ctr">
              <a:buNone/>
            </a:pPr>
            <a:r>
              <a:rPr lang="en-US" sz="3800" dirty="0" smtClean="0"/>
              <a:t>References</a:t>
            </a:r>
          </a:p>
          <a:p>
            <a:pPr algn="ctr">
              <a:buNone/>
            </a:pPr>
            <a:endParaRPr lang="en-US" sz="2600" dirty="0" smtClean="0"/>
          </a:p>
          <a:p>
            <a:pPr>
              <a:buNone/>
            </a:pPr>
            <a:r>
              <a:rPr lang="en-US" sz="2600" dirty="0" smtClean="0"/>
              <a:t>Hussong-Christian, Uta, and Kerri Goergen-Doll. "We're Listening: Using Patron Feedback to Assess and Enhance Purchase on Demand." </a:t>
            </a:r>
            <a:r>
              <a:rPr lang="en-US" sz="2600" i="1" dirty="0" smtClean="0"/>
              <a:t>Journal of Interlibrary Loan, Document Delivery &amp; Electronic Reserves </a:t>
            </a:r>
            <a:r>
              <a:rPr lang="en-US" sz="2600" dirty="0" smtClean="0"/>
              <a:t>20, no. 5 (2010): </a:t>
            </a:r>
            <a:r>
              <a:rPr lang="en-US" sz="2600" dirty="0" smtClean="0"/>
              <a:t>319-335</a:t>
            </a:r>
            <a:r>
              <a:rPr lang="en-US" sz="2600" i="1" dirty="0" smtClean="0"/>
              <a:t>. </a:t>
            </a:r>
            <a:r>
              <a:rPr lang="en-US" sz="2600" dirty="0" smtClean="0"/>
              <a:t>http://</a:t>
            </a:r>
            <a:r>
              <a:rPr lang="en-US" sz="2600" dirty="0" smtClean="0"/>
              <a:t>dx.doi.org/</a:t>
            </a:r>
            <a:r>
              <a:rPr lang="en-US" sz="2600" i="1" dirty="0" smtClean="0"/>
              <a:t>10.1080</a:t>
            </a:r>
            <a:r>
              <a:rPr lang="en-US" sz="2600" dirty="0" smtClean="0"/>
              <a:t>/</a:t>
            </a:r>
            <a:r>
              <a:rPr lang="en-US" sz="2600" i="1" dirty="0" smtClean="0"/>
              <a:t>1072303X</a:t>
            </a:r>
            <a:r>
              <a:rPr lang="en-US" sz="2600" dirty="0" smtClean="0"/>
              <a:t>.</a:t>
            </a:r>
            <a:r>
              <a:rPr lang="en-US" sz="2600" i="1" dirty="0" smtClean="0"/>
              <a:t>2010.517420.  </a:t>
            </a:r>
            <a:r>
              <a:rPr lang="en-US" sz="2600" dirty="0" smtClean="0"/>
              <a:t>Open </a:t>
            </a:r>
            <a:r>
              <a:rPr lang="en-US" sz="2600" dirty="0" smtClean="0"/>
              <a:t>access pre-print:  </a:t>
            </a:r>
            <a:r>
              <a:rPr lang="en-US" sz="2600" dirty="0" smtClean="0">
                <a:hlinkClick r:id="rId3"/>
              </a:rPr>
              <a:t>http://</a:t>
            </a:r>
            <a:r>
              <a:rPr lang="en-US" sz="2600" dirty="0" smtClean="0">
                <a:hlinkClick r:id="rId3"/>
              </a:rPr>
              <a:t>ir.library.oregonstate.edu/xmlui/handle/1957/19188</a:t>
            </a:r>
            <a:endParaRPr lang="en-US" sz="2600" dirty="0" smtClean="0"/>
          </a:p>
          <a:p>
            <a:pPr>
              <a:buNone/>
            </a:pPr>
            <a:endParaRPr lang="en-US" sz="2400" i="1" dirty="0" smtClean="0"/>
          </a:p>
          <a:p>
            <a:pPr>
              <a:buNone/>
            </a:pPr>
            <a:endParaRPr lang="en-US" sz="1900" dirty="0" smtClean="0"/>
          </a:p>
          <a:p>
            <a:pPr>
              <a:buNone/>
            </a:pPr>
            <a:endParaRPr lang="en-US" sz="1900" dirty="0" smtClean="0"/>
          </a:p>
          <a:p>
            <a:pPr algn="ctr">
              <a:buNone/>
            </a:pPr>
            <a:r>
              <a:rPr lang="en-US" sz="3800" dirty="0" smtClean="0"/>
              <a:t>Photo Credits</a:t>
            </a:r>
          </a:p>
          <a:p>
            <a:pPr algn="ctr">
              <a:buNone/>
            </a:pPr>
            <a:endParaRPr lang="en-US" sz="2600" dirty="0" smtClean="0"/>
          </a:p>
          <a:p>
            <a:pPr>
              <a:buNone/>
            </a:pPr>
            <a:r>
              <a:rPr lang="en-US" sz="2300" dirty="0" smtClean="0"/>
              <a:t>Check </a:t>
            </a:r>
            <a:r>
              <a:rPr lang="en-US" sz="2300" dirty="0" err="1" smtClean="0"/>
              <a:t>Chk</a:t>
            </a:r>
            <a:r>
              <a:rPr lang="en-US" sz="2300" dirty="0" smtClean="0"/>
              <a:t>, </a:t>
            </a:r>
            <a:r>
              <a:rPr lang="en-US" sz="2300" dirty="0" err="1" smtClean="0"/>
              <a:t>Flickr</a:t>
            </a:r>
            <a:r>
              <a:rPr lang="en-US" sz="2300" dirty="0" smtClean="0"/>
              <a:t> user Matt </a:t>
            </a:r>
            <a:r>
              <a:rPr lang="en-US" sz="2300" dirty="0" smtClean="0"/>
              <a:t>Carman, </a:t>
            </a:r>
            <a:r>
              <a:rPr lang="en-US" sz="2300" dirty="0" smtClean="0">
                <a:hlinkClick r:id="rId4"/>
              </a:rPr>
              <a:t>http</a:t>
            </a:r>
            <a:r>
              <a:rPr lang="en-US" sz="2300" dirty="0" smtClean="0">
                <a:hlinkClick r:id="rId4"/>
              </a:rPr>
              <a:t>://www.flickr.com/photos/mattcarman/1573507091</a:t>
            </a:r>
            <a:r>
              <a:rPr lang="en-US" sz="2300" dirty="0" smtClean="0">
                <a:hlinkClick r:id="rId4"/>
              </a:rPr>
              <a:t>/</a:t>
            </a:r>
            <a:r>
              <a:rPr lang="en-US" sz="2300" dirty="0" smtClean="0"/>
              <a:t>, </a:t>
            </a:r>
            <a:endParaRPr lang="en-US" sz="2300" dirty="0" smtClean="0"/>
          </a:p>
          <a:p>
            <a:pPr lvl="1">
              <a:buNone/>
            </a:pPr>
            <a:r>
              <a:rPr lang="en-US" sz="2300" dirty="0" smtClean="0"/>
              <a:t>Some </a:t>
            </a:r>
            <a:r>
              <a:rPr lang="en-US" sz="2300" dirty="0" smtClean="0"/>
              <a:t>rights reserved</a:t>
            </a:r>
          </a:p>
          <a:p>
            <a:pPr>
              <a:buNone/>
            </a:pPr>
            <a:r>
              <a:rPr lang="en-US" sz="2300" dirty="0" smtClean="0"/>
              <a:t>Maw </a:t>
            </a:r>
            <a:r>
              <a:rPr lang="en-US" sz="2300" dirty="0" smtClean="0"/>
              <a:t>&amp; Paw </a:t>
            </a:r>
            <a:r>
              <a:rPr lang="en-US" sz="2300" dirty="0" smtClean="0"/>
              <a:t>Beaver</a:t>
            </a:r>
            <a:r>
              <a:rPr lang="en-US" sz="2300" dirty="0" smtClean="0"/>
              <a:t>, </a:t>
            </a:r>
            <a:r>
              <a:rPr lang="en-US" sz="2300" dirty="0" err="1" smtClean="0"/>
              <a:t>Flickr</a:t>
            </a:r>
            <a:r>
              <a:rPr lang="en-US" sz="2300" dirty="0" smtClean="0"/>
              <a:t> user </a:t>
            </a:r>
            <a:r>
              <a:rPr lang="en-US" sz="2300" dirty="0" smtClean="0"/>
              <a:t>Finchlake2000, </a:t>
            </a:r>
            <a:r>
              <a:rPr lang="en-US" sz="2300" dirty="0" smtClean="0">
                <a:hlinkClick r:id="rId5"/>
              </a:rPr>
              <a:t>http</a:t>
            </a:r>
            <a:r>
              <a:rPr lang="en-US" sz="2300" dirty="0">
                <a:hlinkClick r:id="rId5"/>
              </a:rPr>
              <a:t>://www.flickr.com/photos/finchlake/5459881413</a:t>
            </a:r>
            <a:r>
              <a:rPr lang="en-US" sz="2300" dirty="0" smtClean="0">
                <a:hlinkClick r:id="rId5"/>
              </a:rPr>
              <a:t>/</a:t>
            </a:r>
            <a:r>
              <a:rPr lang="en-US" sz="2300" dirty="0" smtClean="0"/>
              <a:t>, </a:t>
            </a:r>
            <a:r>
              <a:rPr lang="en-US" sz="2300" dirty="0" smtClean="0"/>
              <a:t>Some rights reserved</a:t>
            </a:r>
          </a:p>
          <a:p>
            <a:pPr>
              <a:buNone/>
            </a:pPr>
            <a:r>
              <a:rPr lang="en-US" sz="2300" dirty="0" smtClean="0"/>
              <a:t>56th </a:t>
            </a:r>
            <a:r>
              <a:rPr lang="en-US" sz="2300" dirty="0" smtClean="0"/>
              <a:t>Annual TSU Relays, Texas Southern University, Houston, Texas </a:t>
            </a:r>
            <a:r>
              <a:rPr lang="en-US" sz="2300" dirty="0" smtClean="0"/>
              <a:t>2007.03.24, </a:t>
            </a:r>
            <a:r>
              <a:rPr lang="en-US" sz="2300" dirty="0" err="1" smtClean="0"/>
              <a:t>Flickr</a:t>
            </a:r>
            <a:r>
              <a:rPr lang="en-US" sz="2300" dirty="0" smtClean="0"/>
              <a:t> user </a:t>
            </a:r>
            <a:r>
              <a:rPr lang="en-US" sz="2300" dirty="0" err="1" smtClean="0"/>
              <a:t>fossilmike</a:t>
            </a:r>
            <a:r>
              <a:rPr lang="en-US" sz="2300" dirty="0" smtClean="0"/>
              <a:t>, </a:t>
            </a:r>
            <a:r>
              <a:rPr lang="en-US" sz="2300" dirty="0" smtClean="0">
                <a:hlinkClick r:id="rId6"/>
              </a:rPr>
              <a:t>http</a:t>
            </a:r>
            <a:r>
              <a:rPr lang="en-US" sz="2300" dirty="0" smtClean="0">
                <a:hlinkClick r:id="rId6"/>
              </a:rPr>
              <a:t>://</a:t>
            </a:r>
            <a:r>
              <a:rPr lang="en-US" sz="2300" dirty="0" smtClean="0">
                <a:hlinkClick r:id="rId6"/>
              </a:rPr>
              <a:t>www.flickr.com/photos/fossilmike/438214403</a:t>
            </a:r>
            <a:r>
              <a:rPr lang="en-US" sz="2300" dirty="0" smtClean="0"/>
              <a:t>, </a:t>
            </a:r>
            <a:r>
              <a:rPr lang="en-US" sz="2300" dirty="0" smtClean="0"/>
              <a:t>Some rights reserved</a:t>
            </a:r>
          </a:p>
          <a:p>
            <a:pPr>
              <a:buNone/>
            </a:pPr>
            <a:r>
              <a:rPr lang="en-US" sz="2300" dirty="0" smtClean="0"/>
              <a:t>Collection </a:t>
            </a:r>
            <a:r>
              <a:rPr lang="en-US" sz="2300" dirty="0" smtClean="0"/>
              <a:t>Development </a:t>
            </a:r>
            <a:r>
              <a:rPr lang="en-US" sz="2300" dirty="0" smtClean="0"/>
              <a:t>Gaps, Uta </a:t>
            </a:r>
            <a:r>
              <a:rPr lang="en-US" sz="2300" dirty="0" smtClean="0"/>
              <a:t>Hussong-Christian, Some rights reserved</a:t>
            </a:r>
          </a:p>
          <a:p>
            <a:pPr>
              <a:buNone/>
            </a:pPr>
            <a:r>
              <a:rPr lang="en-US" sz="2300" dirty="0" smtClean="0"/>
              <a:t>ILL &amp; GIST </a:t>
            </a:r>
            <a:r>
              <a:rPr lang="en-US" sz="2300" dirty="0" err="1" smtClean="0"/>
              <a:t>Worflow</a:t>
            </a:r>
            <a:r>
              <a:rPr lang="en-US" sz="2300" dirty="0" smtClean="0"/>
              <a:t>, </a:t>
            </a:r>
            <a:r>
              <a:rPr lang="en-US" sz="2300" dirty="0" smtClean="0">
                <a:hlinkClick r:id="rId7"/>
              </a:rPr>
              <a:t>http</a:t>
            </a:r>
            <a:r>
              <a:rPr lang="en-US" sz="2300" dirty="0" smtClean="0">
                <a:hlinkClick r:id="rId7"/>
              </a:rPr>
              <a:t>://</a:t>
            </a:r>
            <a:r>
              <a:rPr lang="en-US" sz="2300" dirty="0" smtClean="0">
                <a:hlinkClick r:id="rId7"/>
              </a:rPr>
              <a:t>idsproject.org/Tools/GIST.aspx</a:t>
            </a:r>
            <a:endParaRPr lang="en-US" sz="2300" dirty="0" smtClean="0"/>
          </a:p>
          <a:p>
            <a:pPr>
              <a:buNone/>
            </a:pPr>
            <a:r>
              <a:rPr lang="en-US" sz="2300" dirty="0" smtClean="0"/>
              <a:t>Data Services Using Various APIs, </a:t>
            </a:r>
            <a:r>
              <a:rPr lang="en-US" sz="2300" dirty="0" smtClean="0">
                <a:hlinkClick r:id="rId8"/>
              </a:rPr>
              <a:t>http</a:t>
            </a:r>
            <a:r>
              <a:rPr lang="en-US" sz="2300" dirty="0" smtClean="0">
                <a:hlinkClick r:id="rId8"/>
              </a:rPr>
              <a:t>://toolkit.idsproject.org/lib/exe/fetch.php?cache=&amp;</a:t>
            </a:r>
            <a:r>
              <a:rPr lang="en-US" sz="2300" dirty="0" smtClean="0">
                <a:hlinkClick r:id="rId8"/>
              </a:rPr>
              <a:t>media=gist:implementation:install:image01.png</a:t>
            </a:r>
            <a:endParaRPr lang="en-US" sz="2300" dirty="0" smtClean="0"/>
          </a:p>
          <a:p>
            <a:pPr>
              <a:buNone/>
            </a:pPr>
            <a:r>
              <a:rPr lang="en-US" sz="2300" dirty="0" smtClean="0"/>
              <a:t>GIST Acquisitions Workflow Map, </a:t>
            </a:r>
            <a:r>
              <a:rPr lang="en-US" sz="2300" u="sng" dirty="0" smtClean="0">
                <a:hlinkClick r:id="rId9"/>
              </a:rPr>
              <a:t>http</a:t>
            </a:r>
            <a:r>
              <a:rPr lang="en-US" sz="2300" u="sng" dirty="0" smtClean="0">
                <a:hlinkClick r:id="rId9"/>
              </a:rPr>
              <a:t>://toolkit.idsproject.org/doku.php?id=gist:workflow:map</a:t>
            </a:r>
            <a:endParaRPr lang="en-US" sz="2300" u="sng" dirty="0" smtClean="0"/>
          </a:p>
          <a:p>
            <a:pPr lvl="1">
              <a:buNone/>
            </a:pPr>
            <a:endParaRPr lang="en-US" sz="1600" dirty="0" smtClean="0"/>
          </a:p>
          <a:p>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93821" y="-914399"/>
            <a:ext cx="6356358" cy="7879080"/>
          </a:xfrm>
          <a:prstGeom prst="rect">
            <a:avLst/>
          </a:prstGeom>
          <a:noFill/>
          <a:scene3d>
            <a:camera prst="orthographicFront">
              <a:rot lat="17400000" lon="0" rev="0"/>
            </a:camera>
            <a:lightRig rig="threePt" dir="t"/>
          </a:scene3d>
        </p:spPr>
        <p:txBody>
          <a:bodyPr wrap="square" lIns="91440" tIns="45720" rIns="91440" bIns="45720">
            <a:spAutoFit/>
            <a:scene3d>
              <a:camera prst="orthographicFront">
                <a:rot lat="1740000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A</a:t>
            </a:r>
            <a:endPar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Long</a:t>
            </a: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Time </a:t>
            </a:r>
          </a:p>
          <a:p>
            <a:pPr algn="ct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endParaRPr>
          </a:p>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sx="1000" sy="1000" algn="ctr" rotWithShape="0">
                    <a:schemeClr val="accent1">
                      <a:alpha val="52000"/>
                    </a:schemeClr>
                  </a:outerShdw>
                  <a:reflection blurRad="12700" stA="50000" endPos="50000" dist="5000" dir="5400000" sy="-100000" rotWithShape="0"/>
                </a:effectLst>
              </a:rPr>
              <a:t>Ago…</a:t>
            </a:r>
          </a:p>
          <a:p>
            <a:pPr algn="ct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38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chemeClr val="tx1"/>
                </a:solidFill>
                <a:effectLst/>
                <a:uLnTx/>
                <a:uFillTx/>
                <a:latin typeface="+mj-lt"/>
                <a:ea typeface="+mj-ea"/>
                <a:cs typeface="+mj-cs"/>
              </a:rPr>
              <a:t>Criteria</a:t>
            </a:r>
            <a:endParaRPr kumimoji="0" lang="en-US" sz="7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pic>
        <p:nvPicPr>
          <p:cNvPr id="6" name="Content Placeholder 3" descr="1573507091_f917f02fe7.jpg"/>
          <p:cNvPicPr>
            <a:picLocks noChangeAspect="1"/>
          </p:cNvPicPr>
          <p:nvPr/>
        </p:nvPicPr>
        <p:blipFill>
          <a:blip r:embed="rId3" cstate="print"/>
          <a:stretch>
            <a:fillRect/>
          </a:stretch>
        </p:blipFill>
        <p:spPr>
          <a:xfrm>
            <a:off x="0" y="533400"/>
            <a:ext cx="3251200" cy="2438400"/>
          </a:xfrm>
          <a:prstGeom prst="rect">
            <a:avLst/>
          </a:prstGeom>
        </p:spPr>
      </p:pic>
      <p:sp>
        <p:nvSpPr>
          <p:cNvPr id="9" name="TextBox 8"/>
          <p:cNvSpPr txBox="1"/>
          <p:nvPr/>
        </p:nvSpPr>
        <p:spPr>
          <a:xfrm>
            <a:off x="152400" y="2514600"/>
            <a:ext cx="1033937" cy="369332"/>
          </a:xfrm>
          <a:prstGeom prst="rect">
            <a:avLst/>
          </a:prstGeom>
          <a:noFill/>
        </p:spPr>
        <p:txBody>
          <a:bodyPr wrap="none" rtlCol="0">
            <a:spAutoFit/>
          </a:bodyPr>
          <a:lstStyle/>
          <a:p>
            <a:r>
              <a:rPr lang="en-US" dirty="0" smtClean="0">
                <a:solidFill>
                  <a:schemeClr val="accent1"/>
                </a:solidFill>
              </a:rPr>
              <a:t>$150 cap</a:t>
            </a:r>
            <a:endParaRPr lang="en-US" dirty="0">
              <a:solidFill>
                <a:schemeClr val="accent1"/>
              </a:solidFill>
            </a:endParaRPr>
          </a:p>
        </p:txBody>
      </p:sp>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73507091_f917f02fe7.jpg"/>
          <p:cNvPicPr>
            <a:picLocks noGrp="1" noChangeAspect="1"/>
          </p:cNvPicPr>
          <p:nvPr>
            <p:ph idx="1"/>
          </p:nvPr>
        </p:nvPicPr>
        <p:blipFill>
          <a:blip r:embed="rId3" cstate="print"/>
          <a:stretch>
            <a:fillRect/>
          </a:stretch>
        </p:blipFill>
        <p:spPr>
          <a:xfrm>
            <a:off x="2438400" y="990600"/>
            <a:ext cx="5583767" cy="4187825"/>
          </a:xfrm>
        </p:spPr>
      </p:pic>
      <p:pic>
        <p:nvPicPr>
          <p:cNvPr id="10" name="Content Placeholder 3" descr="1573507091_f917f02fe7.jpg"/>
          <p:cNvPicPr>
            <a:picLocks noChangeAspect="1"/>
          </p:cNvPicPr>
          <p:nvPr/>
        </p:nvPicPr>
        <p:blipFill>
          <a:blip r:embed="rId3" cstate="print"/>
          <a:stretch>
            <a:fillRect/>
          </a:stretch>
        </p:blipFill>
        <p:spPr>
          <a:xfrm>
            <a:off x="5892800" y="4267200"/>
            <a:ext cx="3251200" cy="2438400"/>
          </a:xfrm>
          <a:prstGeom prst="rect">
            <a:avLst/>
          </a:prstGeom>
        </p:spPr>
      </p:pic>
      <p:sp>
        <p:nvSpPr>
          <p:cNvPr id="11" name="TextBox 10"/>
          <p:cNvSpPr txBox="1"/>
          <p:nvPr/>
        </p:nvSpPr>
        <p:spPr>
          <a:xfrm>
            <a:off x="6096000" y="6248400"/>
            <a:ext cx="920188" cy="369332"/>
          </a:xfrm>
          <a:prstGeom prst="rect">
            <a:avLst/>
          </a:prstGeom>
          <a:noFill/>
        </p:spPr>
        <p:txBody>
          <a:bodyPr wrap="none" rtlCol="0">
            <a:spAutoFit/>
          </a:bodyPr>
          <a:lstStyle/>
          <a:p>
            <a:r>
              <a:rPr lang="en-US" dirty="0" err="1" smtClean="0">
                <a:solidFill>
                  <a:schemeClr val="accent1"/>
                </a:solidFill>
              </a:rPr>
              <a:t>amazon</a:t>
            </a:r>
            <a:endParaRPr lang="en-US" dirty="0">
              <a:solidFill>
                <a:schemeClr val="accent1"/>
              </a:solidFill>
            </a:endParaRPr>
          </a:p>
        </p:txBody>
      </p:sp>
      <p:pic>
        <p:nvPicPr>
          <p:cNvPr id="6" name="Content Placeholder 3" descr="1573507091_f917f02fe7.jpg"/>
          <p:cNvPicPr>
            <a:picLocks noChangeAspect="1"/>
          </p:cNvPicPr>
          <p:nvPr/>
        </p:nvPicPr>
        <p:blipFill>
          <a:blip r:embed="rId3" cstate="print"/>
          <a:stretch>
            <a:fillRect/>
          </a:stretch>
        </p:blipFill>
        <p:spPr>
          <a:xfrm>
            <a:off x="0" y="533400"/>
            <a:ext cx="3251200" cy="2438400"/>
          </a:xfrm>
          <a:prstGeom prst="rect">
            <a:avLst/>
          </a:prstGeom>
        </p:spPr>
      </p:pic>
      <p:sp>
        <p:nvSpPr>
          <p:cNvPr id="9" name="TextBox 8"/>
          <p:cNvSpPr txBox="1"/>
          <p:nvPr/>
        </p:nvSpPr>
        <p:spPr>
          <a:xfrm>
            <a:off x="152400" y="2514600"/>
            <a:ext cx="1033937" cy="369332"/>
          </a:xfrm>
          <a:prstGeom prst="rect">
            <a:avLst/>
          </a:prstGeom>
          <a:noFill/>
        </p:spPr>
        <p:txBody>
          <a:bodyPr wrap="none" rtlCol="0">
            <a:spAutoFit/>
          </a:bodyPr>
          <a:lstStyle/>
          <a:p>
            <a:r>
              <a:rPr lang="en-US" dirty="0" smtClean="0">
                <a:solidFill>
                  <a:schemeClr val="accent1"/>
                </a:solidFill>
              </a:rPr>
              <a:t>$150 cap</a:t>
            </a:r>
            <a:endParaRPr lang="en-US" dirty="0">
              <a:solidFill>
                <a:schemeClr val="accent1"/>
              </a:solidFill>
            </a:endParaRPr>
          </a:p>
        </p:txBody>
      </p:sp>
      <p:sp>
        <p:nvSpPr>
          <p:cNvPr id="8" name="TextBox 7"/>
          <p:cNvSpPr txBox="1"/>
          <p:nvPr/>
        </p:nvSpPr>
        <p:spPr>
          <a:xfrm>
            <a:off x="2743200" y="4343400"/>
            <a:ext cx="2286000" cy="369332"/>
          </a:xfrm>
          <a:prstGeom prst="rect">
            <a:avLst/>
          </a:prstGeom>
          <a:noFill/>
        </p:spPr>
        <p:txBody>
          <a:bodyPr wrap="square" rtlCol="0">
            <a:spAutoFit/>
          </a:bodyPr>
          <a:lstStyle/>
          <a:p>
            <a:r>
              <a:rPr lang="en-US" dirty="0" smtClean="0">
                <a:solidFill>
                  <a:schemeClr val="accent1"/>
                </a:solidFill>
              </a:rPr>
              <a:t>faculty/grad requests</a:t>
            </a:r>
            <a:endParaRPr lang="en-US" dirty="0">
              <a:solidFill>
                <a:schemeClr val="accent1"/>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Check</a:t>
            </a:r>
            <a:endParaRPr lang="en-US" dirty="0"/>
          </a:p>
        </p:txBody>
      </p:sp>
      <p:sp>
        <p:nvSpPr>
          <p:cNvPr id="3" name="Content Placeholder 2"/>
          <p:cNvSpPr>
            <a:spLocks noGrp="1"/>
          </p:cNvSpPr>
          <p:nvPr>
            <p:ph idx="1"/>
          </p:nvPr>
        </p:nvSpPr>
        <p:spPr/>
        <p:txBody>
          <a:bodyPr>
            <a:normAutofit fontScale="70000" lnSpcReduction="20000"/>
          </a:bodyPr>
          <a:lstStyle/>
          <a:p>
            <a:r>
              <a:rPr lang="en-US" dirty="0"/>
              <a:t>Monographs</a:t>
            </a:r>
          </a:p>
          <a:p>
            <a:r>
              <a:rPr lang="en-US" dirty="0"/>
              <a:t>scholarly material</a:t>
            </a:r>
          </a:p>
          <a:p>
            <a:r>
              <a:rPr lang="en-US" dirty="0"/>
              <a:t>monograph series acceptable</a:t>
            </a:r>
          </a:p>
          <a:p>
            <a:r>
              <a:rPr lang="en-US" dirty="0"/>
              <a:t>no textbooks</a:t>
            </a:r>
          </a:p>
          <a:p>
            <a:r>
              <a:rPr lang="en-US" dirty="0"/>
              <a:t>no e-books</a:t>
            </a:r>
          </a:p>
          <a:p>
            <a:r>
              <a:rPr lang="en-US" dirty="0"/>
              <a:t>no standards or conferences</a:t>
            </a:r>
          </a:p>
          <a:p>
            <a:r>
              <a:rPr lang="en-US" dirty="0"/>
              <a:t>no award winning fiction</a:t>
            </a:r>
          </a:p>
          <a:p>
            <a:r>
              <a:rPr lang="en-US" dirty="0"/>
              <a:t>no microform/film</a:t>
            </a:r>
          </a:p>
          <a:p>
            <a:r>
              <a:rPr lang="en-US" dirty="0"/>
              <a:t>no dissertations</a:t>
            </a:r>
          </a:p>
          <a:p>
            <a:r>
              <a:rPr lang="en-US" dirty="0"/>
              <a:t>no A/V</a:t>
            </a:r>
          </a:p>
          <a:p>
            <a:r>
              <a:rPr lang="en-US" dirty="0"/>
              <a:t>paperback acceptable</a:t>
            </a:r>
          </a:p>
          <a:p>
            <a:r>
              <a:rPr lang="en-US" dirty="0"/>
              <a:t>high quality used acceptable</a:t>
            </a:r>
          </a:p>
          <a:p>
            <a:endParaRPr lang="en-US" dirty="0"/>
          </a:p>
        </p:txBody>
      </p:sp>
    </p:spTree>
    <p:extLst>
      <p:ext uri="{BB962C8B-B14F-4D97-AF65-F5344CB8AC3E}">
        <p14:creationId xmlns="" xmlns:p14="http://schemas.microsoft.com/office/powerpoint/2010/main" val="11234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TotalTime>
  <Words>3503</Words>
  <Application>Microsoft Office PowerPoint</Application>
  <PresentationFormat>On-screen Show (4:3)</PresentationFormat>
  <Paragraphs>261</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Buy Request: Just in Time v. Just in Case at OSU Libraries </vt:lpstr>
      <vt:lpstr>About OSU</vt:lpstr>
      <vt:lpstr>OSU ILL</vt:lpstr>
      <vt:lpstr>Slide 4</vt:lpstr>
      <vt:lpstr>Slide 5</vt:lpstr>
      <vt:lpstr>Slide 6</vt:lpstr>
      <vt:lpstr>Slide 7</vt:lpstr>
      <vt:lpstr>Slide 8</vt:lpstr>
      <vt:lpstr>Check, Check</vt:lpstr>
      <vt:lpstr>Slide 10</vt:lpstr>
      <vt:lpstr>Slide 11</vt:lpstr>
      <vt:lpstr>Slide 12</vt:lpstr>
      <vt:lpstr>The Numbers, Please</vt:lpstr>
      <vt:lpstr>Slide 14</vt:lpstr>
      <vt:lpstr>Slide 15</vt:lpstr>
      <vt:lpstr>Talk to Us</vt:lpstr>
      <vt:lpstr>Slide 17</vt:lpstr>
      <vt:lpstr>Slide 18</vt:lpstr>
      <vt:lpstr> Got Satisfaction?  </vt:lpstr>
      <vt:lpstr>Slide 20</vt:lpstr>
      <vt:lpstr>Feedback</vt:lpstr>
      <vt:lpstr>Slide 22</vt:lpstr>
      <vt:lpstr>Slide 23</vt:lpstr>
      <vt:lpstr>Slide 24</vt:lpstr>
      <vt:lpstr>Slide 25</vt:lpstr>
      <vt:lpstr>Future Moves</vt:lpstr>
      <vt:lpstr>Slide 27</vt:lpstr>
      <vt:lpstr>Slide 28</vt:lpstr>
      <vt:lpstr>Slide 29</vt:lpstr>
      <vt:lpstr>It’s (Almost) All Good!</vt:lpstr>
      <vt:lpstr>Slide 31</vt:lpstr>
      <vt:lpstr>Questions? Comments?</vt:lpstr>
      <vt:lpstr>Slide 33</vt:lpstr>
      <vt:lpstr>Slide 34</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Uta Hussong</dc:creator>
  <cp:lastModifiedBy>Uta Hussong</cp:lastModifiedBy>
  <cp:revision>266</cp:revision>
  <dcterms:created xsi:type="dcterms:W3CDTF">2009-10-16T22:01:10Z</dcterms:created>
  <dcterms:modified xsi:type="dcterms:W3CDTF">2011-04-11T22:28:59Z</dcterms:modified>
</cp:coreProperties>
</file>