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0"/>
  </p:handoutMasterIdLst>
  <p:sldIdLst>
    <p:sldId id="256" r:id="rId2"/>
    <p:sldId id="267" r:id="rId3"/>
    <p:sldId id="270" r:id="rId4"/>
    <p:sldId id="269" r:id="rId5"/>
    <p:sldId id="272" r:id="rId6"/>
    <p:sldId id="271" r:id="rId7"/>
    <p:sldId id="268" r:id="rId8"/>
    <p:sldId id="26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73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CCEE3EA-F22E-4DE2-A99F-F56DF517B253}" type="datetimeFigureOut">
              <a:rPr lang="en-US" smtClean="0"/>
              <a:pPr/>
              <a:t>4/12/2011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E1A33C-6FD4-47B7-BACE-1B5AE3D0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75A03-5482-4A7A-A68C-4FF9FD89C57E}" type="datetimeFigureOut">
              <a:rPr lang="en-US" smtClean="0"/>
              <a:pPr/>
              <a:t>4/12/2011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DD22B6F-895B-4811-8E9C-2D561661A9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75A03-5482-4A7A-A68C-4FF9FD89C57E}" type="datetimeFigureOut">
              <a:rPr lang="en-US" smtClean="0"/>
              <a:pPr/>
              <a:t>4/12/2011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22B6F-895B-4811-8E9C-2D561661A9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DD22B6F-895B-4811-8E9C-2D561661A9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75A03-5482-4A7A-A68C-4FF9FD89C57E}" type="datetimeFigureOut">
              <a:rPr lang="en-US" smtClean="0"/>
              <a:pPr/>
              <a:t>4/12/2011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75A03-5482-4A7A-A68C-4FF9FD89C57E}" type="datetimeFigureOut">
              <a:rPr lang="en-US" smtClean="0"/>
              <a:pPr/>
              <a:t>4/12/2011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DD22B6F-895B-4811-8E9C-2D561661A9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75A03-5482-4A7A-A68C-4FF9FD89C57E}" type="datetimeFigureOut">
              <a:rPr lang="en-US" smtClean="0"/>
              <a:pPr/>
              <a:t>4/12/2011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DD22B6F-895B-4811-8E9C-2D561661A9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4575A03-5482-4A7A-A68C-4FF9FD89C57E}" type="datetimeFigureOut">
              <a:rPr lang="en-US" smtClean="0"/>
              <a:pPr/>
              <a:t>4/12/2011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22B6F-895B-4811-8E9C-2D561661A9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75A03-5482-4A7A-A68C-4FF9FD89C57E}" type="datetimeFigureOut">
              <a:rPr lang="en-US" smtClean="0"/>
              <a:pPr/>
              <a:t>4/12/2011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DD22B6F-895B-4811-8E9C-2D561661A9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75A03-5482-4A7A-A68C-4FF9FD89C57E}" type="datetimeFigureOut">
              <a:rPr lang="en-US" smtClean="0"/>
              <a:pPr/>
              <a:t>4/12/2011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DD22B6F-895B-4811-8E9C-2D561661A9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75A03-5482-4A7A-A68C-4FF9FD89C57E}" type="datetimeFigureOut">
              <a:rPr lang="en-US" smtClean="0"/>
              <a:pPr/>
              <a:t>4/12/2011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DD22B6F-895B-4811-8E9C-2D561661A9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DD22B6F-895B-4811-8E9C-2D561661A9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75A03-5482-4A7A-A68C-4FF9FD89C57E}" type="datetimeFigureOut">
              <a:rPr lang="en-US" smtClean="0"/>
              <a:pPr/>
              <a:t>4/12/2011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DD22B6F-895B-4811-8E9C-2D561661A9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4575A03-5482-4A7A-A68C-4FF9FD89C57E}" type="datetimeFigureOut">
              <a:rPr lang="en-US" smtClean="0"/>
              <a:pPr/>
              <a:t>4/12/2011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4575A03-5482-4A7A-A68C-4FF9FD89C57E}" type="datetimeFigureOut">
              <a:rPr lang="en-US" smtClean="0"/>
              <a:pPr/>
              <a:t>4/12/2011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DD22B6F-895B-4811-8E9C-2D561661A9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alice.laviolette@state.or.us" TargetMode="External"/><Relationship Id="rId2" Type="http://schemas.openxmlformats.org/officeDocument/2006/relationships/hyperlink" Target="mailto:robert.hulshof-schmidt@state.or.u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ey.a.wann@state.or.u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regon.gov/OSL/GRES/genealogy.shtml#Resources_at_the_State_Library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Oregon Library Association Conference</a:t>
            </a:r>
          </a:p>
          <a:p>
            <a:r>
              <a:rPr lang="en-US" dirty="0" smtClean="0"/>
              <a:t>April 8, 2011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Oregon's Past </a:t>
            </a:r>
            <a:r>
              <a:rPr lang="en-US" cap="all" dirty="0" smtClean="0"/>
              <a:t>b</a:t>
            </a:r>
            <a:r>
              <a:rPr lang="en-US" dirty="0" smtClean="0"/>
              <a:t>ecomes </a:t>
            </a:r>
            <a:r>
              <a:rPr lang="en-US" dirty="0"/>
              <a:t>Present: Digitizing Historical Records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Motor Vehicle Registrations</a:t>
            </a:r>
            <a:endParaRPr lang="en-US" dirty="0"/>
          </a:p>
        </p:txBody>
      </p:sp>
      <p:pic>
        <p:nvPicPr>
          <p:cNvPr id="4" name="Content Placeholder 3" descr="Picture 00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24744" y="1527175"/>
            <a:ext cx="6858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Lots of them!</a:t>
            </a:r>
            <a:endParaRPr lang="en-US" dirty="0"/>
          </a:p>
        </p:txBody>
      </p:sp>
      <p:pic>
        <p:nvPicPr>
          <p:cNvPr id="4" name="Content Placeholder 3" descr="Picture 02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29744" y="1527175"/>
            <a:ext cx="3048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set-up</a:t>
            </a:r>
            <a:endParaRPr lang="en-US" dirty="0"/>
          </a:p>
        </p:txBody>
      </p:sp>
      <p:pic>
        <p:nvPicPr>
          <p:cNvPr id="4" name="Content Placeholder 3" descr="Picture 00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24744" y="1527175"/>
            <a:ext cx="6858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Scanning cards</a:t>
            </a:r>
            <a:endParaRPr lang="en-US" dirty="0"/>
          </a:p>
        </p:txBody>
      </p:sp>
      <p:pic>
        <p:nvPicPr>
          <p:cNvPr id="6" name="Content Placeholder 5" descr="Picture 01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24744" y="1527175"/>
            <a:ext cx="6858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cards are not created equal</a:t>
            </a:r>
            <a:endParaRPr lang="en-US" dirty="0"/>
          </a:p>
        </p:txBody>
      </p:sp>
      <p:pic>
        <p:nvPicPr>
          <p:cNvPr id="4" name="Content Placeholder 3" descr="Picture 02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24744" y="1527175"/>
            <a:ext cx="6858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Scanning motor vehicle registrations</a:t>
            </a:r>
            <a:endParaRPr lang="en-US" dirty="0"/>
          </a:p>
        </p:txBody>
      </p:sp>
      <p:pic>
        <p:nvPicPr>
          <p:cNvPr id="6" name="Content Placeholder 5" descr="Picture 01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29744" y="1527175"/>
            <a:ext cx="3048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Lining up the image</a:t>
            </a:r>
            <a:endParaRPr lang="en-US" dirty="0"/>
          </a:p>
        </p:txBody>
      </p:sp>
      <p:pic>
        <p:nvPicPr>
          <p:cNvPr id="4" name="Content Placeholder 3" descr="Picture 01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29744" y="1527175"/>
            <a:ext cx="3048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Still smiling after half a </a:t>
            </a:r>
            <a:r>
              <a:rPr lang="en-US" smtClean="0"/>
              <a:t>million images</a:t>
            </a:r>
            <a:endParaRPr lang="en-US" dirty="0"/>
          </a:p>
        </p:txBody>
      </p:sp>
      <p:pic>
        <p:nvPicPr>
          <p:cNvPr id="4" name="Content Placeholder 3" descr="Picture 00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24744" y="1527175"/>
            <a:ext cx="6858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Oregon State </a:t>
            </a:r>
            <a:r>
              <a:rPr lang="en-US" smtClean="0"/>
              <a:t>Library contacts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Robert Hulshof-Schmidt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Alice </a:t>
            </a:r>
            <a:r>
              <a:rPr lang="en-US" dirty="0" err="1" smtClean="0">
                <a:hlinkClick r:id="rId3"/>
              </a:rPr>
              <a:t>LaViolette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Jey Wann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Origins of the Project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Partnering with Ancestry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Working with Ancestry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Selecting our Materials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the Process Works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Partnering With Ancestry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Heard of State Partnership Program at a conference</a:t>
            </a:r>
          </a:p>
          <a:p>
            <a:r>
              <a:rPr lang="en-US" dirty="0" smtClean="0"/>
              <a:t>Initial contact to learn about program</a:t>
            </a:r>
          </a:p>
          <a:p>
            <a:r>
              <a:rPr lang="en-US" dirty="0" smtClean="0"/>
              <a:t>Sample documents (from California partnership)</a:t>
            </a:r>
          </a:p>
          <a:p>
            <a:r>
              <a:rPr lang="en-US" dirty="0" smtClean="0"/>
              <a:t>Internal inventory of possible collections</a:t>
            </a:r>
          </a:p>
          <a:p>
            <a:r>
              <a:rPr lang="en-US" dirty="0" smtClean="0"/>
              <a:t>Ancestry visit</a:t>
            </a:r>
          </a:p>
          <a:p>
            <a:r>
              <a:rPr lang="en-US" dirty="0" smtClean="0"/>
              <a:t>Finalize agreement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Partnering With Ancestry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Ancestry’s Mission: To help everyone discover, preserve and share their family history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7" name="Rectangle 38"/>
          <p:cNvSpPr>
            <a:spLocks noChangeArrowheads="1"/>
          </p:cNvSpPr>
          <p:nvPr/>
        </p:nvSpPr>
        <p:spPr bwMode="auto">
          <a:xfrm>
            <a:off x="0" y="1524000"/>
            <a:ext cx="8915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33363" indent="-233363" eaLnBrk="0" hangingPunct="0">
              <a:buClr>
                <a:srgbClr val="AFBC22"/>
              </a:buClr>
              <a:buSzPct val="75000"/>
            </a:pPr>
            <a:endParaRPr lang="en-US" sz="2000" b="1" i="1" dirty="0">
              <a:latin typeface="Calibri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04800" y="2286000"/>
            <a:ext cx="8534400" cy="402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95000"/>
              </a:lnSpc>
              <a:spcBef>
                <a:spcPct val="20000"/>
              </a:spcBef>
              <a:spcAft>
                <a:spcPct val="8000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en-US" sz="2400" dirty="0" smtClean="0"/>
              <a:t>World’s largest online community of people interested in their family history</a:t>
            </a:r>
          </a:p>
          <a:p>
            <a:pPr marL="514350" indent="-514350">
              <a:lnSpc>
                <a:spcPct val="95000"/>
              </a:lnSpc>
              <a:spcBef>
                <a:spcPct val="20000"/>
              </a:spcBef>
              <a:spcAft>
                <a:spcPct val="8000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en-US" sz="2400" dirty="0" smtClean="0"/>
              <a:t>A company of individuals passionate about helping others to discover and share the stories of their past</a:t>
            </a:r>
          </a:p>
          <a:p>
            <a:pPr marL="514350" indent="-514350">
              <a:lnSpc>
                <a:spcPct val="95000"/>
              </a:lnSpc>
              <a:spcBef>
                <a:spcPct val="20000"/>
              </a:spcBef>
              <a:spcAft>
                <a:spcPct val="8000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en-US" sz="2400" dirty="0" smtClean="0"/>
              <a:t>12 years online</a:t>
            </a:r>
          </a:p>
          <a:p>
            <a:pPr marL="514350" indent="-514350">
              <a:lnSpc>
                <a:spcPct val="95000"/>
              </a:lnSpc>
              <a:spcBef>
                <a:spcPct val="20000"/>
              </a:spcBef>
              <a:spcAft>
                <a:spcPct val="8000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en-US" sz="2400" dirty="0" smtClean="0"/>
              <a:t>4 Billion records/8 billion names</a:t>
            </a:r>
          </a:p>
          <a:p>
            <a:pPr marL="514350" indent="-514350">
              <a:lnSpc>
                <a:spcPct val="95000"/>
              </a:lnSpc>
              <a:spcBef>
                <a:spcPct val="20000"/>
              </a:spcBef>
              <a:spcAft>
                <a:spcPct val="8000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en-US" sz="2400" dirty="0" smtClean="0"/>
              <a:t>A leader in the family history market for over 20 years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Partnering With Ancestry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cs typeface="Arial" pitchFamily="34" charset="0"/>
              </a:rPr>
              <a:t>Archives and repositories hold many of the records that comprise the collective written story of the past, the documents of our existence </a:t>
            </a:r>
          </a:p>
          <a:p>
            <a:r>
              <a:rPr lang="en-US" dirty="0" smtClean="0">
                <a:cs typeface="Arial" pitchFamily="34" charset="0"/>
              </a:rPr>
              <a:t>It is largely through these records that individuals are able to discover and tell the story of their ancestors.</a:t>
            </a:r>
          </a:p>
          <a:p>
            <a:r>
              <a:rPr lang="en-US" dirty="0" smtClean="0">
                <a:cs typeface="Arial" pitchFamily="34" charset="0"/>
              </a:rPr>
              <a:t>Core to </a:t>
            </a:r>
            <a:r>
              <a:rPr lang="en-US" dirty="0" err="1" smtClean="0">
                <a:cs typeface="Arial" pitchFamily="34" charset="0"/>
              </a:rPr>
              <a:t>Ancestry.com’s</a:t>
            </a:r>
            <a:r>
              <a:rPr lang="en-US" dirty="0" smtClean="0">
                <a:cs typeface="Arial" pitchFamily="34" charset="0"/>
              </a:rPr>
              <a:t> mission is to make available and easily searchable, as many of these crucial, story telling documents and records as possible</a:t>
            </a:r>
          </a:p>
          <a:p>
            <a:r>
              <a:rPr lang="en-US" dirty="0" smtClean="0">
                <a:cs typeface="Arial" pitchFamily="34" charset="0"/>
              </a:rPr>
              <a:t>Ancestry spends millions each year to help in the preservation and access of records on the National, State, and Local level.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Partnering With Ancestry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cs typeface="Arial" pitchFamily="34" charset="0"/>
              </a:rPr>
              <a:t>ACCESS</a:t>
            </a:r>
          </a:p>
          <a:p>
            <a:pPr lvl="1"/>
            <a:r>
              <a:rPr lang="en-US" dirty="0" smtClean="0">
                <a:cs typeface="Arial" pitchFamily="34" charset="0"/>
              </a:rPr>
              <a:t>Better serve patrons</a:t>
            </a:r>
          </a:p>
          <a:p>
            <a:pPr lvl="1"/>
            <a:endParaRPr lang="en-US" dirty="0" smtClean="0">
              <a:cs typeface="Arial" pitchFamily="34" charset="0"/>
            </a:endParaRPr>
          </a:p>
          <a:p>
            <a:pPr lvl="1"/>
            <a:r>
              <a:rPr lang="en-US" dirty="0" smtClean="0">
                <a:cs typeface="Arial" pitchFamily="34" charset="0"/>
              </a:rPr>
              <a:t>1 million Ancestry.com subscribers</a:t>
            </a:r>
          </a:p>
          <a:p>
            <a:pPr lvl="1"/>
            <a:endParaRPr lang="en-US" dirty="0" smtClean="0">
              <a:cs typeface="Arial" pitchFamily="34" charset="0"/>
            </a:endParaRPr>
          </a:p>
          <a:p>
            <a:pPr lvl="1"/>
            <a:r>
              <a:rPr lang="en-US" dirty="0" smtClean="0">
                <a:cs typeface="Arial" pitchFamily="34" charset="0"/>
              </a:rPr>
              <a:t>10 million/month unique Ancestry.com visitors</a:t>
            </a:r>
          </a:p>
          <a:p>
            <a:pPr lvl="1"/>
            <a:endParaRPr lang="en-US" dirty="0" smtClean="0">
              <a:cs typeface="Arial" pitchFamily="34" charset="0"/>
            </a:endParaRPr>
          </a:p>
          <a:p>
            <a:pPr lvl="1"/>
            <a:r>
              <a:rPr lang="en-US" dirty="0" smtClean="0">
                <a:cs typeface="Arial" pitchFamily="34" charset="0"/>
              </a:rPr>
              <a:t>Make your records available worldwide</a:t>
            </a:r>
          </a:p>
          <a:p>
            <a:pPr lvl="1"/>
            <a:endParaRPr lang="en-US" dirty="0" smtClean="0">
              <a:cs typeface="Arial" pitchFamily="34" charset="0"/>
            </a:endParaRPr>
          </a:p>
          <a:p>
            <a:pPr lvl="1"/>
            <a:r>
              <a:rPr lang="en-US" dirty="0" smtClean="0">
                <a:cs typeface="Arial" pitchFamily="34" charset="0"/>
              </a:rPr>
              <a:t>Free access to state residents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Ancestry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Agreement negotiated</a:t>
            </a:r>
          </a:p>
          <a:p>
            <a:r>
              <a:rPr lang="en-US" dirty="0" smtClean="0"/>
              <a:t>Documents prioritized through negotiation</a:t>
            </a:r>
          </a:p>
          <a:p>
            <a:r>
              <a:rPr lang="en-US" dirty="0" smtClean="0"/>
              <a:t>Ancestry hires digitizer</a:t>
            </a:r>
          </a:p>
          <a:p>
            <a:r>
              <a:rPr lang="en-US" dirty="0" smtClean="0"/>
              <a:t>Ancestry provides equipment</a:t>
            </a:r>
          </a:p>
          <a:p>
            <a:r>
              <a:rPr lang="en-US" dirty="0" smtClean="0"/>
              <a:t>State Library inventories and controls documents</a:t>
            </a:r>
          </a:p>
          <a:p>
            <a:r>
              <a:rPr lang="en-US" dirty="0" smtClean="0"/>
              <a:t>Digitized documents to Ancestry for OCR and indexing</a:t>
            </a:r>
          </a:p>
          <a:p>
            <a:r>
              <a:rPr lang="en-US" dirty="0" smtClean="0"/>
              <a:t>State Library gets images and indexing to share with patrons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OSL’s Genealogical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 algn="ctr">
              <a:buNone/>
            </a:pPr>
            <a:r>
              <a:rPr lang="en-US" sz="2800" dirty="0" smtClean="0">
                <a:hlinkClick r:id="rId2"/>
              </a:rPr>
              <a:t>A variety of genealogical materials available at the State Library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Oregon Biography Index</a:t>
            </a:r>
            <a:endParaRPr lang="en-US" dirty="0"/>
          </a:p>
        </p:txBody>
      </p:sp>
      <p:pic>
        <p:nvPicPr>
          <p:cNvPr id="4" name="Content Placeholder 3" descr="Picture 00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30436" y="1527175"/>
            <a:ext cx="3046615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107</TotalTime>
  <Words>349</Words>
  <Application>Microsoft Office PowerPoint</Application>
  <PresentationFormat>On-screen Show (4:3)</PresentationFormat>
  <Paragraphs>63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Civic</vt:lpstr>
      <vt:lpstr>Oregon's Past becomes Present: Digitizing Historical Records</vt:lpstr>
      <vt:lpstr>Overview</vt:lpstr>
      <vt:lpstr>Partnering With Ancestry</vt:lpstr>
      <vt:lpstr>Partnering With Ancestry</vt:lpstr>
      <vt:lpstr>Partnering With Ancestry</vt:lpstr>
      <vt:lpstr>Partnering With Ancestry</vt:lpstr>
      <vt:lpstr>Working With Ancestry</vt:lpstr>
      <vt:lpstr>OSL’s Genealogical Resources</vt:lpstr>
      <vt:lpstr>Oregon Biography Index</vt:lpstr>
      <vt:lpstr>Motor Vehicle Registrations</vt:lpstr>
      <vt:lpstr>Lots of them!</vt:lpstr>
      <vt:lpstr>The set-up</vt:lpstr>
      <vt:lpstr>Scanning cards</vt:lpstr>
      <vt:lpstr>All cards are not created equal</vt:lpstr>
      <vt:lpstr>Scanning motor vehicle registrations</vt:lpstr>
      <vt:lpstr>Lining up the image</vt:lpstr>
      <vt:lpstr>Still smiling after half a million images</vt:lpstr>
      <vt:lpstr>Oregon State Library contacts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Oregon's Past becomes Present: Digitizing Historical Records</dc:title>
  <dc:creator>Jey</dc:creator>
  <cp:lastModifiedBy>Jey</cp:lastModifiedBy>
  <cp:revision>15</cp:revision>
  <dcterms:created xsi:type="dcterms:W3CDTF">2011-03-25T19:48:11Z</dcterms:created>
  <dcterms:modified xsi:type="dcterms:W3CDTF">2011-04-12T17:18:42Z</dcterms:modified>
</cp:coreProperties>
</file>