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58" r:id="rId4"/>
    <p:sldId id="259" r:id="rId5"/>
    <p:sldId id="269" r:id="rId6"/>
    <p:sldId id="286" r:id="rId7"/>
    <p:sldId id="282" r:id="rId8"/>
    <p:sldId id="274" r:id="rId9"/>
    <p:sldId id="264" r:id="rId10"/>
    <p:sldId id="278" r:id="rId11"/>
    <p:sldId id="292" r:id="rId12"/>
    <p:sldId id="293" r:id="rId13"/>
    <p:sldId id="263" r:id="rId14"/>
    <p:sldId id="271" r:id="rId15"/>
    <p:sldId id="266" r:id="rId16"/>
    <p:sldId id="265" r:id="rId17"/>
    <p:sldId id="260" r:id="rId18"/>
    <p:sldId id="275" r:id="rId19"/>
    <p:sldId id="294" r:id="rId20"/>
    <p:sldId id="261" r:id="rId21"/>
    <p:sldId id="276" r:id="rId22"/>
    <p:sldId id="262" r:id="rId23"/>
    <p:sldId id="270" r:id="rId24"/>
    <p:sldId id="291" r:id="rId25"/>
    <p:sldId id="285" r:id="rId26"/>
    <p:sldId id="281" r:id="rId27"/>
    <p:sldId id="272" r:id="rId28"/>
    <p:sldId id="295" r:id="rId29"/>
    <p:sldId id="296" r:id="rId30"/>
    <p:sldId id="279" r:id="rId31"/>
    <p:sldId id="288" r:id="rId32"/>
    <p:sldId id="287" r:id="rId33"/>
    <p:sldId id="297" r:id="rId34"/>
    <p:sldId id="298" r:id="rId35"/>
    <p:sldId id="289" r:id="rId36"/>
    <p:sldId id="290" r:id="rId37"/>
    <p:sldId id="283" r:id="rId38"/>
    <p:sldId id="280" r:id="rId39"/>
    <p:sldId id="268" r:id="rId40"/>
    <p:sldId id="299" r:id="rId41"/>
    <p:sldId id="284" r:id="rId42"/>
    <p:sldId id="273" r:id="rId43"/>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82615" autoAdjust="0"/>
  </p:normalViewPr>
  <p:slideViewPr>
    <p:cSldViewPr>
      <p:cViewPr varScale="1">
        <p:scale>
          <a:sx n="73" d="100"/>
          <a:sy n="73" d="100"/>
        </p:scale>
        <p:origin x="-1002" y="-96"/>
      </p:cViewPr>
      <p:guideLst>
        <p:guide orient="horz" pos="2160"/>
        <p:guide pos="2880"/>
      </p:guideLst>
    </p:cSldViewPr>
  </p:slideViewPr>
  <p:outlineViewPr>
    <p:cViewPr>
      <p:scale>
        <a:sx n="33" d="100"/>
        <a:sy n="33" d="100"/>
      </p:scale>
      <p:origin x="0" y="2698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D0DD0542-978D-4A76-9F2D-DE028AEF2AB2}" type="datetimeFigureOut">
              <a:rPr lang="en-US" smtClean="0"/>
              <a:pPr/>
              <a:t>4/24/2012</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65F480CF-522B-4DC3-878E-CAC8449A4A3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ECA4B280-73AF-4CAD-BF2A-4441FE84595D}" type="datetimeFigureOut">
              <a:rPr lang="en-US" smtClean="0"/>
              <a:pPr/>
              <a:t>4/24/2012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4FF39106-AED0-47FA-B6EE-311BD69984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thank you for attending- there are a few housekeeping items</a:t>
            </a:r>
            <a:r>
              <a:rPr lang="en-US" baseline="0" dirty="0" smtClean="0"/>
              <a:t> I need to address:</a:t>
            </a:r>
          </a:p>
          <a:p>
            <a:r>
              <a:rPr lang="en-US" baseline="0" dirty="0" smtClean="0"/>
              <a:t>1- Evaluations will be distributed by OLA conference committee member. Please take time to fill one out.</a:t>
            </a:r>
          </a:p>
          <a:p>
            <a:r>
              <a:rPr lang="en-US" baseline="0" dirty="0" smtClean="0"/>
              <a:t>My name is Diane Satchwell, Library Director at West Linn Public Library. </a:t>
            </a:r>
            <a:r>
              <a:rPr lang="en-US" baseline="0" smtClean="0"/>
              <a:t>Mini background--</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have</a:t>
            </a:r>
            <a:r>
              <a:rPr lang="en-US" baseline="0" dirty="0" smtClean="0"/>
              <a:t> been many surveys taken over the past few years for a variety of reasons within our profession. </a:t>
            </a:r>
          </a:p>
          <a:p>
            <a:r>
              <a:rPr lang="en-US" baseline="0" dirty="0" smtClean="0"/>
              <a:t>Survey monkey is a great source- free, compiles results and you can then tell your story in graphs, charts, percentages, etc.</a:t>
            </a:r>
          </a:p>
          <a:p>
            <a:r>
              <a:rPr lang="en-US" baseline="0" dirty="0" smtClean="0"/>
              <a:t>You don’t need to have the survey up for months. Decide on a window. Have the survey live at the stakeholders forum; </a:t>
            </a:r>
            <a:r>
              <a:rPr lang="en-US" baseline="0" dirty="0" err="1" smtClean="0"/>
              <a:t>tabletoppers</a:t>
            </a:r>
            <a:r>
              <a:rPr lang="en-US" baseline="0" dirty="0" smtClean="0"/>
              <a:t> around the library.</a:t>
            </a:r>
          </a:p>
          <a:p>
            <a:r>
              <a:rPr lang="en-US" baseline="0" dirty="0" smtClean="0"/>
              <a:t>Stakeholder Forum can be hosted by your Board or a group you feel can provide guidance.</a:t>
            </a:r>
          </a:p>
          <a:p>
            <a:r>
              <a:rPr lang="en-US" baseline="0" dirty="0" smtClean="0"/>
              <a:t>Prepare a handout that helps the participants navigate the forum. This helps reduce staffing the forum and keeping things simple. </a:t>
            </a:r>
          </a:p>
          <a:p>
            <a:r>
              <a:rPr lang="en-US" baseline="0" dirty="0" smtClean="0"/>
              <a:t>Prepare 4-5 questions: place each at a table with post its. Each person </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Spend time determining your colors, your font, any pictures that</a:t>
            </a:r>
            <a:r>
              <a:rPr lang="en-US" baseline="0" dirty="0" smtClean="0"/>
              <a:t> scream MY LIBRARY. And keep using them over and over. Does your library have a logo? Your governing body?</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Brochure for stakeholders. This was for the strategic plan. I am now using this exact</a:t>
            </a:r>
            <a:r>
              <a:rPr lang="en-US" baseline="0" dirty="0" smtClean="0"/>
              <a:t> format for my Parking Forum.</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of other</a:t>
            </a:r>
            <a:r>
              <a:rPr lang="en-US" baseline="0" dirty="0" smtClean="0"/>
              <a:t> ways your library has been recognized.</a:t>
            </a:r>
          </a:p>
          <a:p>
            <a:r>
              <a:rPr lang="en-US" baseline="0" dirty="0" smtClean="0"/>
              <a:t>HAPLR</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as many different</a:t>
            </a:r>
            <a:r>
              <a:rPr lang="en-US" baseline="0" dirty="0" smtClean="0"/>
              <a:t> ways to figure what your community looks like.</a:t>
            </a:r>
          </a:p>
          <a:p>
            <a:r>
              <a:rPr lang="en-US" baseline="0" dirty="0" smtClean="0"/>
              <a:t>Opportunity to see who is the non-user.</a:t>
            </a:r>
          </a:p>
          <a:p>
            <a:r>
              <a:rPr lang="en-US" baseline="0" dirty="0" smtClean="0"/>
              <a:t>An exercise I use with staff is to send them out in the community. Look to see who is in the various types of services in the area. Do they look like our customers?</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good exercise to engage staff and have them contribute professionally.</a:t>
            </a:r>
          </a:p>
          <a:p>
            <a:r>
              <a:rPr lang="en-US" baseline="0" dirty="0" smtClean="0"/>
              <a:t>Case studies have been written about best practices in libraries.</a:t>
            </a:r>
          </a:p>
          <a:p>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tough month with lots</a:t>
            </a:r>
            <a:r>
              <a:rPr lang="en-US" baseline="0" dirty="0" smtClean="0"/>
              <a:t> to do- email works great for communicating and editing.</a:t>
            </a:r>
          </a:p>
          <a:p>
            <a:r>
              <a:rPr lang="en-US" baseline="0" dirty="0" smtClean="0"/>
              <a:t>You may want to take two months. Again, I caution you that you need to work hard. You can evaluate in one year.</a:t>
            </a:r>
            <a:endParaRPr lang="en-US" dirty="0" smtClean="0"/>
          </a:p>
          <a:p>
            <a:r>
              <a:rPr lang="en-US" dirty="0" smtClean="0"/>
              <a:t>Share</a:t>
            </a:r>
            <a:r>
              <a:rPr lang="en-US" baseline="0" dirty="0" smtClean="0"/>
              <a:t> the information and have other staff present the ideas</a:t>
            </a:r>
          </a:p>
          <a:p>
            <a:r>
              <a:rPr lang="en-US" baseline="0" dirty="0" smtClean="0"/>
              <a:t>Make the vision and mission statement available</a:t>
            </a:r>
          </a:p>
          <a:p>
            <a:r>
              <a:rPr lang="en-US" baseline="0" dirty="0" smtClean="0"/>
              <a:t>Organizational competencies- performance, skills, information, culture- What are our strengths as a whole</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a:t>
            </a:r>
            <a:r>
              <a:rPr lang="en-US" baseline="0" dirty="0" smtClean="0"/>
              <a:t> what the Library could be</a:t>
            </a:r>
          </a:p>
          <a:p>
            <a:r>
              <a:rPr lang="en-US" baseline="0" dirty="0" smtClean="0"/>
              <a:t>Attainable, but still a reach</a:t>
            </a:r>
          </a:p>
          <a:p>
            <a:r>
              <a:rPr lang="en-US" baseline="0" dirty="0" smtClean="0"/>
              <a:t>Reflect idealism</a:t>
            </a:r>
          </a:p>
          <a:p>
            <a:r>
              <a:rPr lang="en-US" baseline="0" dirty="0" smtClean="0"/>
              <a:t>Coordinate with budget</a:t>
            </a:r>
          </a:p>
          <a:p>
            <a:r>
              <a:rPr lang="en-US" baseline="0" dirty="0" smtClean="0"/>
              <a:t>Qualitative phrases (measure the quality)</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a variety of ways to capture</a:t>
            </a:r>
            <a:r>
              <a:rPr lang="en-US" baseline="0" dirty="0" smtClean="0"/>
              <a:t> a vision.</a:t>
            </a:r>
          </a:p>
          <a:p>
            <a:r>
              <a:rPr lang="en-US" baseline="0" dirty="0" err="1" smtClean="0"/>
              <a:t>Wordle</a:t>
            </a:r>
            <a:r>
              <a:rPr lang="en-US" baseline="0" dirty="0" smtClean="0"/>
              <a:t> can be found www.wordle.net- populate repetition of words. The more a word is used, the larger the word becomes. I used it for the cover of the SP.</a:t>
            </a:r>
          </a:p>
          <a:p>
            <a:r>
              <a:rPr lang="en-US" baseline="0" dirty="0" smtClean="0"/>
              <a:t>Look at other vision statements. The most important thing to remember is keep it brief. You can use in marketing and branding your library.</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Staff was asked to send me 3 words they felt</a:t>
            </a:r>
            <a:r>
              <a:rPr lang="en-US" baseline="0" dirty="0" smtClean="0"/>
              <a:t> described the library. I populated all the words in </a:t>
            </a:r>
            <a:r>
              <a:rPr lang="en-US" baseline="0" dirty="0" err="1" smtClean="0"/>
              <a:t>wordle</a:t>
            </a:r>
            <a:r>
              <a:rPr lang="en-US" baseline="0" dirty="0" smtClean="0"/>
              <a:t>. Each time you add the same word it makes the word bigger. We looked at the image and chose ENGAGE, CONNECT, INSPIRE for our vision statement. Again, notice the colors.</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strategic plan you develop will be SP-</a:t>
            </a:r>
            <a:r>
              <a:rPr lang="en-US" dirty="0" err="1" smtClean="0"/>
              <a:t>Lite</a:t>
            </a:r>
            <a:r>
              <a:rPr lang="en-US" dirty="0" smtClean="0"/>
              <a:t>.</a:t>
            </a:r>
            <a:r>
              <a:rPr lang="en-US" baseline="0" dirty="0" smtClean="0"/>
              <a:t> You could hire a consultant for $25,000 or more. I was appointed to a Deputy position consisting of 30+ libraries and they just spent $92,000 and never got a strategic plan out of the process. If you decide to use a consultant be sure to have specific expectations and deliverables. This is about a staff powered SP. This is just a basic format that will provide the beginning of a plan for your library. It is hard work and will require a large commitment from everyone.</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Create a framework for SP</a:t>
            </a:r>
          </a:p>
          <a:p>
            <a:r>
              <a:rPr lang="en-US" dirty="0" smtClean="0"/>
              <a:t>Focus for the library’s business model</a:t>
            </a:r>
          </a:p>
          <a:p>
            <a:r>
              <a:rPr lang="en-US" dirty="0" smtClean="0"/>
              <a:t>Ties resources with critical</a:t>
            </a:r>
            <a:r>
              <a:rPr lang="en-US" baseline="0" dirty="0" smtClean="0"/>
              <a:t> strategies</a:t>
            </a:r>
          </a:p>
          <a:p>
            <a:r>
              <a:rPr lang="en-US" baseline="0" dirty="0" smtClean="0"/>
              <a:t>Clearly defines purpose for partners</a:t>
            </a:r>
          </a:p>
          <a:p>
            <a:r>
              <a:rPr lang="en-US" baseline="0" dirty="0" smtClean="0"/>
              <a:t>Most important- “reflects values, beliefs, philosophy and culture of the Library”</a:t>
            </a:r>
          </a:p>
          <a:p>
            <a:r>
              <a:rPr lang="en-US" baseline="0" dirty="0" smtClean="0"/>
              <a:t>You can spend an entire session on writing a mission statement. Use tools- many books are written about SP and there is considerable time spent on mission statement.</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decided</a:t>
            </a:r>
            <a:r>
              <a:rPr lang="en-US" baseline="0" dirty="0" smtClean="0"/>
              <a:t> to use our vision statement to open the mission statement. Goes back to our consistent messaging- branding, marketing, etc.</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Create an organizational</a:t>
            </a:r>
            <a:r>
              <a:rPr lang="en-US" baseline="0" dirty="0" smtClean="0"/>
              <a:t> climate that encourages and supports consistent treatment and behavior.</a:t>
            </a:r>
          </a:p>
          <a:p>
            <a:r>
              <a:rPr lang="en-US" baseline="0" dirty="0" smtClean="0"/>
              <a:t>Beliefs in how the organization should operate that set standards for behavior.</a:t>
            </a:r>
          </a:p>
          <a:p>
            <a:r>
              <a:rPr lang="en-US" baseline="0" dirty="0" smtClean="0"/>
              <a:t>Define the character of an organization describe what organization stands for</a:t>
            </a:r>
          </a:p>
          <a:p>
            <a:r>
              <a:rPr lang="en-US" baseline="0" dirty="0" smtClean="0"/>
              <a:t>Core priorities of the organization’s culture.</a:t>
            </a:r>
          </a:p>
          <a:p>
            <a:r>
              <a:rPr lang="en-US" baseline="0" dirty="0" smtClean="0"/>
              <a:t>Use terms such as quality service, quality of life, respect, personal dignity.</a:t>
            </a:r>
          </a:p>
        </p:txBody>
      </p:sp>
      <p:sp>
        <p:nvSpPr>
          <p:cNvPr id="4" name="Slide Number Placeholder 3"/>
          <p:cNvSpPr>
            <a:spLocks noGrp="1"/>
          </p:cNvSpPr>
          <p:nvPr>
            <p:ph type="sldNum" sz="quarter" idx="10"/>
          </p:nvPr>
        </p:nvSpPr>
        <p:spPr/>
        <p:txBody>
          <a:bodyPr/>
          <a:lstStyle/>
          <a:p>
            <a:fld id="{4FF39106-AED0-47FA-B6EE-311BD69984A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not limit yourself</a:t>
            </a:r>
            <a:r>
              <a:rPr lang="en-US" baseline="0" dirty="0" smtClean="0"/>
              <a:t> to any of these but strive to define your LIBRARY!</a:t>
            </a:r>
          </a:p>
          <a:p>
            <a:r>
              <a:rPr lang="en-US" baseline="0" dirty="0" smtClean="0"/>
              <a:t>Google ideas</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about the specific</a:t>
            </a:r>
            <a:r>
              <a:rPr lang="en-US" baseline="0" dirty="0" smtClean="0"/>
              <a:t> principle. </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WLPL</a:t>
            </a:r>
            <a:r>
              <a:rPr lang="en-US" baseline="0" dirty="0" smtClean="0"/>
              <a:t> developed 6 guiding principles. Here are two examples. </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clear on the differences between</a:t>
            </a:r>
            <a:r>
              <a:rPr lang="en-US" baseline="0" dirty="0" smtClean="0"/>
              <a:t> these.</a:t>
            </a:r>
          </a:p>
          <a:p>
            <a:r>
              <a:rPr lang="en-US" dirty="0" smtClean="0"/>
              <a:t>I</a:t>
            </a:r>
            <a:r>
              <a:rPr lang="en-US" baseline="0" dirty="0" smtClean="0"/>
              <a:t> will share an example later in the presentation.</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use spokes</a:t>
            </a:r>
            <a:r>
              <a:rPr lang="en-US" baseline="0" dirty="0" smtClean="0"/>
              <a:t> in my planning</a:t>
            </a:r>
          </a:p>
          <a:p>
            <a:r>
              <a:rPr lang="en-US" baseline="0" dirty="0" smtClean="0"/>
              <a:t>Each of these spokes combine to create excellent customer service</a:t>
            </a:r>
          </a:p>
          <a:p>
            <a:r>
              <a:rPr lang="en-US" baseline="0" dirty="0" smtClean="0"/>
              <a:t>This helps me wrap my brain around our goals and objectives</a:t>
            </a:r>
          </a:p>
          <a:p>
            <a:r>
              <a:rPr lang="en-US" baseline="0" dirty="0" smtClean="0"/>
              <a:t>Before we get into actual examples, let’s layout the planning…</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don’t want to get ahead of myself.</a:t>
            </a:r>
            <a:r>
              <a:rPr lang="en-US" baseline="0" dirty="0" smtClean="0"/>
              <a:t> But I want to illustrate how the spokes start to frame and design your strategic plan. It is a simple way to develop your plan.</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Then you can begin to identify the one</a:t>
            </a:r>
            <a:r>
              <a:rPr lang="en-US" baseline="0" dirty="0" smtClean="0"/>
              <a:t> year, three year, five year objectives. It starts to fall into place. </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Outline- feel free to ask questions as we go along</a:t>
            </a:r>
            <a:r>
              <a:rPr lang="en-US" dirty="0" smtClean="0"/>
              <a:t>… I have a strategic</a:t>
            </a:r>
            <a:r>
              <a:rPr lang="en-US" baseline="0" dirty="0" smtClean="0"/>
              <a:t> planning worksheet you can use to make notes and capture your thoughts. </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this first one is</a:t>
            </a:r>
            <a:r>
              <a:rPr lang="en-US" baseline="0" dirty="0" smtClean="0"/>
              <a:t> not the last one. It can be modified after your first year assessment. But make it a document that you and the stakeholders can defend.</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take a minute to think</a:t>
            </a:r>
            <a:r>
              <a:rPr lang="en-US" baseline="0" dirty="0" smtClean="0"/>
              <a:t> about writing the plan and how that looks. </a:t>
            </a:r>
            <a:r>
              <a:rPr lang="en-US" dirty="0" smtClean="0"/>
              <a:t>Think</a:t>
            </a:r>
            <a:r>
              <a:rPr lang="en-US" baseline="0" dirty="0" smtClean="0"/>
              <a:t> of your plan in three parts as you construct it.</a:t>
            </a:r>
          </a:p>
        </p:txBody>
      </p:sp>
      <p:sp>
        <p:nvSpPr>
          <p:cNvPr id="4" name="Slide Number Placeholder 3"/>
          <p:cNvSpPr>
            <a:spLocks noGrp="1"/>
          </p:cNvSpPr>
          <p:nvPr>
            <p:ph type="sldNum" sz="quarter" idx="10"/>
          </p:nvPr>
        </p:nvSpPr>
        <p:spPr/>
        <p:txBody>
          <a:bodyPr/>
          <a:lstStyle/>
          <a:p>
            <a:fld id="{4FF39106-AED0-47FA-B6EE-311BD69984A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Reflections is a summation</a:t>
            </a:r>
            <a:r>
              <a:rPr lang="en-US" baseline="0" dirty="0" smtClean="0"/>
              <a:t> of who helped, overview (mission, vision, GP), your accomplishments to date and how you planned.</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Showcase governing</a:t>
            </a:r>
            <a:r>
              <a:rPr lang="en-US" baseline="0" dirty="0" smtClean="0"/>
              <a:t> body. They adopt the plan. You can point to the plan when challenged with difficult choices. This is why YOU plan. </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placed all councilors</a:t>
            </a:r>
            <a:r>
              <a:rPr lang="en-US" baseline="0" dirty="0" smtClean="0"/>
              <a:t> with their pictures and a quote at the front of our document.</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Observations shares what you discovered</a:t>
            </a:r>
            <a:r>
              <a:rPr lang="en-US" baseline="0" dirty="0" smtClean="0"/>
              <a:t> in your process. </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your goals and objectives. Revisit</a:t>
            </a:r>
            <a:r>
              <a:rPr lang="en-US" baseline="0" dirty="0" smtClean="0"/>
              <a:t> of my spokes.</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sample</a:t>
            </a:r>
            <a:r>
              <a:rPr lang="en-US" baseline="0" dirty="0" smtClean="0"/>
              <a:t> of eight spokes. Each has a goal and many objectives to achieve the goal. The </a:t>
            </a:r>
            <a:r>
              <a:rPr lang="en-US" baseline="0" dirty="0" err="1" smtClean="0"/>
              <a:t>workplan</a:t>
            </a:r>
            <a:r>
              <a:rPr lang="en-US" baseline="0" dirty="0" smtClean="0"/>
              <a:t> has measurements/indicators, target, lead, progress/timeline and status.</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Ask the Board to recommend adoption of the plan.</a:t>
            </a:r>
          </a:p>
          <a:p>
            <a:r>
              <a:rPr lang="en-US" baseline="0" dirty="0" smtClean="0"/>
              <a:t>It is critical to have your governing body adopt the plan.</a:t>
            </a:r>
          </a:p>
          <a:p>
            <a:r>
              <a:rPr lang="en-US" baseline="0" dirty="0" smtClean="0"/>
              <a:t>This has been a very quick course in strategic planning. Let me demonstrate one spoke and how it was developed to give you one example.</a:t>
            </a:r>
          </a:p>
          <a:p>
            <a:r>
              <a:rPr lang="en-US" baseline="0" dirty="0" smtClean="0"/>
              <a:t>Refer to the SP whenever you are stretched for resources or your resources are being considered in the reduction pile.</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Create a </a:t>
            </a:r>
            <a:r>
              <a:rPr lang="en-US" dirty="0" err="1" smtClean="0"/>
              <a:t>workplan</a:t>
            </a:r>
            <a:r>
              <a:rPr lang="en-US" dirty="0" smtClean="0"/>
              <a:t> to use</a:t>
            </a:r>
            <a:r>
              <a:rPr lang="en-US" baseline="0" dirty="0" smtClean="0"/>
              <a:t> as a tool to update your boss. </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Keeps the library in the  spotlight.</a:t>
            </a:r>
          </a:p>
          <a:p>
            <a:r>
              <a:rPr lang="en-US" dirty="0" smtClean="0"/>
              <a:t>Demonstrates value seen by public and stakeholders.</a:t>
            </a:r>
          </a:p>
          <a:p>
            <a:r>
              <a:rPr lang="en-US" dirty="0" smtClean="0"/>
              <a:t>Adopted</a:t>
            </a:r>
            <a:r>
              <a:rPr lang="en-US" baseline="0" dirty="0" smtClean="0"/>
              <a:t> and becomes part of the jurisdiction.</a:t>
            </a:r>
          </a:p>
          <a:p>
            <a:r>
              <a:rPr lang="en-US" baseline="0" dirty="0" smtClean="0"/>
              <a:t>Aligns resources with goals and objectives.</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work never ends. Now you populate your goals and objectives in excel. I send this to the City Manager and Asst CM every other month. It tells them what the library is doing and accomplishing. It keeps us on the City’s radar in a positive way.</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 focused that all these pieces</a:t>
            </a:r>
            <a:r>
              <a:rPr lang="en-US" baseline="0" dirty="0" smtClean="0"/>
              <a:t> together help in the design of your road map. </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just conclude with- it</a:t>
            </a:r>
            <a:r>
              <a:rPr lang="en-US" baseline="0" dirty="0" smtClean="0"/>
              <a:t> is hard work, it is frustrating. Feel free to talk to colleagues. Remember there are consultants that are paid considerable amounts of money to do </a:t>
            </a:r>
            <a:r>
              <a:rPr lang="en-US" baseline="0" smtClean="0"/>
              <a:t>a strategic plan. </a:t>
            </a:r>
            <a:endParaRPr lang="en-US"/>
          </a:p>
        </p:txBody>
      </p:sp>
      <p:sp>
        <p:nvSpPr>
          <p:cNvPr id="4" name="Slide Number Placeholder 3"/>
          <p:cNvSpPr>
            <a:spLocks noGrp="1"/>
          </p:cNvSpPr>
          <p:nvPr>
            <p:ph type="sldNum" sz="quarter" idx="10"/>
          </p:nvPr>
        </p:nvSpPr>
        <p:spPr/>
        <p:txBody>
          <a:bodyPr/>
          <a:lstStyle/>
          <a:p>
            <a:fld id="{4FF39106-AED0-47FA-B6EE-311BD69984A1}"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the time to figure this out. Who are your change agents? </a:t>
            </a:r>
          </a:p>
          <a:p>
            <a:r>
              <a:rPr lang="en-US" dirty="0" smtClean="0"/>
              <a:t>Begin the conversation as to why</a:t>
            </a:r>
            <a:r>
              <a:rPr lang="en-US" baseline="0" dirty="0" smtClean="0"/>
              <a:t> you feel it is important.</a:t>
            </a:r>
          </a:p>
          <a:p>
            <a:r>
              <a:rPr lang="en-US" baseline="0" dirty="0" smtClean="0"/>
              <a:t>Jot down some ideas why you want to plan for your library’s future.</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just a few of the reasons we used</a:t>
            </a:r>
            <a:r>
              <a:rPr lang="en-US" baseline="0" dirty="0" smtClean="0"/>
              <a:t> at WL to explain the importance of planning.</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assume</a:t>
            </a:r>
            <a:r>
              <a:rPr lang="en-US" baseline="0" dirty="0" smtClean="0"/>
              <a:t> you know your community.</a:t>
            </a:r>
          </a:p>
          <a:p>
            <a:r>
              <a:rPr lang="en-US" baseline="0" dirty="0" smtClean="0"/>
              <a:t>Don’t limit your vision to the future- you can always do an annual assessment for changes. Capture successes you are doing now.</a:t>
            </a:r>
          </a:p>
          <a:p>
            <a:r>
              <a:rPr lang="en-US" dirty="0" smtClean="0"/>
              <a:t>Do not write</a:t>
            </a:r>
            <a:r>
              <a:rPr lang="en-US" baseline="0" dirty="0" smtClean="0"/>
              <a:t> more goals than you can manage or have resources. Opportunity to share with governing body the demand from the public, but restricted by staffing and money.</a:t>
            </a:r>
          </a:p>
          <a:p>
            <a:r>
              <a:rPr lang="en-US" dirty="0" smtClean="0"/>
              <a:t>Constantly evaluate</a:t>
            </a:r>
            <a:r>
              <a:rPr lang="en-US" baseline="0" dirty="0" smtClean="0"/>
              <a:t> measurements and check in on progress.</a:t>
            </a:r>
          </a:p>
          <a:p>
            <a:r>
              <a:rPr lang="en-US" dirty="0" smtClean="0"/>
              <a:t>Provide a glossary of terms or use language</a:t>
            </a:r>
            <a:r>
              <a:rPr lang="en-US" baseline="0" dirty="0" smtClean="0"/>
              <a:t> familiar to the public. Circulation- things checked in and out.</a:t>
            </a:r>
          </a:p>
          <a:p>
            <a:r>
              <a:rPr lang="en-US" dirty="0" smtClean="0"/>
              <a:t>You need to constantly sell your plan.</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Create a grid</a:t>
            </a:r>
            <a:r>
              <a:rPr lang="en-US" baseline="0" dirty="0" smtClean="0"/>
              <a:t> to include month, task or planning activity to complete. LET’S BEGIN…</a:t>
            </a:r>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this exercise, I have chosen a five month planning process. Be realistic when designing the timeline;</a:t>
            </a:r>
            <a:r>
              <a:rPr lang="en-US" baseline="0" dirty="0" smtClean="0"/>
              <a:t> keep it tight and remind everyone to stay focused on the timeline. </a:t>
            </a:r>
          </a:p>
          <a:p>
            <a:r>
              <a:rPr lang="en-US" baseline="0" dirty="0" smtClean="0"/>
              <a:t>The more partners you gather- the more emails you can collect for your survey</a:t>
            </a:r>
          </a:p>
          <a:p>
            <a:endParaRPr lang="en-US" dirty="0"/>
          </a:p>
        </p:txBody>
      </p:sp>
      <p:sp>
        <p:nvSpPr>
          <p:cNvPr id="4" name="Slide Number Placeholder 3"/>
          <p:cNvSpPr>
            <a:spLocks noGrp="1"/>
          </p:cNvSpPr>
          <p:nvPr>
            <p:ph type="sldNum" sz="quarter" idx="10"/>
          </p:nvPr>
        </p:nvSpPr>
        <p:spPr/>
        <p:txBody>
          <a:bodyPr/>
          <a:lstStyle/>
          <a:p>
            <a:fld id="{4FF39106-AED0-47FA-B6EE-311BD69984A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190BC4-A4F8-4BBE-86B9-21F2638C0885}" type="datetimeFigureOut">
              <a:rPr lang="en-US" smtClean="0"/>
              <a:pPr/>
              <a:t>4/24/2012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54E877D-1F71-4A1F-9751-C6BD7C467E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190BC4-A4F8-4BBE-86B9-21F2638C0885}"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4E877D-1F71-4A1F-9751-C6BD7C467E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190BC4-A4F8-4BBE-86B9-21F2638C0885}"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4E877D-1F71-4A1F-9751-C6BD7C467E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190BC4-A4F8-4BBE-86B9-21F2638C0885}"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4E877D-1F71-4A1F-9751-C6BD7C467E3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190BC4-A4F8-4BBE-86B9-21F2638C0885}"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4E877D-1F71-4A1F-9751-C6BD7C467E3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190BC4-A4F8-4BBE-86B9-21F2638C0885}" type="datetimeFigureOut">
              <a:rPr lang="en-US" smtClean="0"/>
              <a:pPr/>
              <a:t>4/24/2012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54E877D-1F71-4A1F-9751-C6BD7C467E3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190BC4-A4F8-4BBE-86B9-21F2638C0885}" type="datetimeFigureOut">
              <a:rPr lang="en-US" smtClean="0"/>
              <a:pPr/>
              <a:t>4/24/2012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54E877D-1F71-4A1F-9751-C6BD7C467E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F190BC4-A4F8-4BBE-86B9-21F2638C0885}" type="datetimeFigureOut">
              <a:rPr lang="en-US" smtClean="0"/>
              <a:pPr/>
              <a:t>4/24/2012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54E877D-1F71-4A1F-9751-C6BD7C467E3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190BC4-A4F8-4BBE-86B9-21F2638C0885}" type="datetimeFigureOut">
              <a:rPr lang="en-US" smtClean="0"/>
              <a:pPr/>
              <a:t>4/24/2012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54E877D-1F71-4A1F-9751-C6BD7C467E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F190BC4-A4F8-4BBE-86B9-21F2638C0885}" type="datetimeFigureOut">
              <a:rPr lang="en-US" smtClean="0"/>
              <a:pPr/>
              <a:t>4/24/2012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54E877D-1F71-4A1F-9751-C6BD7C467E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F190BC4-A4F8-4BBE-86B9-21F2638C0885}" type="datetimeFigureOut">
              <a:rPr lang="en-US" smtClean="0"/>
              <a:pPr/>
              <a:t>4/24/2012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54E877D-1F71-4A1F-9751-C6BD7C467E3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F190BC4-A4F8-4BBE-86B9-21F2638C0885}" type="datetimeFigureOut">
              <a:rPr lang="en-US" smtClean="0"/>
              <a:pPr/>
              <a:t>4/24/2012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54E877D-1F71-4A1F-9751-C6BD7C467E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westlinnoregon.gov/library/strategic-plan"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829761"/>
          </a:xfrm>
        </p:spPr>
        <p:txBody>
          <a:bodyPr/>
          <a:lstStyle/>
          <a:p>
            <a:r>
              <a:rPr lang="en-US" dirty="0" smtClean="0"/>
              <a:t>Strategic Planning </a:t>
            </a:r>
            <a:br>
              <a:rPr lang="en-US" dirty="0" smtClean="0"/>
            </a:br>
            <a:r>
              <a:rPr lang="en-US" dirty="0" smtClean="0"/>
              <a:t>on a Shoestring</a:t>
            </a:r>
            <a:endParaRPr lang="en-US" dirty="0"/>
          </a:p>
        </p:txBody>
      </p:sp>
      <p:sp>
        <p:nvSpPr>
          <p:cNvPr id="3" name="Subtitle 2"/>
          <p:cNvSpPr>
            <a:spLocks noGrp="1"/>
          </p:cNvSpPr>
          <p:nvPr>
            <p:ph type="subTitle" idx="1"/>
          </p:nvPr>
        </p:nvSpPr>
        <p:spPr>
          <a:xfrm>
            <a:off x="685800" y="4267200"/>
            <a:ext cx="7772400" cy="838199"/>
          </a:xfrm>
        </p:spPr>
        <p:txBody>
          <a:bodyPr/>
          <a:lstStyle/>
          <a:p>
            <a:r>
              <a:rPr lang="en-US" dirty="0" smtClean="0"/>
              <a:t>Plan Now to Save Later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Research by staff</a:t>
            </a:r>
          </a:p>
          <a:p>
            <a:pPr>
              <a:buNone/>
            </a:pPr>
            <a:endParaRPr lang="en-US" dirty="0" smtClean="0"/>
          </a:p>
          <a:p>
            <a:r>
              <a:rPr lang="en-US" dirty="0" smtClean="0"/>
              <a:t>Identify Community Needs</a:t>
            </a:r>
          </a:p>
          <a:p>
            <a:pPr lvl="1"/>
            <a:r>
              <a:rPr lang="en-US" dirty="0" smtClean="0"/>
              <a:t>Survey- ask colleagues</a:t>
            </a:r>
          </a:p>
          <a:p>
            <a:pPr lvl="1"/>
            <a:r>
              <a:rPr lang="en-US" dirty="0" smtClean="0"/>
              <a:t>Stakeholder forum</a:t>
            </a:r>
          </a:p>
          <a:p>
            <a:endParaRPr lang="en-US" dirty="0" smtClean="0"/>
          </a:p>
          <a:p>
            <a:r>
              <a:rPr lang="en-US" dirty="0" smtClean="0"/>
              <a:t>Select Service Responses</a:t>
            </a:r>
          </a:p>
          <a:p>
            <a:pPr lvl="1"/>
            <a:r>
              <a:rPr lang="en-US" dirty="0" smtClean="0"/>
              <a:t>Review survey responses</a:t>
            </a:r>
          </a:p>
          <a:p>
            <a:pPr lvl="1"/>
            <a:r>
              <a:rPr lang="en-US" dirty="0" smtClean="0"/>
              <a:t>Review forum responses</a:t>
            </a:r>
          </a:p>
          <a:p>
            <a:pPr lvl="1"/>
            <a:r>
              <a:rPr lang="en-US" dirty="0" smtClean="0"/>
              <a:t>Share responses</a:t>
            </a:r>
          </a:p>
          <a:p>
            <a:pPr lvl="1"/>
            <a:r>
              <a:rPr lang="en-US" dirty="0" smtClean="0"/>
              <a:t>Start to develop graphs/charts </a:t>
            </a:r>
          </a:p>
        </p:txBody>
      </p:sp>
      <p:sp>
        <p:nvSpPr>
          <p:cNvPr id="3" name="Title 2"/>
          <p:cNvSpPr>
            <a:spLocks noGrp="1"/>
          </p:cNvSpPr>
          <p:nvPr>
            <p:ph type="title"/>
          </p:nvPr>
        </p:nvSpPr>
        <p:spPr/>
        <p:txBody>
          <a:bodyPr/>
          <a:lstStyle/>
          <a:p>
            <a:r>
              <a:rPr lang="en-US" dirty="0" smtClean="0"/>
              <a:t>Planning Process- Month 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vite.jpg"/>
          <p:cNvPicPr>
            <a:picLocks noGrp="1" noChangeAspect="1"/>
          </p:cNvPicPr>
          <p:nvPr>
            <p:ph idx="1"/>
          </p:nvPr>
        </p:nvPicPr>
        <p:blipFill>
          <a:blip r:embed="rId3" cstate="print"/>
          <a:stretch>
            <a:fillRect/>
          </a:stretch>
        </p:blipFill>
        <p:spPr>
          <a:xfrm>
            <a:off x="2823333" y="1481138"/>
            <a:ext cx="3497334" cy="4525962"/>
          </a:xfrm>
        </p:spPr>
      </p:pic>
      <p:sp>
        <p:nvSpPr>
          <p:cNvPr id="3" name="Title 2"/>
          <p:cNvSpPr>
            <a:spLocks noGrp="1"/>
          </p:cNvSpPr>
          <p:nvPr>
            <p:ph type="title"/>
          </p:nvPr>
        </p:nvSpPr>
        <p:spPr/>
        <p:txBody>
          <a:bodyPr/>
          <a:lstStyle/>
          <a:p>
            <a:r>
              <a:rPr lang="en-US" dirty="0" smtClean="0"/>
              <a:t>Branding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rat Plan Brochure_Page_1.jpg"/>
          <p:cNvPicPr>
            <a:picLocks noGrp="1" noChangeAspect="1"/>
          </p:cNvPicPr>
          <p:nvPr>
            <p:ph idx="1"/>
          </p:nvPr>
        </p:nvPicPr>
        <p:blipFill>
          <a:blip r:embed="rId3" cstate="print"/>
          <a:stretch>
            <a:fillRect/>
          </a:stretch>
        </p:blipFill>
        <p:spPr>
          <a:xfrm>
            <a:off x="1643436" y="1481138"/>
            <a:ext cx="5857127" cy="4525962"/>
          </a:xfrm>
        </p:spPr>
      </p:pic>
      <p:sp>
        <p:nvSpPr>
          <p:cNvPr id="3" name="Title 2"/>
          <p:cNvSpPr>
            <a:spLocks noGrp="1"/>
          </p:cNvSpPr>
          <p:nvPr>
            <p:ph type="title"/>
          </p:nvPr>
        </p:nvSpPr>
        <p:spPr/>
        <p:txBody>
          <a:bodyPr/>
          <a:lstStyle/>
          <a:p>
            <a:r>
              <a:rPr lang="en-US" dirty="0" smtClean="0"/>
              <a:t>Branding Continues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t>Brag</a:t>
            </a:r>
          </a:p>
          <a:p>
            <a:pPr>
              <a:lnSpc>
                <a:spcPct val="200000"/>
              </a:lnSpc>
            </a:pPr>
            <a:r>
              <a:rPr lang="en-US" dirty="0" smtClean="0"/>
              <a:t>Collect data to demonstrate value</a:t>
            </a:r>
          </a:p>
          <a:p>
            <a:pPr>
              <a:lnSpc>
                <a:spcPct val="200000"/>
              </a:lnSpc>
            </a:pPr>
            <a:r>
              <a:rPr lang="en-US" dirty="0" smtClean="0"/>
              <a:t>Showcase your successes</a:t>
            </a:r>
          </a:p>
          <a:p>
            <a:pPr>
              <a:lnSpc>
                <a:spcPct val="200000"/>
              </a:lnSpc>
            </a:pPr>
            <a:r>
              <a:rPr lang="en-US" dirty="0" smtClean="0"/>
              <a:t>State report</a:t>
            </a:r>
            <a:endParaRPr lang="en-US" dirty="0"/>
          </a:p>
        </p:txBody>
      </p:sp>
      <p:sp>
        <p:nvSpPr>
          <p:cNvPr id="3" name="Title 2"/>
          <p:cNvSpPr>
            <a:spLocks noGrp="1"/>
          </p:cNvSpPr>
          <p:nvPr>
            <p:ph type="title"/>
          </p:nvPr>
        </p:nvSpPr>
        <p:spPr/>
        <p:txBody>
          <a:bodyPr/>
          <a:lstStyle/>
          <a:p>
            <a:r>
              <a:rPr lang="en-US" dirty="0" err="1" smtClean="0"/>
              <a:t>Acheivements</a:t>
            </a: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t>2010 census</a:t>
            </a:r>
          </a:p>
          <a:p>
            <a:pPr>
              <a:lnSpc>
                <a:spcPct val="200000"/>
              </a:lnSpc>
            </a:pPr>
            <a:r>
              <a:rPr lang="en-US" dirty="0" smtClean="0"/>
              <a:t>Capture in survey</a:t>
            </a:r>
          </a:p>
          <a:p>
            <a:pPr>
              <a:lnSpc>
                <a:spcPct val="200000"/>
              </a:lnSpc>
            </a:pPr>
            <a:r>
              <a:rPr lang="en-US" dirty="0" smtClean="0"/>
              <a:t>What does your community look like?</a:t>
            </a:r>
          </a:p>
          <a:p>
            <a:pPr lvl="2">
              <a:lnSpc>
                <a:spcPct val="200000"/>
              </a:lnSpc>
            </a:pPr>
            <a:r>
              <a:rPr lang="en-US" dirty="0" smtClean="0"/>
              <a:t>Look in banks, grocery stores, </a:t>
            </a:r>
            <a:r>
              <a:rPr lang="en-US" dirty="0" err="1" smtClean="0"/>
              <a:t>laundromats</a:t>
            </a:r>
            <a:endParaRPr lang="en-US" dirty="0" smtClean="0"/>
          </a:p>
          <a:p>
            <a:endParaRPr lang="en-US" dirty="0"/>
          </a:p>
        </p:txBody>
      </p:sp>
      <p:sp>
        <p:nvSpPr>
          <p:cNvPr id="3" name="Title 2"/>
          <p:cNvSpPr>
            <a:spLocks noGrp="1"/>
          </p:cNvSpPr>
          <p:nvPr>
            <p:ph type="title"/>
          </p:nvPr>
        </p:nvSpPr>
        <p:spPr/>
        <p:txBody>
          <a:bodyPr/>
          <a:lstStyle/>
          <a:p>
            <a:r>
              <a:rPr lang="en-US" dirty="0" smtClean="0"/>
              <a:t>Demographics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Opportunity to engage staff</a:t>
            </a:r>
          </a:p>
          <a:p>
            <a:pPr lvl="1"/>
            <a:r>
              <a:rPr lang="en-US" dirty="0" smtClean="0"/>
              <a:t>Let them do research</a:t>
            </a:r>
          </a:p>
          <a:p>
            <a:endParaRPr lang="en-US" dirty="0" smtClean="0"/>
          </a:p>
          <a:p>
            <a:r>
              <a:rPr lang="en-US" dirty="0" smtClean="0"/>
              <a:t>Find studies to support your choices</a:t>
            </a:r>
          </a:p>
          <a:p>
            <a:pPr lvl="1"/>
            <a:r>
              <a:rPr lang="en-US" dirty="0" smtClean="0"/>
              <a:t>Ex: Case studies</a:t>
            </a:r>
          </a:p>
          <a:p>
            <a:endParaRPr lang="en-US" dirty="0" smtClean="0"/>
          </a:p>
          <a:p>
            <a:r>
              <a:rPr lang="en-US" dirty="0" smtClean="0"/>
              <a:t>What works within your budget?</a:t>
            </a:r>
          </a:p>
          <a:p>
            <a:pPr lvl="1"/>
            <a:r>
              <a:rPr lang="en-US" dirty="0" smtClean="0"/>
              <a:t>Examine financial philosophies</a:t>
            </a:r>
            <a:endParaRPr lang="en-US" dirty="0"/>
          </a:p>
        </p:txBody>
      </p:sp>
      <p:sp>
        <p:nvSpPr>
          <p:cNvPr id="3" name="Title 2"/>
          <p:cNvSpPr>
            <a:spLocks noGrp="1"/>
          </p:cNvSpPr>
          <p:nvPr>
            <p:ph type="title"/>
          </p:nvPr>
        </p:nvSpPr>
        <p:spPr/>
        <p:txBody>
          <a:bodyPr/>
          <a:lstStyle/>
          <a:p>
            <a:r>
              <a:rPr lang="en-US" dirty="0" smtClean="0"/>
              <a:t>Trends and Best Practices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Prepare for Change</a:t>
            </a:r>
          </a:p>
          <a:p>
            <a:pPr lvl="1"/>
            <a:r>
              <a:rPr lang="en-US" dirty="0" smtClean="0"/>
              <a:t>Call in change agents</a:t>
            </a:r>
          </a:p>
          <a:p>
            <a:r>
              <a:rPr lang="en-US" dirty="0" smtClean="0"/>
              <a:t>Write Vision &amp; Mission Statements</a:t>
            </a:r>
          </a:p>
          <a:p>
            <a:pPr lvl="1"/>
            <a:r>
              <a:rPr lang="en-US" dirty="0" smtClean="0"/>
              <a:t>Keep them handy</a:t>
            </a:r>
          </a:p>
          <a:p>
            <a:r>
              <a:rPr lang="en-US" dirty="0" smtClean="0"/>
              <a:t>Guiding Principles</a:t>
            </a:r>
          </a:p>
          <a:p>
            <a:pPr lvl="1"/>
            <a:r>
              <a:rPr lang="en-US" dirty="0" smtClean="0"/>
              <a:t>Pick and write</a:t>
            </a:r>
          </a:p>
          <a:p>
            <a:r>
              <a:rPr lang="en-US" dirty="0" smtClean="0"/>
              <a:t>Write Goals and Objectives</a:t>
            </a:r>
          </a:p>
          <a:p>
            <a:pPr lvl="1"/>
            <a:r>
              <a:rPr lang="en-US" dirty="0" smtClean="0"/>
              <a:t>Spokes</a:t>
            </a:r>
          </a:p>
          <a:p>
            <a:r>
              <a:rPr lang="en-US" dirty="0" smtClean="0"/>
              <a:t>Identify Organizational Competencies</a:t>
            </a:r>
          </a:p>
          <a:p>
            <a:pPr lvl="1"/>
            <a:r>
              <a:rPr lang="en-US" dirty="0" smtClean="0"/>
              <a:t>This can be an objective- time consuming</a:t>
            </a:r>
            <a:endParaRPr lang="en-US" dirty="0"/>
          </a:p>
        </p:txBody>
      </p:sp>
      <p:sp>
        <p:nvSpPr>
          <p:cNvPr id="3" name="Title 2"/>
          <p:cNvSpPr>
            <a:spLocks noGrp="1"/>
          </p:cNvSpPr>
          <p:nvPr>
            <p:ph type="title"/>
          </p:nvPr>
        </p:nvSpPr>
        <p:spPr/>
        <p:txBody>
          <a:bodyPr/>
          <a:lstStyle/>
          <a:p>
            <a:r>
              <a:rPr lang="en-US" dirty="0" smtClean="0"/>
              <a:t>Planning Process- Month 3</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we want to be</a:t>
            </a:r>
          </a:p>
          <a:p>
            <a:endParaRPr lang="en-US" dirty="0" smtClean="0"/>
          </a:p>
          <a:p>
            <a:r>
              <a:rPr lang="en-US" dirty="0" smtClean="0"/>
              <a:t>Clear, motivating, memorable and customer related</a:t>
            </a:r>
          </a:p>
          <a:p>
            <a:endParaRPr lang="en-US" dirty="0" smtClean="0"/>
          </a:p>
          <a:p>
            <a:r>
              <a:rPr lang="en-US" dirty="0" smtClean="0"/>
              <a:t>Focus for identifying key strategic statements</a:t>
            </a:r>
          </a:p>
          <a:p>
            <a:endParaRPr lang="en-US" dirty="0"/>
          </a:p>
        </p:txBody>
      </p:sp>
      <p:sp>
        <p:nvSpPr>
          <p:cNvPr id="3" name="Title 2"/>
          <p:cNvSpPr>
            <a:spLocks noGrp="1"/>
          </p:cNvSpPr>
          <p:nvPr>
            <p:ph type="title"/>
          </p:nvPr>
        </p:nvSpPr>
        <p:spPr/>
        <p:txBody>
          <a:bodyPr/>
          <a:lstStyle/>
          <a:p>
            <a:r>
              <a:rPr lang="en-US" dirty="0" smtClean="0"/>
              <a:t>Vision Statement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err="1" smtClean="0"/>
              <a:t>Wordle</a:t>
            </a:r>
            <a:endParaRPr lang="en-US" dirty="0" smtClean="0"/>
          </a:p>
          <a:p>
            <a:endParaRPr lang="en-US" dirty="0" smtClean="0"/>
          </a:p>
          <a:p>
            <a:r>
              <a:rPr lang="en-US" dirty="0" smtClean="0"/>
              <a:t>Engage – Connect – Inspire</a:t>
            </a:r>
          </a:p>
          <a:p>
            <a:endParaRPr lang="en-US" dirty="0" smtClean="0"/>
          </a:p>
          <a:p>
            <a:r>
              <a:rPr lang="en-US" dirty="0" smtClean="0"/>
              <a:t>Google “public library vision”</a:t>
            </a:r>
            <a:endParaRPr lang="en-US" dirty="0"/>
          </a:p>
        </p:txBody>
      </p:sp>
      <p:sp>
        <p:nvSpPr>
          <p:cNvPr id="3" name="Title 2"/>
          <p:cNvSpPr>
            <a:spLocks noGrp="1"/>
          </p:cNvSpPr>
          <p:nvPr>
            <p:ph type="title"/>
          </p:nvPr>
        </p:nvSpPr>
        <p:spPr/>
        <p:txBody>
          <a:bodyPr/>
          <a:lstStyle/>
          <a:p>
            <a:r>
              <a:rPr lang="en-US" dirty="0" smtClean="0"/>
              <a:t>Sample Vision Statement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P Cover.JPG"/>
          <p:cNvPicPr>
            <a:picLocks noGrp="1" noChangeAspect="1"/>
          </p:cNvPicPr>
          <p:nvPr>
            <p:ph idx="1"/>
          </p:nvPr>
        </p:nvPicPr>
        <p:blipFill>
          <a:blip r:embed="rId3" cstate="print"/>
          <a:stretch>
            <a:fillRect/>
          </a:stretch>
        </p:blipFill>
        <p:spPr>
          <a:xfrm>
            <a:off x="2823333" y="1481138"/>
            <a:ext cx="3497334" cy="4525962"/>
          </a:xfrm>
        </p:spPr>
      </p:pic>
      <p:sp>
        <p:nvSpPr>
          <p:cNvPr id="3" name="Title 2"/>
          <p:cNvSpPr>
            <a:spLocks noGrp="1"/>
          </p:cNvSpPr>
          <p:nvPr>
            <p:ph type="title"/>
          </p:nvPr>
        </p:nvSpPr>
        <p:spPr/>
        <p:txBody>
          <a:bodyPr/>
          <a:lstStyle/>
          <a:p>
            <a:r>
              <a:rPr lang="en-US" dirty="0" err="1" smtClean="0"/>
              <a:t>Wordle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r>
              <a:rPr lang="en-US" sz="4000" dirty="0" smtClean="0"/>
              <a:t>This is about</a:t>
            </a:r>
          </a:p>
          <a:p>
            <a:pPr lvl="2"/>
            <a:r>
              <a:rPr lang="en-US" sz="3800" dirty="0" smtClean="0"/>
              <a:t>Reducing costs</a:t>
            </a:r>
          </a:p>
          <a:p>
            <a:pPr lvl="2"/>
            <a:r>
              <a:rPr lang="en-US" sz="3800" dirty="0" smtClean="0"/>
              <a:t>Saving time</a:t>
            </a:r>
          </a:p>
          <a:p>
            <a:pPr lvl="2"/>
            <a:r>
              <a:rPr lang="en-US" sz="3800" dirty="0" smtClean="0"/>
              <a:t>Simplicity</a:t>
            </a:r>
          </a:p>
          <a:p>
            <a:pPr lvl="1"/>
            <a:endParaRPr lang="en-US" dirty="0"/>
          </a:p>
        </p:txBody>
      </p:sp>
      <p:sp>
        <p:nvSpPr>
          <p:cNvPr id="3" name="Title 2"/>
          <p:cNvSpPr>
            <a:spLocks noGrp="1"/>
          </p:cNvSpPr>
          <p:nvPr>
            <p:ph type="title"/>
          </p:nvPr>
        </p:nvSpPr>
        <p:spPr/>
        <p:txBody>
          <a:bodyPr/>
          <a:lstStyle/>
          <a:p>
            <a:r>
              <a:rPr lang="en-US" dirty="0" smtClean="0"/>
              <a:t>Disclaimer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t>Ask yourself “Why we exist”</a:t>
            </a:r>
          </a:p>
          <a:p>
            <a:pPr>
              <a:lnSpc>
                <a:spcPct val="200000"/>
              </a:lnSpc>
            </a:pPr>
            <a:r>
              <a:rPr lang="en-US" dirty="0" smtClean="0"/>
              <a:t>Whom do you serve</a:t>
            </a:r>
          </a:p>
          <a:p>
            <a:pPr>
              <a:lnSpc>
                <a:spcPct val="200000"/>
              </a:lnSpc>
            </a:pPr>
            <a:r>
              <a:rPr lang="en-US" dirty="0" smtClean="0"/>
              <a:t>What roles do you play in the lives of your customers</a:t>
            </a:r>
          </a:p>
          <a:p>
            <a:pPr>
              <a:lnSpc>
                <a:spcPct val="200000"/>
              </a:lnSpc>
            </a:pPr>
            <a:r>
              <a:rPr lang="en-US" dirty="0" smtClean="0"/>
              <a:t>What are you trying to accomplish</a:t>
            </a:r>
            <a:endParaRPr lang="en-US" dirty="0"/>
          </a:p>
        </p:txBody>
      </p:sp>
      <p:sp>
        <p:nvSpPr>
          <p:cNvPr id="3" name="Title 2"/>
          <p:cNvSpPr>
            <a:spLocks noGrp="1"/>
          </p:cNvSpPr>
          <p:nvPr>
            <p:ph type="title"/>
          </p:nvPr>
        </p:nvSpPr>
        <p:spPr/>
        <p:txBody>
          <a:bodyPr/>
          <a:lstStyle/>
          <a:p>
            <a:r>
              <a:rPr lang="en-US" dirty="0" smtClean="0"/>
              <a:t>Mission Statement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algn="ctr"/>
            <a:r>
              <a:rPr lang="en-US" dirty="0" smtClean="0"/>
              <a:t>“The mission of the West Linn Public Library is to engage, connect and inspire our community and to be a resource for information, knowledge, and artistic and literary expression, providing the best in traditional services, new technologies and innovative programs.”</a:t>
            </a:r>
            <a:endParaRPr lang="en-US" dirty="0"/>
          </a:p>
        </p:txBody>
      </p:sp>
      <p:sp>
        <p:nvSpPr>
          <p:cNvPr id="3" name="Title 2"/>
          <p:cNvSpPr>
            <a:spLocks noGrp="1"/>
          </p:cNvSpPr>
          <p:nvPr>
            <p:ph type="title"/>
          </p:nvPr>
        </p:nvSpPr>
        <p:spPr/>
        <p:txBody>
          <a:bodyPr/>
          <a:lstStyle/>
          <a:p>
            <a:r>
              <a:rPr lang="en-US" dirty="0" smtClean="0"/>
              <a:t>Sample Mission Statement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t>Also known as core values</a:t>
            </a:r>
          </a:p>
          <a:p>
            <a:pPr>
              <a:lnSpc>
                <a:spcPct val="200000"/>
              </a:lnSpc>
            </a:pPr>
            <a:r>
              <a:rPr lang="en-US" dirty="0" smtClean="0"/>
              <a:t>Standards to measure our success</a:t>
            </a:r>
          </a:p>
          <a:p>
            <a:pPr>
              <a:lnSpc>
                <a:spcPct val="200000"/>
              </a:lnSpc>
            </a:pPr>
            <a:r>
              <a:rPr lang="en-US" dirty="0" smtClean="0"/>
              <a:t>Shape the culture and climate of the library</a:t>
            </a:r>
          </a:p>
          <a:p>
            <a:pPr>
              <a:lnSpc>
                <a:spcPct val="200000"/>
              </a:lnSpc>
            </a:pPr>
            <a:r>
              <a:rPr lang="en-US" dirty="0" smtClean="0"/>
              <a:t>Standards of behavior</a:t>
            </a:r>
          </a:p>
          <a:p>
            <a:endParaRPr lang="en-US" dirty="0"/>
          </a:p>
        </p:txBody>
      </p:sp>
      <p:sp>
        <p:nvSpPr>
          <p:cNvPr id="3" name="Title 2"/>
          <p:cNvSpPr>
            <a:spLocks noGrp="1"/>
          </p:cNvSpPr>
          <p:nvPr>
            <p:ph type="title"/>
          </p:nvPr>
        </p:nvSpPr>
        <p:spPr/>
        <p:txBody>
          <a:bodyPr/>
          <a:lstStyle/>
          <a:p>
            <a:r>
              <a:rPr lang="en-US" dirty="0" smtClean="0"/>
              <a:t>Guiding Principles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2">
            <a:normAutofit/>
          </a:bodyPr>
          <a:lstStyle/>
          <a:p>
            <a:r>
              <a:rPr lang="en-US" dirty="0" smtClean="0"/>
              <a:t>Accountability		</a:t>
            </a:r>
          </a:p>
          <a:p>
            <a:r>
              <a:rPr lang="en-US" dirty="0" smtClean="0"/>
              <a:t>Transparency</a:t>
            </a:r>
          </a:p>
          <a:p>
            <a:r>
              <a:rPr lang="en-US" dirty="0" smtClean="0"/>
              <a:t>Children and Teens</a:t>
            </a:r>
          </a:p>
          <a:p>
            <a:r>
              <a:rPr lang="en-US" dirty="0" smtClean="0"/>
              <a:t>Technology</a:t>
            </a:r>
          </a:p>
          <a:p>
            <a:r>
              <a:rPr lang="en-US" dirty="0" smtClean="0"/>
              <a:t>Stewardship</a:t>
            </a:r>
          </a:p>
          <a:p>
            <a:r>
              <a:rPr lang="en-US" dirty="0" smtClean="0"/>
              <a:t>Community</a:t>
            </a:r>
          </a:p>
          <a:p>
            <a:r>
              <a:rPr lang="en-US" dirty="0" smtClean="0"/>
              <a:t>Gathering Place</a:t>
            </a:r>
          </a:p>
          <a:p>
            <a:r>
              <a:rPr lang="en-US" dirty="0" smtClean="0"/>
              <a:t>Diversity</a:t>
            </a:r>
          </a:p>
          <a:p>
            <a:r>
              <a:rPr lang="en-US" dirty="0" smtClean="0"/>
              <a:t>Customer focused </a:t>
            </a:r>
            <a:endParaRPr lang="en-US" i="1" dirty="0" smtClean="0"/>
          </a:p>
          <a:p>
            <a:r>
              <a:rPr lang="en-US" dirty="0" smtClean="0"/>
              <a:t>Excellent Service</a:t>
            </a:r>
          </a:p>
          <a:p>
            <a:r>
              <a:rPr lang="en-US" dirty="0" smtClean="0"/>
              <a:t>Capacity and Access</a:t>
            </a:r>
          </a:p>
          <a:p>
            <a:r>
              <a:rPr lang="en-US" dirty="0" smtClean="0"/>
              <a:t>Privacy</a:t>
            </a:r>
          </a:p>
          <a:p>
            <a:r>
              <a:rPr lang="en-US" dirty="0" smtClean="0"/>
              <a:t>Communication</a:t>
            </a:r>
          </a:p>
          <a:p>
            <a:r>
              <a:rPr lang="en-US" dirty="0" smtClean="0"/>
              <a:t>Collaboration</a:t>
            </a:r>
          </a:p>
          <a:p>
            <a:r>
              <a:rPr lang="en-US" dirty="0" smtClean="0"/>
              <a:t>Intellectual Freedom</a:t>
            </a:r>
          </a:p>
          <a:p>
            <a:r>
              <a:rPr lang="en-US" dirty="0" smtClean="0"/>
              <a:t>Services</a:t>
            </a:r>
          </a:p>
          <a:p>
            <a:r>
              <a:rPr lang="en-US" dirty="0" smtClean="0"/>
              <a:t>Programs</a:t>
            </a:r>
          </a:p>
          <a:p>
            <a:pPr>
              <a:buNone/>
            </a:pPr>
            <a:endParaRPr lang="en-US" dirty="0"/>
          </a:p>
        </p:txBody>
      </p:sp>
      <p:sp>
        <p:nvSpPr>
          <p:cNvPr id="3" name="Title 2"/>
          <p:cNvSpPr>
            <a:spLocks noGrp="1"/>
          </p:cNvSpPr>
          <p:nvPr>
            <p:ph type="title"/>
          </p:nvPr>
        </p:nvSpPr>
        <p:spPr/>
        <p:txBody>
          <a:bodyPr/>
          <a:lstStyle/>
          <a:p>
            <a:r>
              <a:rPr lang="en-US" dirty="0" smtClean="0"/>
              <a:t>Examples of Principles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t>Identify and validate </a:t>
            </a:r>
          </a:p>
          <a:p>
            <a:pPr>
              <a:lnSpc>
                <a:spcPct val="200000"/>
              </a:lnSpc>
            </a:pPr>
            <a:r>
              <a:rPr lang="en-US" dirty="0" smtClean="0"/>
              <a:t>Universal</a:t>
            </a:r>
          </a:p>
          <a:p>
            <a:pPr>
              <a:lnSpc>
                <a:spcPct val="200000"/>
              </a:lnSpc>
            </a:pPr>
            <a:r>
              <a:rPr lang="en-US" dirty="0" smtClean="0"/>
              <a:t>How we treat others/treat ourselves</a:t>
            </a:r>
          </a:p>
          <a:p>
            <a:pPr>
              <a:lnSpc>
                <a:spcPct val="200000"/>
              </a:lnSpc>
            </a:pPr>
            <a:r>
              <a:rPr lang="en-US" dirty="0" smtClean="0"/>
              <a:t>Attributes of the Library’s culture</a:t>
            </a:r>
          </a:p>
          <a:p>
            <a:pPr>
              <a:lnSpc>
                <a:spcPct val="200000"/>
              </a:lnSpc>
            </a:pPr>
            <a:r>
              <a:rPr lang="en-US" dirty="0" smtClean="0"/>
              <a:t>Stay true to mission and vision</a:t>
            </a:r>
          </a:p>
        </p:txBody>
      </p:sp>
      <p:sp>
        <p:nvSpPr>
          <p:cNvPr id="3" name="Title 2"/>
          <p:cNvSpPr>
            <a:spLocks noGrp="1"/>
          </p:cNvSpPr>
          <p:nvPr>
            <p:ph type="title"/>
          </p:nvPr>
        </p:nvSpPr>
        <p:spPr/>
        <p:txBody>
          <a:bodyPr/>
          <a:lstStyle/>
          <a:p>
            <a:r>
              <a:rPr lang="en-US" dirty="0" smtClean="0"/>
              <a:t>More About Principles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i="1" dirty="0" smtClean="0"/>
              <a:t>Principle 1: Community Gathering Place</a:t>
            </a:r>
          </a:p>
          <a:p>
            <a:pPr lvl="1"/>
            <a:r>
              <a:rPr lang="en-US" dirty="0" smtClean="0"/>
              <a:t>The WLPL is a community gathering place that cultivates reading, thinking, conversing, learning, and teaching in a welcoming and sustainable facility, online and in the community.</a:t>
            </a:r>
          </a:p>
          <a:p>
            <a:pPr>
              <a:buNone/>
            </a:pPr>
            <a:endParaRPr lang="en-US" b="1" i="1" dirty="0" smtClean="0"/>
          </a:p>
          <a:p>
            <a:r>
              <a:rPr lang="en-US" b="1" i="1" dirty="0" smtClean="0"/>
              <a:t>Principle 2: Customer-Focused</a:t>
            </a:r>
          </a:p>
          <a:p>
            <a:pPr lvl="1"/>
            <a:r>
              <a:rPr lang="en-US" dirty="0" smtClean="0"/>
              <a:t>The WLPL is customer-focused with services that anticipate and respond to community interests and the city’s changing demographics through its collections, programs and services.</a:t>
            </a:r>
          </a:p>
          <a:p>
            <a:endParaRPr lang="en-US" dirty="0"/>
          </a:p>
        </p:txBody>
      </p:sp>
      <p:sp>
        <p:nvSpPr>
          <p:cNvPr id="3" name="Title 2"/>
          <p:cNvSpPr>
            <a:spLocks noGrp="1"/>
          </p:cNvSpPr>
          <p:nvPr>
            <p:ph type="title"/>
          </p:nvPr>
        </p:nvSpPr>
        <p:spPr/>
        <p:txBody>
          <a:bodyPr/>
          <a:lstStyle/>
          <a:p>
            <a:r>
              <a:rPr lang="en-US" dirty="0" smtClean="0"/>
              <a:t>Sample Guiding Principles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Goals- broad statements that create the roadmap</a:t>
            </a:r>
          </a:p>
          <a:p>
            <a:endParaRPr lang="en-US" dirty="0" smtClean="0"/>
          </a:p>
          <a:p>
            <a:r>
              <a:rPr lang="en-US" dirty="0" smtClean="0"/>
              <a:t>Objectives- strategies that are specific and short term; measurable</a:t>
            </a:r>
          </a:p>
        </p:txBody>
      </p:sp>
      <p:sp>
        <p:nvSpPr>
          <p:cNvPr id="3" name="Title 2"/>
          <p:cNvSpPr>
            <a:spLocks noGrp="1"/>
          </p:cNvSpPr>
          <p:nvPr>
            <p:ph type="title"/>
          </p:nvPr>
        </p:nvSpPr>
        <p:spPr/>
        <p:txBody>
          <a:bodyPr/>
          <a:lstStyle/>
          <a:p>
            <a:r>
              <a:rPr lang="en-US" dirty="0" smtClean="0"/>
              <a:t>Goals and Objectives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Spokes</a:t>
            </a:r>
            <a:endParaRPr lang="en-US" dirty="0"/>
          </a:p>
        </p:txBody>
      </p:sp>
      <p:sp>
        <p:nvSpPr>
          <p:cNvPr id="4" name="Oval 3"/>
          <p:cNvSpPr/>
          <p:nvPr/>
        </p:nvSpPr>
        <p:spPr>
          <a:xfrm>
            <a:off x="3429000" y="3124200"/>
            <a:ext cx="2286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Excellent Customer Service</a:t>
            </a:r>
            <a:endParaRPr lang="en-US" dirty="0"/>
          </a:p>
        </p:txBody>
      </p:sp>
      <p:cxnSp>
        <p:nvCxnSpPr>
          <p:cNvPr id="19" name="Straight Arrow Connector 18"/>
          <p:cNvCxnSpPr/>
          <p:nvPr/>
        </p:nvCxnSpPr>
        <p:spPr>
          <a:xfrm flipH="1">
            <a:off x="5334000" y="2514600"/>
            <a:ext cx="1066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867400" y="36576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5410200" y="4419600"/>
            <a:ext cx="1447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4648200" y="4495800"/>
            <a:ext cx="2286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2819400" y="44958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38400" y="27432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886200" y="2286000"/>
            <a:ext cx="3048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1600200" y="3962400"/>
            <a:ext cx="1600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0" y="1828800"/>
            <a:ext cx="694421" cy="369332"/>
          </a:xfrm>
          <a:prstGeom prst="rect">
            <a:avLst/>
          </a:prstGeom>
          <a:noFill/>
        </p:spPr>
        <p:txBody>
          <a:bodyPr wrap="none" rtlCol="0">
            <a:spAutoFit/>
          </a:bodyPr>
          <a:lstStyle/>
          <a:p>
            <a:r>
              <a:rPr lang="en-US" dirty="0" smtClean="0"/>
              <a:t>Staff</a:t>
            </a:r>
            <a:endParaRPr lang="en-US" dirty="0"/>
          </a:p>
        </p:txBody>
      </p:sp>
      <p:sp>
        <p:nvSpPr>
          <p:cNvPr id="16" name="TextBox 15"/>
          <p:cNvSpPr txBox="1"/>
          <p:nvPr/>
        </p:nvSpPr>
        <p:spPr>
          <a:xfrm>
            <a:off x="6553200" y="1828800"/>
            <a:ext cx="1905000" cy="646331"/>
          </a:xfrm>
          <a:prstGeom prst="rect">
            <a:avLst/>
          </a:prstGeom>
          <a:noFill/>
        </p:spPr>
        <p:txBody>
          <a:bodyPr wrap="square" rtlCol="0">
            <a:spAutoFit/>
          </a:bodyPr>
          <a:lstStyle/>
          <a:p>
            <a:r>
              <a:rPr lang="en-US" dirty="0" smtClean="0"/>
              <a:t>Collection Management</a:t>
            </a:r>
            <a:endParaRPr lang="en-US" dirty="0"/>
          </a:p>
        </p:txBody>
      </p:sp>
      <p:sp>
        <p:nvSpPr>
          <p:cNvPr id="17" name="TextBox 16"/>
          <p:cNvSpPr txBox="1"/>
          <p:nvPr/>
        </p:nvSpPr>
        <p:spPr>
          <a:xfrm>
            <a:off x="1447800" y="2286000"/>
            <a:ext cx="1251531" cy="369332"/>
          </a:xfrm>
          <a:prstGeom prst="rect">
            <a:avLst/>
          </a:prstGeom>
          <a:noFill/>
        </p:spPr>
        <p:txBody>
          <a:bodyPr wrap="square" rtlCol="0">
            <a:spAutoFit/>
          </a:bodyPr>
          <a:lstStyle/>
          <a:p>
            <a:r>
              <a:rPr lang="en-US" dirty="0" smtClean="0"/>
              <a:t>Funding</a:t>
            </a:r>
            <a:endParaRPr lang="en-US" dirty="0"/>
          </a:p>
        </p:txBody>
      </p:sp>
      <p:sp>
        <p:nvSpPr>
          <p:cNvPr id="18" name="TextBox 17"/>
          <p:cNvSpPr txBox="1"/>
          <p:nvPr/>
        </p:nvSpPr>
        <p:spPr>
          <a:xfrm>
            <a:off x="381000" y="3581400"/>
            <a:ext cx="1251531" cy="369332"/>
          </a:xfrm>
          <a:prstGeom prst="rect">
            <a:avLst/>
          </a:prstGeom>
          <a:noFill/>
        </p:spPr>
        <p:txBody>
          <a:bodyPr wrap="square" rtlCol="0">
            <a:spAutoFit/>
          </a:bodyPr>
          <a:lstStyle/>
          <a:p>
            <a:r>
              <a:rPr lang="en-US" dirty="0" smtClean="0"/>
              <a:t>Facility</a:t>
            </a:r>
            <a:endParaRPr lang="en-US" dirty="0"/>
          </a:p>
        </p:txBody>
      </p:sp>
      <p:sp>
        <p:nvSpPr>
          <p:cNvPr id="20" name="TextBox 19"/>
          <p:cNvSpPr txBox="1"/>
          <p:nvPr/>
        </p:nvSpPr>
        <p:spPr>
          <a:xfrm>
            <a:off x="381000" y="4800600"/>
            <a:ext cx="2089731" cy="646331"/>
          </a:xfrm>
          <a:prstGeom prst="rect">
            <a:avLst/>
          </a:prstGeom>
          <a:noFill/>
        </p:spPr>
        <p:txBody>
          <a:bodyPr wrap="square" rtlCol="0">
            <a:spAutoFit/>
          </a:bodyPr>
          <a:lstStyle/>
          <a:p>
            <a:r>
              <a:rPr lang="en-US" dirty="0" smtClean="0"/>
              <a:t>Partnerships and Collaborations</a:t>
            </a:r>
            <a:endParaRPr lang="en-US" dirty="0"/>
          </a:p>
        </p:txBody>
      </p:sp>
      <p:sp>
        <p:nvSpPr>
          <p:cNvPr id="21" name="TextBox 20"/>
          <p:cNvSpPr txBox="1"/>
          <p:nvPr/>
        </p:nvSpPr>
        <p:spPr>
          <a:xfrm>
            <a:off x="3429000" y="5562600"/>
            <a:ext cx="2667000" cy="646331"/>
          </a:xfrm>
          <a:prstGeom prst="rect">
            <a:avLst/>
          </a:prstGeom>
          <a:noFill/>
        </p:spPr>
        <p:txBody>
          <a:bodyPr wrap="square" rtlCol="0">
            <a:spAutoFit/>
          </a:bodyPr>
          <a:lstStyle/>
          <a:p>
            <a:r>
              <a:rPr lang="en-US" dirty="0" smtClean="0"/>
              <a:t>Marketing and Community Relations</a:t>
            </a:r>
            <a:endParaRPr lang="en-US" dirty="0"/>
          </a:p>
        </p:txBody>
      </p:sp>
      <p:sp>
        <p:nvSpPr>
          <p:cNvPr id="22" name="TextBox 21"/>
          <p:cNvSpPr txBox="1"/>
          <p:nvPr/>
        </p:nvSpPr>
        <p:spPr>
          <a:xfrm>
            <a:off x="7239000" y="3200400"/>
            <a:ext cx="1251531" cy="369332"/>
          </a:xfrm>
          <a:prstGeom prst="rect">
            <a:avLst/>
          </a:prstGeom>
          <a:noFill/>
        </p:spPr>
        <p:txBody>
          <a:bodyPr wrap="square" rtlCol="0">
            <a:spAutoFit/>
          </a:bodyPr>
          <a:lstStyle/>
          <a:p>
            <a:endParaRPr lang="en-US" dirty="0"/>
          </a:p>
        </p:txBody>
      </p:sp>
      <p:sp>
        <p:nvSpPr>
          <p:cNvPr id="23" name="TextBox 22"/>
          <p:cNvSpPr txBox="1"/>
          <p:nvPr/>
        </p:nvSpPr>
        <p:spPr>
          <a:xfrm>
            <a:off x="7086600" y="3200400"/>
            <a:ext cx="1828800" cy="646331"/>
          </a:xfrm>
          <a:prstGeom prst="rect">
            <a:avLst/>
          </a:prstGeom>
          <a:noFill/>
        </p:spPr>
        <p:txBody>
          <a:bodyPr wrap="square" rtlCol="0">
            <a:spAutoFit/>
          </a:bodyPr>
          <a:lstStyle/>
          <a:p>
            <a:r>
              <a:rPr lang="en-US" dirty="0" smtClean="0"/>
              <a:t>Programs and Services</a:t>
            </a:r>
            <a:endParaRPr lang="en-US" dirty="0"/>
          </a:p>
        </p:txBody>
      </p:sp>
      <p:sp>
        <p:nvSpPr>
          <p:cNvPr id="25" name="TextBox 24"/>
          <p:cNvSpPr txBox="1"/>
          <p:nvPr/>
        </p:nvSpPr>
        <p:spPr>
          <a:xfrm>
            <a:off x="1600200" y="2438400"/>
            <a:ext cx="1251531" cy="369332"/>
          </a:xfrm>
          <a:prstGeom prst="rect">
            <a:avLst/>
          </a:prstGeom>
          <a:noFill/>
        </p:spPr>
        <p:txBody>
          <a:bodyPr wrap="square" rtlCol="0">
            <a:spAutoFit/>
          </a:bodyPr>
          <a:lstStyle/>
          <a:p>
            <a:endParaRPr lang="en-US" dirty="0"/>
          </a:p>
        </p:txBody>
      </p:sp>
      <p:sp>
        <p:nvSpPr>
          <p:cNvPr id="27" name="TextBox 26"/>
          <p:cNvSpPr txBox="1"/>
          <p:nvPr/>
        </p:nvSpPr>
        <p:spPr>
          <a:xfrm>
            <a:off x="7010400" y="4953000"/>
            <a:ext cx="1600200" cy="369332"/>
          </a:xfrm>
          <a:prstGeom prst="rect">
            <a:avLst/>
          </a:prstGeom>
          <a:noFill/>
        </p:spPr>
        <p:txBody>
          <a:bodyPr wrap="square" rtlCol="0">
            <a:spAutoFit/>
          </a:bodyPr>
          <a:lstStyle/>
          <a:p>
            <a:r>
              <a:rPr lang="en-US" dirty="0" smtClean="0"/>
              <a:t>Technology</a:t>
            </a:r>
            <a:endParaRPr lang="en-US" dirty="0"/>
          </a:p>
        </p:txBody>
      </p:sp>
      <p:sp>
        <p:nvSpPr>
          <p:cNvPr id="29" name="TextBox 28"/>
          <p:cNvSpPr txBox="1"/>
          <p:nvPr/>
        </p:nvSpPr>
        <p:spPr>
          <a:xfrm>
            <a:off x="5943600" y="5334000"/>
            <a:ext cx="1251531" cy="369332"/>
          </a:xfrm>
          <a:prstGeom prst="rect">
            <a:avLst/>
          </a:prstGeom>
          <a:noFill/>
        </p:spPr>
        <p:txBody>
          <a:bodyPr wrap="square" rtlCol="0">
            <a:spAutoFit/>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i="1" dirty="0" smtClean="0"/>
              <a:t>Strategic Initiative One:  Staffing</a:t>
            </a:r>
            <a:endParaRPr lang="en-US" dirty="0" smtClean="0"/>
          </a:p>
          <a:p>
            <a:pPr>
              <a:buNone/>
            </a:pPr>
            <a:r>
              <a:rPr lang="en-US" i="1" dirty="0" smtClean="0"/>
              <a:t> </a:t>
            </a:r>
            <a:endParaRPr lang="en-US" dirty="0" smtClean="0"/>
          </a:p>
          <a:p>
            <a:r>
              <a:rPr lang="en-US" b="1" i="1" dirty="0" smtClean="0"/>
              <a:t>Goal</a:t>
            </a:r>
            <a:r>
              <a:rPr lang="en-US" i="1" dirty="0" smtClean="0"/>
              <a:t>:  Manage workforce development to allow staff to grow professionally, to maximize staffing efficiency and effectiveness, and to identify diverse and creative ways to use volunteers.  In doing so, we will remain committed to guiding principles of community gathering place, customer-focused values, lifelong learning, children and teens, state of the art technology and access to information, and partnerships.</a:t>
            </a:r>
            <a:endParaRPr lang="en-US" dirty="0" smtClean="0"/>
          </a:p>
          <a:p>
            <a:endParaRPr lang="en-US" dirty="0"/>
          </a:p>
        </p:txBody>
      </p:sp>
      <p:sp>
        <p:nvSpPr>
          <p:cNvPr id="3" name="Title 2"/>
          <p:cNvSpPr>
            <a:spLocks noGrp="1"/>
          </p:cNvSpPr>
          <p:nvPr>
            <p:ph type="title"/>
          </p:nvPr>
        </p:nvSpPr>
        <p:spPr/>
        <p:txBody>
          <a:bodyPr/>
          <a:lstStyle/>
          <a:p>
            <a:r>
              <a:rPr lang="en-US" dirty="0" smtClean="0"/>
              <a:t>Sample Spoke to Goal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Year One:</a:t>
            </a:r>
            <a:r>
              <a:rPr lang="en-US" dirty="0" smtClean="0"/>
              <a:t> Explore various organizational structures to promote a team environment through cross training and team-building exercises.  Maximize the potential of staff and integrate services.  Create a staff organizational chart, satisfy job titles and job descriptions to match the programs and services within the strategic plan.</a:t>
            </a:r>
          </a:p>
          <a:p>
            <a:endParaRPr lang="en-US" dirty="0"/>
          </a:p>
        </p:txBody>
      </p:sp>
      <p:sp>
        <p:nvSpPr>
          <p:cNvPr id="3" name="Title 2"/>
          <p:cNvSpPr>
            <a:spLocks noGrp="1"/>
          </p:cNvSpPr>
          <p:nvPr>
            <p:ph type="title"/>
          </p:nvPr>
        </p:nvSpPr>
        <p:spPr/>
        <p:txBody>
          <a:bodyPr/>
          <a:lstStyle/>
          <a:p>
            <a:r>
              <a:rPr lang="en-US" dirty="0" smtClean="0"/>
              <a:t>Sample Goal to Objective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we plan</a:t>
            </a:r>
          </a:p>
          <a:p>
            <a:r>
              <a:rPr lang="en-US" dirty="0" smtClean="0"/>
              <a:t>Vision statement and Mission statement</a:t>
            </a:r>
          </a:p>
          <a:p>
            <a:r>
              <a:rPr lang="en-US" dirty="0" smtClean="0"/>
              <a:t>Guiding principles</a:t>
            </a:r>
          </a:p>
          <a:p>
            <a:r>
              <a:rPr lang="en-US" dirty="0" smtClean="0"/>
              <a:t>Achievements and Demographics</a:t>
            </a:r>
          </a:p>
          <a:p>
            <a:r>
              <a:rPr lang="en-US" dirty="0" smtClean="0"/>
              <a:t>Trends and best practices</a:t>
            </a:r>
          </a:p>
          <a:p>
            <a:r>
              <a:rPr lang="en-US" dirty="0" smtClean="0"/>
              <a:t>Goals and objectives</a:t>
            </a:r>
          </a:p>
          <a:p>
            <a:r>
              <a:rPr lang="en-US" dirty="0" smtClean="0"/>
              <a:t>Planning process</a:t>
            </a:r>
          </a:p>
          <a:p>
            <a:r>
              <a:rPr lang="en-US" dirty="0" smtClean="0"/>
              <a:t>Next steps</a:t>
            </a:r>
            <a:endParaRPr lang="en-US" dirty="0"/>
          </a:p>
        </p:txBody>
      </p:sp>
      <p:sp>
        <p:nvSpPr>
          <p:cNvPr id="3" name="Title 2"/>
          <p:cNvSpPr>
            <a:spLocks noGrp="1"/>
          </p:cNvSpPr>
          <p:nvPr>
            <p:ph type="title"/>
          </p:nvPr>
        </p:nvSpPr>
        <p:spPr/>
        <p:txBody>
          <a:bodyPr/>
          <a:lstStyle/>
          <a:p>
            <a:r>
              <a:rPr lang="en-US" dirty="0" smtClean="0"/>
              <a:t>Overview</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Writing Your Strategic Plan</a:t>
            </a:r>
          </a:p>
          <a:p>
            <a:pPr lvl="1"/>
            <a:r>
              <a:rPr lang="en-US" dirty="0" smtClean="0"/>
              <a:t>Outline</a:t>
            </a:r>
          </a:p>
          <a:p>
            <a:pPr lvl="1"/>
            <a:r>
              <a:rPr lang="en-US" dirty="0" smtClean="0"/>
              <a:t>Simple</a:t>
            </a:r>
          </a:p>
          <a:p>
            <a:endParaRPr lang="en-US" dirty="0" smtClean="0"/>
          </a:p>
          <a:p>
            <a:r>
              <a:rPr lang="en-US" dirty="0" smtClean="0"/>
              <a:t>Edit</a:t>
            </a:r>
          </a:p>
          <a:p>
            <a:pPr lvl="1"/>
            <a:r>
              <a:rPr lang="en-US" dirty="0" smtClean="0"/>
              <a:t>Stakeholder review</a:t>
            </a:r>
          </a:p>
          <a:p>
            <a:endParaRPr lang="en-US" dirty="0" smtClean="0"/>
          </a:p>
          <a:p>
            <a:r>
              <a:rPr lang="en-US" dirty="0" smtClean="0"/>
              <a:t>Final Draft</a:t>
            </a:r>
          </a:p>
          <a:p>
            <a:pPr lvl="1"/>
            <a:r>
              <a:rPr lang="en-US" dirty="0" smtClean="0"/>
              <a:t>Staff for final check</a:t>
            </a:r>
          </a:p>
        </p:txBody>
      </p:sp>
      <p:sp>
        <p:nvSpPr>
          <p:cNvPr id="3" name="Title 2"/>
          <p:cNvSpPr>
            <a:spLocks noGrp="1"/>
          </p:cNvSpPr>
          <p:nvPr>
            <p:ph type="title"/>
          </p:nvPr>
        </p:nvSpPr>
        <p:spPr/>
        <p:txBody>
          <a:bodyPr/>
          <a:lstStyle/>
          <a:p>
            <a:r>
              <a:rPr lang="en-US" dirty="0" smtClean="0"/>
              <a:t>Planning Process- Month 4</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Reflections</a:t>
            </a:r>
          </a:p>
          <a:p>
            <a:endParaRPr lang="en-US" dirty="0" smtClean="0"/>
          </a:p>
          <a:p>
            <a:endParaRPr lang="en-US" dirty="0" smtClean="0"/>
          </a:p>
          <a:p>
            <a:r>
              <a:rPr lang="en-US" dirty="0" smtClean="0"/>
              <a:t>Observations</a:t>
            </a:r>
          </a:p>
          <a:p>
            <a:endParaRPr lang="en-US" dirty="0" smtClean="0"/>
          </a:p>
          <a:p>
            <a:endParaRPr lang="en-US" dirty="0" smtClean="0"/>
          </a:p>
          <a:p>
            <a:r>
              <a:rPr lang="en-US" dirty="0" smtClean="0"/>
              <a:t>Opportunities</a:t>
            </a:r>
            <a:endParaRPr lang="en-US" dirty="0"/>
          </a:p>
        </p:txBody>
      </p:sp>
      <p:sp>
        <p:nvSpPr>
          <p:cNvPr id="3" name="Title 2"/>
          <p:cNvSpPr>
            <a:spLocks noGrp="1"/>
          </p:cNvSpPr>
          <p:nvPr>
            <p:ph type="title"/>
          </p:nvPr>
        </p:nvSpPr>
        <p:spPr/>
        <p:txBody>
          <a:bodyPr/>
          <a:lstStyle/>
          <a:p>
            <a:r>
              <a:rPr lang="en-US" dirty="0" smtClean="0"/>
              <a:t>Three Parts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City Council and City Manager			 </a:t>
            </a:r>
          </a:p>
          <a:p>
            <a:r>
              <a:rPr lang="en-US" dirty="0" smtClean="0"/>
              <a:t>Planning Team</a:t>
            </a:r>
          </a:p>
          <a:p>
            <a:r>
              <a:rPr lang="en-US" dirty="0" smtClean="0"/>
              <a:t>Mission and Vision Statements</a:t>
            </a:r>
          </a:p>
          <a:p>
            <a:r>
              <a:rPr lang="en-US" dirty="0" smtClean="0"/>
              <a:t>Guiding Principles</a:t>
            </a:r>
          </a:p>
          <a:p>
            <a:r>
              <a:rPr lang="en-US" dirty="0" smtClean="0"/>
              <a:t>Achievements</a:t>
            </a:r>
          </a:p>
          <a:p>
            <a:r>
              <a:rPr lang="en-US" dirty="0" smtClean="0"/>
              <a:t>Planning Process</a:t>
            </a:r>
          </a:p>
        </p:txBody>
      </p:sp>
      <p:sp>
        <p:nvSpPr>
          <p:cNvPr id="3" name="Title 2"/>
          <p:cNvSpPr>
            <a:spLocks noGrp="1"/>
          </p:cNvSpPr>
          <p:nvPr>
            <p:ph type="title"/>
          </p:nvPr>
        </p:nvSpPr>
        <p:spPr/>
        <p:txBody>
          <a:bodyPr/>
          <a:lstStyle/>
          <a:p>
            <a:r>
              <a:rPr lang="en-US" dirty="0" smtClean="0"/>
              <a:t>Reflections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City Council</a:t>
            </a:r>
            <a:endParaRPr lang="en-US" dirty="0" smtClean="0"/>
          </a:p>
          <a:p>
            <a:endParaRPr lang="en-US" dirty="0" smtClean="0"/>
          </a:p>
          <a:p>
            <a:r>
              <a:rPr lang="en-US" dirty="0" smtClean="0"/>
              <a:t>The West Linn Public Library enjoys support from our community’s elected officials.  They promote and encourage literacy, attend events at the Library and provide guidance during our planning process.  </a:t>
            </a:r>
            <a:endParaRPr lang="en-US" dirty="0"/>
          </a:p>
        </p:txBody>
      </p:sp>
      <p:sp>
        <p:nvSpPr>
          <p:cNvPr id="3" name="Title 2"/>
          <p:cNvSpPr>
            <a:spLocks noGrp="1"/>
          </p:cNvSpPr>
          <p:nvPr>
            <p:ph type="title"/>
          </p:nvPr>
        </p:nvSpPr>
        <p:spPr/>
        <p:txBody>
          <a:bodyPr/>
          <a:lstStyle/>
          <a:p>
            <a:r>
              <a:rPr lang="en-US" dirty="0" smtClean="0"/>
              <a:t>Tag Line for Leaders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library is my window to the world. In the library I find the history of mankind; how new things are visualized and created; how the earth, plants and animals have evolved; how ideas originate, are tested and how they impact on our lives. From the library I gain knowledge.”</a:t>
            </a:r>
          </a:p>
          <a:p>
            <a:pPr>
              <a:buNone/>
            </a:pPr>
            <a:endParaRPr lang="en-US" dirty="0"/>
          </a:p>
        </p:txBody>
      </p:sp>
      <p:sp>
        <p:nvSpPr>
          <p:cNvPr id="3" name="Title 2"/>
          <p:cNvSpPr>
            <a:spLocks noGrp="1"/>
          </p:cNvSpPr>
          <p:nvPr>
            <p:ph type="title"/>
          </p:nvPr>
        </p:nvSpPr>
        <p:spPr/>
        <p:txBody>
          <a:bodyPr/>
          <a:lstStyle/>
          <a:p>
            <a:r>
              <a:rPr lang="en-US" dirty="0" smtClean="0"/>
              <a:t>Mayor’s Quote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Library Trends and Best Practices</a:t>
            </a:r>
          </a:p>
          <a:p>
            <a:endParaRPr lang="en-US" dirty="0" smtClean="0"/>
          </a:p>
          <a:p>
            <a:r>
              <a:rPr lang="en-US" dirty="0" smtClean="0"/>
              <a:t>Our Community</a:t>
            </a:r>
          </a:p>
          <a:p>
            <a:endParaRPr lang="en-US" dirty="0" smtClean="0"/>
          </a:p>
          <a:p>
            <a:r>
              <a:rPr lang="en-US" dirty="0" smtClean="0"/>
              <a:t>Survey and Forum Results</a:t>
            </a:r>
          </a:p>
          <a:p>
            <a:endParaRPr lang="en-US" dirty="0"/>
          </a:p>
        </p:txBody>
      </p:sp>
      <p:sp>
        <p:nvSpPr>
          <p:cNvPr id="3" name="Title 2"/>
          <p:cNvSpPr>
            <a:spLocks noGrp="1"/>
          </p:cNvSpPr>
          <p:nvPr>
            <p:ph type="title"/>
          </p:nvPr>
        </p:nvSpPr>
        <p:spPr/>
        <p:txBody>
          <a:bodyPr/>
          <a:lstStyle/>
          <a:p>
            <a:r>
              <a:rPr lang="en-US" dirty="0" smtClean="0"/>
              <a:t>Observations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Strategic Initiative One: Staff</a:t>
            </a:r>
          </a:p>
          <a:p>
            <a:r>
              <a:rPr lang="en-US" dirty="0" smtClean="0"/>
              <a:t>Strategic Initiative Two: Collection Management</a:t>
            </a:r>
          </a:p>
          <a:p>
            <a:r>
              <a:rPr lang="en-US" dirty="0" smtClean="0"/>
              <a:t>Strategic Initiative Three: Programs and Services</a:t>
            </a:r>
          </a:p>
          <a:p>
            <a:r>
              <a:rPr lang="en-US" dirty="0" smtClean="0"/>
              <a:t>Strategic Initiative Four: Partnerships and Collaborations</a:t>
            </a:r>
          </a:p>
          <a:p>
            <a:r>
              <a:rPr lang="en-US" dirty="0" smtClean="0"/>
              <a:t>Strategic Initiative Five: Technology</a:t>
            </a:r>
          </a:p>
          <a:p>
            <a:r>
              <a:rPr lang="en-US" dirty="0" smtClean="0"/>
              <a:t>Strategic Initiative Six: Community Relations and Marketing</a:t>
            </a:r>
          </a:p>
          <a:p>
            <a:r>
              <a:rPr lang="en-US" dirty="0" smtClean="0"/>
              <a:t>Strategic Initiative Seven: Funding</a:t>
            </a:r>
          </a:p>
          <a:p>
            <a:r>
              <a:rPr lang="en-US" dirty="0" smtClean="0"/>
              <a:t>Strategic Initiative Eight: Facility</a:t>
            </a:r>
            <a:endParaRPr lang="en-US" dirty="0"/>
          </a:p>
        </p:txBody>
      </p:sp>
      <p:sp>
        <p:nvSpPr>
          <p:cNvPr id="3" name="Title 2"/>
          <p:cNvSpPr>
            <a:spLocks noGrp="1"/>
          </p:cNvSpPr>
          <p:nvPr>
            <p:ph type="title"/>
          </p:nvPr>
        </p:nvSpPr>
        <p:spPr/>
        <p:txBody>
          <a:bodyPr/>
          <a:lstStyle/>
          <a:p>
            <a:r>
              <a:rPr lang="en-US" dirty="0" smtClean="0"/>
              <a:t>Opportunities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Collection Management</a:t>
            </a:r>
          </a:p>
          <a:p>
            <a:pPr lvl="1"/>
            <a:r>
              <a:rPr lang="en-US" dirty="0" smtClean="0"/>
              <a:t>Goal: The collection is the foundation of the library and at the core of commitment to freedom to read, view and inform in a democratic society. We will create a community of readers and learners by maintaining easily accessible collections that educate, entertain, challenge, empower and respond to the needs and interests of a dynamic community.</a:t>
            </a:r>
          </a:p>
          <a:p>
            <a:pPr lvl="2"/>
            <a:r>
              <a:rPr lang="en-US" dirty="0" smtClean="0"/>
              <a:t>Objective: Write a collection management manual</a:t>
            </a:r>
          </a:p>
          <a:p>
            <a:pPr lvl="2"/>
            <a:r>
              <a:rPr lang="en-US" dirty="0" smtClean="0"/>
              <a:t>Objective: Assess all collections for relevance, currency and value.</a:t>
            </a:r>
            <a:endParaRPr lang="en-US" dirty="0"/>
          </a:p>
        </p:txBody>
      </p:sp>
      <p:sp>
        <p:nvSpPr>
          <p:cNvPr id="3" name="Title 2"/>
          <p:cNvSpPr>
            <a:spLocks noGrp="1"/>
          </p:cNvSpPr>
          <p:nvPr>
            <p:ph type="title"/>
          </p:nvPr>
        </p:nvSpPr>
        <p:spPr/>
        <p:txBody>
          <a:bodyPr/>
          <a:lstStyle/>
          <a:p>
            <a:r>
              <a:rPr lang="en-US" dirty="0" smtClean="0"/>
              <a:t>Another Sample Spoke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Submit</a:t>
            </a:r>
          </a:p>
          <a:p>
            <a:pPr lvl="1"/>
            <a:r>
              <a:rPr lang="en-US" dirty="0" smtClean="0"/>
              <a:t>Governing authority</a:t>
            </a:r>
          </a:p>
          <a:p>
            <a:pPr lvl="1"/>
            <a:r>
              <a:rPr lang="en-US" dirty="0" smtClean="0"/>
              <a:t>Get Board support</a:t>
            </a:r>
          </a:p>
          <a:p>
            <a:endParaRPr lang="en-US" dirty="0" smtClean="0"/>
          </a:p>
          <a:p>
            <a:r>
              <a:rPr lang="en-US" dirty="0" smtClean="0"/>
              <a:t>Adopt</a:t>
            </a:r>
          </a:p>
          <a:p>
            <a:pPr lvl="1"/>
            <a:r>
              <a:rPr lang="en-US" dirty="0" smtClean="0"/>
              <a:t>Council or appropriate agency</a:t>
            </a:r>
          </a:p>
          <a:p>
            <a:endParaRPr lang="en-US" dirty="0" smtClean="0"/>
          </a:p>
          <a:p>
            <a:r>
              <a:rPr lang="en-US" dirty="0" smtClean="0"/>
              <a:t>Post</a:t>
            </a:r>
          </a:p>
          <a:p>
            <a:pPr lvl="1"/>
            <a:r>
              <a:rPr lang="en-US" dirty="0" smtClean="0"/>
              <a:t>Library’s website</a:t>
            </a:r>
          </a:p>
          <a:p>
            <a:pPr lvl="1"/>
            <a:endParaRPr lang="en-US" dirty="0" smtClean="0"/>
          </a:p>
        </p:txBody>
      </p:sp>
      <p:sp>
        <p:nvSpPr>
          <p:cNvPr id="3" name="Title 2"/>
          <p:cNvSpPr>
            <a:spLocks noGrp="1"/>
          </p:cNvSpPr>
          <p:nvPr>
            <p:ph type="title"/>
          </p:nvPr>
        </p:nvSpPr>
        <p:spPr/>
        <p:txBody>
          <a:bodyPr/>
          <a:lstStyle/>
          <a:p>
            <a:r>
              <a:rPr lang="en-US" dirty="0" smtClean="0"/>
              <a:t>Planning Process- Month 5</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t>Work plan</a:t>
            </a:r>
          </a:p>
          <a:p>
            <a:pPr>
              <a:lnSpc>
                <a:spcPct val="200000"/>
              </a:lnSpc>
            </a:pPr>
            <a:r>
              <a:rPr lang="en-US" dirty="0" smtClean="0"/>
              <a:t>Make your strategic plan available</a:t>
            </a:r>
          </a:p>
          <a:p>
            <a:pPr>
              <a:lnSpc>
                <a:spcPct val="200000"/>
              </a:lnSpc>
            </a:pPr>
            <a:r>
              <a:rPr lang="en-US" dirty="0" smtClean="0"/>
              <a:t>Every staff person must read it</a:t>
            </a:r>
          </a:p>
          <a:p>
            <a:pPr>
              <a:lnSpc>
                <a:spcPct val="200000"/>
              </a:lnSpc>
            </a:pPr>
            <a:r>
              <a:rPr lang="en-US" dirty="0" smtClean="0"/>
              <a:t>Evaluate in one year</a:t>
            </a:r>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t>Road map</a:t>
            </a:r>
          </a:p>
          <a:p>
            <a:pPr>
              <a:lnSpc>
                <a:spcPct val="200000"/>
              </a:lnSpc>
            </a:pPr>
            <a:r>
              <a:rPr lang="en-US" dirty="0" smtClean="0"/>
              <a:t>Keep focus in times of crisis</a:t>
            </a:r>
          </a:p>
          <a:p>
            <a:pPr>
              <a:lnSpc>
                <a:spcPct val="200000"/>
              </a:lnSpc>
            </a:pPr>
            <a:r>
              <a:rPr lang="en-US" dirty="0" smtClean="0"/>
              <a:t>Budget support</a:t>
            </a:r>
          </a:p>
          <a:p>
            <a:pPr>
              <a:lnSpc>
                <a:spcPct val="200000"/>
              </a:lnSpc>
            </a:pPr>
            <a:r>
              <a:rPr lang="en-US" dirty="0" smtClean="0"/>
              <a:t>Transparency</a:t>
            </a:r>
            <a:endParaRPr lang="en-US" dirty="0"/>
          </a:p>
        </p:txBody>
      </p:sp>
      <p:sp>
        <p:nvSpPr>
          <p:cNvPr id="3" name="Title 2"/>
          <p:cNvSpPr>
            <a:spLocks noGrp="1"/>
          </p:cNvSpPr>
          <p:nvPr>
            <p:ph type="title"/>
          </p:nvPr>
        </p:nvSpPr>
        <p:spPr/>
        <p:txBody>
          <a:bodyPr/>
          <a:lstStyle/>
          <a:p>
            <a:r>
              <a:rPr lang="en-US" dirty="0" smtClean="0"/>
              <a:t>Why We Plan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LPL Workplan 2011-2016_April_Page_1.jpg"/>
          <p:cNvPicPr>
            <a:picLocks noGrp="1" noChangeAspect="1"/>
          </p:cNvPicPr>
          <p:nvPr>
            <p:ph idx="1"/>
          </p:nvPr>
        </p:nvPicPr>
        <p:blipFill>
          <a:blip r:embed="rId3" cstate="print"/>
          <a:stretch>
            <a:fillRect/>
          </a:stretch>
        </p:blipFill>
        <p:spPr>
          <a:xfrm>
            <a:off x="1643436" y="1481138"/>
            <a:ext cx="5857127" cy="4525962"/>
          </a:xfrm>
        </p:spPr>
      </p:pic>
      <p:sp>
        <p:nvSpPr>
          <p:cNvPr id="3" name="Title 2"/>
          <p:cNvSpPr>
            <a:spLocks noGrp="1"/>
          </p:cNvSpPr>
          <p:nvPr>
            <p:ph type="title"/>
          </p:nvPr>
        </p:nvSpPr>
        <p:spPr/>
        <p:txBody>
          <a:bodyPr/>
          <a:lstStyle/>
          <a:p>
            <a:r>
              <a:rPr lang="en-US" dirty="0" smtClean="0"/>
              <a:t>Work Plan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lvl="1">
              <a:buNone/>
            </a:pPr>
            <a:endParaRPr lang="en-US" dirty="0" smtClean="0"/>
          </a:p>
          <a:p>
            <a:pPr lvl="1">
              <a:buNone/>
            </a:pPr>
            <a:r>
              <a:rPr lang="en-US" dirty="0" smtClean="0"/>
              <a:t>“If organizational competencies are used systemically through the business to drive decisions about strategy execution and allocation of resources, the consequence is a culture that fosters clear alignment of the team around those competencies that are critical for the organization’s success.” Cullen Coates from </a:t>
            </a:r>
            <a:r>
              <a:rPr lang="en-US" i="1" dirty="0" smtClean="0"/>
              <a:t>Organizational Competencies</a:t>
            </a:r>
            <a:endParaRPr lang="en-US" dirty="0"/>
          </a:p>
        </p:txBody>
      </p:sp>
      <p:sp>
        <p:nvSpPr>
          <p:cNvPr id="3" name="Title 2"/>
          <p:cNvSpPr>
            <a:spLocks noGrp="1"/>
          </p:cNvSpPr>
          <p:nvPr>
            <p:ph type="title"/>
          </p:nvPr>
        </p:nvSpPr>
        <p:spPr/>
        <p:txBody>
          <a:bodyPr/>
          <a:lstStyle/>
          <a:p>
            <a:r>
              <a:rPr lang="en-US" dirty="0" smtClean="0"/>
              <a:t>A Culture of Alignment</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Resources</a:t>
            </a:r>
          </a:p>
          <a:p>
            <a:pPr lvl="1"/>
            <a:r>
              <a:rPr lang="en-US" i="1" dirty="0" smtClean="0"/>
              <a:t>Creating and Implementing Your Strategic Plan</a:t>
            </a:r>
          </a:p>
          <a:p>
            <a:pPr lvl="1" indent="-365760"/>
            <a:r>
              <a:rPr lang="en-US" i="1" dirty="0" smtClean="0"/>
              <a:t>Strategic Planning and Management for Library Managers</a:t>
            </a:r>
          </a:p>
          <a:p>
            <a:pPr lvl="1"/>
            <a:r>
              <a:rPr lang="en-US" i="1" dirty="0" smtClean="0"/>
              <a:t>Strategic Planning for Results</a:t>
            </a:r>
          </a:p>
          <a:p>
            <a:pPr lvl="1"/>
            <a:endParaRPr lang="en-US" i="1" dirty="0" smtClean="0"/>
          </a:p>
          <a:p>
            <a:r>
              <a:rPr lang="en-US" dirty="0" smtClean="0"/>
              <a:t>Call me</a:t>
            </a:r>
          </a:p>
          <a:p>
            <a:pPr lvl="1"/>
            <a:r>
              <a:rPr lang="en-US" dirty="0" smtClean="0"/>
              <a:t>503-742-8584 or visit </a:t>
            </a:r>
            <a:r>
              <a:rPr lang="en-US" dirty="0" smtClean="0">
                <a:hlinkClick r:id="rId3"/>
              </a:rPr>
              <a:t>www.westlinnoregon.gov/library/strategic-plan</a:t>
            </a:r>
            <a:endParaRPr lang="en-US" dirty="0" smtClean="0"/>
          </a:p>
          <a:p>
            <a:pPr lvl="1"/>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i="1" dirty="0" smtClean="0">
              <a:latin typeface="Amienne" pitchFamily="82" charset="0"/>
            </a:endParaRPr>
          </a:p>
        </p:txBody>
      </p:sp>
      <p:sp>
        <p:nvSpPr>
          <p:cNvPr id="3" name="Title 2"/>
          <p:cNvSpPr>
            <a:spLocks noGrp="1"/>
          </p:cNvSpPr>
          <p:nvPr>
            <p:ph type="title"/>
          </p:nvPr>
        </p:nvSpPr>
        <p:spPr/>
        <p:txBody>
          <a:bodyPr/>
          <a:lstStyle/>
          <a:p>
            <a:r>
              <a:rPr lang="en-US" dirty="0" smtClean="0"/>
              <a:t>If all else fails….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t>Engaged staff</a:t>
            </a:r>
          </a:p>
          <a:p>
            <a:pPr>
              <a:lnSpc>
                <a:spcPct val="200000"/>
              </a:lnSpc>
            </a:pPr>
            <a:r>
              <a:rPr lang="en-US" dirty="0" smtClean="0"/>
              <a:t>Stakeholder buy in</a:t>
            </a:r>
          </a:p>
          <a:p>
            <a:pPr>
              <a:lnSpc>
                <a:spcPct val="200000"/>
              </a:lnSpc>
            </a:pPr>
            <a:r>
              <a:rPr lang="en-US" dirty="0" smtClean="0"/>
              <a:t>Support from governing body</a:t>
            </a:r>
          </a:p>
          <a:p>
            <a:pPr>
              <a:lnSpc>
                <a:spcPct val="200000"/>
              </a:lnSpc>
            </a:pPr>
            <a:r>
              <a:rPr lang="en-US" dirty="0" smtClean="0"/>
              <a:t>Your commitment</a:t>
            </a:r>
          </a:p>
          <a:p>
            <a:pPr>
              <a:lnSpc>
                <a:spcPct val="200000"/>
              </a:lnSpc>
            </a:pPr>
            <a:r>
              <a:rPr lang="en-US" dirty="0" smtClean="0"/>
              <a:t>Identify reason for planning</a:t>
            </a:r>
            <a:endParaRPr lang="en-US" dirty="0"/>
          </a:p>
        </p:txBody>
      </p:sp>
      <p:sp>
        <p:nvSpPr>
          <p:cNvPr id="3" name="Title 2"/>
          <p:cNvSpPr>
            <a:spLocks noGrp="1"/>
          </p:cNvSpPr>
          <p:nvPr>
            <p:ph type="title"/>
          </p:nvPr>
        </p:nvSpPr>
        <p:spPr/>
        <p:txBody>
          <a:bodyPr/>
          <a:lstStyle/>
          <a:p>
            <a:r>
              <a:rPr lang="en-US" dirty="0" smtClean="0"/>
              <a:t>What you need before you plan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000" dirty="0" smtClean="0"/>
              <a:t>Enable the West Linn Public Library to make better decisions</a:t>
            </a:r>
          </a:p>
          <a:p>
            <a:pPr lvl="0"/>
            <a:r>
              <a:rPr lang="en-US" sz="2000" dirty="0" smtClean="0"/>
              <a:t>Improve customer’s lives and realize their full potential</a:t>
            </a:r>
          </a:p>
          <a:p>
            <a:pPr lvl="0"/>
            <a:r>
              <a:rPr lang="en-US" sz="2000" dirty="0" smtClean="0"/>
              <a:t>Put the budget to words and plan for the numbers</a:t>
            </a:r>
          </a:p>
          <a:p>
            <a:pPr lvl="0"/>
            <a:r>
              <a:rPr lang="en-US" sz="2000" dirty="0" smtClean="0"/>
              <a:t>Good planning helps the Library manage the future rather than the future to manage the Library</a:t>
            </a:r>
          </a:p>
          <a:p>
            <a:pPr lvl="0"/>
            <a:r>
              <a:rPr lang="en-US" sz="2000" dirty="0" smtClean="0"/>
              <a:t>Reinvent and revitalize the Library</a:t>
            </a:r>
          </a:p>
          <a:p>
            <a:pPr lvl="0"/>
            <a:r>
              <a:rPr lang="en-US" sz="2000" dirty="0" smtClean="0"/>
              <a:t>Transform: a never-ending change in the form, structure, character and appearance of the Library to assure it continues to be responsive to the community we exist to serve</a:t>
            </a:r>
          </a:p>
          <a:p>
            <a:pPr lvl="0"/>
            <a:r>
              <a:rPr lang="en-US" sz="2000" dirty="0" smtClean="0"/>
              <a:t>Contribute to the success of the community and its residents</a:t>
            </a:r>
          </a:p>
          <a:p>
            <a:pPr lvl="0"/>
            <a:r>
              <a:rPr lang="en-US" sz="2000" dirty="0" smtClean="0"/>
              <a:t>Build on current successes while looking for new, more effective and efficient ways to meet customer needs</a:t>
            </a:r>
          </a:p>
          <a:p>
            <a:r>
              <a:rPr lang="en-US" sz="2000" dirty="0" smtClean="0"/>
              <a:t>Planning results in achieving positive results</a:t>
            </a:r>
            <a:endParaRPr lang="en-US" sz="2000" dirty="0"/>
          </a:p>
        </p:txBody>
      </p:sp>
      <p:sp>
        <p:nvSpPr>
          <p:cNvPr id="3" name="Title 2"/>
          <p:cNvSpPr>
            <a:spLocks noGrp="1"/>
          </p:cNvSpPr>
          <p:nvPr>
            <p:ph type="title"/>
          </p:nvPr>
        </p:nvSpPr>
        <p:spPr/>
        <p:txBody>
          <a:bodyPr>
            <a:normAutofit/>
          </a:bodyPr>
          <a:lstStyle/>
          <a:p>
            <a:r>
              <a:rPr lang="en-US" dirty="0" smtClean="0"/>
              <a:t>Sample Ideas Why You Plan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..Think you know all there is to know about   	your community and their needs/wants</a:t>
            </a:r>
          </a:p>
          <a:p>
            <a:r>
              <a:rPr lang="en-US" dirty="0" smtClean="0"/>
              <a:t>..Limit the vision to the future</a:t>
            </a:r>
          </a:p>
          <a:p>
            <a:r>
              <a:rPr lang="en-US" dirty="0" smtClean="0"/>
              <a:t>..Over promise</a:t>
            </a:r>
          </a:p>
          <a:p>
            <a:r>
              <a:rPr lang="en-US" dirty="0" smtClean="0"/>
              <a:t>..Ignore doing measurements</a:t>
            </a:r>
          </a:p>
          <a:p>
            <a:r>
              <a:rPr lang="en-US" dirty="0" smtClean="0"/>
              <a:t>..Set unrealistic timelines</a:t>
            </a:r>
          </a:p>
          <a:p>
            <a:r>
              <a:rPr lang="en-US" dirty="0" smtClean="0"/>
              <a:t>..Use </a:t>
            </a:r>
            <a:r>
              <a:rPr lang="en-US" i="1" dirty="0" err="1" smtClean="0"/>
              <a:t>LibrarySpeak</a:t>
            </a:r>
            <a:endParaRPr lang="en-US" i="1" dirty="0" smtClean="0"/>
          </a:p>
          <a:p>
            <a:r>
              <a:rPr lang="en-US" dirty="0" smtClean="0"/>
              <a:t>..Think stakeholders will be 100% on board</a:t>
            </a:r>
            <a:endParaRPr lang="en-US" dirty="0"/>
          </a:p>
        </p:txBody>
      </p:sp>
      <p:sp>
        <p:nvSpPr>
          <p:cNvPr id="3" name="Title 2"/>
          <p:cNvSpPr>
            <a:spLocks noGrp="1"/>
          </p:cNvSpPr>
          <p:nvPr>
            <p:ph type="title"/>
          </p:nvPr>
        </p:nvSpPr>
        <p:spPr/>
        <p:txBody>
          <a:bodyPr/>
          <a:lstStyle/>
          <a:p>
            <a:r>
              <a:rPr lang="en-US" dirty="0" smtClean="0"/>
              <a:t>Pitfalls to Avoid- Don’t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t>The process takes 4-6 months</a:t>
            </a:r>
          </a:p>
          <a:p>
            <a:pPr lvl="2">
              <a:lnSpc>
                <a:spcPct val="200000"/>
              </a:lnSpc>
            </a:pPr>
            <a:r>
              <a:rPr lang="en-US" dirty="0" smtClean="0"/>
              <a:t>Does it require adoption </a:t>
            </a:r>
            <a:r>
              <a:rPr lang="en-US" smtClean="0"/>
              <a:t>from Council?</a:t>
            </a:r>
            <a:endParaRPr lang="en-US" dirty="0" smtClean="0"/>
          </a:p>
          <a:p>
            <a:pPr>
              <a:lnSpc>
                <a:spcPct val="200000"/>
              </a:lnSpc>
            </a:pPr>
            <a:r>
              <a:rPr lang="en-US" dirty="0" smtClean="0"/>
              <a:t>Work backwards</a:t>
            </a:r>
          </a:p>
          <a:p>
            <a:pPr>
              <a:lnSpc>
                <a:spcPct val="200000"/>
              </a:lnSpc>
            </a:pPr>
            <a:r>
              <a:rPr lang="en-US" dirty="0" smtClean="0"/>
              <a:t>Give plenty of prep-time</a:t>
            </a:r>
          </a:p>
          <a:p>
            <a:pPr>
              <a:lnSpc>
                <a:spcPct val="200000"/>
              </a:lnSpc>
            </a:pPr>
            <a:r>
              <a:rPr lang="en-US" dirty="0" smtClean="0"/>
              <a:t>Constant check in</a:t>
            </a:r>
            <a:endParaRPr lang="en-US" dirty="0"/>
          </a:p>
        </p:txBody>
      </p:sp>
      <p:sp>
        <p:nvSpPr>
          <p:cNvPr id="3" name="Title 2"/>
          <p:cNvSpPr>
            <a:spLocks noGrp="1"/>
          </p:cNvSpPr>
          <p:nvPr>
            <p:ph type="title"/>
          </p:nvPr>
        </p:nvSpPr>
        <p:spPr/>
        <p:txBody>
          <a:bodyPr/>
          <a:lstStyle/>
          <a:p>
            <a:r>
              <a:rPr lang="en-US" dirty="0" smtClean="0"/>
              <a:t>Timeline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Create Timeline</a:t>
            </a:r>
          </a:p>
          <a:p>
            <a:pPr lvl="1"/>
            <a:r>
              <a:rPr lang="en-US" dirty="0" smtClean="0"/>
              <a:t>Design planning process</a:t>
            </a:r>
          </a:p>
          <a:p>
            <a:pPr lvl="1"/>
            <a:r>
              <a:rPr lang="en-US" dirty="0" smtClean="0"/>
              <a:t>Start planning process</a:t>
            </a:r>
          </a:p>
          <a:p>
            <a:endParaRPr lang="en-US" dirty="0" smtClean="0"/>
          </a:p>
          <a:p>
            <a:r>
              <a:rPr lang="en-US" dirty="0" smtClean="0"/>
              <a:t>Identify partners</a:t>
            </a:r>
          </a:p>
          <a:p>
            <a:pPr lvl="1"/>
            <a:r>
              <a:rPr lang="en-US" dirty="0" smtClean="0"/>
              <a:t>Library Advisory Board, FOL, Foundation</a:t>
            </a:r>
          </a:p>
          <a:p>
            <a:pPr lvl="1"/>
            <a:r>
              <a:rPr lang="en-US" dirty="0" smtClean="0"/>
              <a:t>Local organizations</a:t>
            </a:r>
          </a:p>
          <a:p>
            <a:pPr lvl="2"/>
            <a:r>
              <a:rPr lang="en-US" dirty="0" smtClean="0"/>
              <a:t>Get email addresses</a:t>
            </a:r>
          </a:p>
          <a:p>
            <a:endParaRPr lang="en-US" dirty="0"/>
          </a:p>
        </p:txBody>
      </p:sp>
      <p:sp>
        <p:nvSpPr>
          <p:cNvPr id="3" name="Title 2"/>
          <p:cNvSpPr>
            <a:spLocks noGrp="1"/>
          </p:cNvSpPr>
          <p:nvPr>
            <p:ph type="title"/>
          </p:nvPr>
        </p:nvSpPr>
        <p:spPr/>
        <p:txBody>
          <a:bodyPr/>
          <a:lstStyle/>
          <a:p>
            <a:r>
              <a:rPr lang="en-US" dirty="0" smtClean="0"/>
              <a:t>Planning Process- Month 1</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1968</TotalTime>
  <Words>2797</Words>
  <Application>Microsoft Office PowerPoint</Application>
  <PresentationFormat>On-screen Show (4:3)</PresentationFormat>
  <Paragraphs>402</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Strategic Planning  on a Shoestring</vt:lpstr>
      <vt:lpstr>Disclaimer </vt:lpstr>
      <vt:lpstr>Overview</vt:lpstr>
      <vt:lpstr>Why We Plan</vt:lpstr>
      <vt:lpstr>What you need before you plan</vt:lpstr>
      <vt:lpstr>Sample Ideas Why You Plan</vt:lpstr>
      <vt:lpstr>Pitfalls to Avoid- Don’t</vt:lpstr>
      <vt:lpstr>Timeline</vt:lpstr>
      <vt:lpstr>Planning Process- Month 1</vt:lpstr>
      <vt:lpstr>Planning Process- Month 2</vt:lpstr>
      <vt:lpstr>Branding</vt:lpstr>
      <vt:lpstr>Branding Continues</vt:lpstr>
      <vt:lpstr>Acheivements </vt:lpstr>
      <vt:lpstr>Demographics</vt:lpstr>
      <vt:lpstr>Trends and Best Practices</vt:lpstr>
      <vt:lpstr>Planning Process- Month 3</vt:lpstr>
      <vt:lpstr>Vision Statement</vt:lpstr>
      <vt:lpstr>Sample Vision Statement</vt:lpstr>
      <vt:lpstr>Wordle</vt:lpstr>
      <vt:lpstr>Mission Statement</vt:lpstr>
      <vt:lpstr>Sample Mission Statement</vt:lpstr>
      <vt:lpstr>Guiding Principles</vt:lpstr>
      <vt:lpstr>Examples of Principles</vt:lpstr>
      <vt:lpstr>More About Principles</vt:lpstr>
      <vt:lpstr>Sample Guiding Principles</vt:lpstr>
      <vt:lpstr>Goals and Objectives</vt:lpstr>
      <vt:lpstr>Spokes</vt:lpstr>
      <vt:lpstr>Sample Spoke to Goal</vt:lpstr>
      <vt:lpstr>Sample Goal to Objective</vt:lpstr>
      <vt:lpstr>Planning Process- Month 4</vt:lpstr>
      <vt:lpstr>Three Parts</vt:lpstr>
      <vt:lpstr>Reflections</vt:lpstr>
      <vt:lpstr>Tag Line for Leaders</vt:lpstr>
      <vt:lpstr>Mayor’s Quote</vt:lpstr>
      <vt:lpstr>Observations</vt:lpstr>
      <vt:lpstr>Opportunities</vt:lpstr>
      <vt:lpstr>Another Sample Spoke</vt:lpstr>
      <vt:lpstr>Planning Process- Month 5</vt:lpstr>
      <vt:lpstr>Next Steps</vt:lpstr>
      <vt:lpstr>Work Plan</vt:lpstr>
      <vt:lpstr>A Culture of Alignment</vt:lpstr>
      <vt:lpstr>If all else fails….</vt:lpstr>
    </vt:vector>
  </TitlesOfParts>
  <Company>City of West Linn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on a Shoestring</dc:title>
  <dc:creator>dsatchwell</dc:creator>
  <cp:lastModifiedBy>dsatchwell</cp:lastModifiedBy>
  <cp:revision>129</cp:revision>
  <dcterms:created xsi:type="dcterms:W3CDTF">2012-03-15T01:36:44Z</dcterms:created>
  <dcterms:modified xsi:type="dcterms:W3CDTF">2012-04-24T18:56:44Z</dcterms:modified>
</cp:coreProperties>
</file>