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7"/>
  </p:notesMasterIdLst>
  <p:handoutMasterIdLst>
    <p:handoutMasterId r:id="rId48"/>
  </p:handoutMasterIdLst>
  <p:sldIdLst>
    <p:sldId id="256" r:id="rId2"/>
    <p:sldId id="258" r:id="rId3"/>
    <p:sldId id="315" r:id="rId4"/>
    <p:sldId id="320" r:id="rId5"/>
    <p:sldId id="260" r:id="rId6"/>
    <p:sldId id="261" r:id="rId7"/>
    <p:sldId id="262" r:id="rId8"/>
    <p:sldId id="263" r:id="rId9"/>
    <p:sldId id="264" r:id="rId10"/>
    <p:sldId id="265" r:id="rId11"/>
    <p:sldId id="319" r:id="rId12"/>
    <p:sldId id="266" r:id="rId13"/>
    <p:sldId id="267" r:id="rId14"/>
    <p:sldId id="268" r:id="rId15"/>
    <p:sldId id="277" r:id="rId16"/>
    <p:sldId id="276" r:id="rId17"/>
    <p:sldId id="278" r:id="rId18"/>
    <p:sldId id="281" r:id="rId19"/>
    <p:sldId id="269" r:id="rId20"/>
    <p:sldId id="270" r:id="rId21"/>
    <p:sldId id="271" r:id="rId22"/>
    <p:sldId id="272" r:id="rId23"/>
    <p:sldId id="298" r:id="rId24"/>
    <p:sldId id="299" r:id="rId25"/>
    <p:sldId id="300" r:id="rId26"/>
    <p:sldId id="301" r:id="rId27"/>
    <p:sldId id="302" r:id="rId28"/>
    <p:sldId id="303" r:id="rId29"/>
    <p:sldId id="304" r:id="rId30"/>
    <p:sldId id="306" r:id="rId31"/>
    <p:sldId id="307" r:id="rId32"/>
    <p:sldId id="308" r:id="rId33"/>
    <p:sldId id="309" r:id="rId34"/>
    <p:sldId id="310" r:id="rId35"/>
    <p:sldId id="311" r:id="rId36"/>
    <p:sldId id="312" r:id="rId37"/>
    <p:sldId id="313" r:id="rId38"/>
    <p:sldId id="273" r:id="rId39"/>
    <p:sldId id="274" r:id="rId40"/>
    <p:sldId id="259" r:id="rId41"/>
    <p:sldId id="316" r:id="rId42"/>
    <p:sldId id="321" r:id="rId43"/>
    <p:sldId id="317" r:id="rId44"/>
    <p:sldId id="318" r:id="rId45"/>
    <p:sldId id="275" r:id="rId4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4660"/>
  </p:normalViewPr>
  <p:slideViewPr>
    <p:cSldViewPr>
      <p:cViewPr varScale="1">
        <p:scale>
          <a:sx n="103" d="100"/>
          <a:sy n="103" d="100"/>
        </p:scale>
        <p:origin x="-22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0B1181FF-1C5A-4B30-9BCB-9F95DB1C7A7B}" type="datetimeFigureOut">
              <a:rPr lang="en-US" smtClean="0"/>
              <a:pPr/>
              <a:t>4/30/2012</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30C53B5D-5F0B-4812-B25A-D1D41876E5E4}" type="slidenum">
              <a:rPr lang="en-US" smtClean="0"/>
              <a:pPr/>
              <a:t>‹#›</a:t>
            </a:fld>
            <a:endParaRPr lang="en-US"/>
          </a:p>
        </p:txBody>
      </p:sp>
    </p:spTree>
    <p:extLst>
      <p:ext uri="{BB962C8B-B14F-4D97-AF65-F5344CB8AC3E}">
        <p14:creationId xmlns:p14="http://schemas.microsoft.com/office/powerpoint/2010/main" val="2617903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3AD57128-0746-45DE-817D-7CE03E89EBED}" type="datetimeFigureOut">
              <a:rPr lang="en-US" smtClean="0"/>
              <a:pPr/>
              <a:t>4/30/2012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72283825-8BA6-4ACF-BDBC-E49A82C11685}" type="slidenum">
              <a:rPr lang="en-US" smtClean="0"/>
              <a:pPr/>
              <a:t>‹#›</a:t>
            </a:fld>
            <a:endParaRPr lang="en-US"/>
          </a:p>
        </p:txBody>
      </p:sp>
    </p:spTree>
    <p:extLst>
      <p:ext uri="{BB962C8B-B14F-4D97-AF65-F5344CB8AC3E}">
        <p14:creationId xmlns:p14="http://schemas.microsoft.com/office/powerpoint/2010/main" val="200952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83825-8BA6-4ACF-BDBC-E49A82C11685}" type="slidenum">
              <a:rPr lang="en-US" smtClean="0"/>
              <a:pPr/>
              <a:t>2</a:t>
            </a:fld>
            <a:endParaRPr lang="en-US"/>
          </a:p>
        </p:txBody>
      </p:sp>
    </p:spTree>
    <p:extLst>
      <p:ext uri="{BB962C8B-B14F-4D97-AF65-F5344CB8AC3E}">
        <p14:creationId xmlns:p14="http://schemas.microsoft.com/office/powerpoint/2010/main" val="684147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11</a:t>
            </a:fld>
            <a:endParaRPr lang="en-US"/>
          </a:p>
        </p:txBody>
      </p:sp>
    </p:spTree>
    <p:extLst>
      <p:ext uri="{BB962C8B-B14F-4D97-AF65-F5344CB8AC3E}">
        <p14:creationId xmlns:p14="http://schemas.microsoft.com/office/powerpoint/2010/main" val="305179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12</a:t>
            </a:fld>
            <a:endParaRPr lang="en-US"/>
          </a:p>
        </p:txBody>
      </p:sp>
    </p:spTree>
    <p:extLst>
      <p:ext uri="{BB962C8B-B14F-4D97-AF65-F5344CB8AC3E}">
        <p14:creationId xmlns:p14="http://schemas.microsoft.com/office/powerpoint/2010/main" val="357944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13</a:t>
            </a:fld>
            <a:endParaRPr lang="en-US"/>
          </a:p>
        </p:txBody>
      </p:sp>
    </p:spTree>
    <p:extLst>
      <p:ext uri="{BB962C8B-B14F-4D97-AF65-F5344CB8AC3E}">
        <p14:creationId xmlns:p14="http://schemas.microsoft.com/office/powerpoint/2010/main" val="4002572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14</a:t>
            </a:fld>
            <a:endParaRPr lang="en-US"/>
          </a:p>
        </p:txBody>
      </p:sp>
    </p:spTree>
    <p:extLst>
      <p:ext uri="{BB962C8B-B14F-4D97-AF65-F5344CB8AC3E}">
        <p14:creationId xmlns:p14="http://schemas.microsoft.com/office/powerpoint/2010/main" val="3779766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15</a:t>
            </a:fld>
            <a:endParaRPr lang="en-US"/>
          </a:p>
        </p:txBody>
      </p:sp>
    </p:spTree>
    <p:extLst>
      <p:ext uri="{BB962C8B-B14F-4D97-AF65-F5344CB8AC3E}">
        <p14:creationId xmlns:p14="http://schemas.microsoft.com/office/powerpoint/2010/main" val="725510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16</a:t>
            </a:fld>
            <a:endParaRPr lang="en-US"/>
          </a:p>
        </p:txBody>
      </p:sp>
    </p:spTree>
    <p:extLst>
      <p:ext uri="{BB962C8B-B14F-4D97-AF65-F5344CB8AC3E}">
        <p14:creationId xmlns:p14="http://schemas.microsoft.com/office/powerpoint/2010/main" val="1689449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17</a:t>
            </a:fld>
            <a:endParaRPr lang="en-US"/>
          </a:p>
        </p:txBody>
      </p:sp>
    </p:spTree>
    <p:extLst>
      <p:ext uri="{BB962C8B-B14F-4D97-AF65-F5344CB8AC3E}">
        <p14:creationId xmlns:p14="http://schemas.microsoft.com/office/powerpoint/2010/main" val="1983562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18</a:t>
            </a:fld>
            <a:endParaRPr lang="en-US"/>
          </a:p>
        </p:txBody>
      </p:sp>
    </p:spTree>
    <p:extLst>
      <p:ext uri="{BB962C8B-B14F-4D97-AF65-F5344CB8AC3E}">
        <p14:creationId xmlns:p14="http://schemas.microsoft.com/office/powerpoint/2010/main" val="3998678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19</a:t>
            </a:fld>
            <a:endParaRPr lang="en-US"/>
          </a:p>
        </p:txBody>
      </p:sp>
    </p:spTree>
    <p:extLst>
      <p:ext uri="{BB962C8B-B14F-4D97-AF65-F5344CB8AC3E}">
        <p14:creationId xmlns:p14="http://schemas.microsoft.com/office/powerpoint/2010/main" val="3962359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20</a:t>
            </a:fld>
            <a:endParaRPr lang="en-US"/>
          </a:p>
        </p:txBody>
      </p:sp>
    </p:spTree>
    <p:extLst>
      <p:ext uri="{BB962C8B-B14F-4D97-AF65-F5344CB8AC3E}">
        <p14:creationId xmlns:p14="http://schemas.microsoft.com/office/powerpoint/2010/main" val="383049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3</a:t>
            </a:fld>
            <a:endParaRPr lang="en-US"/>
          </a:p>
        </p:txBody>
      </p:sp>
    </p:spTree>
    <p:extLst>
      <p:ext uri="{BB962C8B-B14F-4D97-AF65-F5344CB8AC3E}">
        <p14:creationId xmlns:p14="http://schemas.microsoft.com/office/powerpoint/2010/main" val="2724220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21</a:t>
            </a:fld>
            <a:endParaRPr lang="en-US"/>
          </a:p>
        </p:txBody>
      </p:sp>
    </p:spTree>
    <p:extLst>
      <p:ext uri="{BB962C8B-B14F-4D97-AF65-F5344CB8AC3E}">
        <p14:creationId xmlns:p14="http://schemas.microsoft.com/office/powerpoint/2010/main" val="48608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22</a:t>
            </a:fld>
            <a:endParaRPr lang="en-US"/>
          </a:p>
        </p:txBody>
      </p:sp>
    </p:spTree>
    <p:extLst>
      <p:ext uri="{BB962C8B-B14F-4D97-AF65-F5344CB8AC3E}">
        <p14:creationId xmlns:p14="http://schemas.microsoft.com/office/powerpoint/2010/main" val="1608191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endParaRPr lang="en-US" dirty="0"/>
          </a:p>
        </p:txBody>
      </p:sp>
      <p:sp>
        <p:nvSpPr>
          <p:cNvPr id="4" name="Slide Number Placeholder 3"/>
          <p:cNvSpPr>
            <a:spLocks noGrp="1"/>
          </p:cNvSpPr>
          <p:nvPr>
            <p:ph type="sldNum" sz="quarter" idx="10"/>
          </p:nvPr>
        </p:nvSpPr>
        <p:spPr/>
        <p:txBody>
          <a:bodyPr/>
          <a:lstStyle/>
          <a:p>
            <a:fld id="{3E40E6F8-6357-4E2C-B223-C5103A09CAF6}" type="slidenum">
              <a:rPr lang="en-US" smtClean="0"/>
              <a:pPr/>
              <a:t>23</a:t>
            </a:fld>
            <a:endParaRPr lang="en-US"/>
          </a:p>
        </p:txBody>
      </p:sp>
    </p:spTree>
    <p:extLst>
      <p:ext uri="{BB962C8B-B14F-4D97-AF65-F5344CB8AC3E}">
        <p14:creationId xmlns:p14="http://schemas.microsoft.com/office/powerpoint/2010/main" val="3463108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7567">
              <a:defRPr/>
            </a:pPr>
            <a:endParaRPr lang="en-US" dirty="0"/>
          </a:p>
        </p:txBody>
      </p:sp>
      <p:sp>
        <p:nvSpPr>
          <p:cNvPr id="4" name="Slide Number Placeholder 3"/>
          <p:cNvSpPr>
            <a:spLocks noGrp="1"/>
          </p:cNvSpPr>
          <p:nvPr>
            <p:ph type="sldNum" sz="quarter" idx="10"/>
          </p:nvPr>
        </p:nvSpPr>
        <p:spPr/>
        <p:txBody>
          <a:bodyPr/>
          <a:lstStyle/>
          <a:p>
            <a:fld id="{3E40E6F8-6357-4E2C-B223-C5103A09CAF6}"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endParaRPr lang="en-US" dirty="0"/>
          </a:p>
        </p:txBody>
      </p:sp>
      <p:sp>
        <p:nvSpPr>
          <p:cNvPr id="4" name="Slide Number Placeholder 3"/>
          <p:cNvSpPr>
            <a:spLocks noGrp="1"/>
          </p:cNvSpPr>
          <p:nvPr>
            <p:ph type="sldNum" sz="quarter" idx="10"/>
          </p:nvPr>
        </p:nvSpPr>
        <p:spPr/>
        <p:txBody>
          <a:bodyPr/>
          <a:lstStyle/>
          <a:p>
            <a:fld id="{3E40E6F8-6357-4E2C-B223-C5103A09CAF6}" type="slidenum">
              <a:rPr lang="en-US" smtClean="0"/>
              <a:pPr/>
              <a:t>25</a:t>
            </a:fld>
            <a:endParaRPr lang="en-US"/>
          </a:p>
        </p:txBody>
      </p:sp>
    </p:spTree>
    <p:extLst>
      <p:ext uri="{BB962C8B-B14F-4D97-AF65-F5344CB8AC3E}">
        <p14:creationId xmlns:p14="http://schemas.microsoft.com/office/powerpoint/2010/main" val="2147306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endParaRPr lang="en-US" dirty="0"/>
          </a:p>
        </p:txBody>
      </p:sp>
      <p:sp>
        <p:nvSpPr>
          <p:cNvPr id="4" name="Slide Number Placeholder 3"/>
          <p:cNvSpPr>
            <a:spLocks noGrp="1"/>
          </p:cNvSpPr>
          <p:nvPr>
            <p:ph type="sldNum" sz="quarter" idx="10"/>
          </p:nvPr>
        </p:nvSpPr>
        <p:spPr/>
        <p:txBody>
          <a:bodyPr/>
          <a:lstStyle/>
          <a:p>
            <a:fld id="{3E40E6F8-6357-4E2C-B223-C5103A09CAF6}" type="slidenum">
              <a:rPr lang="en-US" smtClean="0"/>
              <a:pPr/>
              <a:t>26</a:t>
            </a:fld>
            <a:endParaRPr lang="en-US"/>
          </a:p>
        </p:txBody>
      </p:sp>
    </p:spTree>
    <p:extLst>
      <p:ext uri="{BB962C8B-B14F-4D97-AF65-F5344CB8AC3E}">
        <p14:creationId xmlns:p14="http://schemas.microsoft.com/office/powerpoint/2010/main" val="2389194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7567">
              <a:defRPr/>
            </a:pPr>
            <a:endParaRPr lang="en-US" dirty="0"/>
          </a:p>
        </p:txBody>
      </p:sp>
      <p:sp>
        <p:nvSpPr>
          <p:cNvPr id="4" name="Slide Number Placeholder 3"/>
          <p:cNvSpPr>
            <a:spLocks noGrp="1"/>
          </p:cNvSpPr>
          <p:nvPr>
            <p:ph type="sldNum" sz="quarter" idx="10"/>
          </p:nvPr>
        </p:nvSpPr>
        <p:spPr/>
        <p:txBody>
          <a:bodyPr/>
          <a:lstStyle/>
          <a:p>
            <a:fld id="{3E40E6F8-6357-4E2C-B223-C5103A09CAF6}"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7567">
              <a:defRPr/>
            </a:pPr>
            <a:endParaRPr lang="en-US" dirty="0"/>
          </a:p>
        </p:txBody>
      </p:sp>
      <p:sp>
        <p:nvSpPr>
          <p:cNvPr id="4" name="Slide Number Placeholder 3"/>
          <p:cNvSpPr>
            <a:spLocks noGrp="1"/>
          </p:cNvSpPr>
          <p:nvPr>
            <p:ph type="sldNum" sz="quarter" idx="10"/>
          </p:nvPr>
        </p:nvSpPr>
        <p:spPr/>
        <p:txBody>
          <a:bodyPr/>
          <a:lstStyle/>
          <a:p>
            <a:fld id="{3E40E6F8-6357-4E2C-B223-C5103A09CAF6}"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7567">
              <a:defRPr/>
            </a:pPr>
            <a:endParaRPr lang="en-US" dirty="0"/>
          </a:p>
        </p:txBody>
      </p:sp>
      <p:sp>
        <p:nvSpPr>
          <p:cNvPr id="4" name="Slide Number Placeholder 3"/>
          <p:cNvSpPr>
            <a:spLocks noGrp="1"/>
          </p:cNvSpPr>
          <p:nvPr>
            <p:ph type="sldNum" sz="quarter" idx="10"/>
          </p:nvPr>
        </p:nvSpPr>
        <p:spPr/>
        <p:txBody>
          <a:bodyPr/>
          <a:lstStyle/>
          <a:p>
            <a:fld id="{3E40E6F8-6357-4E2C-B223-C5103A09CAF6}"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endParaRPr lang="en-US" dirty="0"/>
          </a:p>
        </p:txBody>
      </p:sp>
      <p:sp>
        <p:nvSpPr>
          <p:cNvPr id="4" name="Slide Number Placeholder 3"/>
          <p:cNvSpPr>
            <a:spLocks noGrp="1"/>
          </p:cNvSpPr>
          <p:nvPr>
            <p:ph type="sldNum" sz="quarter" idx="10"/>
          </p:nvPr>
        </p:nvSpPr>
        <p:spPr/>
        <p:txBody>
          <a:bodyPr/>
          <a:lstStyle/>
          <a:p>
            <a:fld id="{3E40E6F8-6357-4E2C-B223-C5103A09CAF6}" type="slidenum">
              <a:rPr lang="en-US" smtClean="0"/>
              <a:pPr/>
              <a:t>30</a:t>
            </a:fld>
            <a:endParaRPr lang="en-US"/>
          </a:p>
        </p:txBody>
      </p:sp>
    </p:spTree>
    <p:extLst>
      <p:ext uri="{BB962C8B-B14F-4D97-AF65-F5344CB8AC3E}">
        <p14:creationId xmlns:p14="http://schemas.microsoft.com/office/powerpoint/2010/main" val="2302638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4</a:t>
            </a:fld>
            <a:endParaRPr lang="en-US"/>
          </a:p>
        </p:txBody>
      </p:sp>
    </p:spTree>
    <p:extLst>
      <p:ext uri="{BB962C8B-B14F-4D97-AF65-F5344CB8AC3E}">
        <p14:creationId xmlns:p14="http://schemas.microsoft.com/office/powerpoint/2010/main" val="2724220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endParaRPr lang="en-US" dirty="0"/>
          </a:p>
        </p:txBody>
      </p:sp>
      <p:sp>
        <p:nvSpPr>
          <p:cNvPr id="4" name="Slide Number Placeholder 3"/>
          <p:cNvSpPr>
            <a:spLocks noGrp="1"/>
          </p:cNvSpPr>
          <p:nvPr>
            <p:ph type="sldNum" sz="quarter" idx="10"/>
          </p:nvPr>
        </p:nvSpPr>
        <p:spPr/>
        <p:txBody>
          <a:bodyPr/>
          <a:lstStyle/>
          <a:p>
            <a:fld id="{3E40E6F8-6357-4E2C-B223-C5103A09CAF6}" type="slidenum">
              <a:rPr lang="en-US" smtClean="0"/>
              <a:pPr/>
              <a:t>31</a:t>
            </a:fld>
            <a:endParaRPr lang="en-US"/>
          </a:p>
        </p:txBody>
      </p:sp>
    </p:spTree>
    <p:extLst>
      <p:ext uri="{BB962C8B-B14F-4D97-AF65-F5344CB8AC3E}">
        <p14:creationId xmlns:p14="http://schemas.microsoft.com/office/powerpoint/2010/main" val="3463108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endParaRPr lang="en-US" dirty="0"/>
          </a:p>
        </p:txBody>
      </p:sp>
      <p:sp>
        <p:nvSpPr>
          <p:cNvPr id="4" name="Slide Number Placeholder 3"/>
          <p:cNvSpPr>
            <a:spLocks noGrp="1"/>
          </p:cNvSpPr>
          <p:nvPr>
            <p:ph type="sldNum" sz="quarter" idx="10"/>
          </p:nvPr>
        </p:nvSpPr>
        <p:spPr/>
        <p:txBody>
          <a:bodyPr/>
          <a:lstStyle/>
          <a:p>
            <a:fld id="{3E40E6F8-6357-4E2C-B223-C5103A09CAF6}" type="slidenum">
              <a:rPr lang="en-US" smtClean="0"/>
              <a:pPr/>
              <a:t>32</a:t>
            </a:fld>
            <a:endParaRPr lang="en-US"/>
          </a:p>
        </p:txBody>
      </p:sp>
    </p:spTree>
    <p:extLst>
      <p:ext uri="{BB962C8B-B14F-4D97-AF65-F5344CB8AC3E}">
        <p14:creationId xmlns:p14="http://schemas.microsoft.com/office/powerpoint/2010/main" val="3463108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endParaRPr lang="en-US" dirty="0"/>
          </a:p>
        </p:txBody>
      </p:sp>
      <p:sp>
        <p:nvSpPr>
          <p:cNvPr id="4" name="Slide Number Placeholder 3"/>
          <p:cNvSpPr>
            <a:spLocks noGrp="1"/>
          </p:cNvSpPr>
          <p:nvPr>
            <p:ph type="sldNum" sz="quarter" idx="10"/>
          </p:nvPr>
        </p:nvSpPr>
        <p:spPr/>
        <p:txBody>
          <a:bodyPr/>
          <a:lstStyle/>
          <a:p>
            <a:fld id="{3E40E6F8-6357-4E2C-B223-C5103A09CAF6}" type="slidenum">
              <a:rPr lang="en-US" smtClean="0"/>
              <a:pPr/>
              <a:t>33</a:t>
            </a:fld>
            <a:endParaRPr lang="en-US"/>
          </a:p>
        </p:txBody>
      </p:sp>
    </p:spTree>
    <p:extLst>
      <p:ext uri="{BB962C8B-B14F-4D97-AF65-F5344CB8AC3E}">
        <p14:creationId xmlns:p14="http://schemas.microsoft.com/office/powerpoint/2010/main" val="3463108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endParaRPr lang="en-US" dirty="0"/>
          </a:p>
        </p:txBody>
      </p:sp>
      <p:sp>
        <p:nvSpPr>
          <p:cNvPr id="4" name="Slide Number Placeholder 3"/>
          <p:cNvSpPr>
            <a:spLocks noGrp="1"/>
          </p:cNvSpPr>
          <p:nvPr>
            <p:ph type="sldNum" sz="quarter" idx="10"/>
          </p:nvPr>
        </p:nvSpPr>
        <p:spPr/>
        <p:txBody>
          <a:bodyPr/>
          <a:lstStyle/>
          <a:p>
            <a:fld id="{3E40E6F8-6357-4E2C-B223-C5103A09CAF6}" type="slidenum">
              <a:rPr lang="en-US" smtClean="0"/>
              <a:pPr/>
              <a:t>34</a:t>
            </a:fld>
            <a:endParaRPr lang="en-US"/>
          </a:p>
        </p:txBody>
      </p:sp>
    </p:spTree>
    <p:extLst>
      <p:ext uri="{BB962C8B-B14F-4D97-AF65-F5344CB8AC3E}">
        <p14:creationId xmlns:p14="http://schemas.microsoft.com/office/powerpoint/2010/main" val="3463108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7567">
              <a:defRPr/>
            </a:pPr>
            <a:endParaRPr lang="en-US" dirty="0"/>
          </a:p>
        </p:txBody>
      </p:sp>
      <p:sp>
        <p:nvSpPr>
          <p:cNvPr id="4" name="Slide Number Placeholder 3"/>
          <p:cNvSpPr>
            <a:spLocks noGrp="1"/>
          </p:cNvSpPr>
          <p:nvPr>
            <p:ph type="sldNum" sz="quarter" idx="10"/>
          </p:nvPr>
        </p:nvSpPr>
        <p:spPr/>
        <p:txBody>
          <a:bodyPr/>
          <a:lstStyle/>
          <a:p>
            <a:fld id="{3E40E6F8-6357-4E2C-B223-C5103A09CAF6}"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7567">
              <a:defRPr/>
            </a:pPr>
            <a:endParaRPr lang="en-US" dirty="0"/>
          </a:p>
        </p:txBody>
      </p:sp>
      <p:sp>
        <p:nvSpPr>
          <p:cNvPr id="4" name="Slide Number Placeholder 3"/>
          <p:cNvSpPr>
            <a:spLocks noGrp="1"/>
          </p:cNvSpPr>
          <p:nvPr>
            <p:ph type="sldNum" sz="quarter" idx="10"/>
          </p:nvPr>
        </p:nvSpPr>
        <p:spPr/>
        <p:txBody>
          <a:bodyPr/>
          <a:lstStyle/>
          <a:p>
            <a:fld id="{3E40E6F8-6357-4E2C-B223-C5103A09CAF6}"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40E6F8-6357-4E2C-B223-C5103A09CAF6}"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38</a:t>
            </a:fld>
            <a:endParaRPr lang="en-US"/>
          </a:p>
        </p:txBody>
      </p:sp>
    </p:spTree>
    <p:extLst>
      <p:ext uri="{BB962C8B-B14F-4D97-AF65-F5344CB8AC3E}">
        <p14:creationId xmlns:p14="http://schemas.microsoft.com/office/powerpoint/2010/main" val="2913931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39</a:t>
            </a:fld>
            <a:endParaRPr lang="en-US"/>
          </a:p>
        </p:txBody>
      </p:sp>
    </p:spTree>
    <p:extLst>
      <p:ext uri="{BB962C8B-B14F-4D97-AF65-F5344CB8AC3E}">
        <p14:creationId xmlns:p14="http://schemas.microsoft.com/office/powerpoint/2010/main" val="2161764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40</a:t>
            </a:fld>
            <a:endParaRPr lang="en-US"/>
          </a:p>
        </p:txBody>
      </p:sp>
    </p:spTree>
    <p:extLst>
      <p:ext uri="{BB962C8B-B14F-4D97-AF65-F5344CB8AC3E}">
        <p14:creationId xmlns:p14="http://schemas.microsoft.com/office/powerpoint/2010/main" val="2724220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5</a:t>
            </a:fld>
            <a:endParaRPr lang="en-US"/>
          </a:p>
        </p:txBody>
      </p:sp>
    </p:spTree>
    <p:extLst>
      <p:ext uri="{BB962C8B-B14F-4D97-AF65-F5344CB8AC3E}">
        <p14:creationId xmlns:p14="http://schemas.microsoft.com/office/powerpoint/2010/main" val="2274997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41</a:t>
            </a:fld>
            <a:endParaRPr lang="en-US"/>
          </a:p>
        </p:txBody>
      </p:sp>
    </p:spTree>
    <p:extLst>
      <p:ext uri="{BB962C8B-B14F-4D97-AF65-F5344CB8AC3E}">
        <p14:creationId xmlns:p14="http://schemas.microsoft.com/office/powerpoint/2010/main" val="2724220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42</a:t>
            </a:fld>
            <a:endParaRPr lang="en-US"/>
          </a:p>
        </p:txBody>
      </p:sp>
    </p:spTree>
    <p:extLst>
      <p:ext uri="{BB962C8B-B14F-4D97-AF65-F5344CB8AC3E}">
        <p14:creationId xmlns:p14="http://schemas.microsoft.com/office/powerpoint/2010/main" val="2724220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43</a:t>
            </a:fld>
            <a:endParaRPr lang="en-US"/>
          </a:p>
        </p:txBody>
      </p:sp>
    </p:spTree>
    <p:extLst>
      <p:ext uri="{BB962C8B-B14F-4D97-AF65-F5344CB8AC3E}">
        <p14:creationId xmlns:p14="http://schemas.microsoft.com/office/powerpoint/2010/main" val="2724220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44</a:t>
            </a:fld>
            <a:endParaRPr lang="en-US"/>
          </a:p>
        </p:txBody>
      </p:sp>
    </p:spTree>
    <p:extLst>
      <p:ext uri="{BB962C8B-B14F-4D97-AF65-F5344CB8AC3E}">
        <p14:creationId xmlns:p14="http://schemas.microsoft.com/office/powerpoint/2010/main" val="272422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6</a:t>
            </a:fld>
            <a:endParaRPr lang="en-US"/>
          </a:p>
        </p:txBody>
      </p:sp>
    </p:spTree>
    <p:extLst>
      <p:ext uri="{BB962C8B-B14F-4D97-AF65-F5344CB8AC3E}">
        <p14:creationId xmlns:p14="http://schemas.microsoft.com/office/powerpoint/2010/main" val="3298788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7</a:t>
            </a:fld>
            <a:endParaRPr lang="en-US"/>
          </a:p>
        </p:txBody>
      </p:sp>
    </p:spTree>
    <p:extLst>
      <p:ext uri="{BB962C8B-B14F-4D97-AF65-F5344CB8AC3E}">
        <p14:creationId xmlns:p14="http://schemas.microsoft.com/office/powerpoint/2010/main" val="2429537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8</a:t>
            </a:fld>
            <a:endParaRPr lang="en-US"/>
          </a:p>
        </p:txBody>
      </p:sp>
    </p:spTree>
    <p:extLst>
      <p:ext uri="{BB962C8B-B14F-4D97-AF65-F5344CB8AC3E}">
        <p14:creationId xmlns:p14="http://schemas.microsoft.com/office/powerpoint/2010/main" val="102875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9</a:t>
            </a:fld>
            <a:endParaRPr lang="en-US"/>
          </a:p>
        </p:txBody>
      </p:sp>
    </p:spTree>
    <p:extLst>
      <p:ext uri="{BB962C8B-B14F-4D97-AF65-F5344CB8AC3E}">
        <p14:creationId xmlns:p14="http://schemas.microsoft.com/office/powerpoint/2010/main" val="127089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283825-8BA6-4ACF-BDBC-E49A82C11685}" type="slidenum">
              <a:rPr lang="en-US" smtClean="0"/>
              <a:pPr/>
              <a:t>10</a:t>
            </a:fld>
            <a:endParaRPr lang="en-US"/>
          </a:p>
        </p:txBody>
      </p:sp>
    </p:spTree>
    <p:extLst>
      <p:ext uri="{BB962C8B-B14F-4D97-AF65-F5344CB8AC3E}">
        <p14:creationId xmlns:p14="http://schemas.microsoft.com/office/powerpoint/2010/main" val="305179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90EA2C1-CA9A-4A74-B30A-A913E5670F2D}"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EC647-84C0-401F-8C38-F62A9AC28A6C}"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0EA2C1-CA9A-4A74-B30A-A913E5670F2D}"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EC647-84C0-401F-8C38-F62A9AC28A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0EA2C1-CA9A-4A74-B30A-A913E5670F2D}" type="datetimeFigureOut">
              <a:rPr lang="en-US" smtClean="0"/>
              <a:pPr/>
              <a:t>4/30/2012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D52EC647-84C0-401F-8C38-F62A9AC28A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0EA2C1-CA9A-4A74-B30A-A913E5670F2D}"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EC647-84C0-401F-8C38-F62A9AC28A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90EA2C1-CA9A-4A74-B30A-A913E5670F2D}"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EC647-84C0-401F-8C38-F62A9AC28A6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0EA2C1-CA9A-4A74-B30A-A913E5670F2D}"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EC647-84C0-401F-8C38-F62A9AC28A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90EA2C1-CA9A-4A74-B30A-A913E5670F2D}" type="datetimeFigureOut">
              <a:rPr lang="en-US" smtClean="0"/>
              <a:pPr/>
              <a:t>4/30/2012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2EC647-84C0-401F-8C38-F62A9AC28A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0EA2C1-CA9A-4A74-B30A-A913E5670F2D}" type="datetimeFigureOut">
              <a:rPr lang="en-US" smtClean="0"/>
              <a:pPr/>
              <a:t>4/30/2012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2EC647-84C0-401F-8C38-F62A9AC28A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EA2C1-CA9A-4A74-B30A-A913E5670F2D}" type="datetimeFigureOut">
              <a:rPr lang="en-US" smtClean="0"/>
              <a:pPr/>
              <a:t>4/30/2012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2EC647-84C0-401F-8C38-F62A9AC28A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0EA2C1-CA9A-4A74-B30A-A913E5670F2D}"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EC647-84C0-401F-8C38-F62A9AC28A6C}"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90EA2C1-CA9A-4A74-B30A-A913E5670F2D}" type="datetimeFigureOut">
              <a:rPr lang="en-US" smtClean="0"/>
              <a:pPr/>
              <a:t>4/30/2012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52EC647-84C0-401F-8C38-F62A9AC28A6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90EA2C1-CA9A-4A74-B30A-A913E5670F2D}" type="datetimeFigureOut">
              <a:rPr lang="en-US" smtClean="0"/>
              <a:pPr/>
              <a:t>4/30/2012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52EC647-84C0-401F-8C38-F62A9AC28A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journal.code4lib.org/articles/775" TargetMode="External"/><Relationship Id="rId2" Type="http://schemas.openxmlformats.org/officeDocument/2006/relationships/hyperlink" Target="http://journal.code4lib.org/articles/3832" TargetMode="External"/><Relationship Id="rId1" Type="http://schemas.openxmlformats.org/officeDocument/2006/relationships/slideLayout" Target="../slideLayouts/slideLayout2.xml"/><Relationship Id="rId6" Type="http://schemas.openxmlformats.org/officeDocument/2006/relationships/hyperlink" Target="http://blazing-sunset-24.heroku.com/" TargetMode="External"/><Relationship Id="rId5" Type="http://schemas.openxmlformats.org/officeDocument/2006/relationships/hyperlink" Target="http://www.olacinc.org/drupal/?q=node/27" TargetMode="External"/><Relationship Id="rId4" Type="http://schemas.openxmlformats.org/officeDocument/2006/relationships/hyperlink" Target="http://www.olacinc.org/drupal/capc_files/archived_docs/MIW_4.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4572000" cy="2286000"/>
          </a:xfrm>
        </p:spPr>
        <p:txBody>
          <a:bodyPr>
            <a:noAutofit/>
          </a:bodyPr>
          <a:lstStyle/>
          <a:p>
            <a:r>
              <a:rPr lang="en-US" sz="5400" dirty="0" smtClean="0"/>
              <a:t>Will RDA </a:t>
            </a:r>
            <a:br>
              <a:rPr lang="en-US" sz="5400" dirty="0" smtClean="0"/>
            </a:br>
            <a:r>
              <a:rPr lang="en-US" sz="5400" dirty="0" smtClean="0"/>
              <a:t>Kill MARC?</a:t>
            </a:r>
            <a:endParaRPr lang="en-US" sz="5400" dirty="0"/>
          </a:p>
        </p:txBody>
      </p:sp>
      <p:sp>
        <p:nvSpPr>
          <p:cNvPr id="3" name="Subtitle 2"/>
          <p:cNvSpPr>
            <a:spLocks noGrp="1"/>
          </p:cNvSpPr>
          <p:nvPr>
            <p:ph type="subTitle" idx="1"/>
          </p:nvPr>
        </p:nvSpPr>
        <p:spPr>
          <a:xfrm>
            <a:off x="685800" y="2667000"/>
            <a:ext cx="4343400" cy="2133600"/>
          </a:xfrm>
        </p:spPr>
        <p:txBody>
          <a:bodyPr>
            <a:noAutofit/>
          </a:bodyPr>
          <a:lstStyle/>
          <a:p>
            <a:r>
              <a:rPr lang="en-US" sz="2800" dirty="0" smtClean="0"/>
              <a:t>Kelley McGrath</a:t>
            </a:r>
          </a:p>
          <a:p>
            <a:r>
              <a:rPr lang="en-US" sz="2800" dirty="0" smtClean="0"/>
              <a:t>University of Oregon</a:t>
            </a:r>
          </a:p>
          <a:p>
            <a:r>
              <a:rPr lang="en-US" sz="2800" dirty="0" smtClean="0"/>
              <a:t>kelleym@uoregon.edu</a:t>
            </a:r>
          </a:p>
          <a:p>
            <a:r>
              <a:rPr lang="en-US" sz="2800" dirty="0" smtClean="0"/>
              <a:t>Oregon Library Association</a:t>
            </a:r>
          </a:p>
          <a:p>
            <a:r>
              <a:rPr lang="en-US" sz="2800" dirty="0" smtClean="0"/>
              <a:t>April 2012</a:t>
            </a:r>
            <a:endParaRPr lang="en-US" sz="2800" dirty="0"/>
          </a:p>
        </p:txBody>
      </p:sp>
      <p:pic>
        <p:nvPicPr>
          <p:cNvPr id="5" name="Picture 4" descr="GrimReaper1.jpg"/>
          <p:cNvPicPr>
            <a:picLocks noChangeAspect="1"/>
          </p:cNvPicPr>
          <p:nvPr/>
        </p:nvPicPr>
        <p:blipFill>
          <a:blip r:embed="rId2" cstate="print"/>
          <a:stretch>
            <a:fillRect/>
          </a:stretch>
        </p:blipFill>
        <p:spPr>
          <a:xfrm>
            <a:off x="5638800" y="533400"/>
            <a:ext cx="2667000" cy="4267200"/>
          </a:xfrm>
          <a:prstGeom prst="rect">
            <a:avLst/>
          </a:prstGeom>
        </p:spPr>
      </p:pic>
      <p:sp>
        <p:nvSpPr>
          <p:cNvPr id="6" name="TextBox 5"/>
          <p:cNvSpPr txBox="1"/>
          <p:nvPr/>
        </p:nvSpPr>
        <p:spPr>
          <a:xfrm>
            <a:off x="7306292" y="6400800"/>
            <a:ext cx="1837708" cy="369332"/>
          </a:xfrm>
          <a:prstGeom prst="rect">
            <a:avLst/>
          </a:prstGeom>
          <a:noFill/>
        </p:spPr>
        <p:txBody>
          <a:bodyPr wrap="square" rtlCol="0">
            <a:spAutoFit/>
          </a:bodyPr>
          <a:lstStyle/>
          <a:p>
            <a:r>
              <a:rPr lang="en-US" dirty="0" err="1" smtClean="0"/>
              <a:t>Flickr</a:t>
            </a:r>
            <a:r>
              <a:rPr lang="en-US" dirty="0" smtClean="0"/>
              <a:t>: </a:t>
            </a:r>
            <a:r>
              <a:rPr lang="en-US" dirty="0" err="1" smtClean="0"/>
              <a:t>Ashimjara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fields to look in</a:t>
            </a:r>
            <a:endParaRPr lang="en-US" dirty="0"/>
          </a:p>
        </p:txBody>
      </p:sp>
      <p:sp>
        <p:nvSpPr>
          <p:cNvPr id="5" name="Content Placeholder 4"/>
          <p:cNvSpPr>
            <a:spLocks noGrp="1"/>
          </p:cNvSpPr>
          <p:nvPr>
            <p:ph idx="1"/>
          </p:nvPr>
        </p:nvSpPr>
        <p:spPr/>
        <p:txBody>
          <a:bodyPr>
            <a:normAutofit lnSpcReduction="10000"/>
          </a:bodyPr>
          <a:lstStyle/>
          <a:p>
            <a:r>
              <a:rPr lang="en-US" dirty="0" smtClean="0"/>
              <a:t>250 Edition statement</a:t>
            </a:r>
          </a:p>
          <a:p>
            <a:r>
              <a:rPr lang="en-US" dirty="0" smtClean="0"/>
              <a:t>538 System requirements note</a:t>
            </a:r>
          </a:p>
          <a:p>
            <a:r>
              <a:rPr lang="en-US" dirty="0" smtClean="0"/>
              <a:t>500 Physical description note</a:t>
            </a:r>
          </a:p>
          <a:p>
            <a:r>
              <a:rPr lang="en-US" dirty="0" smtClean="0"/>
              <a:t>505 Contents note </a:t>
            </a:r>
            <a:r>
              <a:rPr lang="en-US" sz="2800" dirty="0" smtClean="0"/>
              <a:t>(when disc has both versions)</a:t>
            </a:r>
          </a:p>
          <a:p>
            <a:endParaRPr lang="en-US" dirty="0" smtClean="0"/>
          </a:p>
          <a:p>
            <a:r>
              <a:rPr lang="en-US" dirty="0" smtClean="0"/>
              <a:t>440/830 Series (widescreen)</a:t>
            </a:r>
          </a:p>
          <a:p>
            <a:endParaRPr lang="en-US" dirty="0" smtClean="0"/>
          </a:p>
          <a:p>
            <a:r>
              <a:rPr lang="en-US" dirty="0" smtClean="0"/>
              <a:t>Where the computer stumbles: </a:t>
            </a:r>
          </a:p>
          <a:p>
            <a:pPr lvl="1"/>
            <a:r>
              <a:rPr lang="en-US" sz="3200" dirty="0" smtClean="0"/>
              <a:t>500 General note: Special features … widescreen to </a:t>
            </a:r>
            <a:r>
              <a:rPr lang="en-US" sz="3200" dirty="0" err="1" smtClean="0"/>
              <a:t>fullscreen</a:t>
            </a:r>
            <a:r>
              <a:rPr lang="en-US" sz="3200" dirty="0" smtClean="0"/>
              <a:t> comparison</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MARC?</a:t>
            </a:r>
            <a:endParaRPr lang="en-US" dirty="0"/>
          </a:p>
        </p:txBody>
      </p:sp>
      <p:sp>
        <p:nvSpPr>
          <p:cNvPr id="5" name="Content Placeholder 4"/>
          <p:cNvSpPr>
            <a:spLocks noGrp="1"/>
          </p:cNvSpPr>
          <p:nvPr>
            <p:ph idx="1"/>
          </p:nvPr>
        </p:nvSpPr>
        <p:spPr>
          <a:xfrm>
            <a:off x="457200" y="1775191"/>
            <a:ext cx="8382000" cy="4625609"/>
          </a:xfrm>
        </p:spPr>
        <p:txBody>
          <a:bodyPr>
            <a:normAutofit fontScale="92500" lnSpcReduction="20000"/>
          </a:bodyPr>
          <a:lstStyle/>
          <a:p>
            <a:r>
              <a:rPr lang="en-US" dirty="0" smtClean="0"/>
              <a:t>Difficult, but maybe possible</a:t>
            </a:r>
          </a:p>
          <a:p>
            <a:pPr lvl="1"/>
            <a:r>
              <a:rPr lang="en-US" sz="3200" dirty="0" smtClean="0"/>
              <a:t>New MARC fields for carrier attributes:</a:t>
            </a:r>
          </a:p>
          <a:p>
            <a:pPr marL="457200" lvl="1" indent="0">
              <a:buNone/>
            </a:pPr>
            <a:r>
              <a:rPr lang="en-US" sz="3200" dirty="0" smtClean="0"/>
              <a:t>344 Sound characteristics</a:t>
            </a:r>
          </a:p>
          <a:p>
            <a:pPr marL="457200" lvl="1" indent="0">
              <a:buNone/>
            </a:pPr>
            <a:r>
              <a:rPr lang="en-US" sz="3200" dirty="0" smtClean="0"/>
              <a:t>345 Projection </a:t>
            </a:r>
            <a:r>
              <a:rPr lang="en-US" sz="3200" dirty="0"/>
              <a:t>characteristics of projected </a:t>
            </a:r>
            <a:r>
              <a:rPr lang="en-US" sz="3200" dirty="0" smtClean="0"/>
              <a:t>media</a:t>
            </a:r>
          </a:p>
          <a:p>
            <a:pPr marL="457200" lvl="1" indent="0">
              <a:buNone/>
            </a:pPr>
            <a:r>
              <a:rPr lang="en-US" sz="3200" dirty="0" smtClean="0"/>
              <a:t>346 Video characteristics</a:t>
            </a:r>
          </a:p>
          <a:p>
            <a:pPr marL="457200" lvl="1" indent="0">
              <a:buNone/>
            </a:pPr>
            <a:r>
              <a:rPr lang="en-US" sz="3200" dirty="0" smtClean="0"/>
              <a:t>347 Digital </a:t>
            </a:r>
            <a:r>
              <a:rPr lang="en-US" sz="3200" dirty="0"/>
              <a:t>file </a:t>
            </a:r>
            <a:r>
              <a:rPr lang="en-US" sz="3200" dirty="0" smtClean="0"/>
              <a:t>characteristics</a:t>
            </a:r>
          </a:p>
          <a:p>
            <a:endParaRPr lang="en-US" dirty="0"/>
          </a:p>
          <a:p>
            <a:r>
              <a:rPr lang="en-US" dirty="0" smtClean="0"/>
              <a:t>Why go to all that effort when it wouldn’t be easier than starting over with a more modern format?</a:t>
            </a:r>
          </a:p>
          <a:p>
            <a:endParaRPr lang="en-US" sz="3200" dirty="0"/>
          </a:p>
          <a:p>
            <a:endParaRPr lang="en-US" sz="3200" dirty="0"/>
          </a:p>
        </p:txBody>
      </p:sp>
    </p:spTree>
    <p:extLst>
      <p:ext uri="{BB962C8B-B14F-4D97-AF65-F5344CB8AC3E}">
        <p14:creationId xmlns:p14="http://schemas.microsoft.com/office/powerpoint/2010/main" val="3702582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382000" cy="1252728"/>
          </a:xfrm>
        </p:spPr>
        <p:txBody>
          <a:bodyPr>
            <a:normAutofit fontScale="90000"/>
          </a:bodyPr>
          <a:lstStyle/>
          <a:p>
            <a:r>
              <a:rPr lang="en-US" dirty="0" smtClean="0"/>
              <a:t>Discrete elements </a:t>
            </a:r>
            <a:r>
              <a:rPr lang="en-US" dirty="0" smtClean="0">
                <a:sym typeface="Wingdings" pitchFamily="2" charset="2"/>
              </a:rPr>
              <a:t> Flexible display</a:t>
            </a:r>
            <a:endParaRPr lang="en-US" dirty="0"/>
          </a:p>
        </p:txBody>
      </p:sp>
      <p:sp>
        <p:nvSpPr>
          <p:cNvPr id="3" name="Content Placeholder 2"/>
          <p:cNvSpPr>
            <a:spLocks noGrp="1"/>
          </p:cNvSpPr>
          <p:nvPr>
            <p:ph idx="1"/>
          </p:nvPr>
        </p:nvSpPr>
        <p:spPr>
          <a:xfrm>
            <a:off x="457200" y="1775191"/>
            <a:ext cx="6248400" cy="4625609"/>
          </a:xfrm>
        </p:spPr>
        <p:txBody>
          <a:bodyPr/>
          <a:lstStyle/>
          <a:p>
            <a:r>
              <a:rPr lang="en-US" sz="3600" dirty="0" smtClean="0"/>
              <a:t>300 $a </a:t>
            </a:r>
            <a:r>
              <a:rPr lang="en-US" sz="3600" dirty="0" smtClean="0">
                <a:solidFill>
                  <a:srgbClr val="FF0000"/>
                </a:solidFill>
              </a:rPr>
              <a:t>1</a:t>
            </a:r>
            <a:r>
              <a:rPr lang="en-US" sz="3600" dirty="0" smtClean="0"/>
              <a:t> </a:t>
            </a:r>
            <a:r>
              <a:rPr lang="en-US" sz="3600" dirty="0" smtClean="0">
                <a:solidFill>
                  <a:srgbClr val="FFC000"/>
                </a:solidFill>
              </a:rPr>
              <a:t>computer optical disc </a:t>
            </a:r>
            <a:r>
              <a:rPr lang="en-US" sz="3600" dirty="0" smtClean="0"/>
              <a:t>: $b </a:t>
            </a:r>
            <a:r>
              <a:rPr lang="en-US" sz="3600" dirty="0" smtClean="0">
                <a:solidFill>
                  <a:srgbClr val="00B050"/>
                </a:solidFill>
              </a:rPr>
              <a:t>sd.</a:t>
            </a:r>
            <a:r>
              <a:rPr lang="en-US" sz="3600" dirty="0" smtClean="0"/>
              <a:t>, </a:t>
            </a:r>
            <a:r>
              <a:rPr lang="en-US" sz="3600" dirty="0" smtClean="0">
                <a:solidFill>
                  <a:srgbClr val="00B0F0"/>
                </a:solidFill>
              </a:rPr>
              <a:t>col.</a:t>
            </a:r>
            <a:r>
              <a:rPr lang="en-US" sz="3600" dirty="0" smtClean="0"/>
              <a:t> ;                                $c </a:t>
            </a:r>
            <a:r>
              <a:rPr lang="en-US" sz="3600" dirty="0" smtClean="0">
                <a:solidFill>
                  <a:srgbClr val="0070C0"/>
                </a:solidFill>
              </a:rPr>
              <a:t>4 3/4</a:t>
            </a:r>
            <a:r>
              <a:rPr lang="en-US" sz="3600" dirty="0" smtClean="0"/>
              <a:t> </a:t>
            </a:r>
            <a:r>
              <a:rPr lang="en-US" sz="3600" dirty="0" smtClean="0">
                <a:solidFill>
                  <a:srgbClr val="7030A0"/>
                </a:solidFill>
              </a:rPr>
              <a:t>in.</a:t>
            </a:r>
            <a:r>
              <a:rPr lang="en-US" sz="3600" dirty="0" smtClean="0"/>
              <a:t> </a:t>
            </a:r>
          </a:p>
          <a:p>
            <a:endParaRPr lang="en-US" sz="3600" dirty="0" smtClean="0"/>
          </a:p>
          <a:p>
            <a:r>
              <a:rPr lang="en-US" sz="3600" dirty="0" smtClean="0"/>
              <a:t>300 $a </a:t>
            </a:r>
            <a:r>
              <a:rPr lang="en-US" sz="3600" dirty="0" smtClean="0">
                <a:solidFill>
                  <a:srgbClr val="FF0000"/>
                </a:solidFill>
              </a:rPr>
              <a:t>1</a:t>
            </a:r>
            <a:r>
              <a:rPr lang="en-US" sz="3600" dirty="0" smtClean="0"/>
              <a:t> </a:t>
            </a:r>
            <a:r>
              <a:rPr lang="en-US" sz="3600" dirty="0" smtClean="0">
                <a:solidFill>
                  <a:srgbClr val="FFC000"/>
                </a:solidFill>
              </a:rPr>
              <a:t>CD-ROM</a:t>
            </a:r>
            <a:r>
              <a:rPr lang="en-US" sz="3600" dirty="0" smtClean="0"/>
              <a:t> :                      $b </a:t>
            </a:r>
            <a:r>
              <a:rPr lang="en-US" sz="3600" dirty="0" smtClean="0">
                <a:solidFill>
                  <a:srgbClr val="00B050"/>
                </a:solidFill>
              </a:rPr>
              <a:t>sound</a:t>
            </a:r>
            <a:r>
              <a:rPr lang="en-US" sz="3600" dirty="0" smtClean="0"/>
              <a:t>, </a:t>
            </a:r>
            <a:r>
              <a:rPr lang="en-US" sz="3600" dirty="0" smtClean="0">
                <a:solidFill>
                  <a:srgbClr val="00B0F0"/>
                </a:solidFill>
              </a:rPr>
              <a:t>color</a:t>
            </a:r>
            <a:r>
              <a:rPr lang="en-US" sz="3600" dirty="0" smtClean="0"/>
              <a:t> ;                     $c </a:t>
            </a:r>
            <a:r>
              <a:rPr lang="en-US" sz="3600" dirty="0" smtClean="0">
                <a:solidFill>
                  <a:srgbClr val="0070C0"/>
                </a:solidFill>
              </a:rPr>
              <a:t>12</a:t>
            </a:r>
            <a:r>
              <a:rPr lang="en-US" sz="3600" dirty="0" smtClean="0"/>
              <a:t> </a:t>
            </a:r>
            <a:r>
              <a:rPr lang="en-US" sz="3600" dirty="0" smtClean="0">
                <a:solidFill>
                  <a:srgbClr val="7030A0"/>
                </a:solidFill>
              </a:rPr>
              <a:t>cm</a:t>
            </a:r>
            <a:endParaRPr lang="en-US" sz="3600" dirty="0">
              <a:solidFill>
                <a:srgbClr val="7030A0"/>
              </a:solidFill>
            </a:endParaRPr>
          </a:p>
        </p:txBody>
      </p:sp>
      <p:pic>
        <p:nvPicPr>
          <p:cNvPr id="4" name="Picture 3" descr="cdrom.png"/>
          <p:cNvPicPr>
            <a:picLocks noChangeAspect="1"/>
          </p:cNvPicPr>
          <p:nvPr/>
        </p:nvPicPr>
        <p:blipFill>
          <a:blip r:embed="rId3" cstate="print"/>
          <a:stretch>
            <a:fillRect/>
          </a:stretch>
        </p:blipFill>
        <p:spPr>
          <a:xfrm>
            <a:off x="4876800" y="2819400"/>
            <a:ext cx="3352800" cy="3352800"/>
          </a:xfrm>
          <a:prstGeom prst="rect">
            <a:avLst/>
          </a:prstGeom>
        </p:spPr>
      </p:pic>
      <p:sp>
        <p:nvSpPr>
          <p:cNvPr id="5" name="TextBox 4"/>
          <p:cNvSpPr txBox="1"/>
          <p:nvPr/>
        </p:nvSpPr>
        <p:spPr>
          <a:xfrm>
            <a:off x="6091498" y="6488668"/>
            <a:ext cx="3052502" cy="369332"/>
          </a:xfrm>
          <a:prstGeom prst="rect">
            <a:avLst/>
          </a:prstGeom>
          <a:noFill/>
        </p:spPr>
        <p:txBody>
          <a:bodyPr wrap="none" rtlCol="0">
            <a:spAutoFit/>
          </a:bodyPr>
          <a:lstStyle/>
          <a:p>
            <a:r>
              <a:rPr lang="en-US" dirty="0" smtClean="0"/>
              <a:t>Open Clip Art Library: </a:t>
            </a:r>
            <a:r>
              <a:rPr lang="en-US" dirty="0" err="1" smtClean="0"/>
              <a:t>netalloy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need free text</a:t>
            </a:r>
            <a:endParaRPr lang="en-US" dirty="0"/>
          </a:p>
        </p:txBody>
      </p:sp>
      <p:sp>
        <p:nvSpPr>
          <p:cNvPr id="3" name="Content Placeholder 2"/>
          <p:cNvSpPr>
            <a:spLocks noGrp="1"/>
          </p:cNvSpPr>
          <p:nvPr>
            <p:ph idx="1"/>
          </p:nvPr>
        </p:nvSpPr>
        <p:spPr/>
        <p:txBody>
          <a:bodyPr>
            <a:normAutofit lnSpcReduction="10000"/>
          </a:bodyPr>
          <a:lstStyle/>
          <a:p>
            <a:r>
              <a:rPr lang="en-US" dirty="0" smtClean="0"/>
              <a:t>Transcribed information</a:t>
            </a:r>
          </a:p>
          <a:p>
            <a:pPr lvl="2">
              <a:buNone/>
            </a:pPr>
            <a:r>
              <a:rPr lang="en-US" dirty="0" smtClean="0"/>
              <a:t>IMDb example: </a:t>
            </a:r>
            <a:r>
              <a:rPr lang="en-US" b="1" u="sng" dirty="0" smtClean="0"/>
              <a:t>Laurence </a:t>
            </a:r>
            <a:r>
              <a:rPr lang="en-US" b="1" u="sng" dirty="0" err="1" smtClean="0"/>
              <a:t>Fishburne</a:t>
            </a:r>
            <a:r>
              <a:rPr lang="en-US" b="1" dirty="0" smtClean="0"/>
              <a:t> </a:t>
            </a:r>
            <a:r>
              <a:rPr lang="en-US" dirty="0" smtClean="0"/>
              <a:t>(as </a:t>
            </a:r>
            <a:r>
              <a:rPr lang="en-US" b="1" dirty="0" smtClean="0">
                <a:solidFill>
                  <a:srgbClr val="FF0000"/>
                </a:solidFill>
              </a:rPr>
              <a:t>Larry </a:t>
            </a:r>
            <a:r>
              <a:rPr lang="en-US" b="1" dirty="0" err="1" smtClean="0">
                <a:solidFill>
                  <a:srgbClr val="FF0000"/>
                </a:solidFill>
              </a:rPr>
              <a:t>Fishburne</a:t>
            </a:r>
            <a:r>
              <a:rPr lang="en-US" dirty="0" smtClean="0"/>
              <a:t>)</a:t>
            </a:r>
          </a:p>
          <a:p>
            <a:endParaRPr lang="en-US" dirty="0" smtClean="0"/>
          </a:p>
          <a:p>
            <a:r>
              <a:rPr lang="en-US" dirty="0" smtClean="0"/>
              <a:t>Stuff that can’t be controlled data, such as summaries and contents note</a:t>
            </a:r>
          </a:p>
          <a:p>
            <a:endParaRPr lang="en-US" dirty="0" smtClean="0"/>
          </a:p>
          <a:p>
            <a:r>
              <a:rPr lang="en-US" dirty="0" smtClean="0"/>
              <a:t>Explanatory notes for controlled data</a:t>
            </a:r>
          </a:p>
          <a:p>
            <a:endParaRPr lang="en-US" dirty="0" smtClean="0"/>
          </a:p>
          <a:p>
            <a:pPr lvl="1">
              <a:buClr>
                <a:schemeClr val="accent1"/>
              </a:buClr>
            </a:pPr>
            <a:r>
              <a:rPr lang="en-US" sz="3200" dirty="0" smtClean="0"/>
              <a:t>Stuff that doesn’t quite fit: square pegs, penguins, and ostriches</a:t>
            </a:r>
          </a:p>
        </p:txBody>
      </p:sp>
      <p:pic>
        <p:nvPicPr>
          <p:cNvPr id="4" name="Picture 3" descr="ostrich.png"/>
          <p:cNvPicPr>
            <a:picLocks noChangeAspect="1"/>
          </p:cNvPicPr>
          <p:nvPr/>
        </p:nvPicPr>
        <p:blipFill>
          <a:blip r:embed="rId3" cstate="print"/>
          <a:stretch>
            <a:fillRect/>
          </a:stretch>
        </p:blipFill>
        <p:spPr>
          <a:xfrm>
            <a:off x="8077200" y="4854146"/>
            <a:ext cx="727979" cy="1337104"/>
          </a:xfrm>
          <a:prstGeom prst="rect">
            <a:avLst/>
          </a:prstGeom>
        </p:spPr>
      </p:pic>
      <p:sp>
        <p:nvSpPr>
          <p:cNvPr id="5" name="TextBox 4"/>
          <p:cNvSpPr txBox="1"/>
          <p:nvPr/>
        </p:nvSpPr>
        <p:spPr>
          <a:xfrm>
            <a:off x="6012950" y="6488668"/>
            <a:ext cx="3131050" cy="369332"/>
          </a:xfrm>
          <a:prstGeom prst="rect">
            <a:avLst/>
          </a:prstGeom>
          <a:noFill/>
        </p:spPr>
        <p:txBody>
          <a:bodyPr wrap="none" rtlCol="0">
            <a:spAutoFit/>
          </a:bodyPr>
          <a:lstStyle/>
          <a:p>
            <a:r>
              <a:rPr lang="en-US" dirty="0" smtClean="0"/>
              <a:t>Open Clip Art Library: </a:t>
            </a:r>
            <a:r>
              <a:rPr lang="en-US" dirty="0" err="1" smtClean="0"/>
              <a:t>rpzboray</a:t>
            </a:r>
            <a:endParaRPr lang="en-US" dirty="0"/>
          </a:p>
        </p:txBody>
      </p:sp>
      <p:pic>
        <p:nvPicPr>
          <p:cNvPr id="6" name="Picture 5" descr="penguin.png"/>
          <p:cNvPicPr>
            <a:picLocks noChangeAspect="1"/>
          </p:cNvPicPr>
          <p:nvPr/>
        </p:nvPicPr>
        <p:blipFill>
          <a:blip r:embed="rId4" cstate="print"/>
          <a:stretch>
            <a:fillRect/>
          </a:stretch>
        </p:blipFill>
        <p:spPr>
          <a:xfrm>
            <a:off x="304800" y="4854146"/>
            <a:ext cx="581025" cy="1413304"/>
          </a:xfrm>
          <a:prstGeom prst="rect">
            <a:avLst/>
          </a:prstGeom>
        </p:spPr>
      </p:pic>
      <p:sp>
        <p:nvSpPr>
          <p:cNvPr id="7" name="TextBox 6"/>
          <p:cNvSpPr txBox="1"/>
          <p:nvPr/>
        </p:nvSpPr>
        <p:spPr>
          <a:xfrm>
            <a:off x="0" y="6488668"/>
            <a:ext cx="3422284" cy="369332"/>
          </a:xfrm>
          <a:prstGeom prst="rect">
            <a:avLst/>
          </a:prstGeom>
          <a:noFill/>
        </p:spPr>
        <p:txBody>
          <a:bodyPr wrap="none" rtlCol="0">
            <a:spAutoFit/>
          </a:bodyPr>
          <a:lstStyle/>
          <a:p>
            <a:r>
              <a:rPr lang="en-US" dirty="0" smtClean="0"/>
              <a:t>Open Clip Art Library: Anonymous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Relationships &amp; hierarchies in MARC</a:t>
            </a:r>
            <a:endParaRPr lang="en-US" dirty="0"/>
          </a:p>
        </p:txBody>
      </p:sp>
      <p:sp>
        <p:nvSpPr>
          <p:cNvPr id="3" name="Content Placeholder 2"/>
          <p:cNvSpPr>
            <a:spLocks noGrp="1"/>
          </p:cNvSpPr>
          <p:nvPr>
            <p:ph idx="1"/>
          </p:nvPr>
        </p:nvSpPr>
        <p:spPr>
          <a:xfrm>
            <a:off x="5867400" y="1775191"/>
            <a:ext cx="2819400" cy="4625609"/>
          </a:xfrm>
        </p:spPr>
        <p:txBody>
          <a:bodyPr>
            <a:normAutofit/>
          </a:bodyPr>
          <a:lstStyle/>
          <a:p>
            <a:pPr marL="118872" indent="0">
              <a:buNone/>
            </a:pPr>
            <a:r>
              <a:rPr lang="en-US" dirty="0" smtClean="0"/>
              <a:t>Not easy to represent in a machine-actionable way</a:t>
            </a:r>
          </a:p>
        </p:txBody>
      </p:sp>
      <p:sp>
        <p:nvSpPr>
          <p:cNvPr id="7" name="TextBox 6"/>
          <p:cNvSpPr txBox="1"/>
          <p:nvPr/>
        </p:nvSpPr>
        <p:spPr>
          <a:xfrm>
            <a:off x="0" y="6488668"/>
            <a:ext cx="2853730" cy="369332"/>
          </a:xfrm>
          <a:prstGeom prst="rect">
            <a:avLst/>
          </a:prstGeom>
          <a:noFill/>
        </p:spPr>
        <p:txBody>
          <a:bodyPr wrap="none" rtlCol="0">
            <a:spAutoFit/>
          </a:bodyPr>
          <a:lstStyle/>
          <a:p>
            <a:r>
              <a:rPr lang="en-US" dirty="0" smtClean="0"/>
              <a:t>Open Clip Art Library: </a:t>
            </a:r>
            <a:r>
              <a:rPr lang="en-US" dirty="0" err="1"/>
              <a:t>liftarn</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91094"/>
            <a:ext cx="4855369" cy="488590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between records</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smtClean="0"/>
              <a:t>$w in 7xx linking fields is for the control number of the related record</a:t>
            </a:r>
          </a:p>
          <a:p>
            <a:pPr marL="118872" indent="0">
              <a:buNone/>
            </a:pPr>
            <a:endParaRPr lang="en-US" sz="3600" dirty="0" smtClean="0"/>
          </a:p>
          <a:p>
            <a:r>
              <a:rPr lang="en-US" sz="3600" dirty="0" smtClean="0"/>
              <a:t>$</a:t>
            </a:r>
            <a:r>
              <a:rPr lang="en-US" sz="3600" dirty="0"/>
              <a:t>0 in controlled fields</a:t>
            </a:r>
          </a:p>
          <a:p>
            <a:pPr marL="676656" lvl="2" indent="0">
              <a:buNone/>
            </a:pPr>
            <a:r>
              <a:rPr lang="en-US" sz="2800" dirty="0"/>
              <a:t>100 $a Bach, Johann Sebastian. $4 </a:t>
            </a:r>
            <a:r>
              <a:rPr lang="en-US" sz="2800" dirty="0" err="1"/>
              <a:t>aut</a:t>
            </a:r>
            <a:r>
              <a:rPr lang="en-US" sz="2800" dirty="0"/>
              <a:t> </a:t>
            </a:r>
          </a:p>
          <a:p>
            <a:pPr marL="676656" lvl="2" indent="0">
              <a:buNone/>
            </a:pPr>
            <a:r>
              <a:rPr lang="en-US" sz="2800" dirty="0">
                <a:solidFill>
                  <a:srgbClr val="FF0000"/>
                </a:solidFill>
              </a:rPr>
              <a:t>$0 (DE-101c)310008891 </a:t>
            </a:r>
          </a:p>
          <a:p>
            <a:pPr marL="411480" lvl="1" indent="0">
              <a:buNone/>
            </a:pPr>
            <a:r>
              <a:rPr lang="en-US" dirty="0" smtClean="0"/>
              <a:t>Isn’t clear how it would work if you want to control two elements in one field</a:t>
            </a:r>
          </a:p>
          <a:p>
            <a:endParaRPr lang="en-US" dirty="0" smtClean="0"/>
          </a:p>
          <a:p>
            <a:r>
              <a:rPr lang="en-US" sz="3600" dirty="0" smtClean="0"/>
              <a:t>Many discussion papers </a:t>
            </a:r>
            <a:r>
              <a:rPr lang="en-US" sz="3600" dirty="0"/>
              <a:t>at MARBI on </a:t>
            </a:r>
            <a:r>
              <a:rPr lang="en-US" sz="3600" dirty="0" smtClean="0"/>
              <a:t>describing Works </a:t>
            </a:r>
            <a:r>
              <a:rPr lang="en-US" sz="3600" dirty="0"/>
              <a:t>and </a:t>
            </a:r>
            <a:r>
              <a:rPr lang="en-US" sz="3600" dirty="0" smtClean="0"/>
              <a:t>Expressions </a:t>
            </a:r>
            <a:r>
              <a:rPr lang="en-US" sz="3600" dirty="0"/>
              <a:t>in MARC</a:t>
            </a:r>
          </a:p>
          <a:p>
            <a:endParaRPr lang="en-US" dirty="0"/>
          </a:p>
        </p:txBody>
      </p:sp>
    </p:spTree>
    <p:extLst>
      <p:ext uri="{BB962C8B-B14F-4D97-AF65-F5344CB8AC3E}">
        <p14:creationId xmlns:p14="http://schemas.microsoft.com/office/powerpoint/2010/main" val="1084502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within records</a:t>
            </a:r>
            <a:endParaRPr lang="en-US" dirty="0"/>
          </a:p>
        </p:txBody>
      </p:sp>
      <p:sp>
        <p:nvSpPr>
          <p:cNvPr id="3" name="Content Placeholder 2"/>
          <p:cNvSpPr>
            <a:spLocks noGrp="1"/>
          </p:cNvSpPr>
          <p:nvPr>
            <p:ph idx="1"/>
          </p:nvPr>
        </p:nvSpPr>
        <p:spPr>
          <a:xfrm>
            <a:off x="457200" y="1775191"/>
            <a:ext cx="5257800" cy="4625609"/>
          </a:xfrm>
        </p:spPr>
        <p:txBody>
          <a:bodyPr>
            <a:normAutofit/>
          </a:bodyPr>
          <a:lstStyle/>
          <a:p>
            <a:r>
              <a:rPr lang="en-US" dirty="0" smtClean="0"/>
              <a:t>Humpty Dumpty problem: </a:t>
            </a:r>
          </a:p>
          <a:p>
            <a:pPr marL="457200" lvl="1" indent="0">
              <a:buNone/>
            </a:pPr>
            <a:r>
              <a:rPr lang="en-US" dirty="0" smtClean="0"/>
              <a:t>common with musical recordings, but happens with videos, other materials, too.</a:t>
            </a:r>
          </a:p>
          <a:p>
            <a:endParaRPr lang="en-US" dirty="0" smtClean="0"/>
          </a:p>
          <a:p>
            <a:endParaRPr lang="en-US" dirty="0" smtClean="0"/>
          </a:p>
          <a:p>
            <a:r>
              <a:rPr lang="en-US" dirty="0"/>
              <a:t>$8 </a:t>
            </a:r>
            <a:r>
              <a:rPr lang="en-US" dirty="0" smtClean="0"/>
              <a:t>linking subfield</a:t>
            </a:r>
          </a:p>
          <a:p>
            <a:pPr marL="457200" lvl="1" indent="0">
              <a:buNone/>
            </a:pPr>
            <a:r>
              <a:rPr lang="en-US" dirty="0"/>
              <a:t>not widely implemented </a:t>
            </a:r>
            <a:r>
              <a:rPr lang="en-US" dirty="0" smtClean="0"/>
              <a:t>           or </a:t>
            </a:r>
            <a:r>
              <a:rPr lang="en-US" dirty="0"/>
              <a:t>used</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600200"/>
            <a:ext cx="3176016" cy="4876800"/>
          </a:xfrm>
          <a:prstGeom prst="rect">
            <a:avLst/>
          </a:prstGeom>
        </p:spPr>
      </p:pic>
      <p:sp>
        <p:nvSpPr>
          <p:cNvPr id="5" name="TextBox 4"/>
          <p:cNvSpPr txBox="1"/>
          <p:nvPr/>
        </p:nvSpPr>
        <p:spPr>
          <a:xfrm>
            <a:off x="3341624" y="6477000"/>
            <a:ext cx="5782737" cy="369332"/>
          </a:xfrm>
          <a:prstGeom prst="rect">
            <a:avLst/>
          </a:prstGeom>
          <a:noFill/>
        </p:spPr>
        <p:txBody>
          <a:bodyPr wrap="none" rtlCol="0">
            <a:spAutoFit/>
          </a:bodyPr>
          <a:lstStyle/>
          <a:p>
            <a:r>
              <a:rPr lang="en-US" dirty="0" smtClean="0"/>
              <a:t>Open Clip Art Library: </a:t>
            </a:r>
            <a:r>
              <a:rPr lang="en-US" dirty="0"/>
              <a:t>Leslie L. Brooke / </a:t>
            </a:r>
            <a:r>
              <a:rPr lang="en-US" dirty="0" err="1"/>
              <a:t>FunDraw_dot_com</a:t>
            </a:r>
            <a:endParaRPr lang="en-US" dirty="0"/>
          </a:p>
        </p:txBody>
      </p:sp>
    </p:spTree>
    <p:extLst>
      <p:ext uri="{BB962C8B-B14F-4D97-AF65-F5344CB8AC3E}">
        <p14:creationId xmlns:p14="http://schemas.microsoft.com/office/powerpoint/2010/main" val="1812571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Autofit/>
          </a:bodyPr>
          <a:lstStyle/>
          <a:p>
            <a:r>
              <a:rPr lang="en-US" sz="3600" dirty="0" smtClean="0"/>
              <a:t>All the pieces, but all the computers in the world can’t put them back together again…</a:t>
            </a:r>
            <a:endParaRPr lang="en-US" sz="36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511  </a:t>
            </a:r>
            <a:r>
              <a:rPr lang="en-US" dirty="0">
                <a:solidFill>
                  <a:srgbClr val="FF0000"/>
                </a:solidFill>
              </a:rPr>
              <a:t>Cyrus Stevens, violin </a:t>
            </a:r>
            <a:r>
              <a:rPr lang="en-US" dirty="0"/>
              <a:t>(1st work) ; Pamela </a:t>
            </a:r>
            <a:r>
              <a:rPr lang="en-US" dirty="0" err="1" smtClean="0"/>
              <a:t>Dellal</a:t>
            </a:r>
            <a:r>
              <a:rPr lang="en-US" dirty="0" smtClean="0"/>
              <a:t>,  	mezzo-soprano </a:t>
            </a:r>
            <a:r>
              <a:rPr lang="en-US" dirty="0"/>
              <a:t>(2nd work)…</a:t>
            </a:r>
          </a:p>
          <a:p>
            <a:pPr marL="0" indent="0">
              <a:buNone/>
            </a:pPr>
            <a:r>
              <a:rPr lang="en-US" dirty="0"/>
              <a:t>518  The </a:t>
            </a:r>
            <a:r>
              <a:rPr lang="en-US" dirty="0">
                <a:solidFill>
                  <a:srgbClr val="FF0000"/>
                </a:solidFill>
              </a:rPr>
              <a:t>1st</a:t>
            </a:r>
            <a:r>
              <a:rPr lang="en-US" dirty="0"/>
              <a:t> and 3rd </a:t>
            </a:r>
            <a:r>
              <a:rPr lang="en-US" dirty="0">
                <a:solidFill>
                  <a:srgbClr val="FF0000"/>
                </a:solidFill>
              </a:rPr>
              <a:t>work</a:t>
            </a:r>
            <a:r>
              <a:rPr lang="en-US" dirty="0"/>
              <a:t>s recorded at the </a:t>
            </a:r>
            <a:r>
              <a:rPr lang="en-US" dirty="0">
                <a:solidFill>
                  <a:srgbClr val="FF0000"/>
                </a:solidFill>
              </a:rPr>
              <a:t>Sonic </a:t>
            </a:r>
            <a:r>
              <a:rPr lang="en-US" dirty="0" smtClean="0">
                <a:solidFill>
                  <a:srgbClr val="FF0000"/>
                </a:solidFill>
              </a:rPr>
              <a:t>	Temple</a:t>
            </a:r>
            <a:r>
              <a:rPr lang="en-US" dirty="0">
                <a:solidFill>
                  <a:srgbClr val="FF0000"/>
                </a:solidFill>
              </a:rPr>
              <a:t>, Roslindale, MA</a:t>
            </a:r>
            <a:r>
              <a:rPr lang="en-US" dirty="0"/>
              <a:t>, </a:t>
            </a:r>
            <a:r>
              <a:rPr lang="en-US" dirty="0">
                <a:solidFill>
                  <a:srgbClr val="FF0000"/>
                </a:solidFill>
              </a:rPr>
              <a:t>Dec. 5 </a:t>
            </a:r>
            <a:r>
              <a:rPr lang="en-US" dirty="0"/>
              <a:t>and 14, </a:t>
            </a:r>
            <a:r>
              <a:rPr lang="en-US" dirty="0">
                <a:solidFill>
                  <a:srgbClr val="FF0000"/>
                </a:solidFill>
              </a:rPr>
              <a:t>2001</a:t>
            </a:r>
            <a:r>
              <a:rPr lang="en-US" dirty="0"/>
              <a:t>, </a:t>
            </a:r>
            <a:r>
              <a:rPr lang="en-US" dirty="0" smtClean="0"/>
              <a:t>	respectively</a:t>
            </a:r>
            <a:r>
              <a:rPr lang="en-US" dirty="0"/>
              <a:t>…</a:t>
            </a:r>
          </a:p>
          <a:p>
            <a:pPr marL="0" indent="0">
              <a:buNone/>
            </a:pPr>
            <a:r>
              <a:rPr lang="en-US" dirty="0"/>
              <a:t>505  </a:t>
            </a:r>
            <a:r>
              <a:rPr lang="en-US" dirty="0">
                <a:solidFill>
                  <a:srgbClr val="FF0000"/>
                </a:solidFill>
              </a:rPr>
              <a:t>Sonata for violin and piano </a:t>
            </a:r>
            <a:r>
              <a:rPr lang="en-US" dirty="0"/>
              <a:t>(</a:t>
            </a:r>
            <a:r>
              <a:rPr lang="en-US" dirty="0">
                <a:solidFill>
                  <a:srgbClr val="FF0000"/>
                </a:solidFill>
              </a:rPr>
              <a:t>17:54</a:t>
            </a:r>
            <a:r>
              <a:rPr lang="en-US" dirty="0"/>
              <a:t>) -- A packet </a:t>
            </a:r>
            <a:r>
              <a:rPr lang="en-US" dirty="0" smtClean="0"/>
              <a:t>	for </a:t>
            </a:r>
            <a:r>
              <a:rPr lang="en-US" dirty="0"/>
              <a:t>Susan (19:59)…</a:t>
            </a:r>
          </a:p>
          <a:p>
            <a:pPr marL="0" indent="0">
              <a:buNone/>
            </a:pPr>
            <a:r>
              <a:rPr lang="en-US" dirty="0"/>
              <a:t>650  </a:t>
            </a:r>
            <a:r>
              <a:rPr lang="en-US" dirty="0">
                <a:solidFill>
                  <a:srgbClr val="FF0000"/>
                </a:solidFill>
              </a:rPr>
              <a:t>Sonatas (Violin and piano)</a:t>
            </a:r>
          </a:p>
          <a:p>
            <a:pPr marL="0" indent="0">
              <a:buNone/>
            </a:pPr>
            <a:r>
              <a:rPr lang="en-US" dirty="0"/>
              <a:t>650  Songs (High voice) with piano…</a:t>
            </a:r>
          </a:p>
          <a:p>
            <a:pPr marL="0" indent="0">
              <a:buNone/>
            </a:pPr>
            <a:r>
              <a:rPr lang="en-US" dirty="0" smtClean="0"/>
              <a:t>700  </a:t>
            </a:r>
            <a:r>
              <a:rPr lang="en-US" dirty="0" err="1">
                <a:solidFill>
                  <a:srgbClr val="FF0000"/>
                </a:solidFill>
              </a:rPr>
              <a:t>Boykan</a:t>
            </a:r>
            <a:r>
              <a:rPr lang="en-US" dirty="0">
                <a:solidFill>
                  <a:srgbClr val="FF0000"/>
                </a:solidFill>
              </a:rPr>
              <a:t>, Martin</a:t>
            </a:r>
            <a:r>
              <a:rPr lang="en-US" dirty="0"/>
              <a:t>. </a:t>
            </a:r>
            <a:r>
              <a:rPr lang="en-US" dirty="0">
                <a:solidFill>
                  <a:srgbClr val="FF0000"/>
                </a:solidFill>
              </a:rPr>
              <a:t>Sonatas, violin, piano</a:t>
            </a:r>
            <a:r>
              <a:rPr lang="en-US" dirty="0"/>
              <a:t>.</a:t>
            </a:r>
          </a:p>
          <a:p>
            <a:pPr marL="0" indent="0">
              <a:buNone/>
            </a:pPr>
            <a:r>
              <a:rPr lang="en-US" dirty="0"/>
              <a:t>700  </a:t>
            </a:r>
            <a:r>
              <a:rPr lang="en-US" dirty="0" err="1"/>
              <a:t>Boykan</a:t>
            </a:r>
            <a:r>
              <a:rPr lang="en-US" dirty="0"/>
              <a:t>, Martin. Packet for Susan…</a:t>
            </a:r>
          </a:p>
        </p:txBody>
      </p:sp>
    </p:spTree>
    <p:extLst>
      <p:ext uri="{BB962C8B-B14F-4D97-AF65-F5344CB8AC3E}">
        <p14:creationId xmlns:p14="http://schemas.microsoft.com/office/powerpoint/2010/main" val="334548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point?</a:t>
            </a:r>
            <a:endParaRPr lang="en-US" dirty="0"/>
          </a:p>
        </p:txBody>
      </p:sp>
      <p:sp>
        <p:nvSpPr>
          <p:cNvPr id="3" name="Content Placeholder 2"/>
          <p:cNvSpPr>
            <a:spLocks noGrp="1"/>
          </p:cNvSpPr>
          <p:nvPr>
            <p:ph idx="1"/>
          </p:nvPr>
        </p:nvSpPr>
        <p:spPr>
          <a:xfrm>
            <a:off x="457200" y="1775191"/>
            <a:ext cx="2971800" cy="4625609"/>
          </a:xfrm>
        </p:spPr>
        <p:txBody>
          <a:bodyPr>
            <a:normAutofit fontScale="92500" lnSpcReduction="10000"/>
          </a:bodyPr>
          <a:lstStyle/>
          <a:p>
            <a:pPr marL="118872" indent="0">
              <a:buNone/>
            </a:pPr>
            <a:r>
              <a:rPr lang="en-US" dirty="0" smtClean="0"/>
              <a:t>Why do we want atomistic, machine-actionable data and machine-interpretable relationships?</a:t>
            </a:r>
          </a:p>
          <a:p>
            <a:pPr marL="118872" indent="0">
              <a:buNone/>
            </a:pPr>
            <a:endParaRPr lang="en-US" dirty="0" smtClean="0"/>
          </a:p>
          <a:p>
            <a:pPr marL="118872" indent="0">
              <a:buNone/>
            </a:pPr>
            <a:r>
              <a:rPr lang="en-US" dirty="0" smtClean="0"/>
              <a:t>OLAC prototype as a possibility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5218" y="0"/>
            <a:ext cx="6858000" cy="6858000"/>
          </a:xfrm>
          <a:prstGeom prst="rect">
            <a:avLst/>
          </a:prstGeom>
        </p:spPr>
      </p:pic>
      <p:sp>
        <p:nvSpPr>
          <p:cNvPr id="5" name="TextBox 4"/>
          <p:cNvSpPr txBox="1"/>
          <p:nvPr/>
        </p:nvSpPr>
        <p:spPr>
          <a:xfrm>
            <a:off x="5867400" y="6488668"/>
            <a:ext cx="3163110" cy="369332"/>
          </a:xfrm>
          <a:prstGeom prst="rect">
            <a:avLst/>
          </a:prstGeom>
          <a:noFill/>
        </p:spPr>
        <p:txBody>
          <a:bodyPr wrap="none" rtlCol="0">
            <a:spAutoFit/>
          </a:bodyPr>
          <a:lstStyle/>
          <a:p>
            <a:r>
              <a:rPr lang="en-US" dirty="0" smtClean="0"/>
              <a:t>Open Clip Art Library: </a:t>
            </a:r>
            <a:r>
              <a:rPr lang="en-US" dirty="0" err="1"/>
              <a:t>nicubunu</a:t>
            </a:r>
            <a:endParaRPr lang="en-US" dirty="0"/>
          </a:p>
        </p:txBody>
      </p:sp>
    </p:spTree>
    <p:extLst>
      <p:ext uri="{BB962C8B-B14F-4D97-AF65-F5344CB8AC3E}">
        <p14:creationId xmlns:p14="http://schemas.microsoft.com/office/powerpoint/2010/main" val="2205462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 (mostly work) facets</a:t>
            </a:r>
            <a:endParaRPr lang="en-US" dirty="0"/>
          </a:p>
        </p:txBody>
      </p:sp>
      <p:pic>
        <p:nvPicPr>
          <p:cNvPr id="4" name="Content Placeholder 3" descr="MWMARC_movie_limiters.jpg"/>
          <p:cNvPicPr>
            <a:picLocks noGrp="1" noChangeAspect="1"/>
          </p:cNvPicPr>
          <p:nvPr>
            <p:ph idx="1"/>
          </p:nvPr>
        </p:nvPicPr>
        <p:blipFill>
          <a:blip r:embed="rId3" cstate="print"/>
          <a:stretch>
            <a:fillRect/>
          </a:stretch>
        </p:blipFill>
        <p:spPr>
          <a:xfrm>
            <a:off x="223980" y="1676400"/>
            <a:ext cx="8767620" cy="47244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382000" cy="1673352"/>
          </a:xfrm>
        </p:spPr>
        <p:txBody>
          <a:bodyPr/>
          <a:lstStyle/>
          <a:p>
            <a:r>
              <a:rPr lang="en-US" dirty="0" smtClean="0"/>
              <a:t>I don’t know, but I hope it will…</a:t>
            </a:r>
            <a:endParaRPr lang="en-US" dirty="0"/>
          </a:p>
        </p:txBody>
      </p:sp>
      <p:sp>
        <p:nvSpPr>
          <p:cNvPr id="3" name="Subtitle 2"/>
          <p:cNvSpPr>
            <a:spLocks noGrp="1"/>
          </p:cNvSpPr>
          <p:nvPr>
            <p:ph type="subTitle" idx="1"/>
          </p:nvPr>
        </p:nvSpPr>
        <p:spPr>
          <a:xfrm>
            <a:off x="5105400" y="3048000"/>
            <a:ext cx="3505200" cy="1499616"/>
          </a:xfrm>
        </p:spPr>
        <p:txBody>
          <a:bodyPr>
            <a:normAutofit/>
          </a:bodyPr>
          <a:lstStyle/>
          <a:p>
            <a:pPr algn="r"/>
            <a:r>
              <a:rPr lang="en-US" sz="2400" dirty="0" smtClean="0"/>
              <a:t>at least for most purposes</a:t>
            </a:r>
            <a:endParaRPr lang="en-US" sz="2400" dirty="0"/>
          </a:p>
        </p:txBody>
      </p:sp>
      <p:pic>
        <p:nvPicPr>
          <p:cNvPr id="5" name="Picture 4" descr="tombstone2.png"/>
          <p:cNvPicPr>
            <a:picLocks noChangeAspect="1"/>
          </p:cNvPicPr>
          <p:nvPr/>
        </p:nvPicPr>
        <p:blipFill>
          <a:blip r:embed="rId3" cstate="print"/>
          <a:stretch>
            <a:fillRect/>
          </a:stretch>
        </p:blipFill>
        <p:spPr>
          <a:xfrm>
            <a:off x="914400" y="1066801"/>
            <a:ext cx="3841314" cy="3505200"/>
          </a:xfrm>
          <a:prstGeom prst="rect">
            <a:avLst/>
          </a:prstGeom>
        </p:spPr>
      </p:pic>
      <p:sp>
        <p:nvSpPr>
          <p:cNvPr id="6" name="Rectangle 5"/>
          <p:cNvSpPr/>
          <p:nvPr/>
        </p:nvSpPr>
        <p:spPr>
          <a:xfrm>
            <a:off x="0" y="6488668"/>
            <a:ext cx="1835759" cy="369332"/>
          </a:xfrm>
          <a:prstGeom prst="rect">
            <a:avLst/>
          </a:prstGeom>
        </p:spPr>
        <p:txBody>
          <a:bodyPr wrap="none">
            <a:spAutoFit/>
          </a:bodyPr>
          <a:lstStyle/>
          <a:p>
            <a:r>
              <a:rPr lang="en-US" dirty="0" err="1" smtClean="0"/>
              <a:t>Flickr</a:t>
            </a:r>
            <a:r>
              <a:rPr lang="en-US" dirty="0" smtClean="0"/>
              <a:t>: </a:t>
            </a:r>
            <a:r>
              <a:rPr lang="en-US" dirty="0" err="1" smtClean="0"/>
              <a:t>scottobear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Version (expression/manifestation/ item) facets</a:t>
            </a:r>
            <a:endParaRPr lang="en-US" dirty="0"/>
          </a:p>
        </p:txBody>
      </p:sp>
      <p:pic>
        <p:nvPicPr>
          <p:cNvPr id="10" name="Content Placeholder 9" descr="MWMARC_version limiters1a.png"/>
          <p:cNvPicPr>
            <a:picLocks noGrp="1" noChangeAspect="1"/>
          </p:cNvPicPr>
          <p:nvPr>
            <p:ph idx="1"/>
          </p:nvPr>
        </p:nvPicPr>
        <p:blipFill>
          <a:blip r:embed="rId3" cstate="print"/>
          <a:stretch>
            <a:fillRect/>
          </a:stretch>
        </p:blipFill>
        <p:spPr>
          <a:xfrm>
            <a:off x="228600" y="1676400"/>
            <a:ext cx="2895600" cy="4737041"/>
          </a:xfrm>
        </p:spPr>
      </p:pic>
      <p:pic>
        <p:nvPicPr>
          <p:cNvPr id="11" name="Picture 10" descr="MWMARC_version limiters3.png"/>
          <p:cNvPicPr>
            <a:picLocks noChangeAspect="1"/>
          </p:cNvPicPr>
          <p:nvPr/>
        </p:nvPicPr>
        <p:blipFill>
          <a:blip r:embed="rId4" cstate="print"/>
          <a:stretch>
            <a:fillRect/>
          </a:stretch>
        </p:blipFill>
        <p:spPr>
          <a:xfrm>
            <a:off x="3733799" y="2285999"/>
            <a:ext cx="3124201" cy="350520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 List</a:t>
            </a:r>
            <a:endParaRPr lang="en-US" dirty="0"/>
          </a:p>
        </p:txBody>
      </p:sp>
      <p:pic>
        <p:nvPicPr>
          <p:cNvPr id="4" name="Content Placeholder 3" descr="MWMARC_results.jpg"/>
          <p:cNvPicPr>
            <a:picLocks noGrp="1" noChangeAspect="1"/>
          </p:cNvPicPr>
          <p:nvPr>
            <p:ph idx="1"/>
          </p:nvPr>
        </p:nvPicPr>
        <p:blipFill>
          <a:blip r:embed="rId3" cstate="print"/>
          <a:stretch>
            <a:fillRect/>
          </a:stretch>
        </p:blipFill>
        <p:spPr>
          <a:xfrm>
            <a:off x="15579" y="1600200"/>
            <a:ext cx="9128421" cy="5105400"/>
          </a:xfrm>
        </p:spPr>
      </p:pic>
      <p:sp>
        <p:nvSpPr>
          <p:cNvPr id="3" name="TextBox 2"/>
          <p:cNvSpPr txBox="1"/>
          <p:nvPr/>
        </p:nvSpPr>
        <p:spPr>
          <a:xfrm>
            <a:off x="4572000" y="2057400"/>
            <a:ext cx="4276107" cy="461665"/>
          </a:xfrm>
          <a:prstGeom prst="rect">
            <a:avLst/>
          </a:prstGeom>
          <a:noFill/>
        </p:spPr>
        <p:txBody>
          <a:bodyPr wrap="none" rtlCol="0">
            <a:spAutoFit/>
          </a:bodyPr>
          <a:lstStyle/>
          <a:p>
            <a:r>
              <a:rPr lang="en-US" sz="2400" dirty="0" smtClean="0">
                <a:solidFill>
                  <a:srgbClr val="FF0000"/>
                </a:solidFill>
              </a:rPr>
              <a:t>Results focused on movie (work)</a:t>
            </a:r>
            <a:endParaRPr lang="en-US" sz="2400" dirty="0">
              <a:solidFill>
                <a:srgbClr val="FF0000"/>
              </a:solidFill>
            </a:endParaRPr>
          </a:p>
        </p:txBody>
      </p:sp>
      <p:sp>
        <p:nvSpPr>
          <p:cNvPr id="5" name="TextBox 4"/>
          <p:cNvSpPr txBox="1"/>
          <p:nvPr/>
        </p:nvSpPr>
        <p:spPr>
          <a:xfrm>
            <a:off x="6362085" y="4419600"/>
            <a:ext cx="2781915" cy="1200329"/>
          </a:xfrm>
          <a:prstGeom prst="rect">
            <a:avLst/>
          </a:prstGeom>
          <a:noFill/>
        </p:spPr>
        <p:txBody>
          <a:bodyPr wrap="none" rtlCol="0">
            <a:spAutoFit/>
          </a:bodyPr>
          <a:lstStyle/>
          <a:p>
            <a:r>
              <a:rPr lang="en-US" sz="2400" dirty="0" smtClean="0">
                <a:solidFill>
                  <a:srgbClr val="FF0000"/>
                </a:solidFill>
              </a:rPr>
              <a:t>Fulfillment options </a:t>
            </a:r>
          </a:p>
          <a:p>
            <a:r>
              <a:rPr lang="en-US" sz="2400" dirty="0">
                <a:solidFill>
                  <a:srgbClr val="FF0000"/>
                </a:solidFill>
              </a:rPr>
              <a:t>b</a:t>
            </a:r>
            <a:r>
              <a:rPr lang="en-US" sz="2400" dirty="0" smtClean="0">
                <a:solidFill>
                  <a:srgbClr val="FF0000"/>
                </a:solidFill>
              </a:rPr>
              <a:t>elow (expression,</a:t>
            </a:r>
          </a:p>
          <a:p>
            <a:r>
              <a:rPr lang="en-US" sz="2400" dirty="0">
                <a:solidFill>
                  <a:srgbClr val="FF0000"/>
                </a:solidFill>
              </a:rPr>
              <a:t>m</a:t>
            </a:r>
            <a:r>
              <a:rPr lang="en-US" sz="2400" dirty="0" smtClean="0">
                <a:solidFill>
                  <a:srgbClr val="FF0000"/>
                </a:solidFill>
              </a:rPr>
              <a:t>anifestation, item)</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t>Slicing and dicing data: </a:t>
            </a:r>
            <a:r>
              <a:rPr lang="en-US" dirty="0" smtClean="0"/>
              <a:t/>
            </a:r>
            <a:br>
              <a:rPr lang="en-US" dirty="0" smtClean="0"/>
            </a:br>
            <a:r>
              <a:rPr lang="en-US" dirty="0" smtClean="0"/>
              <a:t>h</a:t>
            </a:r>
            <a:r>
              <a:rPr lang="en-US" sz="4000" dirty="0" smtClean="0"/>
              <a:t>orror film directors</a:t>
            </a:r>
            <a:endParaRPr lang="en-US" sz="4000" dirty="0"/>
          </a:p>
        </p:txBody>
      </p:sp>
      <p:pic>
        <p:nvPicPr>
          <p:cNvPr id="4" name="Content Placeholder 3" descr="MWMARC_horror_director_list.jpg"/>
          <p:cNvPicPr>
            <a:picLocks noGrp="1" noChangeAspect="1"/>
          </p:cNvPicPr>
          <p:nvPr>
            <p:ph idx="1"/>
          </p:nvPr>
        </p:nvPicPr>
        <p:blipFill>
          <a:blip r:embed="rId3" cstate="print"/>
          <a:stretch>
            <a:fillRect/>
          </a:stretch>
        </p:blipFill>
        <p:spPr>
          <a:xfrm>
            <a:off x="5449898" y="838200"/>
            <a:ext cx="3136162" cy="6019800"/>
          </a:xfrm>
        </p:spPr>
      </p:pic>
      <p:pic>
        <p:nvPicPr>
          <p:cNvPr id="5" name="Picture 4" descr="dracula.png"/>
          <p:cNvPicPr>
            <a:picLocks noChangeAspect="1"/>
          </p:cNvPicPr>
          <p:nvPr/>
        </p:nvPicPr>
        <p:blipFill>
          <a:blip r:embed="rId4" cstate="print"/>
          <a:stretch>
            <a:fillRect/>
          </a:stretch>
        </p:blipFill>
        <p:spPr>
          <a:xfrm>
            <a:off x="838200" y="1524000"/>
            <a:ext cx="3665982" cy="5181600"/>
          </a:xfrm>
          <a:prstGeom prst="rect">
            <a:avLst/>
          </a:prstGeom>
        </p:spPr>
      </p:pic>
      <p:sp>
        <p:nvSpPr>
          <p:cNvPr id="6" name="TextBox 5"/>
          <p:cNvSpPr txBox="1"/>
          <p:nvPr/>
        </p:nvSpPr>
        <p:spPr>
          <a:xfrm>
            <a:off x="0" y="6488668"/>
            <a:ext cx="4357090" cy="369332"/>
          </a:xfrm>
          <a:prstGeom prst="rect">
            <a:avLst/>
          </a:prstGeom>
          <a:noFill/>
        </p:spPr>
        <p:txBody>
          <a:bodyPr wrap="none" rtlCol="0">
            <a:spAutoFit/>
          </a:bodyPr>
          <a:lstStyle/>
          <a:p>
            <a:r>
              <a:rPr lang="en-US" dirty="0" smtClean="0"/>
              <a:t>Open Clip Art Library: Oscar S.R. / </a:t>
            </a:r>
            <a:r>
              <a:rPr lang="en-US" dirty="0" err="1" smtClean="0"/>
              <a:t>miutopia</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Data-driven</a:t>
            </a:r>
            <a:endParaRPr lang="en-US" sz="5400" dirty="0"/>
          </a:p>
        </p:txBody>
      </p:sp>
      <p:sp>
        <p:nvSpPr>
          <p:cNvPr id="3" name="Content Placeholder 2"/>
          <p:cNvSpPr>
            <a:spLocks noGrp="1"/>
          </p:cNvSpPr>
          <p:nvPr>
            <p:ph idx="1"/>
          </p:nvPr>
        </p:nvSpPr>
        <p:spPr>
          <a:xfrm>
            <a:off x="457200" y="1775191"/>
            <a:ext cx="8229600" cy="4854209"/>
          </a:xfrm>
        </p:spPr>
        <p:txBody>
          <a:bodyPr>
            <a:normAutofit lnSpcReduction="10000"/>
          </a:bodyPr>
          <a:lstStyle/>
          <a:p>
            <a:pPr marL="68580" indent="0">
              <a:buNone/>
            </a:pPr>
            <a:r>
              <a:rPr lang="en-US" dirty="0" smtClean="0"/>
              <a:t>What can be made into computer-comprehensible data, should be</a:t>
            </a:r>
          </a:p>
          <a:p>
            <a:pPr marL="68580" indent="0">
              <a:buNone/>
            </a:pPr>
            <a:endParaRPr lang="en-US" sz="1000" dirty="0" smtClean="0"/>
          </a:p>
          <a:p>
            <a:pPr marL="68580" indent="0">
              <a:buNone/>
            </a:pPr>
            <a:r>
              <a:rPr lang="en-US" b="1" dirty="0" smtClean="0"/>
              <a:t>$a </a:t>
            </a:r>
            <a:r>
              <a:rPr lang="en-US" b="1" dirty="0" err="1" smtClean="0">
                <a:solidFill>
                  <a:srgbClr val="FF0000"/>
                </a:solidFill>
              </a:rPr>
              <a:t>A</a:t>
            </a:r>
            <a:r>
              <a:rPr lang="en-US" b="1" dirty="0" smtClean="0">
                <a:solidFill>
                  <a:srgbClr val="FF0000"/>
                </a:solidFill>
              </a:rPr>
              <a:t> short </a:t>
            </a:r>
            <a:r>
              <a:rPr lang="en-US" b="1" u="sng" dirty="0" smtClean="0"/>
              <a:t>/</a:t>
            </a:r>
            <a:r>
              <a:rPr lang="en-US" b="1" dirty="0" smtClean="0"/>
              <a:t> </a:t>
            </a:r>
          </a:p>
          <a:p>
            <a:pPr marL="68580" indent="0">
              <a:buNone/>
            </a:pPr>
            <a:r>
              <a:rPr lang="en-US" b="1" dirty="0" smtClean="0"/>
              <a:t>$c </a:t>
            </a:r>
            <a:r>
              <a:rPr lang="en-US" b="1" dirty="0" smtClean="0">
                <a:solidFill>
                  <a:srgbClr val="002060"/>
                </a:solidFill>
              </a:rPr>
              <a:t>directed by John J. Smith</a:t>
            </a:r>
            <a:r>
              <a:rPr lang="en-US" b="1" u="sng" dirty="0" smtClean="0"/>
              <a:t>.</a:t>
            </a:r>
            <a:r>
              <a:rPr lang="en-US" b="1" dirty="0" smtClean="0"/>
              <a:t> </a:t>
            </a:r>
            <a:r>
              <a:rPr lang="en-US" b="1" dirty="0" smtClean="0">
                <a:solidFill>
                  <a:srgbClr val="FF0000"/>
                </a:solidFill>
              </a:rPr>
              <a:t>Mr. X. makes a  short </a:t>
            </a:r>
            <a:r>
              <a:rPr lang="en-US" b="1" u="sng" dirty="0" smtClean="0"/>
              <a:t>/</a:t>
            </a:r>
            <a:r>
              <a:rPr lang="en-US" b="1" dirty="0" smtClean="0"/>
              <a:t> </a:t>
            </a:r>
            <a:r>
              <a:rPr lang="en-US" b="1" dirty="0" smtClean="0">
                <a:solidFill>
                  <a:srgbClr val="002060"/>
                </a:solidFill>
              </a:rPr>
              <a:t>directed by J. Johnson, Jr. and Anna Allen</a:t>
            </a:r>
            <a:r>
              <a:rPr lang="en-US" b="1" u="sng" dirty="0" smtClean="0"/>
              <a:t>.</a:t>
            </a:r>
          </a:p>
          <a:p>
            <a:pPr marL="68580" indent="0">
              <a:buNone/>
            </a:pPr>
            <a:endParaRPr lang="en-US" sz="1100" b="1" u="sng" dirty="0" smtClean="0"/>
          </a:p>
          <a:p>
            <a:pPr marL="68580" indent="0">
              <a:buNone/>
            </a:pPr>
            <a:r>
              <a:rPr lang="en-US" b="1" dirty="0"/>
              <a:t>$</a:t>
            </a:r>
            <a:r>
              <a:rPr lang="en-US" b="1" dirty="0" smtClean="0"/>
              <a:t>a1 </a:t>
            </a:r>
            <a:r>
              <a:rPr lang="en-US" b="1" dirty="0">
                <a:solidFill>
                  <a:srgbClr val="FF0000"/>
                </a:solidFill>
              </a:rPr>
              <a:t>A </a:t>
            </a:r>
            <a:r>
              <a:rPr lang="en-US" b="1" dirty="0" smtClean="0">
                <a:solidFill>
                  <a:srgbClr val="FF0000"/>
                </a:solidFill>
              </a:rPr>
              <a:t>short</a:t>
            </a:r>
            <a:r>
              <a:rPr lang="en-US" b="1" dirty="0" smtClean="0"/>
              <a:t> </a:t>
            </a:r>
            <a:endParaRPr lang="en-US" b="1" dirty="0" smtClean="0"/>
          </a:p>
          <a:p>
            <a:pPr marL="68580" indent="0">
              <a:buNone/>
            </a:pPr>
            <a:r>
              <a:rPr lang="en-US" b="1" dirty="0" smtClean="0"/>
              <a:t>$</a:t>
            </a:r>
            <a:r>
              <a:rPr lang="en-US" b="1" dirty="0" smtClean="0"/>
              <a:t>c1 </a:t>
            </a:r>
            <a:r>
              <a:rPr lang="en-US" b="1" dirty="0">
                <a:solidFill>
                  <a:srgbClr val="002060"/>
                </a:solidFill>
              </a:rPr>
              <a:t>directed by John J. </a:t>
            </a:r>
            <a:r>
              <a:rPr lang="en-US" b="1" dirty="0" smtClean="0">
                <a:solidFill>
                  <a:srgbClr val="002060"/>
                </a:solidFill>
              </a:rPr>
              <a:t>Smith</a:t>
            </a:r>
            <a:r>
              <a:rPr lang="en-US" b="1" dirty="0" smtClean="0"/>
              <a:t> </a:t>
            </a:r>
          </a:p>
          <a:p>
            <a:pPr marL="68580" indent="0">
              <a:buNone/>
            </a:pPr>
            <a:r>
              <a:rPr lang="en-US" b="1" dirty="0" smtClean="0"/>
              <a:t>$a2 </a:t>
            </a:r>
            <a:r>
              <a:rPr lang="en-US" b="1" dirty="0" smtClean="0">
                <a:solidFill>
                  <a:srgbClr val="FF0000"/>
                </a:solidFill>
              </a:rPr>
              <a:t>Mr</a:t>
            </a:r>
            <a:r>
              <a:rPr lang="en-US" b="1" dirty="0">
                <a:solidFill>
                  <a:srgbClr val="FF0000"/>
                </a:solidFill>
              </a:rPr>
              <a:t>. </a:t>
            </a:r>
            <a:r>
              <a:rPr lang="en-US" b="1" dirty="0" smtClean="0">
                <a:solidFill>
                  <a:srgbClr val="FF0000"/>
                </a:solidFill>
              </a:rPr>
              <a:t>X. </a:t>
            </a:r>
            <a:r>
              <a:rPr lang="en-US" b="1" dirty="0">
                <a:solidFill>
                  <a:srgbClr val="FF0000"/>
                </a:solidFill>
              </a:rPr>
              <a:t>makes a  </a:t>
            </a:r>
            <a:r>
              <a:rPr lang="en-US" b="1" dirty="0" smtClean="0">
                <a:solidFill>
                  <a:srgbClr val="FF0000"/>
                </a:solidFill>
              </a:rPr>
              <a:t>short</a:t>
            </a:r>
            <a:r>
              <a:rPr lang="en-US" b="1" dirty="0" smtClean="0"/>
              <a:t> </a:t>
            </a:r>
            <a:endParaRPr lang="en-US" b="1" dirty="0" smtClean="0"/>
          </a:p>
          <a:p>
            <a:pPr marL="68580" indent="0">
              <a:buNone/>
            </a:pPr>
            <a:r>
              <a:rPr lang="en-US" b="1" dirty="0" smtClean="0"/>
              <a:t>$</a:t>
            </a:r>
            <a:r>
              <a:rPr lang="en-US" b="1" dirty="0" smtClean="0"/>
              <a:t>c2 </a:t>
            </a:r>
            <a:r>
              <a:rPr lang="en-US" b="1" dirty="0" smtClean="0">
                <a:solidFill>
                  <a:srgbClr val="002060"/>
                </a:solidFill>
              </a:rPr>
              <a:t>directed </a:t>
            </a:r>
            <a:r>
              <a:rPr lang="en-US" b="1" dirty="0">
                <a:solidFill>
                  <a:srgbClr val="002060"/>
                </a:solidFill>
              </a:rPr>
              <a:t>by J. Johnson, Jr. and Anna </a:t>
            </a:r>
            <a:r>
              <a:rPr lang="en-US" b="1" dirty="0" smtClean="0">
                <a:solidFill>
                  <a:srgbClr val="002060"/>
                </a:solidFill>
              </a:rPr>
              <a:t>Allen</a:t>
            </a:r>
            <a:endParaRPr lang="en-US" b="1" dirty="0" smtClean="0"/>
          </a:p>
          <a:p>
            <a:pPr marL="68580" indent="0">
              <a:buNone/>
            </a:pPr>
            <a:endParaRPr lang="en-US" dirty="0" smtClean="0"/>
          </a:p>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a:p>
        </p:txBody>
      </p:sp>
    </p:spTree>
    <p:extLst>
      <p:ext uri="{BB962C8B-B14F-4D97-AF65-F5344CB8AC3E}">
        <p14:creationId xmlns:p14="http://schemas.microsoft.com/office/powerpoint/2010/main" val="201518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Data-driven</a:t>
            </a:r>
            <a:endParaRPr lang="en-US" sz="5400" dirty="0"/>
          </a:p>
        </p:txBody>
      </p:sp>
      <p:sp>
        <p:nvSpPr>
          <p:cNvPr id="3" name="Content Placeholder 2"/>
          <p:cNvSpPr>
            <a:spLocks noGrp="1"/>
          </p:cNvSpPr>
          <p:nvPr>
            <p:ph idx="1"/>
          </p:nvPr>
        </p:nvSpPr>
        <p:spPr>
          <a:xfrm>
            <a:off x="457200" y="1775191"/>
            <a:ext cx="8229600" cy="4854209"/>
          </a:xfrm>
        </p:spPr>
        <p:txBody>
          <a:bodyPr>
            <a:normAutofit/>
          </a:bodyPr>
          <a:lstStyle/>
          <a:p>
            <a:pPr marL="582930" indent="-514350">
              <a:buFont typeface="+mj-lt"/>
              <a:buAutoNum type="arabicPeriod"/>
            </a:pPr>
            <a:r>
              <a:rPr lang="en-US" dirty="0" smtClean="0">
                <a:solidFill>
                  <a:srgbClr val="FF0000"/>
                </a:solidFill>
              </a:rPr>
              <a:t>DVD release of the 2005 motion picture</a:t>
            </a:r>
          </a:p>
          <a:p>
            <a:pPr marL="582930" indent="-514350">
              <a:buFont typeface="+mj-lt"/>
              <a:buAutoNum type="arabicPeriod"/>
            </a:pPr>
            <a:r>
              <a:rPr lang="en-US" dirty="0" err="1" smtClean="0">
                <a:solidFill>
                  <a:srgbClr val="FF0000"/>
                </a:solidFill>
              </a:rPr>
              <a:t>OriginalYear</a:t>
            </a:r>
            <a:r>
              <a:rPr lang="en-US" dirty="0" smtClean="0">
                <a:solidFill>
                  <a:srgbClr val="FF0000"/>
                </a:solidFill>
              </a:rPr>
              <a:t> = 2005</a:t>
            </a:r>
          </a:p>
          <a:p>
            <a:endParaRPr lang="en-US" sz="1000" dirty="0" smtClean="0"/>
          </a:p>
          <a:p>
            <a:pPr marL="118872" indent="0">
              <a:buNone/>
            </a:pPr>
            <a:r>
              <a:rPr lang="en-US" dirty="0" smtClean="0"/>
              <a:t>Better for …?</a:t>
            </a:r>
          </a:p>
          <a:p>
            <a:r>
              <a:rPr lang="en-US" dirty="0" smtClean="0"/>
              <a:t>Search</a:t>
            </a:r>
            <a:endParaRPr lang="en-US" dirty="0" smtClean="0"/>
          </a:p>
          <a:p>
            <a:r>
              <a:rPr lang="en-US" dirty="0" smtClean="0"/>
              <a:t>Limit</a:t>
            </a:r>
          </a:p>
          <a:p>
            <a:r>
              <a:rPr lang="en-US" dirty="0" smtClean="0"/>
              <a:t>Sort</a:t>
            </a:r>
          </a:p>
          <a:p>
            <a:r>
              <a:rPr lang="en-US" dirty="0" smtClean="0"/>
              <a:t>Display (flexible):</a:t>
            </a:r>
          </a:p>
          <a:p>
            <a:pPr lvl="1"/>
            <a:r>
              <a:rPr lang="en-US" sz="2800" dirty="0" smtClean="0"/>
              <a:t>Charlie and the Chocolate Factory (2005)</a:t>
            </a:r>
          </a:p>
          <a:p>
            <a:pPr lvl="1"/>
            <a:r>
              <a:rPr lang="en-US" sz="2800" dirty="0" smtClean="0"/>
              <a:t>Original Release Year: 2005</a:t>
            </a:r>
            <a:endParaRPr lang="en-US" sz="2800" dirty="0"/>
          </a:p>
        </p:txBody>
      </p:sp>
    </p:spTree>
    <p:extLst>
      <p:ext uri="{BB962C8B-B14F-4D97-AF65-F5344CB8AC3E}">
        <p14:creationId xmlns:p14="http://schemas.microsoft.com/office/powerpoint/2010/main" val="1070057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Data-driven</a:t>
            </a:r>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DVD release of the 2005 motion picture </a:t>
            </a:r>
          </a:p>
          <a:p>
            <a:pPr>
              <a:buNone/>
            </a:pPr>
            <a:endParaRPr lang="en-US" dirty="0" smtClean="0"/>
          </a:p>
          <a:p>
            <a:pPr>
              <a:buNone/>
            </a:pPr>
            <a:r>
              <a:rPr lang="en-US" dirty="0" smtClean="0">
                <a:sym typeface="Wingdings" pitchFamily="2" charset="2"/>
              </a:rPr>
              <a:t>       </a:t>
            </a:r>
            <a:r>
              <a:rPr lang="en-US" dirty="0" err="1" smtClean="0"/>
              <a:t>OriginalYear</a:t>
            </a:r>
            <a:r>
              <a:rPr lang="en-US" dirty="0" smtClean="0"/>
              <a:t> = 2005</a:t>
            </a:r>
          </a:p>
          <a:p>
            <a:pPr>
              <a:buNone/>
            </a:pPr>
            <a:r>
              <a:rPr lang="en-US" dirty="0" smtClean="0"/>
              <a:t>      </a:t>
            </a:r>
            <a:r>
              <a:rPr lang="en-US" dirty="0" smtClean="0">
                <a:sym typeface="Wingdings" pitchFamily="2" charset="2"/>
              </a:rPr>
              <a:t> </a:t>
            </a:r>
            <a:r>
              <a:rPr lang="en-US" dirty="0" err="1" smtClean="0">
                <a:sym typeface="Wingdings" pitchFamily="2" charset="2"/>
              </a:rPr>
              <a:t>OriginalFormat</a:t>
            </a:r>
            <a:r>
              <a:rPr lang="en-US" dirty="0" smtClean="0">
                <a:sym typeface="Wingdings" pitchFamily="2" charset="2"/>
              </a:rPr>
              <a:t> = motion </a:t>
            </a:r>
            <a:r>
              <a:rPr lang="en-US" dirty="0" smtClean="0">
                <a:sym typeface="Wingdings" pitchFamily="2" charset="2"/>
              </a:rPr>
              <a:t>picture</a:t>
            </a:r>
          </a:p>
          <a:p>
            <a:pPr>
              <a:buNone/>
            </a:pPr>
            <a:endParaRPr lang="en-US" dirty="0">
              <a:sym typeface="Wingdings" pitchFamily="2" charset="2"/>
            </a:endParaRPr>
          </a:p>
          <a:p>
            <a:pPr>
              <a:buNone/>
            </a:pPr>
            <a:r>
              <a:rPr lang="en-US" dirty="0" smtClean="0">
                <a:sym typeface="Wingdings" pitchFamily="2" charset="2"/>
              </a:rPr>
              <a:t>Not so hard for a computer to figure this out, but how about…</a:t>
            </a:r>
            <a:endParaRPr lang="en-US" dirty="0" smtClean="0"/>
          </a:p>
          <a:p>
            <a:endParaRPr lang="en-US" sz="1400" dirty="0" smtClean="0"/>
          </a:p>
        </p:txBody>
      </p:sp>
    </p:spTree>
    <p:extLst>
      <p:ext uri="{BB962C8B-B14F-4D97-AF65-F5344CB8AC3E}">
        <p14:creationId xmlns:p14="http://schemas.microsoft.com/office/powerpoint/2010/main" val="1833901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Data-driven</a:t>
            </a:r>
          </a:p>
        </p:txBody>
      </p:sp>
      <p:sp>
        <p:nvSpPr>
          <p:cNvPr id="3" name="Content Placeholder 2"/>
          <p:cNvSpPr>
            <a:spLocks noGrp="1"/>
          </p:cNvSpPr>
          <p:nvPr>
            <p:ph idx="1"/>
          </p:nvPr>
        </p:nvSpPr>
        <p:spPr/>
        <p:txBody>
          <a:bodyPr>
            <a:normAutofit/>
          </a:bodyPr>
          <a:lstStyle/>
          <a:p>
            <a:r>
              <a:rPr lang="en-US" dirty="0" smtClean="0"/>
              <a:t>Originally produced as motion picture in 1947 and restored in 1956</a:t>
            </a:r>
          </a:p>
          <a:p>
            <a:r>
              <a:rPr lang="en-US" dirty="0" smtClean="0"/>
              <a:t>1999 videodisc release of a series of cartoons released between 1943- and 1946</a:t>
            </a:r>
          </a:p>
          <a:p>
            <a:r>
              <a:rPr lang="en-US" dirty="0" smtClean="0"/>
              <a:t>Originally produced in the 1930s and 1940s</a:t>
            </a:r>
          </a:p>
          <a:p>
            <a:r>
              <a:rPr lang="en-US" dirty="0" smtClean="0"/>
              <a:t>Originally telecast Oct. 23, 1958 (Aida) and Oct. 3, 1982 (concert)</a:t>
            </a:r>
          </a:p>
          <a:p>
            <a:r>
              <a:rPr lang="en-US" dirty="0" smtClean="0"/>
              <a:t>Premiered on PBS stations on November 5 and 12, 2003</a:t>
            </a:r>
          </a:p>
        </p:txBody>
      </p:sp>
    </p:spTree>
    <p:extLst>
      <p:ext uri="{BB962C8B-B14F-4D97-AF65-F5344CB8AC3E}">
        <p14:creationId xmlns:p14="http://schemas.microsoft.com/office/powerpoint/2010/main" val="3152661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Data-driven</a:t>
            </a:r>
          </a:p>
        </p:txBody>
      </p:sp>
      <p:sp>
        <p:nvSpPr>
          <p:cNvPr id="3" name="Content Placeholder 2"/>
          <p:cNvSpPr>
            <a:spLocks noGrp="1"/>
          </p:cNvSpPr>
          <p:nvPr>
            <p:ph idx="1"/>
          </p:nvPr>
        </p:nvSpPr>
        <p:spPr/>
        <p:txBody>
          <a:bodyPr/>
          <a:lstStyle/>
          <a:p>
            <a:pPr>
              <a:buNone/>
            </a:pPr>
            <a:r>
              <a:rPr lang="en-US" dirty="0" smtClean="0"/>
              <a:t>Not everything fits neatly</a:t>
            </a:r>
          </a:p>
          <a:p>
            <a:endParaRPr lang="en-US" dirty="0" smtClean="0"/>
          </a:p>
          <a:p>
            <a:r>
              <a:rPr lang="en-US" dirty="0" smtClean="0"/>
              <a:t>IMDb:  Ivan the Terrible, Part II (1958) </a:t>
            </a:r>
          </a:p>
          <a:p>
            <a:r>
              <a:rPr lang="en-US" dirty="0" err="1" smtClean="0"/>
              <a:t>AllRovi</a:t>
            </a:r>
            <a:r>
              <a:rPr lang="en-US" dirty="0" smtClean="0"/>
              <a:t>: Ivan the Terrible: Part 2 (1946</a:t>
            </a:r>
            <a:r>
              <a:rPr lang="en-US" b="1" dirty="0" smtClean="0"/>
              <a:t>)</a:t>
            </a:r>
          </a:p>
          <a:p>
            <a:endParaRPr lang="en-US" dirty="0" smtClean="0"/>
          </a:p>
          <a:p>
            <a:pPr>
              <a:buNone/>
            </a:pPr>
            <a:r>
              <a:rPr lang="en-US" dirty="0" smtClean="0"/>
              <a:t>“Although filmed shortly after Part One in 1946, the film was suppressed and was not released until 1958”—AllRovi.com</a:t>
            </a:r>
          </a:p>
          <a:p>
            <a:endParaRPr lang="en-US" dirty="0" smtClean="0"/>
          </a:p>
          <a:p>
            <a:pPr>
              <a:buNone/>
            </a:pPr>
            <a:endParaRPr lang="en-US" dirty="0"/>
          </a:p>
        </p:txBody>
      </p:sp>
    </p:spTree>
    <p:extLst>
      <p:ext uri="{BB962C8B-B14F-4D97-AF65-F5344CB8AC3E}">
        <p14:creationId xmlns:p14="http://schemas.microsoft.com/office/powerpoint/2010/main" val="131058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Data-driven</a:t>
            </a:r>
          </a:p>
        </p:txBody>
      </p:sp>
      <p:sp>
        <p:nvSpPr>
          <p:cNvPr id="3" name="Content Placeholder 2"/>
          <p:cNvSpPr>
            <a:spLocks noGrp="1"/>
          </p:cNvSpPr>
          <p:nvPr>
            <p:ph idx="1"/>
          </p:nvPr>
        </p:nvSpPr>
        <p:spPr/>
        <p:txBody>
          <a:bodyPr/>
          <a:lstStyle/>
          <a:p>
            <a:pPr marL="68580" indent="0">
              <a:buNone/>
            </a:pPr>
            <a:r>
              <a:rPr lang="en-US" dirty="0" smtClean="0"/>
              <a:t>Possible w</a:t>
            </a:r>
            <a:r>
              <a:rPr lang="en-US" sz="3200" dirty="0" smtClean="0"/>
              <a:t>ays to deal with odd situations</a:t>
            </a:r>
          </a:p>
          <a:p>
            <a:pPr marL="68580" indent="0">
              <a:buNone/>
            </a:pPr>
            <a:endParaRPr lang="en-US" sz="3200" dirty="0" smtClean="0"/>
          </a:p>
          <a:p>
            <a:pPr marL="582930" indent="-514350">
              <a:buFont typeface="+mj-lt"/>
              <a:buAutoNum type="arabicPeriod"/>
            </a:pPr>
            <a:r>
              <a:rPr lang="en-US" sz="3200" dirty="0" smtClean="0"/>
              <a:t>Use </a:t>
            </a:r>
            <a:r>
              <a:rPr lang="en-US" sz="3200" dirty="0" smtClean="0"/>
              <a:t>more specific data elements</a:t>
            </a:r>
          </a:p>
          <a:p>
            <a:endParaRPr lang="en-US" sz="1800" dirty="0" smtClean="0"/>
          </a:p>
          <a:p>
            <a:pPr lvl="1"/>
            <a:r>
              <a:rPr lang="en-US" sz="3200" dirty="0" err="1" smtClean="0"/>
              <a:t>OriginalYearProduction</a:t>
            </a:r>
            <a:r>
              <a:rPr lang="en-US" sz="3200" dirty="0" smtClean="0"/>
              <a:t> = 1946</a:t>
            </a:r>
          </a:p>
          <a:p>
            <a:pPr lvl="1"/>
            <a:r>
              <a:rPr lang="en-US" sz="3200" dirty="0" err="1" smtClean="0"/>
              <a:t>OriginalYearRelease</a:t>
            </a:r>
            <a:r>
              <a:rPr lang="en-US" sz="3200" dirty="0" smtClean="0"/>
              <a:t> = 1958</a:t>
            </a:r>
          </a:p>
          <a:p>
            <a:endParaRPr lang="en-US" dirty="0" smtClean="0"/>
          </a:p>
          <a:p>
            <a:pPr marL="582930" indent="-514350">
              <a:buFont typeface="+mj-lt"/>
              <a:buAutoNum type="arabicPeriod" startAt="2"/>
            </a:pPr>
            <a:r>
              <a:rPr lang="en-US" sz="3200" dirty="0" smtClean="0"/>
              <a:t>Pick one and make a note to </a:t>
            </a:r>
            <a:r>
              <a:rPr lang="en-US" sz="3200" dirty="0" smtClean="0"/>
              <a:t>explain</a:t>
            </a:r>
          </a:p>
          <a:p>
            <a:pPr marL="626364" lvl="2" indent="0">
              <a:buNone/>
            </a:pPr>
            <a:r>
              <a:rPr lang="en-US" sz="3200" dirty="0" smtClean="0"/>
              <a:t>(what </a:t>
            </a:r>
            <a:r>
              <a:rPr lang="en-US" sz="3200" dirty="0" err="1" smtClean="0"/>
              <a:t>AllRovi</a:t>
            </a:r>
            <a:r>
              <a:rPr lang="en-US" sz="3200" dirty="0" smtClean="0"/>
              <a:t> did)</a:t>
            </a:r>
            <a:endParaRPr lang="en-US" sz="3200" dirty="0" smtClean="0"/>
          </a:p>
          <a:p>
            <a:pPr>
              <a:buNone/>
            </a:pPr>
            <a:endParaRPr lang="en-US" sz="3200" dirty="0" smtClean="0"/>
          </a:p>
        </p:txBody>
      </p:sp>
    </p:spTree>
    <p:extLst>
      <p:ext uri="{BB962C8B-B14F-4D97-AF65-F5344CB8AC3E}">
        <p14:creationId xmlns:p14="http://schemas.microsoft.com/office/powerpoint/2010/main" val="78364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Data-driven</a:t>
            </a:r>
          </a:p>
        </p:txBody>
      </p:sp>
      <p:sp>
        <p:nvSpPr>
          <p:cNvPr id="3" name="Content Placeholder 2"/>
          <p:cNvSpPr>
            <a:spLocks noGrp="1"/>
          </p:cNvSpPr>
          <p:nvPr>
            <p:ph idx="1"/>
          </p:nvPr>
        </p:nvSpPr>
        <p:spPr/>
        <p:txBody>
          <a:bodyPr/>
          <a:lstStyle/>
          <a:p>
            <a:pPr algn="ctr">
              <a:buNone/>
            </a:pPr>
            <a:r>
              <a:rPr lang="en-US" sz="3200" dirty="0" smtClean="0"/>
              <a:t>Balance between</a:t>
            </a:r>
          </a:p>
          <a:p>
            <a:pPr>
              <a:buNone/>
            </a:pPr>
            <a:endParaRPr lang="en-US" sz="3200" dirty="0" smtClean="0"/>
          </a:p>
          <a:p>
            <a:r>
              <a:rPr lang="en-US" sz="3200" dirty="0" smtClean="0"/>
              <a:t>Desirability and power of controlled data</a:t>
            </a:r>
          </a:p>
          <a:p>
            <a:endParaRPr lang="en-US" sz="3200" dirty="0" smtClean="0"/>
          </a:p>
          <a:p>
            <a:r>
              <a:rPr lang="en-US" sz="3200" dirty="0" smtClean="0"/>
              <a:t>Cost of controlling the infinite variety that exists in the real world</a:t>
            </a:r>
          </a:p>
          <a:p>
            <a:pPr>
              <a:buNone/>
            </a:pPr>
            <a:endParaRPr lang="en-US" sz="3200" dirty="0" smtClean="0"/>
          </a:p>
        </p:txBody>
      </p:sp>
    </p:spTree>
    <p:extLst>
      <p:ext uri="{BB962C8B-B14F-4D97-AF65-F5344CB8AC3E}">
        <p14:creationId xmlns:p14="http://schemas.microsoft.com/office/powerpoint/2010/main" val="352115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MARC the wrong tool today?</a:t>
            </a:r>
            <a:endParaRPr lang="en-US" dirty="0"/>
          </a:p>
        </p:txBody>
      </p:sp>
      <p:sp>
        <p:nvSpPr>
          <p:cNvPr id="3" name="Content Placeholder 2"/>
          <p:cNvSpPr>
            <a:spLocks noGrp="1"/>
          </p:cNvSpPr>
          <p:nvPr>
            <p:ph idx="1"/>
          </p:nvPr>
        </p:nvSpPr>
        <p:spPr/>
        <p:txBody>
          <a:bodyPr/>
          <a:lstStyle/>
          <a:p>
            <a:r>
              <a:rPr lang="en-US" b="1" dirty="0" smtClean="0"/>
              <a:t>Technological</a:t>
            </a:r>
            <a:r>
              <a:rPr lang="en-US" dirty="0" smtClean="0"/>
              <a:t>: Built under the technological constraints of a different time</a:t>
            </a:r>
          </a:p>
          <a:p>
            <a:pPr lvl="1"/>
            <a:r>
              <a:rPr lang="en-US" dirty="0" smtClean="0"/>
              <a:t>Data storage was very, very expensive</a:t>
            </a:r>
          </a:p>
          <a:p>
            <a:pPr lvl="1"/>
            <a:r>
              <a:rPr lang="en-US" dirty="0" smtClean="0"/>
              <a:t>Data was stored on tapes that had to be read sequentially</a:t>
            </a:r>
          </a:p>
          <a:p>
            <a:endParaRPr lang="en-US" dirty="0" smtClean="0"/>
          </a:p>
          <a:p>
            <a:r>
              <a:rPr lang="en-US" b="1" dirty="0" smtClean="0"/>
              <a:t>Functional</a:t>
            </a:r>
            <a:r>
              <a:rPr lang="en-US" dirty="0" smtClean="0"/>
              <a:t>: Built for a different purpose</a:t>
            </a:r>
          </a:p>
          <a:p>
            <a:pPr lvl="1"/>
            <a:r>
              <a:rPr lang="en-US" dirty="0" smtClean="0"/>
              <a:t>Designed to print cards not for computerized searching or to supply machine-actionable data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Relationships</a:t>
            </a:r>
            <a:endParaRPr lang="en-US" sz="5400" dirty="0"/>
          </a:p>
        </p:txBody>
      </p:sp>
      <p:sp>
        <p:nvSpPr>
          <p:cNvPr id="3" name="Content Placeholder 2"/>
          <p:cNvSpPr>
            <a:spLocks noGrp="1"/>
          </p:cNvSpPr>
          <p:nvPr>
            <p:ph idx="1"/>
          </p:nvPr>
        </p:nvSpPr>
        <p:spPr>
          <a:xfrm>
            <a:off x="457200" y="1783560"/>
            <a:ext cx="8686800" cy="4572000"/>
          </a:xfrm>
        </p:spPr>
        <p:txBody>
          <a:bodyPr>
            <a:normAutofit fontScale="92500" lnSpcReduction="10000"/>
          </a:bodyPr>
          <a:lstStyle/>
          <a:p>
            <a:pPr marL="68580" indent="0">
              <a:buNone/>
            </a:pPr>
            <a:r>
              <a:rPr lang="en-US" dirty="0" smtClean="0"/>
              <a:t>WITHIN A FIELD</a:t>
            </a:r>
          </a:p>
          <a:p>
            <a:pPr marL="68580" indent="0">
              <a:buNone/>
            </a:pPr>
            <a:endParaRPr lang="en-US" sz="1000" dirty="0" smtClean="0"/>
          </a:p>
          <a:p>
            <a:pPr marL="68580" indent="0">
              <a:buNone/>
            </a:pPr>
            <a:r>
              <a:rPr lang="en-US" sz="3200" dirty="0" smtClean="0"/>
              <a:t>$0 or $2 can’t refer to specific subfields</a:t>
            </a:r>
          </a:p>
          <a:p>
            <a:pPr marL="68580" indent="0">
              <a:buNone/>
            </a:pPr>
            <a:endParaRPr lang="en-US" sz="1000" dirty="0"/>
          </a:p>
          <a:p>
            <a:pPr marL="68580" indent="0">
              <a:buNone/>
            </a:pPr>
            <a:r>
              <a:rPr lang="en-US" sz="3500" dirty="0" smtClean="0"/>
              <a:t>600 10 </a:t>
            </a:r>
            <a:r>
              <a:rPr lang="en-US" sz="3500" dirty="0" smtClean="0">
                <a:solidFill>
                  <a:srgbClr val="002060"/>
                </a:solidFill>
              </a:rPr>
              <a:t>$a Abbey, Edward, $d 1927-1989 </a:t>
            </a:r>
            <a:r>
              <a:rPr lang="en-US" sz="3500" dirty="0" smtClean="0">
                <a:solidFill>
                  <a:srgbClr val="FF0000"/>
                </a:solidFill>
              </a:rPr>
              <a:t>$x Criticism and interpretation </a:t>
            </a:r>
          </a:p>
          <a:p>
            <a:pPr marL="68580" indent="0">
              <a:buNone/>
            </a:pPr>
            <a:endParaRPr lang="en-US" sz="100" dirty="0" smtClean="0"/>
          </a:p>
          <a:p>
            <a:pPr marL="68580" indent="0">
              <a:buNone/>
            </a:pPr>
            <a:r>
              <a:rPr lang="en-US" dirty="0" smtClean="0">
                <a:solidFill>
                  <a:srgbClr val="002060"/>
                </a:solidFill>
              </a:rPr>
              <a:t>$0 http://id.loc.gov/authorities/names/n78093802.html</a:t>
            </a:r>
          </a:p>
          <a:p>
            <a:pPr marL="68580" indent="0">
              <a:buNone/>
            </a:pPr>
            <a:r>
              <a:rPr lang="en-US" dirty="0" smtClean="0">
                <a:solidFill>
                  <a:srgbClr val="FF0000"/>
                </a:solidFill>
              </a:rPr>
              <a:t>$0 http://id.loc.gov/authorities/subjects/sh99005576.html</a:t>
            </a:r>
            <a:endParaRPr lang="en-US" dirty="0">
              <a:solidFill>
                <a:srgbClr val="FF0000"/>
              </a:solidFill>
            </a:endParaRPr>
          </a:p>
          <a:p>
            <a:pPr marL="68580" indent="0">
              <a:buNone/>
            </a:pPr>
            <a:endParaRPr lang="en-US" dirty="0" smtClean="0"/>
          </a:p>
          <a:p>
            <a:pPr marL="68580" indent="0">
              <a:buNone/>
            </a:pPr>
            <a:endParaRPr lang="en-US" dirty="0"/>
          </a:p>
        </p:txBody>
      </p:sp>
    </p:spTree>
    <p:extLst>
      <p:ext uri="{BB962C8B-B14F-4D97-AF65-F5344CB8AC3E}">
        <p14:creationId xmlns:p14="http://schemas.microsoft.com/office/powerpoint/2010/main" val="3328793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Relationships</a:t>
            </a:r>
            <a:endParaRPr lang="en-US" sz="5400" dirty="0"/>
          </a:p>
        </p:txBody>
      </p:sp>
      <p:sp>
        <p:nvSpPr>
          <p:cNvPr id="3" name="Content Placeholder 2"/>
          <p:cNvSpPr>
            <a:spLocks noGrp="1"/>
          </p:cNvSpPr>
          <p:nvPr>
            <p:ph idx="1"/>
          </p:nvPr>
        </p:nvSpPr>
        <p:spPr>
          <a:xfrm>
            <a:off x="381000" y="1371600"/>
            <a:ext cx="8763000" cy="5486400"/>
          </a:xfrm>
        </p:spPr>
        <p:txBody>
          <a:bodyPr>
            <a:noAutofit/>
          </a:bodyPr>
          <a:lstStyle/>
          <a:p>
            <a:pPr marL="68580" indent="0">
              <a:buNone/>
            </a:pPr>
            <a:r>
              <a:rPr lang="en-US" sz="2800" dirty="0" smtClean="0"/>
              <a:t>WITHIN RECORDS:  </a:t>
            </a:r>
            <a:r>
              <a:rPr lang="en-US" sz="2800" dirty="0" smtClean="0"/>
              <a:t>TWO MOVIES</a:t>
            </a:r>
          </a:p>
          <a:p>
            <a:pPr marL="68580" indent="0" algn="ctr">
              <a:buNone/>
            </a:pPr>
            <a:endParaRPr lang="en-US" sz="1000" dirty="0" smtClean="0"/>
          </a:p>
          <a:p>
            <a:pPr marL="68580" indent="0" algn="ctr">
              <a:buNone/>
            </a:pPr>
            <a:r>
              <a:rPr lang="en-US" dirty="0" smtClean="0"/>
              <a:t>Roy Rogers collection. 1 (DVD)</a:t>
            </a:r>
          </a:p>
          <a:p>
            <a:pPr marL="68580" indent="0">
              <a:buNone/>
            </a:pPr>
            <a:endParaRPr lang="en-US" sz="1000" dirty="0" smtClean="0"/>
          </a:p>
          <a:p>
            <a:pPr indent="-457200">
              <a:buNone/>
            </a:pPr>
            <a:r>
              <a:rPr lang="en-US" dirty="0" smtClean="0"/>
              <a:t>500 DVD release of the 1939 (Days of Jesse James) and 1943 (King of the cowboys) motion pictures.</a:t>
            </a:r>
          </a:p>
          <a:p>
            <a:pPr indent="-457200">
              <a:spcBef>
                <a:spcPts val="1500"/>
              </a:spcBef>
              <a:buNone/>
            </a:pPr>
            <a:r>
              <a:rPr lang="en-US" dirty="0" smtClean="0"/>
              <a:t>505 Days of Jesse James / director, Joseph Kane … (54 min.) -- King of the cowboys / directed by … (71 min.) </a:t>
            </a:r>
          </a:p>
          <a:p>
            <a:pPr indent="-457200">
              <a:spcBef>
                <a:spcPts val="1500"/>
              </a:spcBef>
              <a:buNone/>
            </a:pPr>
            <a:r>
              <a:rPr lang="en-US" dirty="0" smtClean="0"/>
              <a:t>508 Photography, Reggie Lanning, William Bradford ; art directors, Russell Kimball, Paul Youngblood …</a:t>
            </a:r>
          </a:p>
        </p:txBody>
      </p:sp>
    </p:spTree>
    <p:extLst>
      <p:ext uri="{BB962C8B-B14F-4D97-AF65-F5344CB8AC3E}">
        <p14:creationId xmlns:p14="http://schemas.microsoft.com/office/powerpoint/2010/main" val="2702295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Relationships</a:t>
            </a:r>
            <a:endParaRPr lang="en-US" sz="5400" dirty="0"/>
          </a:p>
        </p:txBody>
      </p:sp>
      <p:sp>
        <p:nvSpPr>
          <p:cNvPr id="3" name="Content Placeholder 2"/>
          <p:cNvSpPr>
            <a:spLocks noGrp="1"/>
          </p:cNvSpPr>
          <p:nvPr>
            <p:ph idx="1"/>
          </p:nvPr>
        </p:nvSpPr>
        <p:spPr>
          <a:xfrm>
            <a:off x="381000" y="1371600"/>
            <a:ext cx="8763000" cy="5257800"/>
          </a:xfrm>
        </p:spPr>
        <p:txBody>
          <a:bodyPr>
            <a:noAutofit/>
          </a:bodyPr>
          <a:lstStyle/>
          <a:p>
            <a:pPr marL="68580" indent="0">
              <a:buNone/>
            </a:pPr>
            <a:r>
              <a:rPr lang="en-US" sz="2800" dirty="0" smtClean="0"/>
              <a:t>WITHIN RECORDS:  TWO MOVIES</a:t>
            </a:r>
          </a:p>
          <a:p>
            <a:pPr marL="68580" indent="0" algn="ctr">
              <a:buNone/>
            </a:pPr>
            <a:endParaRPr lang="en-US" sz="1000" dirty="0" smtClean="0"/>
          </a:p>
          <a:p>
            <a:pPr marL="68580" indent="0" algn="ctr">
              <a:buNone/>
            </a:pPr>
            <a:r>
              <a:rPr lang="en-US" dirty="0" smtClean="0"/>
              <a:t>Roy Rogers collection. 1 (DVD)</a:t>
            </a:r>
          </a:p>
          <a:p>
            <a:pPr>
              <a:buNone/>
            </a:pPr>
            <a:endParaRPr lang="en-US" sz="1000" dirty="0" smtClean="0"/>
          </a:p>
          <a:p>
            <a:pPr indent="-457200">
              <a:buNone/>
            </a:pPr>
            <a:r>
              <a:rPr lang="en-US" dirty="0" smtClean="0"/>
              <a:t>511 King of the cowboys: Roy Rogers, Smiley </a:t>
            </a:r>
            <a:r>
              <a:rPr lang="en-US" dirty="0" err="1" smtClean="0"/>
              <a:t>Burnette</a:t>
            </a:r>
            <a:r>
              <a:rPr lang="en-US" dirty="0" smtClean="0"/>
              <a:t>.</a:t>
            </a:r>
          </a:p>
          <a:p>
            <a:pPr indent="-457200">
              <a:spcBef>
                <a:spcPts val="1500"/>
              </a:spcBef>
              <a:buNone/>
            </a:pPr>
            <a:r>
              <a:rPr lang="en-US" dirty="0" smtClean="0"/>
              <a:t>511 Days of Jesse James: Roy Rogers, George "Gabby" Hayes. </a:t>
            </a:r>
          </a:p>
          <a:p>
            <a:pPr indent="-457200">
              <a:spcBef>
                <a:spcPts val="1500"/>
              </a:spcBef>
              <a:buNone/>
            </a:pPr>
            <a:r>
              <a:rPr lang="en-US" dirty="0" smtClean="0"/>
              <a:t>520 In Days of Jesse James, Roy proves that Jesse James ... In King of the cowboys, Roy infiltrates …</a:t>
            </a:r>
          </a:p>
        </p:txBody>
      </p:sp>
    </p:spTree>
    <p:extLst>
      <p:ext uri="{BB962C8B-B14F-4D97-AF65-F5344CB8AC3E}">
        <p14:creationId xmlns:p14="http://schemas.microsoft.com/office/powerpoint/2010/main" val="1697900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Relationships</a:t>
            </a:r>
            <a:endParaRPr lang="en-US" sz="5400" dirty="0"/>
          </a:p>
        </p:txBody>
      </p:sp>
      <p:sp>
        <p:nvSpPr>
          <p:cNvPr id="3" name="Content Placeholder 2"/>
          <p:cNvSpPr>
            <a:spLocks noGrp="1"/>
          </p:cNvSpPr>
          <p:nvPr>
            <p:ph idx="1"/>
          </p:nvPr>
        </p:nvSpPr>
        <p:spPr>
          <a:xfrm>
            <a:off x="914400" y="1371600"/>
            <a:ext cx="7315200" cy="5257800"/>
          </a:xfrm>
        </p:spPr>
        <p:txBody>
          <a:bodyPr>
            <a:noAutofit/>
          </a:bodyPr>
          <a:lstStyle/>
          <a:p>
            <a:pPr marL="68580" indent="0">
              <a:buNone/>
            </a:pPr>
            <a:r>
              <a:rPr lang="en-US" sz="2800" dirty="0" smtClean="0"/>
              <a:t>WITHIN RECORDS:  TWO MOVIES</a:t>
            </a:r>
          </a:p>
          <a:p>
            <a:pPr marL="68580" indent="0" algn="ctr">
              <a:buNone/>
            </a:pPr>
            <a:endParaRPr lang="en-US" sz="1000" dirty="0" smtClean="0"/>
          </a:p>
          <a:p>
            <a:pPr marL="68580" indent="0" algn="ctr">
              <a:buNone/>
            </a:pPr>
            <a:r>
              <a:rPr lang="en-US" sz="2800" dirty="0" smtClean="0"/>
              <a:t>Roy Rogers collection. 1 (DVD)</a:t>
            </a:r>
          </a:p>
          <a:p>
            <a:pPr>
              <a:buNone/>
            </a:pPr>
            <a:endParaRPr lang="en-US" sz="1000" dirty="0" smtClean="0"/>
          </a:p>
          <a:p>
            <a:r>
              <a:rPr lang="en-US" dirty="0" smtClean="0"/>
              <a:t>Western films. </a:t>
            </a:r>
          </a:p>
          <a:p>
            <a:r>
              <a:rPr lang="en-US" dirty="0" smtClean="0"/>
              <a:t>Feature films. </a:t>
            </a:r>
          </a:p>
          <a:p>
            <a:r>
              <a:rPr lang="en-US" dirty="0" smtClean="0"/>
              <a:t>Fiction films. </a:t>
            </a:r>
          </a:p>
          <a:p>
            <a:r>
              <a:rPr lang="en-US" dirty="0" smtClean="0"/>
              <a:t>Rogers, Roy, 1911-1998. $4 act</a:t>
            </a:r>
          </a:p>
          <a:p>
            <a:r>
              <a:rPr lang="en-US" dirty="0" smtClean="0"/>
              <a:t>Hayes, George, 1885-1969. </a:t>
            </a:r>
            <a:r>
              <a:rPr lang="en-US" dirty="0"/>
              <a:t>$4 </a:t>
            </a:r>
            <a:r>
              <a:rPr lang="en-US" dirty="0" smtClean="0"/>
              <a:t>act</a:t>
            </a:r>
          </a:p>
          <a:p>
            <a:r>
              <a:rPr lang="en-US" dirty="0" err="1" smtClean="0"/>
              <a:t>Burnette</a:t>
            </a:r>
            <a:r>
              <a:rPr lang="en-US" dirty="0" smtClean="0"/>
              <a:t>, Smiley, 1911-1967. </a:t>
            </a:r>
            <a:r>
              <a:rPr lang="en-US" dirty="0"/>
              <a:t>$4 </a:t>
            </a:r>
            <a:r>
              <a:rPr lang="en-US" dirty="0" smtClean="0"/>
              <a:t>act</a:t>
            </a:r>
          </a:p>
          <a:p>
            <a:r>
              <a:rPr lang="en-US" dirty="0" smtClean="0"/>
              <a:t>Kane, Joseph, 1894-1975. </a:t>
            </a:r>
            <a:r>
              <a:rPr lang="en-US" dirty="0"/>
              <a:t>$4 </a:t>
            </a:r>
            <a:r>
              <a:rPr lang="en-US" dirty="0" smtClean="0"/>
              <a:t>drt</a:t>
            </a:r>
          </a:p>
          <a:p>
            <a:endParaRPr lang="en-US" sz="2800" dirty="0"/>
          </a:p>
        </p:txBody>
      </p:sp>
    </p:spTree>
    <p:extLst>
      <p:ext uri="{BB962C8B-B14F-4D97-AF65-F5344CB8AC3E}">
        <p14:creationId xmlns:p14="http://schemas.microsoft.com/office/powerpoint/2010/main" val="2846139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Relationships</a:t>
            </a:r>
            <a:endParaRPr lang="en-US" sz="5400" dirty="0"/>
          </a:p>
        </p:txBody>
      </p:sp>
      <p:sp>
        <p:nvSpPr>
          <p:cNvPr id="3" name="Content Placeholder 2"/>
          <p:cNvSpPr>
            <a:spLocks noGrp="1"/>
          </p:cNvSpPr>
          <p:nvPr>
            <p:ph idx="1"/>
          </p:nvPr>
        </p:nvSpPr>
        <p:spPr>
          <a:xfrm>
            <a:off x="381000" y="1371600"/>
            <a:ext cx="8763000" cy="5257800"/>
          </a:xfrm>
        </p:spPr>
        <p:txBody>
          <a:bodyPr>
            <a:noAutofit/>
          </a:bodyPr>
          <a:lstStyle/>
          <a:p>
            <a:pPr marL="68580" indent="0">
              <a:buNone/>
            </a:pPr>
            <a:r>
              <a:rPr lang="en-US" sz="2800" dirty="0" smtClean="0"/>
              <a:t>WITHIN RECORDS:  </a:t>
            </a:r>
            <a:r>
              <a:rPr lang="en-US" sz="2800" dirty="0" smtClean="0"/>
              <a:t>A BETTER APPROACH</a:t>
            </a:r>
            <a:endParaRPr lang="en-US" sz="2800" dirty="0" smtClean="0"/>
          </a:p>
          <a:p>
            <a:pPr marL="68580" indent="0" algn="ctr">
              <a:buNone/>
            </a:pPr>
            <a:endParaRPr lang="en-US" sz="800" dirty="0" smtClean="0"/>
          </a:p>
          <a:p>
            <a:pPr marL="68580" indent="0" algn="ctr">
              <a:spcBef>
                <a:spcPts val="200"/>
              </a:spcBef>
              <a:buNone/>
            </a:pPr>
            <a:r>
              <a:rPr lang="en-US" sz="2800" dirty="0" smtClean="0"/>
              <a:t>Roy Rogers collection. 1 (DVD)</a:t>
            </a:r>
          </a:p>
          <a:p>
            <a:pPr>
              <a:buNone/>
            </a:pPr>
            <a:endParaRPr lang="en-US" sz="1000" dirty="0" smtClean="0"/>
          </a:p>
          <a:p>
            <a:pPr>
              <a:spcBef>
                <a:spcPts val="200"/>
              </a:spcBef>
              <a:buNone/>
            </a:pPr>
            <a:r>
              <a:rPr lang="en-US" sz="2800" dirty="0" smtClean="0"/>
              <a:t>1. </a:t>
            </a:r>
            <a:r>
              <a:rPr lang="en-US" sz="2800" b="1" dirty="0" smtClean="0"/>
              <a:t>Days of Jesse James (1939, 54 min.)</a:t>
            </a:r>
            <a:endParaRPr lang="en-US" sz="2800" dirty="0" smtClean="0"/>
          </a:p>
          <a:p>
            <a:pPr>
              <a:spcBef>
                <a:spcPts val="200"/>
              </a:spcBef>
              <a:buNone/>
            </a:pPr>
            <a:r>
              <a:rPr lang="en-US" sz="2800" dirty="0" smtClean="0"/>
              <a:t>  Director: </a:t>
            </a:r>
            <a:r>
              <a:rPr lang="en-US" sz="2800" u="sng" dirty="0" smtClean="0"/>
              <a:t>Kane, Joseph, 1894-1975</a:t>
            </a:r>
            <a:endParaRPr lang="en-US" sz="2800" dirty="0" smtClean="0"/>
          </a:p>
          <a:p>
            <a:pPr>
              <a:spcBef>
                <a:spcPts val="200"/>
              </a:spcBef>
              <a:buNone/>
            </a:pPr>
            <a:r>
              <a:rPr lang="en-US" sz="2800" dirty="0" smtClean="0"/>
              <a:t>  Cast: </a:t>
            </a:r>
            <a:r>
              <a:rPr lang="en-US" sz="2800" u="sng" dirty="0" smtClean="0"/>
              <a:t>Rogers, Roy, 1911-1998</a:t>
            </a:r>
            <a:r>
              <a:rPr lang="en-US" sz="2800" dirty="0" smtClean="0"/>
              <a:t>  </a:t>
            </a:r>
            <a:r>
              <a:rPr lang="en-US" sz="2800" u="sng" dirty="0" smtClean="0"/>
              <a:t>Hayes, George, 1885-1969</a:t>
            </a:r>
          </a:p>
          <a:p>
            <a:pPr>
              <a:spcBef>
                <a:spcPts val="200"/>
              </a:spcBef>
              <a:buNone/>
            </a:pPr>
            <a:r>
              <a:rPr lang="en-US" sz="2800" dirty="0" smtClean="0"/>
              <a:t>  Summary: Roy proves that Jesse James ... (</a:t>
            </a:r>
            <a:r>
              <a:rPr lang="en-US" sz="2800" u="sng" dirty="0" smtClean="0"/>
              <a:t>more info</a:t>
            </a:r>
            <a:r>
              <a:rPr lang="en-US" sz="2800" dirty="0" smtClean="0"/>
              <a:t>)</a:t>
            </a:r>
          </a:p>
          <a:p>
            <a:pPr>
              <a:spcBef>
                <a:spcPts val="1000"/>
              </a:spcBef>
              <a:buNone/>
            </a:pPr>
            <a:r>
              <a:rPr lang="en-US" sz="2800" dirty="0" smtClean="0"/>
              <a:t>2. </a:t>
            </a:r>
            <a:r>
              <a:rPr lang="en-US" sz="2800" b="1" dirty="0" smtClean="0"/>
              <a:t>King of the cowboys (1943, 67 min.)</a:t>
            </a:r>
          </a:p>
          <a:p>
            <a:pPr>
              <a:spcBef>
                <a:spcPts val="200"/>
              </a:spcBef>
              <a:buNone/>
            </a:pPr>
            <a:r>
              <a:rPr lang="en-US" sz="2800" dirty="0" smtClean="0"/>
              <a:t>  Director: </a:t>
            </a:r>
            <a:r>
              <a:rPr lang="en-US" sz="2800" u="sng" dirty="0" smtClean="0"/>
              <a:t>Kane, Joseph, 1894-1975</a:t>
            </a:r>
            <a:endParaRPr lang="en-US" sz="2800" dirty="0" smtClean="0"/>
          </a:p>
          <a:p>
            <a:pPr>
              <a:spcBef>
                <a:spcPts val="200"/>
              </a:spcBef>
              <a:buNone/>
            </a:pPr>
            <a:r>
              <a:rPr lang="en-US" sz="2800" dirty="0" smtClean="0"/>
              <a:t>  Cast: </a:t>
            </a:r>
            <a:r>
              <a:rPr lang="en-US" sz="2800" u="sng" dirty="0" smtClean="0"/>
              <a:t>Rogers, Roy, 1911-1998</a:t>
            </a:r>
            <a:r>
              <a:rPr lang="en-US" sz="2800" dirty="0" smtClean="0"/>
              <a:t> </a:t>
            </a:r>
            <a:r>
              <a:rPr lang="en-US" sz="2800" u="sng" dirty="0" err="1" smtClean="0"/>
              <a:t>Burnette</a:t>
            </a:r>
            <a:r>
              <a:rPr lang="en-US" sz="2800" u="sng" dirty="0" smtClean="0"/>
              <a:t>, Smiley, 1911-1967</a:t>
            </a:r>
          </a:p>
          <a:p>
            <a:pPr>
              <a:spcBef>
                <a:spcPts val="200"/>
              </a:spcBef>
              <a:buNone/>
            </a:pPr>
            <a:r>
              <a:rPr lang="en-US" sz="2800" dirty="0" smtClean="0"/>
              <a:t>  Summary: Roy infiltrates ... (</a:t>
            </a:r>
            <a:r>
              <a:rPr lang="en-US" sz="2800" u="sng" dirty="0" smtClean="0"/>
              <a:t>more info</a:t>
            </a:r>
            <a:r>
              <a:rPr lang="en-US" sz="2800" dirty="0" smtClean="0"/>
              <a:t>)</a:t>
            </a:r>
          </a:p>
          <a:p>
            <a:pPr>
              <a:buNone/>
            </a:pPr>
            <a:endParaRPr lang="en-US" sz="2800" dirty="0"/>
          </a:p>
        </p:txBody>
      </p:sp>
    </p:spTree>
    <p:extLst>
      <p:ext uri="{BB962C8B-B14F-4D97-AF65-F5344CB8AC3E}">
        <p14:creationId xmlns:p14="http://schemas.microsoft.com/office/powerpoint/2010/main" val="346595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Relationships</a:t>
            </a:r>
            <a:endParaRPr lang="en-US" sz="5400" dirty="0"/>
          </a:p>
        </p:txBody>
      </p:sp>
      <p:sp>
        <p:nvSpPr>
          <p:cNvPr id="3" name="Content Placeholder 2"/>
          <p:cNvSpPr>
            <a:spLocks noGrp="1"/>
          </p:cNvSpPr>
          <p:nvPr>
            <p:ph idx="1"/>
          </p:nvPr>
        </p:nvSpPr>
        <p:spPr>
          <a:xfrm>
            <a:off x="914400" y="1783560"/>
            <a:ext cx="7772400" cy="4845840"/>
          </a:xfrm>
        </p:spPr>
        <p:txBody>
          <a:bodyPr>
            <a:normAutofit fontScale="92500" lnSpcReduction="10000"/>
          </a:bodyPr>
          <a:lstStyle/>
          <a:p>
            <a:pPr>
              <a:buNone/>
            </a:pPr>
            <a:r>
              <a:rPr lang="en-US" sz="3200" dirty="0" smtClean="0"/>
              <a:t>BETWEEN RECORDS</a:t>
            </a:r>
          </a:p>
          <a:p>
            <a:pPr>
              <a:buNone/>
            </a:pPr>
            <a:endParaRPr lang="en-US" sz="1200" dirty="0" smtClean="0"/>
          </a:p>
          <a:p>
            <a:pPr>
              <a:buNone/>
            </a:pPr>
            <a:r>
              <a:rPr lang="en-US" sz="3300" dirty="0" smtClean="0">
                <a:solidFill>
                  <a:srgbClr val="002060"/>
                </a:solidFill>
              </a:rPr>
              <a:t>Anna Karenina (Motion picture : 1967)</a:t>
            </a:r>
          </a:p>
          <a:p>
            <a:pPr>
              <a:buNone/>
            </a:pPr>
            <a:r>
              <a:rPr lang="en-US" sz="3300" dirty="0" smtClean="0"/>
              <a:t>Based on the novel by Leo Tolstoy</a:t>
            </a:r>
          </a:p>
          <a:p>
            <a:pPr>
              <a:buNone/>
            </a:pPr>
            <a:r>
              <a:rPr lang="en-US" sz="3300" dirty="0" smtClean="0">
                <a:solidFill>
                  <a:srgbClr val="FF0000"/>
                </a:solidFill>
              </a:rPr>
              <a:t>Tolstoy, Leo, </a:t>
            </a:r>
            <a:r>
              <a:rPr lang="en-US" sz="3300" dirty="0" err="1" smtClean="0">
                <a:solidFill>
                  <a:srgbClr val="FF0000"/>
                </a:solidFill>
              </a:rPr>
              <a:t>graf</a:t>
            </a:r>
            <a:r>
              <a:rPr lang="en-US" sz="3300" dirty="0" smtClean="0">
                <a:solidFill>
                  <a:srgbClr val="FF0000"/>
                </a:solidFill>
              </a:rPr>
              <a:t>, 1828-1910. Anna Karenina</a:t>
            </a:r>
          </a:p>
          <a:p>
            <a:pPr>
              <a:buNone/>
            </a:pPr>
            <a:endParaRPr lang="en-US" sz="1600" dirty="0" smtClean="0"/>
          </a:p>
          <a:p>
            <a:pPr>
              <a:buNone/>
            </a:pPr>
            <a:r>
              <a:rPr lang="en-US" sz="3200" b="1" dirty="0" smtClean="0">
                <a:solidFill>
                  <a:srgbClr val="002060"/>
                </a:solidFill>
              </a:rPr>
              <a:t>http://id.loc.gov/authorities/names/no2009034643</a:t>
            </a:r>
          </a:p>
          <a:p>
            <a:pPr>
              <a:buNone/>
            </a:pPr>
            <a:r>
              <a:rPr lang="en-US" sz="3200" b="1" dirty="0" smtClean="0"/>
              <a:t>http://rdvocab.info/RDARelationshipsWEMI/motionPictureAdaptationOfWork</a:t>
            </a:r>
            <a:r>
              <a:rPr lang="en-US" sz="3200" b="1" dirty="0" smtClean="0">
                <a:solidFill>
                  <a:srgbClr val="FF0000"/>
                </a:solidFill>
              </a:rPr>
              <a:t> </a:t>
            </a:r>
          </a:p>
          <a:p>
            <a:pPr>
              <a:buNone/>
            </a:pPr>
            <a:r>
              <a:rPr lang="en-US" sz="3200" b="1" dirty="0" smtClean="0">
                <a:solidFill>
                  <a:srgbClr val="FF0000"/>
                </a:solidFill>
              </a:rPr>
              <a:t>http://id.loc.gov/authorities/names/no2009049512.html</a:t>
            </a:r>
          </a:p>
          <a:p>
            <a:pPr>
              <a:buNone/>
            </a:pPr>
            <a:endParaRPr lang="en-US" sz="3200" dirty="0" smtClean="0"/>
          </a:p>
        </p:txBody>
      </p:sp>
    </p:spTree>
    <p:extLst>
      <p:ext uri="{BB962C8B-B14F-4D97-AF65-F5344CB8AC3E}">
        <p14:creationId xmlns:p14="http://schemas.microsoft.com/office/powerpoint/2010/main" val="68039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Relationships</a:t>
            </a:r>
            <a:endParaRPr lang="en-US" sz="5400" dirty="0"/>
          </a:p>
        </p:txBody>
      </p:sp>
      <p:sp>
        <p:nvSpPr>
          <p:cNvPr id="3" name="Content Placeholder 2"/>
          <p:cNvSpPr>
            <a:spLocks noGrp="1"/>
          </p:cNvSpPr>
          <p:nvPr>
            <p:ph idx="1"/>
          </p:nvPr>
        </p:nvSpPr>
        <p:spPr>
          <a:xfrm>
            <a:off x="762000" y="1783560"/>
            <a:ext cx="7924800" cy="4572000"/>
          </a:xfrm>
        </p:spPr>
        <p:txBody>
          <a:bodyPr/>
          <a:lstStyle/>
          <a:p>
            <a:pPr>
              <a:buNone/>
            </a:pPr>
            <a:r>
              <a:rPr lang="en-US" sz="3200" dirty="0" smtClean="0"/>
              <a:t>WITH OTHER DATASETS</a:t>
            </a:r>
          </a:p>
          <a:p>
            <a:pPr>
              <a:buNone/>
            </a:pPr>
            <a:endParaRPr lang="en-US" sz="1000" dirty="0" smtClean="0"/>
          </a:p>
          <a:p>
            <a:pPr>
              <a:buNone/>
            </a:pPr>
            <a:r>
              <a:rPr lang="en-US" sz="3200" b="1" dirty="0" smtClean="0"/>
              <a:t>King Kong (Motion picture : 2005)</a:t>
            </a:r>
          </a:p>
          <a:p>
            <a:pPr>
              <a:buNone/>
            </a:pPr>
            <a:r>
              <a:rPr lang="en-US" sz="3200" dirty="0" smtClean="0"/>
              <a:t>http://id.loc.gov/authorities/names/no2005102675.html</a:t>
            </a:r>
          </a:p>
          <a:p>
            <a:pPr>
              <a:buNone/>
            </a:pPr>
            <a:endParaRPr lang="en-US" sz="1000" dirty="0" smtClean="0"/>
          </a:p>
          <a:p>
            <a:pPr>
              <a:buNone/>
            </a:pPr>
            <a:r>
              <a:rPr lang="en-US" sz="3200" dirty="0" smtClean="0"/>
              <a:t>http://www.freebase.com/view/en/king_kong_2005</a:t>
            </a:r>
          </a:p>
          <a:p>
            <a:pPr>
              <a:buNone/>
            </a:pPr>
            <a:r>
              <a:rPr lang="en-US" sz="3200" dirty="0" smtClean="0"/>
              <a:t>http://www.imdb.com/title/tt0360717/</a:t>
            </a:r>
          </a:p>
          <a:p>
            <a:pPr>
              <a:buNone/>
            </a:pPr>
            <a:endParaRPr lang="en-US" sz="3200" dirty="0" smtClean="0"/>
          </a:p>
          <a:p>
            <a:pPr>
              <a:buNone/>
            </a:pPr>
            <a:endParaRPr lang="en-US" sz="3200" dirty="0" smtClean="0"/>
          </a:p>
        </p:txBody>
      </p:sp>
    </p:spTree>
    <p:extLst>
      <p:ext uri="{BB962C8B-B14F-4D97-AF65-F5344CB8AC3E}">
        <p14:creationId xmlns:p14="http://schemas.microsoft.com/office/powerpoint/2010/main" val="2774204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Relationships</a:t>
            </a:r>
            <a:endParaRPr lang="en-US" sz="5400" dirty="0"/>
          </a:p>
        </p:txBody>
      </p:sp>
      <p:sp>
        <p:nvSpPr>
          <p:cNvPr id="3" name="Content Placeholder 2"/>
          <p:cNvSpPr>
            <a:spLocks noGrp="1"/>
          </p:cNvSpPr>
          <p:nvPr>
            <p:ph idx="1"/>
          </p:nvPr>
        </p:nvSpPr>
        <p:spPr>
          <a:xfrm>
            <a:off x="152400" y="1783560"/>
            <a:ext cx="8915400" cy="4572000"/>
          </a:xfrm>
        </p:spPr>
        <p:txBody>
          <a:bodyPr>
            <a:normAutofit fontScale="85000" lnSpcReduction="20000"/>
          </a:bodyPr>
          <a:lstStyle/>
          <a:p>
            <a:pPr>
              <a:buNone/>
            </a:pPr>
            <a:r>
              <a:rPr lang="en-US" sz="3200" dirty="0" smtClean="0"/>
              <a:t>WITH OTHER DATASETS: </a:t>
            </a:r>
            <a:r>
              <a:rPr lang="en-US" sz="3200" b="1" dirty="0" smtClean="0"/>
              <a:t>King </a:t>
            </a:r>
            <a:r>
              <a:rPr lang="en-US" sz="3200" b="1" dirty="0"/>
              <a:t>Kong </a:t>
            </a:r>
            <a:r>
              <a:rPr lang="en-US" sz="3200" b="1" dirty="0" smtClean="0"/>
              <a:t>from Freeb</a:t>
            </a:r>
            <a:r>
              <a:rPr lang="en-US" b="1" dirty="0" smtClean="0"/>
              <a:t>ase to </a:t>
            </a:r>
            <a:r>
              <a:rPr lang="en-US" sz="3200" b="1" dirty="0" smtClean="0"/>
              <a:t>elsewhere </a:t>
            </a:r>
            <a:r>
              <a:rPr lang="en-US" sz="3200" b="1" dirty="0"/>
              <a:t>on the web </a:t>
            </a:r>
            <a:endParaRPr lang="en-US" sz="3200" dirty="0"/>
          </a:p>
          <a:p>
            <a:pPr lvl="0">
              <a:spcBef>
                <a:spcPts val="2000"/>
              </a:spcBef>
            </a:pPr>
            <a:r>
              <a:rPr lang="en-US" sz="3200" u="sng" dirty="0"/>
              <a:t>Wikipedia </a:t>
            </a:r>
            <a:endParaRPr lang="en-US" sz="3200" dirty="0"/>
          </a:p>
          <a:p>
            <a:pPr lvl="0"/>
            <a:r>
              <a:rPr lang="en-US" sz="3200" u="sng" dirty="0"/>
              <a:t>IMDB Title Page </a:t>
            </a:r>
            <a:endParaRPr lang="en-US" sz="3200" dirty="0"/>
          </a:p>
          <a:p>
            <a:pPr lvl="0"/>
            <a:r>
              <a:rPr lang="en-US" sz="3200" u="sng" dirty="0"/>
              <a:t>Netflix </a:t>
            </a:r>
            <a:endParaRPr lang="en-US" sz="3200" dirty="0"/>
          </a:p>
          <a:p>
            <a:pPr lvl="0"/>
            <a:r>
              <a:rPr lang="en-US" sz="3200" u="sng" dirty="0"/>
              <a:t>Rotten Tomatoes </a:t>
            </a:r>
            <a:endParaRPr lang="en-US" sz="3200" dirty="0"/>
          </a:p>
          <a:p>
            <a:pPr lvl="0"/>
            <a:r>
              <a:rPr lang="en-US" sz="3200" u="sng" dirty="0" err="1"/>
              <a:t>Metacritic</a:t>
            </a:r>
            <a:r>
              <a:rPr lang="en-US" sz="3200" u="sng" dirty="0"/>
              <a:t> </a:t>
            </a:r>
            <a:endParaRPr lang="en-US" sz="3200" dirty="0"/>
          </a:p>
          <a:p>
            <a:pPr lvl="0"/>
            <a:r>
              <a:rPr lang="en-US" sz="3200" u="sng" dirty="0" smtClean="0"/>
              <a:t>Japanese </a:t>
            </a:r>
            <a:r>
              <a:rPr lang="en-US" sz="3200" u="sng" dirty="0"/>
              <a:t>Wikipedia </a:t>
            </a:r>
            <a:endParaRPr lang="en-US" sz="3200" dirty="0"/>
          </a:p>
          <a:p>
            <a:pPr lvl="0"/>
            <a:r>
              <a:rPr lang="en-US" sz="3200" u="sng" dirty="0" err="1" smtClean="0"/>
              <a:t>Allocine</a:t>
            </a:r>
            <a:r>
              <a:rPr lang="en-US" sz="3200" u="sng" dirty="0" smtClean="0"/>
              <a:t> </a:t>
            </a:r>
            <a:r>
              <a:rPr lang="en-US" sz="3200" u="sng" dirty="0"/>
              <a:t>Canada - Movie </a:t>
            </a:r>
            <a:endParaRPr lang="en-US" sz="3200" dirty="0"/>
          </a:p>
          <a:p>
            <a:pPr lvl="0"/>
            <a:r>
              <a:rPr lang="en-US" sz="3200" u="sng" dirty="0" err="1"/>
              <a:t>Beyazperde</a:t>
            </a:r>
            <a:r>
              <a:rPr lang="en-US" sz="3200" u="sng" dirty="0"/>
              <a:t> - Movie </a:t>
            </a:r>
            <a:endParaRPr lang="en-US" sz="3200" dirty="0"/>
          </a:p>
          <a:p>
            <a:pPr lvl="0"/>
            <a:r>
              <a:rPr lang="en-US" sz="3200" u="sng" dirty="0"/>
              <a:t>Review of King Kong by Liam Lacey at The Globe and Mail </a:t>
            </a:r>
            <a:endParaRPr lang="en-US" sz="3200" u="sng" dirty="0" smtClean="0"/>
          </a:p>
          <a:p>
            <a:pPr lvl="0"/>
            <a:r>
              <a:rPr lang="en-US" sz="3200" u="sng" dirty="0" smtClean="0"/>
              <a:t>Review </a:t>
            </a:r>
            <a:r>
              <a:rPr lang="en-US" sz="3200" u="sng" dirty="0"/>
              <a:t>of King Kong by James </a:t>
            </a:r>
            <a:r>
              <a:rPr lang="en-US" sz="3200" u="sng" dirty="0" err="1"/>
              <a:t>Berardinelli</a:t>
            </a:r>
            <a:r>
              <a:rPr lang="en-US" sz="3200" u="sng" dirty="0"/>
              <a:t> at </a:t>
            </a:r>
            <a:r>
              <a:rPr lang="en-US" sz="3200" u="sng" dirty="0" err="1"/>
              <a:t>ReelViews</a:t>
            </a:r>
            <a:r>
              <a:rPr lang="en-US" sz="3200" u="sng" dirty="0"/>
              <a:t> </a:t>
            </a:r>
            <a:endParaRPr lang="en-US" sz="3200" dirty="0" smtClean="0"/>
          </a:p>
        </p:txBody>
      </p:sp>
    </p:spTree>
    <p:extLst>
      <p:ext uri="{BB962C8B-B14F-4D97-AF65-F5344CB8AC3E}">
        <p14:creationId xmlns:p14="http://schemas.microsoft.com/office/powerpoint/2010/main" val="1566200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get there from here?</a:t>
            </a:r>
            <a:endParaRPr lang="en-US" dirty="0"/>
          </a:p>
        </p:txBody>
      </p:sp>
      <p:sp>
        <p:nvSpPr>
          <p:cNvPr id="3" name="Content Placeholder 2"/>
          <p:cNvSpPr>
            <a:spLocks noGrp="1"/>
          </p:cNvSpPr>
          <p:nvPr>
            <p:ph idx="1"/>
          </p:nvPr>
        </p:nvSpPr>
        <p:spPr>
          <a:xfrm>
            <a:off x="457200" y="1524001"/>
            <a:ext cx="8229600" cy="4876800"/>
          </a:xfrm>
        </p:spPr>
        <p:txBody>
          <a:bodyPr/>
          <a:lstStyle/>
          <a:p>
            <a:pPr marL="118872" indent="0" algn="ctr">
              <a:buNone/>
            </a:pPr>
            <a:r>
              <a:rPr lang="en-US" dirty="0" smtClean="0"/>
              <a:t>Challenges for development</a:t>
            </a:r>
          </a:p>
          <a:p>
            <a:pPr marL="118872" indent="0" algn="ctr">
              <a:buNone/>
            </a:pPr>
            <a:endParaRPr lang="en-US" sz="2000" dirty="0" smtClean="0"/>
          </a:p>
          <a:p>
            <a:pPr marL="118872" indent="0">
              <a:buNone/>
            </a:pPr>
            <a:r>
              <a:rPr lang="en-US" sz="3600" dirty="0" smtClean="0"/>
              <a:t>					      With what $?</a:t>
            </a:r>
          </a:p>
          <a:p>
            <a:pPr marL="118872" indent="0">
              <a:buNone/>
            </a:pPr>
            <a:endParaRPr lang="en-US" sz="3600" dirty="0"/>
          </a:p>
          <a:p>
            <a:pPr marL="118872" indent="0">
              <a:buNone/>
            </a:pPr>
            <a:endParaRPr lang="en-US" sz="3600" dirty="0" smtClean="0"/>
          </a:p>
          <a:p>
            <a:pPr marL="118872" indent="0">
              <a:buNone/>
            </a:pPr>
            <a:endParaRPr lang="en-US" sz="3600" dirty="0"/>
          </a:p>
          <a:p>
            <a:pPr marL="118872" indent="0">
              <a:buNone/>
            </a:pPr>
            <a:endParaRPr lang="en-US" sz="3600" dirty="0" smtClean="0"/>
          </a:p>
          <a:p>
            <a:pPr marL="118872" indent="0">
              <a:buNone/>
            </a:pPr>
            <a:endParaRPr lang="en-US" sz="3600" dirty="0"/>
          </a:p>
          <a:p>
            <a:pPr marL="118872" indent="0">
              <a:buNone/>
            </a:pPr>
            <a:r>
              <a:rPr lang="en-US" sz="3600" dirty="0" smtClean="0"/>
              <a:t>	Who</a:t>
            </a:r>
            <a:r>
              <a:rPr lang="en-US" sz="3600" dirty="0"/>
              <a:t>?</a:t>
            </a:r>
            <a:endParaRPr lang="en-US" sz="3600" dirty="0" smtClean="0"/>
          </a:p>
          <a:p>
            <a:endParaRPr lang="en-US" dirty="0" smtClean="0"/>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048000"/>
            <a:ext cx="2429066" cy="3124200"/>
          </a:xfrm>
          <a:prstGeom prst="rect">
            <a:avLst/>
          </a:prstGeom>
        </p:spPr>
      </p:pic>
      <p:sp>
        <p:nvSpPr>
          <p:cNvPr id="5" name="TextBox 4"/>
          <p:cNvSpPr txBox="1"/>
          <p:nvPr/>
        </p:nvSpPr>
        <p:spPr>
          <a:xfrm>
            <a:off x="5116872" y="6488668"/>
            <a:ext cx="4027128" cy="369332"/>
          </a:xfrm>
          <a:prstGeom prst="rect">
            <a:avLst/>
          </a:prstGeom>
          <a:noFill/>
        </p:spPr>
        <p:txBody>
          <a:bodyPr wrap="none" rtlCol="0">
            <a:spAutoFit/>
          </a:bodyPr>
          <a:lstStyle/>
          <a:p>
            <a:r>
              <a:rPr lang="en-US" dirty="0" smtClean="0"/>
              <a:t>Open Clip Art Library: </a:t>
            </a:r>
            <a:r>
              <a:rPr lang="en-US" dirty="0" err="1"/>
              <a:t>johnny_automatic</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2185720"/>
            <a:ext cx="2286000" cy="252374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0743" y="4238625"/>
            <a:ext cx="857250" cy="7429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2278" y="3352800"/>
            <a:ext cx="857250" cy="74295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3238" y="2307432"/>
            <a:ext cx="857250" cy="74295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4839473"/>
            <a:ext cx="857250" cy="74295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550" y="4856503"/>
            <a:ext cx="857250" cy="742950"/>
          </a:xfrm>
          <a:prstGeom prst="rect">
            <a:avLst/>
          </a:prstGeom>
        </p:spPr>
      </p:pic>
      <p:sp>
        <p:nvSpPr>
          <p:cNvPr id="12" name="TextBox 11"/>
          <p:cNvSpPr txBox="1"/>
          <p:nvPr/>
        </p:nvSpPr>
        <p:spPr>
          <a:xfrm>
            <a:off x="0" y="6500895"/>
            <a:ext cx="4786503" cy="369332"/>
          </a:xfrm>
          <a:prstGeom prst="rect">
            <a:avLst/>
          </a:prstGeom>
          <a:noFill/>
        </p:spPr>
        <p:txBody>
          <a:bodyPr wrap="none" rtlCol="0">
            <a:spAutoFit/>
          </a:bodyPr>
          <a:lstStyle/>
          <a:p>
            <a:r>
              <a:rPr lang="en-US" dirty="0" smtClean="0"/>
              <a:t>Wikimedia Commons; Open Clip Art Library: SRD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get there from here?</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pPr marL="118872" indent="0" algn="ctr">
              <a:buNone/>
            </a:pPr>
            <a:r>
              <a:rPr lang="en-US" dirty="0" smtClean="0"/>
              <a:t>Challenges for implementation</a:t>
            </a:r>
          </a:p>
          <a:p>
            <a:pPr marL="118872" indent="0" algn="ctr">
              <a:buNone/>
            </a:pPr>
            <a:endParaRPr lang="en-US" dirty="0" smtClean="0"/>
          </a:p>
          <a:p>
            <a:pPr marL="118872" indent="0">
              <a:buNone/>
            </a:pPr>
            <a:r>
              <a:rPr lang="en-US" sz="3600" dirty="0" smtClean="0"/>
              <a:t>Coordination of </a:t>
            </a:r>
            <a:r>
              <a:rPr lang="en-US" sz="3600" dirty="0"/>
              <a:t>	</a:t>
            </a:r>
            <a:r>
              <a:rPr lang="en-US" sz="3600" dirty="0" smtClean="0"/>
              <a:t>		</a:t>
            </a:r>
            <a:endParaRPr lang="en-US" sz="3600" dirty="0"/>
          </a:p>
          <a:p>
            <a:pPr marL="118872" indent="0">
              <a:buNone/>
            </a:pPr>
            <a:r>
              <a:rPr lang="en-US" sz="3600" dirty="0" smtClean="0"/>
              <a:t>interdependent systems</a:t>
            </a:r>
          </a:p>
          <a:p>
            <a:endParaRPr lang="en-US" dirty="0" smtClean="0"/>
          </a:p>
          <a:p>
            <a:endParaRPr lang="en-US" dirty="0" smtClean="0"/>
          </a:p>
          <a:p>
            <a:endParaRPr lang="en-US" dirty="0" smtClean="0"/>
          </a:p>
          <a:p>
            <a:endParaRPr lang="en-US" dirty="0"/>
          </a:p>
          <a:p>
            <a:pPr marL="2048256" lvl="8" indent="0">
              <a:buNone/>
            </a:pPr>
            <a:r>
              <a:rPr lang="en-US" sz="3600" dirty="0" smtClean="0"/>
              <a:t>				$$$ </a:t>
            </a:r>
            <a:r>
              <a:rPr lang="en-US" sz="3600" dirty="0"/>
              <a:t>again</a:t>
            </a:r>
            <a:endParaRPr lang="en-US" sz="36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7295" y="2438400"/>
            <a:ext cx="1998155" cy="2590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3533775"/>
            <a:ext cx="2381250" cy="2381250"/>
          </a:xfrm>
          <a:prstGeom prst="rect">
            <a:avLst/>
          </a:prstGeom>
        </p:spPr>
      </p:pic>
      <p:sp>
        <p:nvSpPr>
          <p:cNvPr id="7" name="TextBox 6"/>
          <p:cNvSpPr txBox="1"/>
          <p:nvPr/>
        </p:nvSpPr>
        <p:spPr>
          <a:xfrm>
            <a:off x="5116872" y="6488668"/>
            <a:ext cx="4027128" cy="369332"/>
          </a:xfrm>
          <a:prstGeom prst="rect">
            <a:avLst/>
          </a:prstGeom>
          <a:noFill/>
        </p:spPr>
        <p:txBody>
          <a:bodyPr wrap="none" rtlCol="0">
            <a:spAutoFit/>
          </a:bodyPr>
          <a:lstStyle/>
          <a:p>
            <a:r>
              <a:rPr lang="en-US" dirty="0" smtClean="0"/>
              <a:t>Open Clip Art Library: </a:t>
            </a:r>
            <a:r>
              <a:rPr lang="en-US" dirty="0" err="1"/>
              <a:t>johnny_automatic</a:t>
            </a:r>
            <a:endParaRPr lang="en-US" dirty="0"/>
          </a:p>
        </p:txBody>
      </p:sp>
      <p:sp>
        <p:nvSpPr>
          <p:cNvPr id="8" name="TextBox 7"/>
          <p:cNvSpPr txBox="1"/>
          <p:nvPr/>
        </p:nvSpPr>
        <p:spPr>
          <a:xfrm>
            <a:off x="0" y="6488668"/>
            <a:ext cx="3163110" cy="369332"/>
          </a:xfrm>
          <a:prstGeom prst="rect">
            <a:avLst/>
          </a:prstGeom>
          <a:noFill/>
        </p:spPr>
        <p:txBody>
          <a:bodyPr wrap="none" rtlCol="0">
            <a:spAutoFit/>
          </a:bodyPr>
          <a:lstStyle/>
          <a:p>
            <a:r>
              <a:rPr lang="en-US" dirty="0" smtClean="0"/>
              <a:t>Open Clip Art Library: </a:t>
            </a:r>
            <a:r>
              <a:rPr lang="en-US" dirty="0" err="1"/>
              <a:t>nicubunu</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55448"/>
            <a:ext cx="9113520" cy="1252728"/>
          </a:xfrm>
        </p:spPr>
        <p:txBody>
          <a:bodyPr>
            <a:normAutofit/>
          </a:bodyPr>
          <a:lstStyle/>
          <a:p>
            <a:r>
              <a:rPr lang="en-US" sz="3000" dirty="0" smtClean="0"/>
              <a:t>Should we do the equivalent of building a better word processer for DOS &amp; a black and white lo-res monitor?</a:t>
            </a:r>
            <a:endParaRPr lang="en-US" sz="3000"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67543"/>
            <a:ext cx="8940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164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LC’s Bibliographic Framework Transition Initiative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Library of Congress is launching a review of the bibliographic framework to better accommodate </a:t>
            </a:r>
            <a:r>
              <a:rPr lang="en-US" b="1" dirty="0" smtClean="0"/>
              <a:t>future needs</a:t>
            </a:r>
            <a:r>
              <a:rPr lang="en-US" dirty="0" smtClean="0"/>
              <a:t>. A major focus of the initiative will be to </a:t>
            </a:r>
            <a:r>
              <a:rPr lang="en-US" b="1" dirty="0" smtClean="0"/>
              <a:t>determine a transition path for the MARC 21 exchange format </a:t>
            </a:r>
            <a:r>
              <a:rPr lang="en-US" dirty="0" smtClean="0"/>
              <a:t>in order to reap the benefits of newer technology while preserving a robust data exchange that has supported resource sharing and cataloging cost savings in recent decades.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LC’s Bibliographic Framework Transition Initiative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Spontaneous comments from </a:t>
            </a:r>
            <a:r>
              <a:rPr lang="en-US" b="1" dirty="0" smtClean="0"/>
              <a:t>participants in the US RDA Test </a:t>
            </a:r>
            <a:r>
              <a:rPr lang="en-US" dirty="0" smtClean="0"/>
              <a:t>show that a broad cross-section of the community </a:t>
            </a:r>
            <a:r>
              <a:rPr lang="en-US" b="1" dirty="0" smtClean="0"/>
              <a:t>feels budgetary pressures but </a:t>
            </a:r>
            <a:r>
              <a:rPr lang="en-US" dirty="0" smtClean="0"/>
              <a:t>nevertheless </a:t>
            </a:r>
            <a:r>
              <a:rPr lang="en-US" b="1" dirty="0" smtClean="0"/>
              <a:t>considers it necessary to replace MARC 21 </a:t>
            </a:r>
            <a:r>
              <a:rPr lang="en-US" dirty="0" smtClean="0"/>
              <a:t>in order to reap the full benefit of new and emerging content standards.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LC’s Bibliographic Framework Transition Initiative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Were </a:t>
            </a:r>
            <a:r>
              <a:rPr lang="en-US" dirty="0"/>
              <a:t>the limitations of the MARC standard lifted, the full capabilities of RDA would be more useful to the library community. Many of the libraries indicated that they had little confidence RDA changes would yield significant benefits without a change to the underlying MARC carrier. Several of the test organizations were especially concerned that the MARC structure would hinder the separation of elements and ability to use URLs in a linked data environment.</a:t>
            </a:r>
          </a:p>
        </p:txBody>
      </p:sp>
    </p:spTree>
    <p:extLst>
      <p:ext uri="{BB962C8B-B14F-4D97-AF65-F5344CB8AC3E}">
        <p14:creationId xmlns:p14="http://schemas.microsoft.com/office/powerpoint/2010/main" val="935744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LC’s Bibliographic Framework Transition Initiative</a:t>
            </a:r>
            <a:endParaRPr lang="en-US" dirty="0"/>
          </a:p>
        </p:txBody>
      </p:sp>
      <p:sp>
        <p:nvSpPr>
          <p:cNvPr id="3" name="Content Placeholder 2"/>
          <p:cNvSpPr>
            <a:spLocks noGrp="1"/>
          </p:cNvSpPr>
          <p:nvPr>
            <p:ph idx="1"/>
          </p:nvPr>
        </p:nvSpPr>
        <p:spPr>
          <a:xfrm>
            <a:off x="457200" y="1752599"/>
            <a:ext cx="8382000" cy="4648201"/>
          </a:xfrm>
        </p:spPr>
        <p:txBody>
          <a:bodyPr>
            <a:normAutofit lnSpcReduction="10000"/>
          </a:bodyPr>
          <a:lstStyle/>
          <a:p>
            <a:pPr marL="0" indent="0"/>
            <a:r>
              <a:rPr lang="en-US" dirty="0" smtClean="0"/>
              <a:t>Seeking </a:t>
            </a:r>
            <a:r>
              <a:rPr lang="en-US" b="1" dirty="0" smtClean="0"/>
              <a:t>funding</a:t>
            </a:r>
          </a:p>
          <a:p>
            <a:pPr marL="0" indent="0"/>
            <a:endParaRPr lang="en-US" sz="1400" b="1" dirty="0" smtClean="0"/>
          </a:p>
          <a:p>
            <a:pPr marL="0" indent="0"/>
            <a:r>
              <a:rPr lang="en-US" b="1" dirty="0" smtClean="0"/>
              <a:t>Collaborative</a:t>
            </a:r>
            <a:r>
              <a:rPr lang="en-US" dirty="0" smtClean="0"/>
              <a:t> process</a:t>
            </a:r>
          </a:p>
          <a:p>
            <a:pPr marL="0" indent="0"/>
            <a:endParaRPr lang="en-US" sz="1500" b="1" dirty="0" smtClean="0"/>
          </a:p>
          <a:p>
            <a:pPr marL="0" indent="0"/>
            <a:r>
              <a:rPr lang="en-US" b="1" dirty="0" smtClean="0"/>
              <a:t>Advisory group </a:t>
            </a:r>
            <a:r>
              <a:rPr lang="en-US" dirty="0" smtClean="0"/>
              <a:t>to provide long-term guidance, monitor costs, and ensure that libraries’ managers </a:t>
            </a:r>
            <a:r>
              <a:rPr lang="en-US" dirty="0"/>
              <a:t>a</a:t>
            </a:r>
            <a:r>
              <a:rPr lang="en-US" dirty="0" smtClean="0"/>
              <a:t>re informed about the Initiative as it progresses</a:t>
            </a:r>
          </a:p>
          <a:p>
            <a:pPr marL="0" indent="0"/>
            <a:endParaRPr lang="en-US" sz="1500" dirty="0" smtClean="0"/>
          </a:p>
          <a:p>
            <a:pPr marL="0" indent="0"/>
            <a:r>
              <a:rPr lang="en-US" b="1" dirty="0" smtClean="0"/>
              <a:t>Technical group </a:t>
            </a:r>
            <a:r>
              <a:rPr lang="en-US" dirty="0" smtClean="0"/>
              <a:t>will develop the new framework in modules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LC’s Bibliographic Framework Transition Initiative</a:t>
            </a:r>
            <a:endParaRPr lang="en-US" dirty="0"/>
          </a:p>
        </p:txBody>
      </p:sp>
      <p:sp>
        <p:nvSpPr>
          <p:cNvPr id="3" name="Content Placeholder 2"/>
          <p:cNvSpPr>
            <a:spLocks noGrp="1"/>
          </p:cNvSpPr>
          <p:nvPr>
            <p:ph idx="1"/>
          </p:nvPr>
        </p:nvSpPr>
        <p:spPr>
          <a:xfrm>
            <a:off x="457200" y="1676401"/>
            <a:ext cx="8382000" cy="4724400"/>
          </a:xfrm>
        </p:spPr>
        <p:txBody>
          <a:bodyPr>
            <a:normAutofit/>
          </a:bodyPr>
          <a:lstStyle/>
          <a:p>
            <a:pPr marL="0" indent="0">
              <a:buNone/>
            </a:pPr>
            <a:endParaRPr lang="en-US" b="1" dirty="0" smtClean="0"/>
          </a:p>
          <a:p>
            <a:pPr marL="0" indent="0">
              <a:buNone/>
            </a:pPr>
            <a:r>
              <a:rPr lang="en-US" b="1" dirty="0" smtClean="0"/>
              <a:t>Website: </a:t>
            </a:r>
            <a:r>
              <a:rPr lang="en-US" dirty="0" smtClean="0"/>
              <a:t>http://www.loc.gov/marc/transition/</a:t>
            </a:r>
          </a:p>
          <a:p>
            <a:pPr marL="0" indent="0">
              <a:buNone/>
            </a:pPr>
            <a:endParaRPr lang="en-US" sz="1600" dirty="0" smtClean="0"/>
          </a:p>
          <a:p>
            <a:pPr marL="0" indent="0">
              <a:buNone/>
            </a:pPr>
            <a:endParaRPr lang="en-US" sz="1600" dirty="0" smtClean="0"/>
          </a:p>
          <a:p>
            <a:pPr marL="0" indent="0">
              <a:buNone/>
            </a:pPr>
            <a:r>
              <a:rPr lang="en-US" b="1" dirty="0" smtClean="0"/>
              <a:t>Forum: </a:t>
            </a:r>
            <a:r>
              <a:rPr lang="en-US" dirty="0" smtClean="0"/>
              <a:t>http://listserv.loc.gov/listarch/bibframe.html</a:t>
            </a:r>
          </a:p>
          <a:p>
            <a:pPr marL="0" indent="0">
              <a:buNone/>
            </a:pPr>
            <a:endParaRPr lang="en-US" sz="16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resources</a:t>
            </a:r>
            <a:endParaRPr lang="en-US" dirty="0"/>
          </a:p>
        </p:txBody>
      </p:sp>
      <p:sp>
        <p:nvSpPr>
          <p:cNvPr id="3" name="Content Placeholder 2"/>
          <p:cNvSpPr>
            <a:spLocks noGrp="1"/>
          </p:cNvSpPr>
          <p:nvPr>
            <p:ph idx="1"/>
          </p:nvPr>
        </p:nvSpPr>
        <p:spPr>
          <a:xfrm>
            <a:off x="228600" y="1600200"/>
            <a:ext cx="8763000" cy="5105399"/>
          </a:xfrm>
        </p:spPr>
        <p:txBody>
          <a:bodyPr>
            <a:normAutofit fontScale="77500" lnSpcReduction="20000"/>
          </a:bodyPr>
          <a:lstStyle/>
          <a:p>
            <a:pPr marL="118872" indent="0">
              <a:buNone/>
            </a:pPr>
            <a:r>
              <a:rPr lang="en-US" dirty="0"/>
              <a:t>Jason </a:t>
            </a:r>
            <a:r>
              <a:rPr lang="en-US" dirty="0" err="1"/>
              <a:t>Thomale’s</a:t>
            </a:r>
            <a:r>
              <a:rPr lang="en-US" dirty="0"/>
              <a:t> “Interpreting MARC: Where’s the Bibliographic Data?”</a:t>
            </a:r>
          </a:p>
          <a:p>
            <a:pPr marL="118872" indent="0">
              <a:buNone/>
            </a:pPr>
            <a:r>
              <a:rPr lang="en-US" dirty="0"/>
              <a:t>       </a:t>
            </a:r>
            <a:r>
              <a:rPr lang="en-US" dirty="0">
                <a:hlinkClick r:id="rId2"/>
              </a:rPr>
              <a:t>http://</a:t>
            </a:r>
            <a:r>
              <a:rPr lang="en-US" dirty="0" smtClean="0">
                <a:hlinkClick r:id="rId2"/>
              </a:rPr>
              <a:t>journal.code4lib.org/articles/3832</a:t>
            </a:r>
            <a:endParaRPr lang="en-US" dirty="0"/>
          </a:p>
          <a:p>
            <a:pPr marL="118872" indent="0">
              <a:buNone/>
            </a:pPr>
            <a:r>
              <a:rPr lang="en-US" dirty="0"/>
              <a:t> </a:t>
            </a:r>
          </a:p>
          <a:p>
            <a:pPr marL="118872" indent="0">
              <a:buClrTx/>
              <a:buNone/>
            </a:pPr>
            <a:r>
              <a:rPr lang="en-US" dirty="0"/>
              <a:t>OLAC’s experiment with extracting data from MARC:</a:t>
            </a:r>
          </a:p>
          <a:p>
            <a:pPr>
              <a:buClrTx/>
              <a:buFont typeface="Wingdings" pitchFamily="2" charset="2"/>
              <a:buChar char="§"/>
            </a:pPr>
            <a:r>
              <a:rPr lang="en-US" dirty="0"/>
              <a:t>Code4Lib Journal: </a:t>
            </a:r>
            <a:r>
              <a:rPr lang="en-US" dirty="0">
                <a:hlinkClick r:id="rId3"/>
              </a:rPr>
              <a:t>http://</a:t>
            </a:r>
            <a:r>
              <a:rPr lang="en-US" dirty="0" smtClean="0">
                <a:hlinkClick r:id="rId3"/>
              </a:rPr>
              <a:t>journal.code4lib.org/articles/775</a:t>
            </a:r>
            <a:endParaRPr lang="en-US" dirty="0"/>
          </a:p>
          <a:p>
            <a:pPr>
              <a:buClrTx/>
              <a:buFont typeface="Wingdings" pitchFamily="2" charset="2"/>
              <a:buChar char="§"/>
            </a:pPr>
            <a:endParaRPr lang="en-US" dirty="0"/>
          </a:p>
          <a:p>
            <a:pPr>
              <a:buClrTx/>
              <a:buFont typeface="Wingdings" pitchFamily="2" charset="2"/>
              <a:buChar char="§"/>
            </a:pPr>
            <a:r>
              <a:rPr lang="en-US" dirty="0"/>
              <a:t>OLAC report:  </a:t>
            </a:r>
            <a:r>
              <a:rPr lang="en-US" dirty="0" smtClean="0"/>
              <a:t>        </a:t>
            </a:r>
            <a:r>
              <a:rPr lang="en-US" dirty="0">
                <a:hlinkClick r:id="rId4"/>
              </a:rPr>
              <a:t>http://</a:t>
            </a:r>
            <a:r>
              <a:rPr lang="en-US" dirty="0" smtClean="0">
                <a:hlinkClick r:id="rId4"/>
              </a:rPr>
              <a:t>www.olacinc.org/drupal/capc_files/archived_docs/MIW_4.pdf</a:t>
            </a:r>
            <a:endParaRPr lang="en-US" dirty="0" smtClean="0"/>
          </a:p>
          <a:p>
            <a:pPr>
              <a:buClrTx/>
              <a:buFont typeface="Wingdings" pitchFamily="2" charset="2"/>
              <a:buChar char="§"/>
            </a:pPr>
            <a:endParaRPr lang="en-US" dirty="0"/>
          </a:p>
          <a:p>
            <a:pPr marL="118872" indent="0">
              <a:buClrTx/>
              <a:buNone/>
            </a:pPr>
            <a:r>
              <a:rPr lang="en-US"/>
              <a:t>    </a:t>
            </a:r>
            <a:r>
              <a:rPr lang="en-US" smtClean="0"/>
              <a:t>Task </a:t>
            </a:r>
            <a:r>
              <a:rPr lang="en-US" dirty="0"/>
              <a:t>force web page: </a:t>
            </a:r>
            <a:r>
              <a:rPr lang="en-US" dirty="0" smtClean="0">
                <a:hlinkClick r:id="rId5"/>
              </a:rPr>
              <a:t>http</a:t>
            </a:r>
            <a:r>
              <a:rPr lang="en-US" dirty="0">
                <a:hlinkClick r:id="rId5"/>
              </a:rPr>
              <a:t>://www.olacinc.org/drupal/?</a:t>
            </a:r>
            <a:r>
              <a:rPr lang="en-US" dirty="0" smtClean="0">
                <a:hlinkClick r:id="rId5"/>
              </a:rPr>
              <a:t>q=node/27</a:t>
            </a:r>
            <a:endParaRPr lang="en-US" dirty="0"/>
          </a:p>
          <a:p>
            <a:pPr marL="118872" indent="0">
              <a:buNone/>
            </a:pPr>
            <a:endParaRPr lang="en-US" dirty="0"/>
          </a:p>
          <a:p>
            <a:pPr marL="118872" indent="0">
              <a:buNone/>
            </a:pPr>
            <a:r>
              <a:rPr lang="en-US" dirty="0"/>
              <a:t>OLAC prototype discovery interface: </a:t>
            </a:r>
          </a:p>
          <a:p>
            <a:pPr marL="411480" lvl="1" indent="0">
              <a:buNone/>
            </a:pPr>
            <a:r>
              <a:rPr lang="en-US" sz="3100" dirty="0"/>
              <a:t>   </a:t>
            </a:r>
            <a:r>
              <a:rPr lang="en-US" sz="3100" dirty="0">
                <a:hlinkClick r:id="rId6"/>
              </a:rPr>
              <a:t>http://blazing-sunset-24.heroku.com</a:t>
            </a:r>
            <a:r>
              <a:rPr lang="en-US" sz="3100" dirty="0" smtClean="0">
                <a:hlinkClick r:id="rId6"/>
              </a:rPr>
              <a:t>/</a:t>
            </a:r>
            <a:endParaRPr lang="en-US" sz="3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herrings</a:t>
            </a:r>
            <a:endParaRPr lang="en-US" dirty="0"/>
          </a:p>
        </p:txBody>
      </p:sp>
      <p:sp>
        <p:nvSpPr>
          <p:cNvPr id="3" name="Content Placeholder 2"/>
          <p:cNvSpPr>
            <a:spLocks noGrp="1"/>
          </p:cNvSpPr>
          <p:nvPr>
            <p:ph idx="1"/>
          </p:nvPr>
        </p:nvSpPr>
        <p:spPr/>
        <p:txBody>
          <a:bodyPr>
            <a:normAutofit/>
          </a:bodyPr>
          <a:lstStyle/>
          <a:p>
            <a:r>
              <a:rPr lang="en-US" dirty="0" smtClean="0"/>
              <a:t>Tools to work with MARC</a:t>
            </a:r>
          </a:p>
          <a:p>
            <a:pPr lvl="1"/>
            <a:r>
              <a:rPr lang="en-US" dirty="0" smtClean="0"/>
              <a:t>MARCXML</a:t>
            </a:r>
          </a:p>
          <a:p>
            <a:endParaRPr lang="en-US" dirty="0" smtClean="0"/>
          </a:p>
          <a:p>
            <a:r>
              <a:rPr lang="en-US" dirty="0" smtClean="0"/>
              <a:t>Arcane numbering, labeling scheme</a:t>
            </a:r>
          </a:p>
          <a:p>
            <a:pPr lvl="1"/>
            <a:r>
              <a:rPr lang="en-US" dirty="0" smtClean="0"/>
              <a:t>Crosswalk to labels?</a:t>
            </a:r>
          </a:p>
          <a:p>
            <a:pPr lvl="1"/>
            <a:r>
              <a:rPr lang="en-US" dirty="0" smtClean="0"/>
              <a:t>Still have to understand meaning and context</a:t>
            </a:r>
          </a:p>
          <a:p>
            <a:pPr lvl="1"/>
            <a:r>
              <a:rPr lang="en-US" dirty="0" smtClean="0"/>
              <a:t>However, the procrustean limits of field numbers and tags limits the flexibility and expandability of MARC</a:t>
            </a:r>
          </a:p>
          <a:p>
            <a:pPr>
              <a:buNone/>
            </a:pPr>
            <a:endParaRPr lang="en-US" dirty="0" smtClean="0"/>
          </a:p>
        </p:txBody>
      </p:sp>
      <p:sp>
        <p:nvSpPr>
          <p:cNvPr id="6" name="TextBox 5"/>
          <p:cNvSpPr txBox="1"/>
          <p:nvPr/>
        </p:nvSpPr>
        <p:spPr>
          <a:xfrm>
            <a:off x="6473269" y="6400800"/>
            <a:ext cx="2670731" cy="369332"/>
          </a:xfrm>
          <a:prstGeom prst="rect">
            <a:avLst/>
          </a:prstGeom>
          <a:noFill/>
        </p:spPr>
        <p:txBody>
          <a:bodyPr wrap="none" rtlCol="0">
            <a:spAutoFit/>
          </a:bodyPr>
          <a:lstStyle/>
          <a:p>
            <a:r>
              <a:rPr lang="en-US" dirty="0" err="1" smtClean="0"/>
              <a:t>Flickr</a:t>
            </a:r>
            <a:r>
              <a:rPr lang="en-US" dirty="0" smtClean="0"/>
              <a:t>: Laurel L. </a:t>
            </a:r>
            <a:r>
              <a:rPr lang="en-US" dirty="0" err="1" smtClean="0"/>
              <a:t>Russwurm</a:t>
            </a:r>
            <a:endParaRPr lang="en-US" dirty="0"/>
          </a:p>
        </p:txBody>
      </p:sp>
      <p:pic>
        <p:nvPicPr>
          <p:cNvPr id="7" name="Picture 6" descr="RedHerring.png"/>
          <p:cNvPicPr>
            <a:picLocks noChangeAspect="1"/>
          </p:cNvPicPr>
          <p:nvPr/>
        </p:nvPicPr>
        <p:blipFill>
          <a:blip r:embed="rId3" cstate="print"/>
          <a:stretch>
            <a:fillRect/>
          </a:stretch>
        </p:blipFill>
        <p:spPr>
          <a:xfrm>
            <a:off x="4038600" y="0"/>
            <a:ext cx="1371600" cy="1371600"/>
          </a:xfrm>
          <a:prstGeom prst="rect">
            <a:avLst/>
          </a:prstGeom>
        </p:spPr>
      </p:pic>
      <p:pic>
        <p:nvPicPr>
          <p:cNvPr id="8" name="Picture 7" descr="RedHerring.png"/>
          <p:cNvPicPr>
            <a:picLocks noChangeAspect="1"/>
          </p:cNvPicPr>
          <p:nvPr/>
        </p:nvPicPr>
        <p:blipFill>
          <a:blip r:embed="rId3" cstate="print"/>
          <a:stretch>
            <a:fillRect/>
          </a:stretch>
        </p:blipFill>
        <p:spPr>
          <a:xfrm>
            <a:off x="5562600" y="0"/>
            <a:ext cx="1371600" cy="1371600"/>
          </a:xfrm>
          <a:prstGeom prst="rect">
            <a:avLst/>
          </a:prstGeom>
        </p:spPr>
      </p:pic>
      <p:pic>
        <p:nvPicPr>
          <p:cNvPr id="9" name="Picture 8" descr="RedHerring.png"/>
          <p:cNvPicPr>
            <a:picLocks noChangeAspect="1"/>
          </p:cNvPicPr>
          <p:nvPr/>
        </p:nvPicPr>
        <p:blipFill>
          <a:blip r:embed="rId3" cstate="print"/>
          <a:stretch>
            <a:fillRect/>
          </a:stretch>
        </p:blipFill>
        <p:spPr>
          <a:xfrm>
            <a:off x="7010400" y="0"/>
            <a:ext cx="1371600" cy="1371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real problem is structural</a:t>
            </a:r>
            <a:endParaRPr lang="en-US" dirty="0"/>
          </a:p>
        </p:txBody>
      </p:sp>
      <p:sp>
        <p:nvSpPr>
          <p:cNvPr id="3" name="Content Placeholder 2"/>
          <p:cNvSpPr>
            <a:spLocks noGrp="1"/>
          </p:cNvSpPr>
          <p:nvPr>
            <p:ph idx="1"/>
          </p:nvPr>
        </p:nvSpPr>
        <p:spPr/>
        <p:txBody>
          <a:bodyPr/>
          <a:lstStyle/>
          <a:p>
            <a:pPr>
              <a:buNone/>
            </a:pPr>
            <a:r>
              <a:rPr lang="en-US" dirty="0" smtClean="0"/>
              <a:t>A couple examples in the context of RDA’s aims</a:t>
            </a:r>
          </a:p>
          <a:p>
            <a:endParaRPr lang="en-US" dirty="0" smtClean="0"/>
          </a:p>
          <a:p>
            <a:pPr marL="925830" lvl="1" indent="-514350">
              <a:buFont typeface="+mj-lt"/>
              <a:buAutoNum type="arabicPeriod"/>
            </a:pPr>
            <a:r>
              <a:rPr lang="en-US" sz="3200" dirty="0" smtClean="0"/>
              <a:t>RDA data elements</a:t>
            </a:r>
          </a:p>
          <a:p>
            <a:pPr marL="925830" lvl="1" indent="-514350">
              <a:buFont typeface="+mj-lt"/>
              <a:buAutoNum type="arabicPeriod"/>
            </a:pPr>
            <a:endParaRPr lang="en-US" sz="3200" dirty="0" smtClean="0"/>
          </a:p>
          <a:p>
            <a:pPr marL="925830" lvl="1" indent="-514350">
              <a:buFont typeface="+mj-lt"/>
              <a:buAutoNum type="arabicPeriod"/>
            </a:pPr>
            <a:r>
              <a:rPr lang="en-US" sz="3200" dirty="0" smtClean="0"/>
              <a:t>FRBR and relationships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RDA data elements</a:t>
            </a:r>
            <a:endParaRPr lang="en-US" dirty="0"/>
          </a:p>
        </p:txBody>
      </p:sp>
      <p:sp>
        <p:nvSpPr>
          <p:cNvPr id="3" name="Content Placeholder 2"/>
          <p:cNvSpPr>
            <a:spLocks noGrp="1"/>
          </p:cNvSpPr>
          <p:nvPr>
            <p:ph idx="1"/>
          </p:nvPr>
        </p:nvSpPr>
        <p:spPr/>
        <p:txBody>
          <a:bodyPr/>
          <a:lstStyle/>
          <a:p>
            <a:r>
              <a:rPr lang="en-US" dirty="0" smtClean="0"/>
              <a:t>Intended to be atomistic and independent of storage and display</a:t>
            </a:r>
          </a:p>
          <a:p>
            <a:endParaRPr lang="en-US" dirty="0" smtClean="0"/>
          </a:p>
          <a:p>
            <a:r>
              <a:rPr lang="en-US" dirty="0" smtClean="0"/>
              <a:t>Many have controlled vocabulary lists </a:t>
            </a:r>
          </a:p>
          <a:p>
            <a:endParaRPr lang="en-US" dirty="0" smtClean="0"/>
          </a:p>
          <a:p>
            <a:r>
              <a:rPr lang="en-US" dirty="0" smtClean="0"/>
              <a:t>Intended to be used by humans and computers</a:t>
            </a:r>
          </a:p>
          <a:p>
            <a:pPr lvl="1"/>
            <a:r>
              <a:rPr lang="en-US" dirty="0" smtClean="0"/>
              <a:t>Machine-actionable data is ultimately for the good of people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13192" cy="2286000"/>
          </a:xfrm>
        </p:spPr>
        <p:txBody>
          <a:bodyPr>
            <a:normAutofit/>
          </a:bodyPr>
          <a:lstStyle/>
          <a:p>
            <a:pPr algn="ctr"/>
            <a:r>
              <a:rPr lang="en-US" dirty="0" smtClean="0"/>
              <a:t>How easy is it to get </a:t>
            </a:r>
            <a:br>
              <a:rPr lang="en-US" dirty="0" smtClean="0"/>
            </a:br>
            <a:r>
              <a:rPr lang="en-US" dirty="0" smtClean="0"/>
              <a:t>machine-actionable data elements out of MARC?</a:t>
            </a:r>
            <a:endParaRPr lang="en-US" dirty="0"/>
          </a:p>
        </p:txBody>
      </p:sp>
      <p:sp>
        <p:nvSpPr>
          <p:cNvPr id="3" name="Content Placeholder 2"/>
          <p:cNvSpPr>
            <a:spLocks noGrp="1"/>
          </p:cNvSpPr>
          <p:nvPr>
            <p:ph type="body" idx="1"/>
          </p:nvPr>
        </p:nvSpPr>
        <p:spPr>
          <a:xfrm>
            <a:off x="762000" y="3200400"/>
            <a:ext cx="5410200" cy="2895600"/>
          </a:xfrm>
        </p:spPr>
        <p:txBody>
          <a:bodyPr>
            <a:normAutofit/>
          </a:bodyPr>
          <a:lstStyle/>
          <a:p>
            <a:r>
              <a:rPr lang="en-US" sz="2800" b="1" dirty="0" smtClean="0">
                <a:solidFill>
                  <a:schemeClr val="bg1"/>
                </a:solidFill>
              </a:rPr>
              <a:t>Example from OLAC experiment: </a:t>
            </a:r>
          </a:p>
          <a:p>
            <a:endParaRPr lang="en-US" sz="2800" b="1" dirty="0" smtClean="0">
              <a:solidFill>
                <a:schemeClr val="bg1"/>
              </a:solidFill>
            </a:endParaRPr>
          </a:p>
          <a:p>
            <a:r>
              <a:rPr lang="en-US" sz="2800" b="1" dirty="0" smtClean="0">
                <a:solidFill>
                  <a:schemeClr val="bg1"/>
                </a:solidFill>
              </a:rPr>
              <a:t>Can we teach a computer to identify widescreen and full screen videos?</a:t>
            </a:r>
          </a:p>
          <a:p>
            <a:endParaRPr lang="en-US" dirty="0"/>
          </a:p>
        </p:txBody>
      </p:sp>
      <p:pic>
        <p:nvPicPr>
          <p:cNvPr id="4" name="Picture 3" descr="oldTV.png"/>
          <p:cNvPicPr>
            <a:picLocks noChangeAspect="1"/>
          </p:cNvPicPr>
          <p:nvPr/>
        </p:nvPicPr>
        <p:blipFill>
          <a:blip r:embed="rId3" cstate="print"/>
          <a:stretch>
            <a:fillRect/>
          </a:stretch>
        </p:blipFill>
        <p:spPr>
          <a:xfrm>
            <a:off x="6172200" y="2971800"/>
            <a:ext cx="2209800" cy="2381250"/>
          </a:xfrm>
          <a:prstGeom prst="rect">
            <a:avLst/>
          </a:prstGeom>
        </p:spPr>
      </p:pic>
      <p:sp>
        <p:nvSpPr>
          <p:cNvPr id="5" name="TextBox 4"/>
          <p:cNvSpPr txBox="1"/>
          <p:nvPr/>
        </p:nvSpPr>
        <p:spPr>
          <a:xfrm>
            <a:off x="6208196" y="6488668"/>
            <a:ext cx="2935804" cy="369332"/>
          </a:xfrm>
          <a:prstGeom prst="rect">
            <a:avLst/>
          </a:prstGeom>
          <a:noFill/>
        </p:spPr>
        <p:txBody>
          <a:bodyPr wrap="none" rtlCol="0">
            <a:spAutoFit/>
          </a:bodyPr>
          <a:lstStyle/>
          <a:p>
            <a:r>
              <a:rPr lang="en-US" dirty="0" smtClean="0"/>
              <a:t>Open Clip Art Library: rg1024</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Free text terms to search for</a:t>
            </a:r>
            <a:endParaRPr lang="en-US" dirty="0"/>
          </a:p>
        </p:txBody>
      </p:sp>
      <p:sp>
        <p:nvSpPr>
          <p:cNvPr id="6" name="Content Placeholder 5"/>
          <p:cNvSpPr>
            <a:spLocks noGrp="1"/>
          </p:cNvSpPr>
          <p:nvPr>
            <p:ph sz="half" idx="1"/>
          </p:nvPr>
        </p:nvSpPr>
        <p:spPr/>
        <p:txBody>
          <a:bodyPr/>
          <a:lstStyle/>
          <a:p>
            <a:r>
              <a:rPr lang="en-US" dirty="0" smtClean="0"/>
              <a:t>Full screen</a:t>
            </a:r>
          </a:p>
          <a:p>
            <a:r>
              <a:rPr lang="en-US" dirty="0" err="1" smtClean="0"/>
              <a:t>Fullscreen</a:t>
            </a:r>
            <a:endParaRPr lang="en-US" dirty="0" smtClean="0"/>
          </a:p>
          <a:p>
            <a:r>
              <a:rPr lang="en-US" dirty="0" smtClean="0"/>
              <a:t>Full-frame</a:t>
            </a:r>
          </a:p>
          <a:p>
            <a:r>
              <a:rPr lang="en-US" dirty="0" smtClean="0"/>
              <a:t>Standard format</a:t>
            </a:r>
          </a:p>
          <a:p>
            <a:endParaRPr lang="en-US" dirty="0" smtClean="0"/>
          </a:p>
          <a:p>
            <a:r>
              <a:rPr lang="en-US" dirty="0" smtClean="0"/>
              <a:t>Widescreen</a:t>
            </a:r>
          </a:p>
          <a:p>
            <a:r>
              <a:rPr lang="en-US" dirty="0" smtClean="0"/>
              <a:t>Wide screen</a:t>
            </a:r>
          </a:p>
          <a:p>
            <a:r>
              <a:rPr lang="en-US" dirty="0" smtClean="0"/>
              <a:t>Letterboxed</a:t>
            </a:r>
          </a:p>
          <a:p>
            <a:endParaRPr lang="en-US" dirty="0" smtClean="0"/>
          </a:p>
          <a:p>
            <a:endParaRPr lang="en-US" dirty="0"/>
          </a:p>
        </p:txBody>
      </p:sp>
      <p:pic>
        <p:nvPicPr>
          <p:cNvPr id="13" name="Content Placeholder 12" descr="Aspect ratios.png"/>
          <p:cNvPicPr>
            <a:picLocks noGrp="1" noChangeAspect="1"/>
          </p:cNvPicPr>
          <p:nvPr>
            <p:ph sz="half" idx="2"/>
          </p:nvPr>
        </p:nvPicPr>
        <p:blipFill>
          <a:blip r:embed="rId3" cstate="print"/>
          <a:stretch>
            <a:fillRect/>
          </a:stretch>
        </p:blipFill>
        <p:spPr>
          <a:xfrm>
            <a:off x="5791200" y="1752600"/>
            <a:ext cx="1752600" cy="4191000"/>
          </a:xfrm>
        </p:spPr>
      </p:pic>
      <p:sp>
        <p:nvSpPr>
          <p:cNvPr id="15" name="TextBox 14"/>
          <p:cNvSpPr txBox="1"/>
          <p:nvPr/>
        </p:nvSpPr>
        <p:spPr>
          <a:xfrm>
            <a:off x="6451596" y="6488668"/>
            <a:ext cx="2692404" cy="369332"/>
          </a:xfrm>
          <a:prstGeom prst="rect">
            <a:avLst/>
          </a:prstGeom>
          <a:noFill/>
        </p:spPr>
        <p:txBody>
          <a:bodyPr wrap="none" rtlCol="0">
            <a:spAutoFit/>
          </a:bodyPr>
          <a:lstStyle/>
          <a:p>
            <a:r>
              <a:rPr lang="en-US" dirty="0" smtClean="0"/>
              <a:t>Wikipedia: </a:t>
            </a:r>
            <a:r>
              <a:rPr lang="en-US" dirty="0" err="1" smtClean="0"/>
              <a:t>Jerzy</a:t>
            </a:r>
            <a:r>
              <a:rPr lang="en-US" dirty="0" smtClean="0"/>
              <a:t> </a:t>
            </a:r>
            <a:r>
              <a:rPr lang="en-US" dirty="0" err="1" smtClean="0"/>
              <a:t>Jalocha</a:t>
            </a:r>
            <a:r>
              <a:rPr lang="en-US" dirty="0" smtClean="0"/>
              <a:t> 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1901</TotalTime>
  <Words>1879</Words>
  <Application>Microsoft Office PowerPoint</Application>
  <PresentationFormat>On-screen Show (4:3)</PresentationFormat>
  <Paragraphs>373</Paragraphs>
  <Slides>45</Slides>
  <Notes>43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Module</vt:lpstr>
      <vt:lpstr>Will RDA  Kill MARC?</vt:lpstr>
      <vt:lpstr>I don’t know, but I hope it will…</vt:lpstr>
      <vt:lpstr>Why is MARC the wrong tool today?</vt:lpstr>
      <vt:lpstr>Should we do the equivalent of building a better word processer for DOS &amp; a black and white lo-res monitor?</vt:lpstr>
      <vt:lpstr>Red herrings</vt:lpstr>
      <vt:lpstr>The real problem is structural</vt:lpstr>
      <vt:lpstr>RDA data elements</vt:lpstr>
      <vt:lpstr>How easy is it to get  machine-actionable data elements out of MARC?</vt:lpstr>
      <vt:lpstr>Free text terms to search for</vt:lpstr>
      <vt:lpstr>MARC fields to look in</vt:lpstr>
      <vt:lpstr>Modify MARC?</vt:lpstr>
      <vt:lpstr>Discrete elements  Flexible display</vt:lpstr>
      <vt:lpstr>Still need free text</vt:lpstr>
      <vt:lpstr>Relationships &amp; hierarchies in MARC</vt:lpstr>
      <vt:lpstr>Relationships between records</vt:lpstr>
      <vt:lpstr>Relationships within records</vt:lpstr>
      <vt:lpstr>All the pieces, but all the computers in the world can’t put them back together again…</vt:lpstr>
      <vt:lpstr>What’s the point?</vt:lpstr>
      <vt:lpstr>Movie (mostly work) facets</vt:lpstr>
      <vt:lpstr>Version (expression/manifestation/ item) facets</vt:lpstr>
      <vt:lpstr>Hit List</vt:lpstr>
      <vt:lpstr>Slicing and dicing data:  horror film directors</vt:lpstr>
      <vt:lpstr>Data-driven</vt:lpstr>
      <vt:lpstr>Data-driven</vt:lpstr>
      <vt:lpstr>Data-driven</vt:lpstr>
      <vt:lpstr>Data-driven</vt:lpstr>
      <vt:lpstr>Data-driven</vt:lpstr>
      <vt:lpstr>Data-driven</vt:lpstr>
      <vt:lpstr>Data-driven</vt:lpstr>
      <vt:lpstr>Relationships</vt:lpstr>
      <vt:lpstr>Relationships</vt:lpstr>
      <vt:lpstr>Relationships</vt:lpstr>
      <vt:lpstr>Relationships</vt:lpstr>
      <vt:lpstr>Relationships</vt:lpstr>
      <vt:lpstr>Relationships</vt:lpstr>
      <vt:lpstr>Relationships</vt:lpstr>
      <vt:lpstr>Relationships</vt:lpstr>
      <vt:lpstr>Can we get there from here?</vt:lpstr>
      <vt:lpstr>Can we get there from here?</vt:lpstr>
      <vt:lpstr>LC’s Bibliographic Framework Transition Initiative</vt:lpstr>
      <vt:lpstr>LC’s Bibliographic Framework Transition Initiative</vt:lpstr>
      <vt:lpstr>LC’s Bibliographic Framework Transition Initiative</vt:lpstr>
      <vt:lpstr>LC’s Bibliographic Framework Transition Initiative</vt:lpstr>
      <vt:lpstr>LC’s Bibliographic Framework Transition Initiative</vt:lpstr>
      <vt:lpstr>Related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 Will RDA Kill MARC?</dc:title>
  <dc:creator>KM</dc:creator>
  <cp:lastModifiedBy>Knight Library</cp:lastModifiedBy>
  <cp:revision>120</cp:revision>
  <dcterms:created xsi:type="dcterms:W3CDTF">2011-01-02T23:15:16Z</dcterms:created>
  <dcterms:modified xsi:type="dcterms:W3CDTF">2012-04-30T22:37:20Z</dcterms:modified>
</cp:coreProperties>
</file>