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14"/>
  </p:notesMasterIdLst>
  <p:handoutMasterIdLst>
    <p:handoutMasterId r:id="rId15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72" r:id="rId12"/>
    <p:sldId id="270" r:id="rId1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68919" autoAdjust="0"/>
  </p:normalViewPr>
  <p:slideViewPr>
    <p:cSldViewPr>
      <p:cViewPr varScale="1">
        <p:scale>
          <a:sx n="78" d="100"/>
          <a:sy n="78" d="100"/>
        </p:scale>
        <p:origin x="-2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AEFA4BB-32D1-4013-B6BF-0C467C2894AC}" type="datetimeFigureOut">
              <a:rPr lang="en-US"/>
              <a:pPr/>
              <a:t>4/2/2011</a:t>
            </a:fld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B9CF3983-AE5C-4C73-BFD5-3A5C182505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fld id="{B990444B-F6B1-48C0-BAE9-D59885FFC0BA}" type="datetimeFigureOut">
              <a:rPr lang="en-US"/>
              <a:pPr/>
              <a:t>4/2/2011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/>
            </a:lvl1pPr>
          </a:lstStyle>
          <a:p>
            <a:fld id="{83C2DC41-3A96-4DCE-8317-A3BEFBC601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8414B-7259-4420-99B5-5A2F9071EFD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F21C4-3261-4883-A936-11E089EED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Oval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73E60FF-33B0-46BE-8B1C-1D87181D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Rectangle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6" name="Oval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6D4240D-2AD9-4CB2-BDCA-40ECF6A3F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2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3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DD0C055-C343-4A45-8780-1CDFD0E79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3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BF20B-0FFA-4BDB-95C5-343B05C6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486F2-211C-442C-9A41-A50D8F9C7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61857-A636-4D29-895D-A41DB579D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6F73AC8-635C-446A-87CC-4877C33C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orvallis.libguides.com/ebook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eEaAn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alibre-ebook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7B9899"/>
                </a:solidFill>
              </a:rPr>
              <a:t>Circulating E-Readers in Corvallis</a:t>
            </a:r>
          </a:p>
        </p:txBody>
      </p:sp>
      <p:sp>
        <p:nvSpPr>
          <p:cNvPr id="10242" name="Rectangle 6"/>
          <p:cNvSpPr>
            <a:spLocks noGrp="1"/>
          </p:cNvSpPr>
          <p:nvPr>
            <p:ph type="body" idx="4294967295"/>
          </p:nvPr>
        </p:nvSpPr>
        <p:spPr>
          <a:xfrm>
            <a:off x="4267200" y="1524000"/>
            <a:ext cx="4568825" cy="2743200"/>
          </a:xfrm>
        </p:spPr>
        <p:txBody>
          <a:bodyPr/>
          <a:lstStyle/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Why did we start the program?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Which readers do we circulate?</a:t>
            </a:r>
          </a:p>
          <a:p>
            <a:pPr marL="514350" indent="-514350">
              <a:buFont typeface="Wingdings 2" pitchFamily="18" charset="2"/>
              <a:buAutoNum type="arabicPeriod"/>
            </a:pPr>
            <a:r>
              <a:rPr lang="en-US" smtClean="0"/>
              <a:t>How did we publicize it?</a:t>
            </a:r>
          </a:p>
          <a:p>
            <a:pPr marL="514350" indent="-514350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0243" name="Picture 4" descr="frontentrance_pri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4478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28600" y="41148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en-US"/>
          </a:p>
        </p:txBody>
      </p:sp>
      <p:sp>
        <p:nvSpPr>
          <p:cNvPr id="10245" name="Rectangle 6"/>
          <p:cNvSpPr>
            <a:spLocks/>
          </p:cNvSpPr>
          <p:nvPr/>
        </p:nvSpPr>
        <p:spPr bwMode="auto">
          <a:xfrm>
            <a:off x="228600" y="4191000"/>
            <a:ext cx="861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sz="2400">
                <a:solidFill>
                  <a:schemeClr val="accent1"/>
                </a:solidFill>
                <a:latin typeface="Verdana" pitchFamily="34" charset="0"/>
              </a:rPr>
              <a:t>4.</a:t>
            </a:r>
            <a:r>
              <a:rPr lang="en-US" sz="2700">
                <a:latin typeface="Verdana" pitchFamily="34" charset="0"/>
              </a:rPr>
              <a:t> How do we package the readers?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sz="2400">
                <a:solidFill>
                  <a:schemeClr val="accent1"/>
                </a:solidFill>
                <a:latin typeface="Verdana" pitchFamily="34" charset="0"/>
              </a:rPr>
              <a:t>5.</a:t>
            </a:r>
            <a:r>
              <a:rPr lang="en-US" sz="2700">
                <a:latin typeface="Verdana" pitchFamily="34" charset="0"/>
              </a:rPr>
              <a:t> How do we circulate them?</a:t>
            </a:r>
          </a:p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sz="2400">
                <a:solidFill>
                  <a:schemeClr val="accent1"/>
                </a:solidFill>
                <a:latin typeface="Verdana" pitchFamily="34" charset="0"/>
              </a:rPr>
              <a:t>6.</a:t>
            </a:r>
            <a:r>
              <a:rPr lang="en-US" sz="2700">
                <a:latin typeface="Verdana" pitchFamily="34" charset="0"/>
              </a:rPr>
              <a:t> Challenges we’ve had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14350" indent="-514350"/>
            <a:r>
              <a:rPr lang="en-US" smtClean="0"/>
              <a:t>Steep learning curve for patrons </a:t>
            </a:r>
          </a:p>
          <a:p>
            <a:pPr marL="514350" indent="-514350"/>
            <a:endParaRPr lang="en-US" smtClean="0"/>
          </a:p>
          <a:p>
            <a:pPr marL="514350" indent="-514350"/>
            <a:r>
              <a:rPr lang="en-US" smtClean="0"/>
              <a:t>Can’t be done on library computers </a:t>
            </a:r>
          </a:p>
          <a:p>
            <a:pPr marL="514350" indent="-514350"/>
            <a:endParaRPr lang="en-US" smtClean="0"/>
          </a:p>
          <a:p>
            <a:pPr marL="514350" indent="-514350"/>
            <a:r>
              <a:rPr lang="en-US" smtClean="0"/>
              <a:t>Damage (has not been an issue so far)</a:t>
            </a:r>
          </a:p>
          <a:p>
            <a:pPr marL="514350" indent="-514350"/>
            <a:endParaRPr lang="en-US" smtClean="0"/>
          </a:p>
          <a:p>
            <a:pPr marL="514350" indent="-514350"/>
            <a:r>
              <a:rPr lang="en-US" smtClean="0"/>
              <a:t>Financial risk (also not an issue so far) </a:t>
            </a:r>
          </a:p>
          <a:p>
            <a:pPr marL="514350" indent="-514350"/>
            <a:endParaRPr lang="en-US" smtClean="0"/>
          </a:p>
          <a:p>
            <a:pPr marL="514350" indent="-514350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Challenges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>
          <a:xfrm>
            <a:off x="152400" y="1524000"/>
            <a:ext cx="8683625" cy="4267200"/>
          </a:xfrm>
        </p:spPr>
        <p:txBody>
          <a:bodyPr/>
          <a:lstStyle/>
          <a:p>
            <a:pPr marL="514350" indent="-514350">
              <a:lnSpc>
                <a:spcPct val="90000"/>
              </a:lnSpc>
            </a:pPr>
            <a:r>
              <a:rPr lang="en-US" smtClean="0"/>
              <a:t>Big learning curve for staff</a:t>
            </a:r>
          </a:p>
          <a:p>
            <a:pPr marL="514350" indent="-514350">
              <a:lnSpc>
                <a:spcPct val="90000"/>
              </a:lnSpc>
            </a:pPr>
            <a:r>
              <a:rPr lang="en-US" smtClean="0"/>
              <a:t>Staff time spent on tech support </a:t>
            </a:r>
          </a:p>
          <a:p>
            <a:pPr marL="514350" indent="-514350">
              <a:lnSpc>
                <a:spcPct val="90000"/>
              </a:lnSpc>
            </a:pPr>
            <a:r>
              <a:rPr lang="en-US" smtClean="0"/>
              <a:t>Developing procedures for clearing the readers at check-in, training staff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 marL="514350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>
                <a:solidFill>
                  <a:schemeClr val="accent1"/>
                </a:solidFill>
              </a:rPr>
              <a:t>However:</a:t>
            </a:r>
          </a:p>
          <a:p>
            <a:pPr marL="514350" indent="-514350">
              <a:lnSpc>
                <a:spcPct val="90000"/>
              </a:lnSpc>
            </a:pPr>
            <a:r>
              <a:rPr lang="en-US" smtClean="0"/>
              <a:t>Very positive feedback from patrons</a:t>
            </a:r>
          </a:p>
          <a:p>
            <a:pPr marL="514350" indent="-514350">
              <a:lnSpc>
                <a:spcPct val="90000"/>
              </a:lnSpc>
            </a:pPr>
            <a:r>
              <a:rPr lang="en-US" smtClean="0"/>
              <a:t>Example: patron-added tags to the catalog record for the Sony Readers -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 marL="514350" indent="-514350">
              <a:lnSpc>
                <a:spcPct val="90000"/>
              </a:lnSpc>
              <a:buFont typeface="Wingdings 2" pitchFamily="18" charset="2"/>
              <a:buNone/>
            </a:pPr>
            <a:endParaRPr lang="en-US" smtClean="0">
              <a:solidFill>
                <a:schemeClr val="accent1"/>
              </a:solidFill>
            </a:endParaRPr>
          </a:p>
        </p:txBody>
      </p:sp>
      <p:pic>
        <p:nvPicPr>
          <p:cNvPr id="22531" name="Picture 4" descr="tag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562600"/>
            <a:ext cx="82296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Want more information?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228600" y="1752600"/>
            <a:ext cx="8534400" cy="2819400"/>
          </a:xfrm>
        </p:spPr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en-US" b="1" smtClean="0"/>
              <a:t>Christopher Rumbaugh</a:t>
            </a:r>
            <a:r>
              <a:rPr lang="en-US" smtClean="0"/>
              <a:t>, ebook guru </a:t>
            </a:r>
          </a:p>
          <a:p>
            <a:pPr marL="514350" indent="-514350">
              <a:buFont typeface="Wingdings 2" pitchFamily="18" charset="2"/>
              <a:buNone/>
            </a:pPr>
            <a:endParaRPr lang="en-US" sz="800" smtClean="0"/>
          </a:p>
          <a:p>
            <a:pPr marL="514350" indent="-514350">
              <a:buFont typeface="Wingdings 2" pitchFamily="18" charset="2"/>
              <a:buNone/>
            </a:pPr>
            <a:r>
              <a:rPr lang="en-US" smtClean="0"/>
              <a:t>(AKA Adult Services Librarian)</a:t>
            </a:r>
          </a:p>
          <a:p>
            <a:pPr marL="514350" indent="-514350">
              <a:buFont typeface="Wingdings 2" pitchFamily="18" charset="2"/>
              <a:buNone/>
            </a:pPr>
            <a:endParaRPr lang="en-US" sz="800" smtClean="0"/>
          </a:p>
          <a:p>
            <a:pPr marL="514350" indent="-514350">
              <a:buFont typeface="Wingdings 2" pitchFamily="18" charset="2"/>
              <a:buNone/>
            </a:pPr>
            <a:r>
              <a:rPr lang="en-US" smtClean="0"/>
              <a:t>Corvallis-Benton County Public Library</a:t>
            </a:r>
          </a:p>
          <a:p>
            <a:pPr marL="514350" indent="-514350">
              <a:buFont typeface="Wingdings 2" pitchFamily="18" charset="2"/>
              <a:buNone/>
            </a:pPr>
            <a:endParaRPr lang="en-US" sz="800" smtClean="0"/>
          </a:p>
          <a:p>
            <a:pPr marL="514350" indent="-514350">
              <a:buFont typeface="Wingdings 2" pitchFamily="18" charset="2"/>
              <a:buNone/>
            </a:pPr>
            <a:r>
              <a:rPr lang="en-US" smtClean="0">
                <a:hlinkClick r:id="rId2"/>
              </a:rPr>
              <a:t>http://corvallis.libguides.com/ebooks</a:t>
            </a:r>
            <a:endParaRPr lang="en-US" smtClean="0"/>
          </a:p>
          <a:p>
            <a:pPr marL="514350" indent="-514350">
              <a:buFont typeface="Wingdings 2" pitchFamily="18" charset="2"/>
              <a:buNone/>
            </a:pPr>
            <a:endParaRPr lang="en-US" smtClean="0"/>
          </a:p>
          <a:p>
            <a:pPr marL="514350" indent="-514350"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Why did we start?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3124200"/>
            <a:ext cx="8534400" cy="2998788"/>
          </a:xfrm>
        </p:spPr>
        <p:txBody>
          <a:bodyPr/>
          <a:lstStyle/>
          <a:p>
            <a:r>
              <a:rPr lang="en-US" smtClean="0"/>
              <a:t>Already circulated mp3 players </a:t>
            </a:r>
          </a:p>
          <a:p>
            <a:r>
              <a:rPr lang="en-US" smtClean="0"/>
              <a:t>Supporting new Library2Go service</a:t>
            </a:r>
            <a:endParaRPr lang="en-US" smtClean="0">
              <a:sym typeface="Wingdings" pitchFamily="2" charset="2"/>
            </a:endParaRPr>
          </a:p>
          <a:p>
            <a:r>
              <a:rPr lang="en-US" smtClean="0"/>
              <a:t>Funding provided by Friends group </a:t>
            </a:r>
          </a:p>
          <a:p>
            <a:r>
              <a:rPr lang="en-US" smtClean="0"/>
              <a:t>Started in April 2010</a:t>
            </a:r>
          </a:p>
        </p:txBody>
      </p:sp>
      <p:pic>
        <p:nvPicPr>
          <p:cNvPr id="12291" name="Picture 5" descr="lib2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3533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Which readers do we circulate?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2971800" y="2133600"/>
            <a:ext cx="5715000" cy="1143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Sony PRS-300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(Reader Pocket Edition)		</a:t>
            </a:r>
          </a:p>
        </p:txBody>
      </p:sp>
      <p:pic>
        <p:nvPicPr>
          <p:cNvPr id="14339" name="Picture 6" descr="prs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09800"/>
            <a:ext cx="20288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did we publicize it?</a:t>
            </a:r>
          </a:p>
        </p:txBody>
      </p:sp>
      <p:pic>
        <p:nvPicPr>
          <p:cNvPr id="15362" name="Picture 4" descr="cocd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5486400" cy="4176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63" name="Rectangle 6"/>
          <p:cNvSpPr>
            <a:spLocks noGrp="1"/>
          </p:cNvSpPr>
          <p:nvPr>
            <p:ph type="body" idx="4294967295"/>
          </p:nvPr>
        </p:nvSpPr>
        <p:spPr>
          <a:xfrm>
            <a:off x="5867400" y="2286000"/>
            <a:ext cx="2971800" cy="1371600"/>
          </a:xfrm>
        </p:spPr>
        <p:txBody>
          <a:bodyPr/>
          <a:lstStyle/>
          <a:p>
            <a:r>
              <a:rPr lang="en-US" smtClean="0"/>
              <a:t>Press release to local media</a:t>
            </a:r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228600" y="5943600"/>
            <a:ext cx="8763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Verdana" pitchFamily="34" charset="0"/>
              </a:rPr>
              <a:t>See the </a:t>
            </a:r>
            <a:r>
              <a:rPr lang="en-US" i="1">
                <a:latin typeface="Verdana" pitchFamily="34" charset="0"/>
              </a:rPr>
              <a:t>Corvallis Gazette Times</a:t>
            </a:r>
            <a:r>
              <a:rPr lang="en-US">
                <a:latin typeface="Verdana" pitchFamily="34" charset="0"/>
              </a:rPr>
              <a:t> (3/23/10): </a:t>
            </a:r>
            <a:r>
              <a:rPr lang="en-US">
                <a:latin typeface="Verdana" pitchFamily="34" charset="0"/>
                <a:hlinkClick r:id="rId3"/>
              </a:rPr>
              <a:t>http://bit.ly/eEaAn5</a:t>
            </a:r>
            <a:endParaRPr lang="en-US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did we publicize it?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3886200"/>
            <a:ext cx="8531225" cy="1143000"/>
          </a:xfrm>
        </p:spPr>
        <p:txBody>
          <a:bodyPr/>
          <a:lstStyle/>
          <a:p>
            <a:r>
              <a:rPr lang="en-US" smtClean="0"/>
              <a:t>Social media</a:t>
            </a:r>
          </a:p>
          <a:p>
            <a:r>
              <a:rPr lang="en-US" smtClean="0"/>
              <a:t>Spotlights on our homepage </a:t>
            </a:r>
          </a:p>
        </p:txBody>
      </p:sp>
      <p:pic>
        <p:nvPicPr>
          <p:cNvPr id="16387" name="Picture 5" descr="twi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42912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74764">
            <a:off x="4343400" y="2514600"/>
            <a:ext cx="4448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MC90018715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953000"/>
            <a:ext cx="1814513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8"/>
          <p:cNvSpPr>
            <a:spLocks/>
          </p:cNvSpPr>
          <p:nvPr/>
        </p:nvSpPr>
        <p:spPr bwMode="auto">
          <a:xfrm>
            <a:off x="2133600" y="4953000"/>
            <a:ext cx="6705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700">
                <a:latin typeface="Verdana" pitchFamily="34" charset="0"/>
              </a:rPr>
              <a:t>Word of mouth marketing at public service desks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Packaging readers for circulation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533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Concern #1: Protecting the reader</a:t>
            </a:r>
          </a:p>
        </p:txBody>
      </p:sp>
      <p:pic>
        <p:nvPicPr>
          <p:cNvPr id="17411" name="Picture 5" descr="editedP10003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09800"/>
            <a:ext cx="1749425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editedP1000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09800"/>
            <a:ext cx="3549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2editedP10003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209800"/>
            <a:ext cx="335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Packaging readers for circulation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609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Concern #2: Informing patrons</a:t>
            </a:r>
          </a:p>
        </p:txBody>
      </p:sp>
      <p:pic>
        <p:nvPicPr>
          <p:cNvPr id="18435" name="Picture 4" descr="pri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27908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help ta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362200"/>
            <a:ext cx="28003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6"/>
          <p:cNvSpPr>
            <a:spLocks noChangeArrowheads="1"/>
          </p:cNvSpPr>
          <p:nvPr/>
        </p:nvSpPr>
        <p:spPr bwMode="auto">
          <a:xfrm rot="4319297">
            <a:off x="4830763" y="2227263"/>
            <a:ext cx="1676400" cy="6400800"/>
          </a:xfrm>
          <a:prstGeom prst="curvedLeftArrow">
            <a:avLst>
              <a:gd name="adj1" fmla="val 76364"/>
              <a:gd name="adj2" fmla="val 15272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7"/>
          <p:cNvSpPr>
            <a:spLocks/>
          </p:cNvSpPr>
          <p:nvPr/>
        </p:nvSpPr>
        <p:spPr bwMode="auto">
          <a:xfrm>
            <a:off x="6172200" y="3200400"/>
            <a:ext cx="274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sz="2700">
                <a:latin typeface="Verdana" pitchFamily="34" charset="0"/>
              </a:rPr>
              <a:t>Double-sided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do we circulate the readers?</a:t>
            </a:r>
          </a:p>
        </p:txBody>
      </p:sp>
      <p:pic>
        <p:nvPicPr>
          <p:cNvPr id="19458" name="Picture 4" descr="rec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868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How do we circulate the readers?</a:t>
            </a:r>
          </a:p>
        </p:txBody>
      </p:sp>
      <p:sp>
        <p:nvSpPr>
          <p:cNvPr id="2048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Using Adobe Digital Editions:</a:t>
            </a:r>
          </a:p>
          <a:p>
            <a:pPr marL="514350" indent="-514350">
              <a:lnSpc>
                <a:spcPct val="90000"/>
              </a:lnSpc>
            </a:pPr>
            <a:r>
              <a:rPr lang="en-US" smtClean="0"/>
              <a:t>De-authorize reader</a:t>
            </a:r>
          </a:p>
          <a:p>
            <a:pPr marL="514350" indent="-514350">
              <a:lnSpc>
                <a:spcPct val="90000"/>
              </a:lnSpc>
            </a:pPr>
            <a:r>
              <a:rPr lang="en-US" smtClean="0"/>
              <a:t>Delete any Library2Go ebooks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None/>
            </a:pPr>
            <a:endParaRPr lang="en-US" sz="1400" smtClean="0"/>
          </a:p>
          <a:p>
            <a:pPr marL="514350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Using Calibre (</a:t>
            </a:r>
            <a:r>
              <a:rPr lang="en-US" smtClean="0">
                <a:hlinkClick r:id="rId2"/>
              </a:rPr>
              <a:t>http://calibre-ebook.com/</a:t>
            </a:r>
            <a:r>
              <a:rPr lang="en-US" smtClean="0"/>
              <a:t>):</a:t>
            </a:r>
          </a:p>
          <a:p>
            <a:pPr marL="514350" indent="-514350">
              <a:lnSpc>
                <a:spcPct val="90000"/>
              </a:lnSpc>
            </a:pPr>
            <a:r>
              <a:rPr lang="en-US" smtClean="0"/>
              <a:t>Clear the reader of books</a:t>
            </a:r>
          </a:p>
          <a:p>
            <a:pPr marL="514350" indent="-514350">
              <a:lnSpc>
                <a:spcPct val="90000"/>
              </a:lnSpc>
            </a:pPr>
            <a:r>
              <a:rPr lang="en-US" smtClean="0"/>
              <a:t>Upload 10 public domain epub books</a:t>
            </a:r>
          </a:p>
          <a:p>
            <a:pPr marL="514350" indent="-514350">
              <a:lnSpc>
                <a:spcPct val="90000"/>
              </a:lnSpc>
            </a:pPr>
            <a:r>
              <a:rPr lang="en-US" smtClean="0"/>
              <a:t>Upload two support documents in epub format</a:t>
            </a:r>
          </a:p>
          <a:p>
            <a:pPr marL="514350" indent="-514350">
              <a:lnSpc>
                <a:spcPct val="90000"/>
              </a:lnSpc>
              <a:buFont typeface="Wingdings 2" pitchFamily="18" charset="2"/>
              <a:buNone/>
            </a:pPr>
            <a:endParaRPr lang="en-US" sz="1400" smtClean="0"/>
          </a:p>
          <a:p>
            <a:pPr marL="514350" indent="-514350">
              <a:lnSpc>
                <a:spcPct val="90000"/>
              </a:lnSpc>
              <a:buFont typeface="Wingdings 2" pitchFamily="18" charset="2"/>
              <a:buNone/>
            </a:pPr>
            <a:r>
              <a:rPr lang="en-US" smtClean="0"/>
              <a:t>All on a non-networked computer (for security)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1895</TotalTime>
  <Words>260</Words>
  <Application>Microsoft Office PowerPoint</Application>
  <PresentationFormat>On-screen Show (4:3)</PresentationFormat>
  <Paragraphs>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Garamond</vt:lpstr>
      <vt:lpstr>Arial</vt:lpstr>
      <vt:lpstr>Verdana</vt:lpstr>
      <vt:lpstr>Wingdings 2</vt:lpstr>
      <vt:lpstr>Wingdings</vt:lpstr>
      <vt:lpstr>Calibri</vt:lpstr>
      <vt:lpstr>Civic</vt:lpstr>
      <vt:lpstr>Civic</vt:lpstr>
      <vt:lpstr>Civic</vt:lpstr>
      <vt:lpstr>Civic</vt:lpstr>
      <vt:lpstr>Civic</vt:lpstr>
      <vt:lpstr>Civic</vt:lpstr>
      <vt:lpstr>Civic</vt:lpstr>
      <vt:lpstr>Civic</vt:lpstr>
      <vt:lpstr>Circulating E-Readers in Corvallis</vt:lpstr>
      <vt:lpstr>Why did we start?</vt:lpstr>
      <vt:lpstr>Which readers do we circulate?</vt:lpstr>
      <vt:lpstr>How did we publicize it?</vt:lpstr>
      <vt:lpstr>How did we publicize it?</vt:lpstr>
      <vt:lpstr>Packaging readers for circulation</vt:lpstr>
      <vt:lpstr>Packaging readers for circulation</vt:lpstr>
      <vt:lpstr>How do we circulate the readers?</vt:lpstr>
      <vt:lpstr>How do we circulate the readers?</vt:lpstr>
      <vt:lpstr>Challenges</vt:lpstr>
      <vt:lpstr>Challenges</vt:lpstr>
      <vt:lpstr>Want more information?</vt:lpstr>
    </vt:vector>
  </TitlesOfParts>
  <Company>City of McMinnville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Library2Go training</dc:title>
  <dc:creator>City User</dc:creator>
  <cp:keywords>Library2Go, L2Go, download</cp:keywords>
  <cp:lastModifiedBy>Lisa Tattersall</cp:lastModifiedBy>
  <cp:revision>221</cp:revision>
  <dcterms:created xsi:type="dcterms:W3CDTF">2009-03-29T22:59:49Z</dcterms:created>
  <dcterms:modified xsi:type="dcterms:W3CDTF">2011-04-02T22:52:37Z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</Properties>
</file>