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9"/>
  </p:notesMasterIdLst>
  <p:sldIdLst>
    <p:sldId id="256" r:id="rId2"/>
    <p:sldId id="257" r:id="rId3"/>
    <p:sldId id="258" r:id="rId4"/>
    <p:sldId id="259" r:id="rId5"/>
    <p:sldId id="260" r:id="rId6"/>
    <p:sldId id="261" r:id="rId7"/>
    <p:sldId id="263" r:id="rId8"/>
    <p:sldId id="264" r:id="rId9"/>
    <p:sldId id="265" r:id="rId10"/>
    <p:sldId id="270" r:id="rId11"/>
    <p:sldId id="266" r:id="rId12"/>
    <p:sldId id="267" r:id="rId13"/>
    <p:sldId id="268" r:id="rId14"/>
    <p:sldId id="269" r:id="rId15"/>
    <p:sldId id="271" r:id="rId16"/>
    <p:sldId id="273"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F303"/>
    <a:srgbClr val="2B2BC7"/>
    <a:srgbClr val="FF66CC"/>
    <a:srgbClr val="66FFFF"/>
    <a:srgbClr val="1FA9A6"/>
    <a:srgbClr val="FF3399"/>
    <a:srgbClr val="5C8663"/>
    <a:srgbClr val="00CC66"/>
    <a:srgbClr val="6101ED"/>
    <a:srgbClr val="CFC60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F31CA3-7BE6-4507-B402-A578B5BD6941}" type="datetimeFigureOut">
              <a:rPr lang="en-US" smtClean="0"/>
              <a:pPr/>
              <a:t>4/16/2012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41FAAE-5BE5-48CF-B2AB-F3F44785DAE0}" type="slidenum">
              <a:rPr lang="en-US" smtClean="0"/>
              <a:pPr/>
              <a:t>‹#›</a:t>
            </a:fld>
            <a:endParaRPr lang="en-US"/>
          </a:p>
        </p:txBody>
      </p:sp>
    </p:spTree>
    <p:extLst>
      <p:ext uri="{BB962C8B-B14F-4D97-AF65-F5344CB8AC3E}">
        <p14:creationId xmlns="" xmlns:p14="http://schemas.microsoft.com/office/powerpoint/2010/main" val="2931778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Scott McCloud’s </a:t>
            </a:r>
            <a:r>
              <a:rPr lang="en-US" i="1" baseline="0" dirty="0" smtClean="0"/>
              <a:t>Understanding Comics</a:t>
            </a:r>
            <a:r>
              <a:rPr lang="en-US" i="0" baseline="0" dirty="0" smtClean="0"/>
              <a:t> for inspiration! This essential text provides an introduction to comics - their history and their methods – that can make any novice feel like an expert. You can pick up comic and/or manga paper at an art supply store and instruct your group on the basics, like using non-photo blue pencils for a rough draft and inking over it, using lots of black, and considering scale when drawing larger comics to shrink down.</a:t>
            </a:r>
            <a:endParaRPr lang="en-US" dirty="0"/>
          </a:p>
        </p:txBody>
      </p:sp>
      <p:sp>
        <p:nvSpPr>
          <p:cNvPr id="4" name="Slide Number Placeholder 3"/>
          <p:cNvSpPr>
            <a:spLocks noGrp="1"/>
          </p:cNvSpPr>
          <p:nvPr>
            <p:ph type="sldNum" sz="quarter" idx="10"/>
          </p:nvPr>
        </p:nvSpPr>
        <p:spPr/>
        <p:txBody>
          <a:bodyPr/>
          <a:lstStyle/>
          <a:p>
            <a:fld id="{5041FAAE-5BE5-48CF-B2AB-F3F44785DAE0}" type="slidenum">
              <a:rPr lang="en-US" smtClean="0"/>
              <a:pPr/>
              <a:t>6</a:t>
            </a:fld>
            <a:endParaRPr lang="en-US"/>
          </a:p>
        </p:txBody>
      </p:sp>
    </p:spTree>
    <p:extLst>
      <p:ext uri="{BB962C8B-B14F-4D97-AF65-F5344CB8AC3E}">
        <p14:creationId xmlns="" xmlns:p14="http://schemas.microsoft.com/office/powerpoint/2010/main" val="1955680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Comics Fests at the Beaverton City Library were opportunities for us to use</a:t>
            </a:r>
            <a:r>
              <a:rPr lang="en-US" baseline="0" dirty="0" smtClean="0"/>
              <a:t> a program to further promote a popular collection – not only do we have graphic novels, but we also have a newer browsing collection of single-issue comic books. </a:t>
            </a:r>
            <a:br>
              <a:rPr lang="en-US" baseline="0" dirty="0" smtClean="0"/>
            </a:br>
            <a:r>
              <a:rPr lang="en-US" baseline="0" dirty="0" smtClean="0"/>
              <a:t>Our two comics fests included a visit from Portland’s </a:t>
            </a:r>
            <a:r>
              <a:rPr lang="en-US" baseline="0" dirty="0" err="1" smtClean="0"/>
              <a:t>Darkside</a:t>
            </a:r>
            <a:r>
              <a:rPr lang="en-US" baseline="0" dirty="0" smtClean="0"/>
              <a:t> Troopers, Star Wars enthusiasts with elaborate, professional-quality costumes who will come to events for free photo opportunities. We also had a comics drawing workshop by local artist Emily Wing, who has </a:t>
            </a:r>
            <a:r>
              <a:rPr lang="en-US" baseline="0" dirty="0" err="1" smtClean="0"/>
              <a:t>sinced</a:t>
            </a:r>
            <a:r>
              <a:rPr lang="en-US" baseline="0" dirty="0" smtClean="0"/>
              <a:t> moved back to Boston. She taught attendees the basics of planning and drawing a story using comics. </a:t>
            </a:r>
            <a:endParaRPr lang="en-US" dirty="0"/>
          </a:p>
        </p:txBody>
      </p:sp>
      <p:sp>
        <p:nvSpPr>
          <p:cNvPr id="4" name="Slide Number Placeholder 3"/>
          <p:cNvSpPr>
            <a:spLocks noGrp="1"/>
          </p:cNvSpPr>
          <p:nvPr>
            <p:ph type="sldNum" sz="quarter" idx="10"/>
          </p:nvPr>
        </p:nvSpPr>
        <p:spPr/>
        <p:txBody>
          <a:bodyPr/>
          <a:lstStyle/>
          <a:p>
            <a:fld id="{4D2DB027-F478-44EC-9422-42955493BF75}" type="slidenum">
              <a:rPr lang="en-US" smtClean="0"/>
              <a:pPr/>
              <a:t>7</a:t>
            </a:fld>
            <a:endParaRPr lang="en-US"/>
          </a:p>
        </p:txBody>
      </p:sp>
    </p:spTree>
    <p:extLst>
      <p:ext uri="{BB962C8B-B14F-4D97-AF65-F5344CB8AC3E}">
        <p14:creationId xmlns="" xmlns:p14="http://schemas.microsoft.com/office/powerpoint/2010/main" val="2902041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Ben Bates is a Portland-based comic artist who is best known for his work on the </a:t>
            </a:r>
            <a:r>
              <a:rPr lang="en-US" i="1" dirty="0" smtClean="0"/>
              <a:t>Sonic the Hedgehog</a:t>
            </a:r>
            <a:r>
              <a:rPr lang="en-US" i="1" baseline="0" dirty="0" smtClean="0"/>
              <a:t> </a:t>
            </a:r>
            <a:r>
              <a:rPr lang="en-US" i="0" baseline="0" dirty="0" smtClean="0"/>
              <a:t>comic books, starring the popular videogame character. This series holds enormous appeal with tween audiences. The Beaverton City Library got Ben to do an hour-long chat and drawing tutorial. We had about 30 3</a:t>
            </a:r>
            <a:r>
              <a:rPr lang="en-US" i="0" baseline="30000" dirty="0" smtClean="0"/>
              <a:t>rd</a:t>
            </a:r>
            <a:r>
              <a:rPr lang="en-US" i="0" baseline="0" dirty="0" smtClean="0"/>
              <a:t> to 7</a:t>
            </a:r>
            <a:r>
              <a:rPr lang="en-US" i="0" baseline="30000" dirty="0" smtClean="0"/>
              <a:t>th</a:t>
            </a:r>
            <a:r>
              <a:rPr lang="en-US" i="0" baseline="0" dirty="0" smtClean="0"/>
              <a:t> graders in attendance, many of them boys. The kids were thrilled to see the original uncolored storyboards that they recognized from the comics. After the chat, Ben Bates even hung around for an extra half hour or so to sign autographs and answer questions! He seemed eager to visit other libraries, and his fee was very small.</a:t>
            </a:r>
            <a:endParaRPr lang="en-US" dirty="0"/>
          </a:p>
        </p:txBody>
      </p:sp>
      <p:sp>
        <p:nvSpPr>
          <p:cNvPr id="4" name="Slide Number Placeholder 3"/>
          <p:cNvSpPr>
            <a:spLocks noGrp="1"/>
          </p:cNvSpPr>
          <p:nvPr>
            <p:ph type="sldNum" sz="quarter" idx="10"/>
          </p:nvPr>
        </p:nvSpPr>
        <p:spPr/>
        <p:txBody>
          <a:bodyPr/>
          <a:lstStyle/>
          <a:p>
            <a:fld id="{4D2DB027-F478-44EC-9422-42955493BF75}" type="slidenum">
              <a:rPr lang="en-US" smtClean="0"/>
              <a:pPr/>
              <a:t>8</a:t>
            </a:fld>
            <a:endParaRPr lang="en-US"/>
          </a:p>
        </p:txBody>
      </p:sp>
    </p:spTree>
    <p:extLst>
      <p:ext uri="{BB962C8B-B14F-4D97-AF65-F5344CB8AC3E}">
        <p14:creationId xmlns="" xmlns:p14="http://schemas.microsoft.com/office/powerpoint/2010/main" val="1503927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Beaverton City Library has run a successful Anime Club on the second</a:t>
            </a:r>
            <a:r>
              <a:rPr lang="en-US" baseline="0" dirty="0" smtClean="0"/>
              <a:t> and fourth Tuesdays of each month for the past 6-7 years. Each meeting, 25-35 kids (sometimes topping 40 in the summer) meet to enjoy Japanese snacks like </a:t>
            </a:r>
            <a:r>
              <a:rPr lang="en-US" baseline="0" dirty="0" err="1" smtClean="0"/>
              <a:t>Pocky</a:t>
            </a:r>
            <a:r>
              <a:rPr lang="en-US" baseline="0" dirty="0" smtClean="0"/>
              <a:t> and Hello Panda, draw, and watch Anime movies. There are also activities such as dance parties, karaoke, talent shows, Anime trivia contests, drawing contests, </a:t>
            </a:r>
            <a:r>
              <a:rPr lang="en-US" baseline="0" dirty="0" err="1" smtClean="0"/>
              <a:t>COSplaye</a:t>
            </a:r>
            <a:r>
              <a:rPr lang="en-US" baseline="0" dirty="0" smtClean="0"/>
              <a:t> contests and more! Manga fans often prove to be your most devoted patrons – having an Anime Club can help you get feedback on “hot and </a:t>
            </a:r>
            <a:r>
              <a:rPr lang="en-US" baseline="0" dirty="0" err="1" smtClean="0"/>
              <a:t>nots</a:t>
            </a:r>
            <a:r>
              <a:rPr lang="en-US" baseline="0" dirty="0" smtClean="0"/>
              <a:t>” in the world of Japanese Anime / Manga. This is also a natural choice for a “teen-run” activity – appoint a few teens to lead it!</a:t>
            </a:r>
            <a:endParaRPr lang="en-US" dirty="0"/>
          </a:p>
        </p:txBody>
      </p:sp>
      <p:sp>
        <p:nvSpPr>
          <p:cNvPr id="4" name="Slide Number Placeholder 3"/>
          <p:cNvSpPr>
            <a:spLocks noGrp="1"/>
          </p:cNvSpPr>
          <p:nvPr>
            <p:ph type="sldNum" sz="quarter" idx="10"/>
          </p:nvPr>
        </p:nvSpPr>
        <p:spPr/>
        <p:txBody>
          <a:bodyPr/>
          <a:lstStyle/>
          <a:p>
            <a:fld id="{4D2DB027-F478-44EC-9422-42955493BF75}" type="slidenum">
              <a:rPr lang="en-US" smtClean="0"/>
              <a:pPr/>
              <a:t>9</a:t>
            </a:fld>
            <a:endParaRPr lang="en-US"/>
          </a:p>
        </p:txBody>
      </p:sp>
    </p:spTree>
    <p:extLst>
      <p:ext uri="{BB962C8B-B14F-4D97-AF65-F5344CB8AC3E}">
        <p14:creationId xmlns="" xmlns:p14="http://schemas.microsoft.com/office/powerpoint/2010/main" val="83572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41FAAE-5BE5-48CF-B2AB-F3F44785DAE0}"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5880CDF6-81F1-40B3-8818-93D5E75B3D1A}" type="datetimeFigureOut">
              <a:rPr lang="en-US" smtClean="0"/>
              <a:pPr/>
              <a:t>4/16/2012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AB88D2-9BC4-4E7D-A780-8850E0C8AFFF}" type="slidenum">
              <a:rPr lang="en-US" smtClean="0"/>
              <a:pPr/>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0CDF6-81F1-40B3-8818-93D5E75B3D1A}" type="datetimeFigureOut">
              <a:rPr lang="en-US" smtClean="0"/>
              <a:pPr/>
              <a:t>4/16/2012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AB88D2-9BC4-4E7D-A780-8850E0C8AFF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0CDF6-81F1-40B3-8818-93D5E75B3D1A}" type="datetimeFigureOut">
              <a:rPr lang="en-US" smtClean="0"/>
              <a:pPr/>
              <a:t>4/16/2012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AB88D2-9BC4-4E7D-A780-8850E0C8AFF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0CDF6-81F1-40B3-8818-93D5E75B3D1A}" type="datetimeFigureOut">
              <a:rPr lang="en-US" smtClean="0"/>
              <a:pPr/>
              <a:t>4/16/2012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AB88D2-9BC4-4E7D-A780-8850E0C8AFF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5880CDF6-81F1-40B3-8818-93D5E75B3D1A}" type="datetimeFigureOut">
              <a:rPr lang="en-US" smtClean="0"/>
              <a:pPr/>
              <a:t>4/16/2012</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F9AB88D2-9BC4-4E7D-A780-8850E0C8AFF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80CDF6-81F1-40B3-8818-93D5E75B3D1A}" type="datetimeFigureOut">
              <a:rPr lang="en-US" smtClean="0"/>
              <a:pPr/>
              <a:t>4/16/2012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AB88D2-9BC4-4E7D-A780-8850E0C8AFF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80CDF6-81F1-40B3-8818-93D5E75B3D1A}" type="datetimeFigureOut">
              <a:rPr lang="en-US" smtClean="0"/>
              <a:pPr/>
              <a:t>4/16/2012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AB88D2-9BC4-4E7D-A780-8850E0C8AFF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80CDF6-81F1-40B3-8818-93D5E75B3D1A}" type="datetimeFigureOut">
              <a:rPr lang="en-US" smtClean="0"/>
              <a:pPr/>
              <a:t>4/16/2012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AB88D2-9BC4-4E7D-A780-8850E0C8AFF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0CDF6-81F1-40B3-8818-93D5E75B3D1A}" type="datetimeFigureOut">
              <a:rPr lang="en-US" smtClean="0"/>
              <a:pPr/>
              <a:t>4/16/2012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AB88D2-9BC4-4E7D-A780-8850E0C8AFF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880CDF6-81F1-40B3-8818-93D5E75B3D1A}" type="datetimeFigureOut">
              <a:rPr lang="en-US" smtClean="0"/>
              <a:pPr/>
              <a:t>4/16/2012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AB88D2-9BC4-4E7D-A780-8850E0C8AFFF}" type="slidenum">
              <a:rPr lang="en-US" smtClean="0"/>
              <a:pPr/>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5880CDF6-81F1-40B3-8818-93D5E75B3D1A}" type="datetimeFigureOut">
              <a:rPr lang="en-US" smtClean="0"/>
              <a:pPr/>
              <a:t>4/16/2012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AB88D2-9BC4-4E7D-A780-8850E0C8AFFF}" type="slidenum">
              <a:rPr lang="en-US" smtClean="0"/>
              <a:pPr/>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5880CDF6-81F1-40B3-8818-93D5E75B3D1A}" type="datetimeFigureOut">
              <a:rPr lang="en-US" smtClean="0"/>
              <a:pPr/>
              <a:t>4/16/2012</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F9AB88D2-9BC4-4E7D-A780-8850E0C8AFF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13.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png"/><Relationship Id="rId7" Type="http://schemas.openxmlformats.org/officeDocument/2006/relationships/image" Target="../media/image4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4.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1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png"/></Relationships>
</file>

<file path=ppt/slides/_rels/slide1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e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1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4.bp.blogspot.com/-68naIc57udg/TlSVEXGVVNI/AAAAAAAAAWY/hsyd6-le8LA/s1600/Urb'an+Mynah-8.jpg"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www.nanibird.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hyperlink" Target="http://www.orientaltrading.com/design-your-own-parasols-a2-48_363-12-1.fltr?Ntt=parasol"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tiff"/><Relationship Id="rId7"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jpeg"/><Relationship Id="rId3" Type="http://schemas.openxmlformats.org/officeDocument/2006/relationships/image" Target="../media/image22.jpeg"/><Relationship Id="rId7" Type="http://schemas.openxmlformats.org/officeDocument/2006/relationships/image" Target="../media/image26.jpeg"/><Relationship Id="rId12"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smtClean="0">
                <a:latin typeface="Papyrus" pitchFamily="66" charset="0"/>
                <a:cs typeface="MV Boli" pitchFamily="2" charset="0"/>
              </a:rPr>
              <a:t>Anime Fest</a:t>
            </a:r>
            <a:endParaRPr lang="en-US" sz="4800" dirty="0">
              <a:latin typeface="Papyrus" pitchFamily="66" charset="0"/>
              <a:cs typeface="MV Boli" pitchFamily="2" charset="0"/>
            </a:endParaRPr>
          </a:p>
        </p:txBody>
      </p:sp>
      <p:pic>
        <p:nvPicPr>
          <p:cNvPr id="1026" name="Picture 2" descr="I:\LIB\Young adult\Lisa\OYAN\OLA 2012\Graphic Novel Programming\Cosplay.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a:stretch/>
        </p:blipFill>
        <p:spPr bwMode="auto">
          <a:xfrm>
            <a:off x="5029200" y="1905000"/>
            <a:ext cx="1856955" cy="31242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Subtitle 3"/>
          <p:cNvSpPr>
            <a:spLocks noGrp="1"/>
          </p:cNvSpPr>
          <p:nvPr>
            <p:ph type="subTitle" idx="1"/>
          </p:nvPr>
        </p:nvSpPr>
        <p:spPr/>
        <p:txBody>
          <a:bodyPr>
            <a:normAutofit fontScale="92500"/>
          </a:bodyPr>
          <a:lstStyle/>
          <a:p>
            <a:pPr algn="ctr"/>
            <a:r>
              <a:rPr lang="en-US" dirty="0" err="1" smtClean="0"/>
              <a:t>Cosplay</a:t>
            </a:r>
            <a:r>
              <a:rPr lang="en-US" dirty="0" smtClean="0"/>
              <a:t> * Manga-thon * Manga </a:t>
            </a:r>
            <a:r>
              <a:rPr lang="en-US" dirty="0"/>
              <a:t>M</a:t>
            </a:r>
            <a:r>
              <a:rPr lang="en-US" dirty="0" smtClean="0"/>
              <a:t>atch </a:t>
            </a:r>
            <a:r>
              <a:rPr lang="en-US" dirty="0"/>
              <a:t>G</a:t>
            </a:r>
            <a:r>
              <a:rPr lang="en-US" dirty="0" smtClean="0"/>
              <a:t>ame * Candy Sushi * Calligraphy * </a:t>
            </a:r>
            <a:r>
              <a:rPr lang="en-US" dirty="0" err="1" smtClean="0"/>
              <a:t>NaniBirds</a:t>
            </a:r>
            <a:r>
              <a:rPr lang="en-US" dirty="0" smtClean="0"/>
              <a:t> * Button Making</a:t>
            </a:r>
            <a:endParaRPr lang="en-US" dirty="0"/>
          </a:p>
        </p:txBody>
      </p:sp>
      <p:pic>
        <p:nvPicPr>
          <p:cNvPr id="1027" name="Picture 3" descr="I:\LIB\Young adult\Lisa\OYAN\OLA 2012\Graphic Novel Programming\Candy sushi.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a:stretch/>
        </p:blipFill>
        <p:spPr bwMode="auto">
          <a:xfrm>
            <a:off x="4036324" y="93072"/>
            <a:ext cx="1450076" cy="1751158"/>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I:\LIB\Young adult\Lisa\OYAN\OLA 2012\Graphic Novel Programming\Manga Reading corner.jp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a:stretch/>
        </p:blipFill>
        <p:spPr bwMode="auto">
          <a:xfrm>
            <a:off x="4528473" y="5029200"/>
            <a:ext cx="2769609" cy="17526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1981201" y="618036"/>
            <a:ext cx="1813897" cy="369332"/>
          </a:xfrm>
          <a:prstGeom prst="rect">
            <a:avLst/>
          </a:prstGeom>
          <a:solidFill>
            <a:srgbClr val="CFC60D">
              <a:alpha val="61176"/>
            </a:srgbClr>
          </a:solidFill>
        </p:spPr>
        <p:txBody>
          <a:bodyPr wrap="square" rtlCol="0">
            <a:spAutoFit/>
          </a:bodyPr>
          <a:lstStyle/>
          <a:p>
            <a:pPr algn="ctr"/>
            <a:r>
              <a:rPr lang="en-US" dirty="0" smtClean="0"/>
              <a:t>Candy Sushi</a:t>
            </a:r>
            <a:endParaRPr lang="en-US" dirty="0"/>
          </a:p>
        </p:txBody>
      </p:sp>
      <p:sp>
        <p:nvSpPr>
          <p:cNvPr id="9" name="TextBox 8"/>
          <p:cNvSpPr txBox="1"/>
          <p:nvPr/>
        </p:nvSpPr>
        <p:spPr>
          <a:xfrm>
            <a:off x="5715000" y="187149"/>
            <a:ext cx="1813897" cy="1600438"/>
          </a:xfrm>
          <a:prstGeom prst="rect">
            <a:avLst/>
          </a:prstGeom>
          <a:solidFill>
            <a:schemeClr val="accent4">
              <a:alpha val="61176"/>
            </a:schemeClr>
          </a:solidFill>
        </p:spPr>
        <p:txBody>
          <a:bodyPr wrap="square" rtlCol="0">
            <a:spAutoFit/>
          </a:bodyPr>
          <a:lstStyle/>
          <a:p>
            <a:r>
              <a:rPr lang="en-US" sz="1400" dirty="0" smtClean="0"/>
              <a:t>Twinkies, rice crispy treats, nerds, fruit roll-ups, gummy fish, candied ginger and chocolate “soy” sauce= Ingredients for disgusting sweetness.</a:t>
            </a:r>
            <a:endParaRPr lang="en-US" sz="1400" dirty="0"/>
          </a:p>
        </p:txBody>
      </p:sp>
      <p:sp>
        <p:nvSpPr>
          <p:cNvPr id="10" name="TextBox 9"/>
          <p:cNvSpPr txBox="1"/>
          <p:nvPr/>
        </p:nvSpPr>
        <p:spPr>
          <a:xfrm>
            <a:off x="7086600" y="2133600"/>
            <a:ext cx="1876845" cy="369332"/>
          </a:xfrm>
          <a:prstGeom prst="rect">
            <a:avLst/>
          </a:prstGeom>
          <a:solidFill>
            <a:srgbClr val="CFC60D">
              <a:alpha val="61176"/>
            </a:srgbClr>
          </a:solidFill>
        </p:spPr>
        <p:txBody>
          <a:bodyPr wrap="square" rtlCol="0">
            <a:spAutoFit/>
          </a:bodyPr>
          <a:lstStyle/>
          <a:p>
            <a:pPr algn="ctr"/>
            <a:r>
              <a:rPr lang="en-US" dirty="0" err="1" smtClean="0"/>
              <a:t>Cosplay</a:t>
            </a:r>
            <a:endParaRPr lang="en-US" dirty="0"/>
          </a:p>
        </p:txBody>
      </p:sp>
      <p:sp>
        <p:nvSpPr>
          <p:cNvPr id="11" name="TextBox 10"/>
          <p:cNvSpPr txBox="1"/>
          <p:nvPr/>
        </p:nvSpPr>
        <p:spPr>
          <a:xfrm>
            <a:off x="7086599" y="2667000"/>
            <a:ext cx="1876845" cy="2031325"/>
          </a:xfrm>
          <a:prstGeom prst="rect">
            <a:avLst/>
          </a:prstGeom>
          <a:solidFill>
            <a:schemeClr val="accent4">
              <a:alpha val="61176"/>
            </a:schemeClr>
          </a:solidFill>
        </p:spPr>
        <p:txBody>
          <a:bodyPr wrap="square" rtlCol="0">
            <a:spAutoFit/>
          </a:bodyPr>
          <a:lstStyle/>
          <a:p>
            <a:r>
              <a:rPr lang="en-US" sz="1400" dirty="0" smtClean="0"/>
              <a:t>Folks of all ages love to dress up as manga, anime, video game and J-pop characters. </a:t>
            </a:r>
          </a:p>
          <a:p>
            <a:endParaRPr lang="en-US" sz="1400" dirty="0"/>
          </a:p>
          <a:p>
            <a:r>
              <a:rPr lang="en-US" sz="1400" dirty="0" smtClean="0"/>
              <a:t>Set a theme for your Fest and let the revelers be the judges of the best costumes. </a:t>
            </a:r>
            <a:endParaRPr lang="en-US" sz="1400" dirty="0"/>
          </a:p>
        </p:txBody>
      </p:sp>
      <p:sp>
        <p:nvSpPr>
          <p:cNvPr id="12" name="TextBox 11"/>
          <p:cNvSpPr txBox="1"/>
          <p:nvPr/>
        </p:nvSpPr>
        <p:spPr>
          <a:xfrm>
            <a:off x="2514600" y="5720834"/>
            <a:ext cx="1876845" cy="369332"/>
          </a:xfrm>
          <a:prstGeom prst="rect">
            <a:avLst/>
          </a:prstGeom>
          <a:solidFill>
            <a:srgbClr val="CFC60D">
              <a:alpha val="61176"/>
            </a:srgbClr>
          </a:solidFill>
        </p:spPr>
        <p:txBody>
          <a:bodyPr wrap="square" rtlCol="0">
            <a:spAutoFit/>
          </a:bodyPr>
          <a:lstStyle/>
          <a:p>
            <a:pPr algn="ctr"/>
            <a:r>
              <a:rPr lang="en-US" dirty="0" smtClean="0"/>
              <a:t>Manga Corner</a:t>
            </a:r>
            <a:endParaRPr lang="en-US" dirty="0"/>
          </a:p>
        </p:txBody>
      </p:sp>
      <p:sp>
        <p:nvSpPr>
          <p:cNvPr id="13" name="TextBox 12"/>
          <p:cNvSpPr txBox="1"/>
          <p:nvPr/>
        </p:nvSpPr>
        <p:spPr>
          <a:xfrm>
            <a:off x="7409873" y="5643890"/>
            <a:ext cx="1447800" cy="523220"/>
          </a:xfrm>
          <a:prstGeom prst="rect">
            <a:avLst/>
          </a:prstGeom>
          <a:solidFill>
            <a:schemeClr val="accent4">
              <a:alpha val="61176"/>
            </a:schemeClr>
          </a:solidFill>
        </p:spPr>
        <p:txBody>
          <a:bodyPr wrap="square" rtlCol="0">
            <a:spAutoFit/>
          </a:bodyPr>
          <a:lstStyle/>
          <a:p>
            <a:r>
              <a:rPr lang="en-US" sz="1400" dirty="0" smtClean="0"/>
              <a:t>Designate a quiet space to read.</a:t>
            </a:r>
            <a:endParaRPr lang="en-US" sz="1400" dirty="0"/>
          </a:p>
        </p:txBody>
      </p:sp>
    </p:spTree>
    <p:extLst>
      <p:ext uri="{BB962C8B-B14F-4D97-AF65-F5344CB8AC3E}">
        <p14:creationId xmlns="" xmlns:p14="http://schemas.microsoft.com/office/powerpoint/2010/main" val="34071933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0000"/>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401762"/>
          </a:xfrm>
        </p:spPr>
        <p:txBody>
          <a:bodyPr>
            <a:noAutofit/>
          </a:bodyPr>
          <a:lstStyle/>
          <a:p>
            <a:pPr algn="ctr"/>
            <a:r>
              <a:rPr lang="en-US" sz="4200" dirty="0" smtClean="0">
                <a:solidFill>
                  <a:srgbClr val="7030A0"/>
                </a:solidFill>
                <a:effectLst>
                  <a:outerShdw blurRad="38100" dist="38100" dir="2700000" algn="tl">
                    <a:srgbClr val="000000">
                      <a:alpha val="43137"/>
                    </a:srgbClr>
                  </a:outerShdw>
                </a:effectLst>
                <a:latin typeface="Manga Temple" pitchFamily="34" charset="0"/>
              </a:rPr>
              <a:t>Tualatin Public Library </a:t>
            </a:r>
            <a:br>
              <a:rPr lang="en-US" sz="4200" dirty="0" smtClean="0">
                <a:solidFill>
                  <a:srgbClr val="7030A0"/>
                </a:solidFill>
                <a:effectLst>
                  <a:outerShdw blurRad="38100" dist="38100" dir="2700000" algn="tl">
                    <a:srgbClr val="000000">
                      <a:alpha val="43137"/>
                    </a:srgbClr>
                  </a:outerShdw>
                </a:effectLst>
                <a:latin typeface="Manga Temple" pitchFamily="34" charset="0"/>
              </a:rPr>
            </a:br>
            <a:r>
              <a:rPr lang="en-US" sz="4200" dirty="0" err="1" smtClean="0">
                <a:solidFill>
                  <a:srgbClr val="7030A0"/>
                </a:solidFill>
                <a:effectLst>
                  <a:outerShdw blurRad="38100" dist="38100" dir="2700000" algn="tl">
                    <a:srgbClr val="000000">
                      <a:alpha val="43137"/>
                    </a:srgbClr>
                  </a:outerShdw>
                </a:effectLst>
                <a:latin typeface="Manga Temple" pitchFamily="34" charset="0"/>
              </a:rPr>
              <a:t>Animanga</a:t>
            </a:r>
            <a:r>
              <a:rPr lang="en-US" sz="4200" dirty="0" smtClean="0">
                <a:solidFill>
                  <a:srgbClr val="7030A0"/>
                </a:solidFill>
                <a:effectLst>
                  <a:outerShdw blurRad="38100" dist="38100" dir="2700000" algn="tl">
                    <a:srgbClr val="000000">
                      <a:alpha val="43137"/>
                    </a:srgbClr>
                  </a:outerShdw>
                </a:effectLst>
                <a:latin typeface="Manga Temple" pitchFamily="34" charset="0"/>
              </a:rPr>
              <a:t> Club</a:t>
            </a:r>
            <a:endParaRPr lang="en-US" sz="4200" dirty="0">
              <a:solidFill>
                <a:srgbClr val="7030A0"/>
              </a:solidFill>
              <a:latin typeface="Manga Temple" pitchFamily="34" charset="0"/>
            </a:endParaRPr>
          </a:p>
        </p:txBody>
      </p:sp>
      <p:sp>
        <p:nvSpPr>
          <p:cNvPr id="6" name="Content Placeholder 5"/>
          <p:cNvSpPr>
            <a:spLocks noGrp="1"/>
          </p:cNvSpPr>
          <p:nvPr>
            <p:ph idx="1"/>
          </p:nvPr>
        </p:nvSpPr>
        <p:spPr>
          <a:xfrm>
            <a:off x="381000" y="2743200"/>
            <a:ext cx="8229600" cy="3810000"/>
          </a:xfrm>
        </p:spPr>
        <p:txBody>
          <a:bodyPr/>
          <a:lstStyle/>
          <a:p>
            <a:pPr>
              <a:buFont typeface="Wingdings" pitchFamily="2" charset="2"/>
              <a:buChar char="Ø"/>
            </a:pPr>
            <a:r>
              <a:rPr lang="en-US" sz="3200" b="1" dirty="0" smtClean="0">
                <a:solidFill>
                  <a:srgbClr val="7030A0"/>
                </a:solidFill>
              </a:rPr>
              <a:t>Meet monthly.</a:t>
            </a:r>
          </a:p>
          <a:p>
            <a:pPr>
              <a:buFont typeface="Wingdings" pitchFamily="2" charset="2"/>
              <a:buChar char="Ø"/>
            </a:pPr>
            <a:r>
              <a:rPr lang="en-US" sz="3200" b="1" dirty="0" smtClean="0">
                <a:solidFill>
                  <a:srgbClr val="7030A0"/>
                </a:solidFill>
              </a:rPr>
              <a:t>20+ teens involved (or over 9000 if you ask Amber).</a:t>
            </a:r>
          </a:p>
          <a:p>
            <a:pPr>
              <a:buFont typeface="Wingdings" pitchFamily="2" charset="2"/>
              <a:buChar char="Ø"/>
            </a:pPr>
            <a:r>
              <a:rPr lang="en-US" sz="3200" b="1" dirty="0" smtClean="0">
                <a:solidFill>
                  <a:srgbClr val="7030A0"/>
                </a:solidFill>
              </a:rPr>
              <a:t>Every other month do something besides watch anime-crafts, AMV, trivia, etc.</a:t>
            </a:r>
          </a:p>
          <a:p>
            <a:pPr>
              <a:buFont typeface="Wingdings" pitchFamily="2" charset="2"/>
              <a:buChar char="Ø"/>
            </a:pPr>
            <a:r>
              <a:rPr lang="en-US" sz="3200" b="1" dirty="0" smtClean="0">
                <a:solidFill>
                  <a:srgbClr val="7030A0"/>
                </a:solidFill>
              </a:rPr>
              <a:t>Asian snacks and beverages.</a:t>
            </a:r>
          </a:p>
          <a:p>
            <a:pPr>
              <a:buFont typeface="Wingdings" pitchFamily="2" charset="2"/>
              <a:buChar char="Ø"/>
            </a:pPr>
            <a:endParaRPr lang="en-US" dirty="0"/>
          </a:p>
        </p:txBody>
      </p:sp>
      <p:pic>
        <p:nvPicPr>
          <p:cNvPr id="10" name="Picture 9" descr="chi.jpg"/>
          <p:cNvPicPr>
            <a:picLocks noChangeAspect="1"/>
          </p:cNvPicPr>
          <p:nvPr/>
        </p:nvPicPr>
        <p:blipFill>
          <a:blip r:embed="rId3" cstate="print"/>
          <a:stretch>
            <a:fillRect/>
          </a:stretch>
        </p:blipFill>
        <p:spPr>
          <a:xfrm>
            <a:off x="228599" y="228600"/>
            <a:ext cx="1181395" cy="1524000"/>
          </a:xfrm>
          <a:prstGeom prst="rect">
            <a:avLst/>
          </a:prstGeom>
        </p:spPr>
      </p:pic>
      <p:pic>
        <p:nvPicPr>
          <p:cNvPr id="11" name="Picture 10" descr="Host-Club.jpg"/>
          <p:cNvPicPr>
            <a:picLocks noChangeAspect="1"/>
          </p:cNvPicPr>
          <p:nvPr/>
        </p:nvPicPr>
        <p:blipFill>
          <a:blip r:embed="rId4" cstate="print"/>
          <a:stretch>
            <a:fillRect/>
          </a:stretch>
        </p:blipFill>
        <p:spPr>
          <a:xfrm>
            <a:off x="6993214" y="5257800"/>
            <a:ext cx="1922186" cy="133151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9000"/>
            <a:lum/>
          </a:blip>
          <a:srcRect/>
          <a:stretch>
            <a:fillRect/>
          </a:stretch>
        </a:blipFill>
        <a:effectLst/>
      </p:bgPr>
    </p:bg>
    <p:spTree>
      <p:nvGrpSpPr>
        <p:cNvPr id="1" name=""/>
        <p:cNvGrpSpPr/>
        <p:nvPr/>
      </p:nvGrpSpPr>
      <p:grpSpPr>
        <a:xfrm>
          <a:off x="0" y="0"/>
          <a:ext cx="0" cy="0"/>
          <a:chOff x="0" y="0"/>
          <a:chExt cx="0" cy="0"/>
        </a:xfrm>
      </p:grpSpPr>
      <p:sp>
        <p:nvSpPr>
          <p:cNvPr id="12" name="Content Placeholder 4"/>
          <p:cNvSpPr>
            <a:spLocks noGrp="1"/>
          </p:cNvSpPr>
          <p:nvPr>
            <p:ph idx="1"/>
          </p:nvPr>
        </p:nvSpPr>
        <p:spPr>
          <a:xfrm>
            <a:off x="228600" y="3429000"/>
            <a:ext cx="8229600" cy="1524000"/>
          </a:xfrm>
          <a:solidFill>
            <a:srgbClr val="5C8663">
              <a:alpha val="82000"/>
            </a:srgbClr>
          </a:solidFill>
        </p:spPr>
        <p:txBody>
          <a:bodyPr>
            <a:normAutofit lnSpcReduction="10000"/>
          </a:bodyPr>
          <a:lstStyle/>
          <a:p>
            <a:r>
              <a:rPr lang="en-US" b="1" dirty="0" smtClean="0">
                <a:solidFill>
                  <a:schemeClr val="tx1"/>
                </a:solidFill>
              </a:rPr>
              <a:t>“It’s fun.  And free food.  And watch anime.  And talk a lot about anime and </a:t>
            </a:r>
            <a:r>
              <a:rPr lang="en-US" b="1" dirty="0" err="1" smtClean="0">
                <a:solidFill>
                  <a:schemeClr val="tx1"/>
                </a:solidFill>
              </a:rPr>
              <a:t>manga</a:t>
            </a:r>
            <a:r>
              <a:rPr lang="en-US" b="1" dirty="0" smtClean="0">
                <a:solidFill>
                  <a:schemeClr val="tx1"/>
                </a:solidFill>
              </a:rPr>
              <a:t>.”</a:t>
            </a:r>
          </a:p>
          <a:p>
            <a:r>
              <a:rPr lang="en-US" b="1" dirty="0" smtClean="0">
                <a:solidFill>
                  <a:schemeClr val="tx1"/>
                </a:solidFill>
              </a:rPr>
              <a:t>“Special place where we can be ourselves and goof off a lot.  But we can’t be too loud because Aimee gets mad.”</a:t>
            </a:r>
          </a:p>
        </p:txBody>
      </p:sp>
      <p:pic>
        <p:nvPicPr>
          <p:cNvPr id="15" name="Picture 14" descr="IMG_0405.jpg"/>
          <p:cNvPicPr>
            <a:picLocks noChangeAspect="1"/>
          </p:cNvPicPr>
          <p:nvPr/>
        </p:nvPicPr>
        <p:blipFill>
          <a:blip r:embed="rId3" cstate="print"/>
          <a:stretch>
            <a:fillRect/>
          </a:stretch>
        </p:blipFill>
        <p:spPr>
          <a:xfrm>
            <a:off x="228600" y="228600"/>
            <a:ext cx="2667000" cy="2000250"/>
          </a:xfrm>
          <a:prstGeom prst="rect">
            <a:avLst/>
          </a:prstGeom>
          <a:ln w="38100">
            <a:solidFill>
              <a:srgbClr val="FF0000"/>
            </a:solidFill>
          </a:ln>
        </p:spPr>
      </p:pic>
      <p:pic>
        <p:nvPicPr>
          <p:cNvPr id="16" name="Picture 15" descr="IMG_8670.jpg"/>
          <p:cNvPicPr>
            <a:picLocks noChangeAspect="1"/>
          </p:cNvPicPr>
          <p:nvPr/>
        </p:nvPicPr>
        <p:blipFill>
          <a:blip r:embed="rId4" cstate="print"/>
          <a:stretch>
            <a:fillRect/>
          </a:stretch>
        </p:blipFill>
        <p:spPr>
          <a:xfrm>
            <a:off x="3752088" y="5105400"/>
            <a:ext cx="5391912" cy="2209800"/>
          </a:xfrm>
          <a:prstGeom prst="rect">
            <a:avLst/>
          </a:prstGeom>
          <a:ln w="38100">
            <a:solidFill>
              <a:srgbClr val="FF0000"/>
            </a:solidFill>
          </a:ln>
        </p:spPr>
      </p:pic>
      <p:sp>
        <p:nvSpPr>
          <p:cNvPr id="17" name="TextBox 16"/>
          <p:cNvSpPr txBox="1"/>
          <p:nvPr/>
        </p:nvSpPr>
        <p:spPr>
          <a:xfrm rot="20584231">
            <a:off x="-70300" y="1149585"/>
            <a:ext cx="8001000" cy="707886"/>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en-US" sz="4000" b="1" dirty="0" smtClean="0">
                <a:solidFill>
                  <a:srgbClr val="C00000"/>
                </a:solidFill>
                <a:effectLst>
                  <a:outerShdw blurRad="50800" dist="38100" dir="5400000" algn="t" rotWithShape="0">
                    <a:prstClr val="black">
                      <a:alpha val="40000"/>
                    </a:prstClr>
                  </a:outerShdw>
                </a:effectLst>
                <a:latin typeface="Cuckoo" pitchFamily="2" charset="0"/>
              </a:rPr>
              <a:t>Quotes </a:t>
            </a:r>
            <a:r>
              <a:rPr lang="en-US" sz="4000" b="1" dirty="0" smtClean="0">
                <a:solidFill>
                  <a:srgbClr val="C00000"/>
                </a:solidFill>
                <a:effectLst>
                  <a:outerShdw blurRad="50800" dist="38100" dir="5400000" algn="t" rotWithShape="0">
                    <a:prstClr val="black">
                      <a:alpha val="40000"/>
                    </a:prstClr>
                  </a:outerShdw>
                </a:effectLst>
                <a:latin typeface="Cuckoo" pitchFamily="2" charset="0"/>
              </a:rPr>
              <a:t>from</a:t>
            </a:r>
            <a:r>
              <a:rPr lang="en-US" sz="4000" b="1" dirty="0" smtClean="0">
                <a:solidFill>
                  <a:srgbClr val="C00000"/>
                </a:solidFill>
                <a:effectLst>
                  <a:outerShdw blurRad="50800" dist="38100" dir="5400000" algn="t" rotWithShape="0">
                    <a:prstClr val="black">
                      <a:alpha val="40000"/>
                    </a:prstClr>
                  </a:outerShdw>
                </a:effectLst>
                <a:latin typeface="Cuckoo" pitchFamily="2" charset="0"/>
              </a:rPr>
              <a:t> REAL live </a:t>
            </a:r>
            <a:r>
              <a:rPr lang="en-US" sz="4000" b="1" dirty="0" err="1" smtClean="0">
                <a:solidFill>
                  <a:srgbClr val="C00000"/>
                </a:solidFill>
                <a:effectLst>
                  <a:outerShdw blurRad="50800" dist="38100" dir="5400000" algn="t" rotWithShape="0">
                    <a:prstClr val="black">
                      <a:alpha val="40000"/>
                    </a:prstClr>
                  </a:outerShdw>
                </a:effectLst>
                <a:latin typeface="Cuckoo" pitchFamily="2" charset="0"/>
              </a:rPr>
              <a:t>Otakus</a:t>
            </a:r>
            <a:r>
              <a:rPr lang="en-US" sz="4000" b="1" dirty="0" smtClean="0">
                <a:solidFill>
                  <a:srgbClr val="C00000"/>
                </a:solidFill>
                <a:effectLst>
                  <a:outerShdw blurRad="50800" dist="38100" dir="5400000" algn="t" rotWithShape="0">
                    <a:prstClr val="black">
                      <a:alpha val="40000"/>
                    </a:prstClr>
                  </a:outerShdw>
                </a:effectLst>
                <a:latin typeface="Cuckoo" pitchFamily="2" charset="0"/>
              </a:rPr>
              <a:t>!</a:t>
            </a:r>
            <a:endParaRPr lang="en-US" sz="4000" b="1" dirty="0">
              <a:solidFill>
                <a:srgbClr val="C00000"/>
              </a:solidFill>
              <a:effectLst>
                <a:outerShdw blurRad="50800" dist="38100" dir="5400000" algn="t" rotWithShape="0">
                  <a:prstClr val="black">
                    <a:alpha val="40000"/>
                  </a:prstClr>
                </a:outerShdw>
              </a:effectLst>
              <a:latin typeface="Cuckoo" pitchFamily="2"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8000" r="-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000" dirty="0" smtClean="0">
                <a:solidFill>
                  <a:srgbClr val="6101ED"/>
                </a:solidFill>
                <a:effectLst>
                  <a:outerShdw blurRad="114300" dir="17160000" sx="98000" sy="98000" rotWithShape="0">
                    <a:srgbClr val="FF3399">
                      <a:alpha val="80000"/>
                    </a:srgbClr>
                  </a:outerShdw>
                </a:effectLst>
                <a:latin typeface="Stencil" pitchFamily="82" charset="0"/>
              </a:rPr>
              <a:t>Food is imperative!</a:t>
            </a:r>
            <a:endParaRPr lang="en-US" sz="5000" dirty="0">
              <a:solidFill>
                <a:srgbClr val="6101ED"/>
              </a:solidFill>
              <a:effectLst>
                <a:outerShdw blurRad="114300" dir="17160000" sx="98000" sy="98000" rotWithShape="0">
                  <a:srgbClr val="FF3399">
                    <a:alpha val="80000"/>
                  </a:srgbClr>
                </a:outerShdw>
              </a:effectLst>
              <a:latin typeface="Stencil" pitchFamily="82" charset="0"/>
            </a:endParaRPr>
          </a:p>
        </p:txBody>
      </p:sp>
      <p:pic>
        <p:nvPicPr>
          <p:cNvPr id="10" name="Picture 9" descr="Needle felting 2011 004.jpg"/>
          <p:cNvPicPr>
            <a:picLocks noChangeAspect="1"/>
          </p:cNvPicPr>
          <p:nvPr/>
        </p:nvPicPr>
        <p:blipFill>
          <a:blip r:embed="rId3" cstate="print"/>
          <a:stretch>
            <a:fillRect/>
          </a:stretch>
        </p:blipFill>
        <p:spPr>
          <a:xfrm rot="5400000">
            <a:off x="139700" y="3670300"/>
            <a:ext cx="3149600" cy="2362200"/>
          </a:xfrm>
          <a:prstGeom prst="rect">
            <a:avLst/>
          </a:prstGeom>
          <a:ln w="57150">
            <a:solidFill>
              <a:srgbClr val="7030A0"/>
            </a:solidFill>
          </a:ln>
        </p:spPr>
      </p:pic>
      <p:pic>
        <p:nvPicPr>
          <p:cNvPr id="11" name="Picture 10" descr="IMG_0410.jpg"/>
          <p:cNvPicPr>
            <a:picLocks noChangeAspect="1"/>
          </p:cNvPicPr>
          <p:nvPr/>
        </p:nvPicPr>
        <p:blipFill>
          <a:blip r:embed="rId4" cstate="print"/>
          <a:stretch>
            <a:fillRect/>
          </a:stretch>
        </p:blipFill>
        <p:spPr>
          <a:xfrm rot="5400000">
            <a:off x="6019800" y="3733800"/>
            <a:ext cx="3048000" cy="2286000"/>
          </a:xfrm>
          <a:prstGeom prst="rect">
            <a:avLst/>
          </a:prstGeom>
          <a:ln w="57150">
            <a:solidFill>
              <a:srgbClr val="7030A0"/>
            </a:solidFill>
          </a:ln>
        </p:spPr>
      </p:pic>
      <p:sp>
        <p:nvSpPr>
          <p:cNvPr id="18" name="TextBox 17"/>
          <p:cNvSpPr txBox="1"/>
          <p:nvPr/>
        </p:nvSpPr>
        <p:spPr>
          <a:xfrm>
            <a:off x="3352800" y="3657600"/>
            <a:ext cx="2895600" cy="2677656"/>
          </a:xfrm>
          <a:prstGeom prst="rect">
            <a:avLst/>
          </a:prstGeom>
          <a:solidFill>
            <a:srgbClr val="7030A0">
              <a:alpha val="41000"/>
            </a:srgbClr>
          </a:solidFill>
        </p:spPr>
        <p:txBody>
          <a:bodyPr wrap="square" rtlCol="0">
            <a:spAutoFit/>
          </a:bodyPr>
          <a:lstStyle/>
          <a:p>
            <a:r>
              <a:rPr lang="en-US" sz="4200" b="1" dirty="0" smtClean="0">
                <a:solidFill>
                  <a:srgbClr val="002060"/>
                </a:solidFill>
                <a:effectLst>
                  <a:outerShdw blurRad="50800" dist="38100" dir="16200000" rotWithShape="0">
                    <a:srgbClr val="00B0F0">
                      <a:alpha val="40000"/>
                    </a:srgbClr>
                  </a:outerShdw>
                </a:effectLst>
              </a:rPr>
              <a:t>Asian snacks add variety and fun!</a:t>
            </a:r>
            <a:endParaRPr lang="en-US" sz="4200" b="1" dirty="0">
              <a:solidFill>
                <a:srgbClr val="002060"/>
              </a:solidFill>
              <a:effectLst>
                <a:outerShdw blurRad="50800" dist="38100" dir="16200000" rotWithShape="0">
                  <a:srgbClr val="00B0F0">
                    <a:alpha val="40000"/>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82000"/>
            <a:lum/>
          </a:blip>
          <a:srcRect/>
          <a:stretch>
            <a:fillRect t="-9000" b="-9000"/>
          </a:stretch>
        </a:blipFill>
        <a:effectLst/>
      </p:bgPr>
    </p:bg>
    <p:spTree>
      <p:nvGrpSpPr>
        <p:cNvPr id="1" name=""/>
        <p:cNvGrpSpPr/>
        <p:nvPr/>
      </p:nvGrpSpPr>
      <p:grpSpPr>
        <a:xfrm>
          <a:off x="0" y="0"/>
          <a:ext cx="0" cy="0"/>
          <a:chOff x="0" y="0"/>
          <a:chExt cx="0" cy="0"/>
        </a:xfrm>
      </p:grpSpPr>
      <p:pic>
        <p:nvPicPr>
          <p:cNvPr id="9" name="Picture 8" descr="Kokeshi SR 2010 017.jpg"/>
          <p:cNvPicPr>
            <a:picLocks noChangeAspect="1"/>
          </p:cNvPicPr>
          <p:nvPr/>
        </p:nvPicPr>
        <p:blipFill>
          <a:blip r:embed="rId4" cstate="print"/>
          <a:stretch>
            <a:fillRect/>
          </a:stretch>
        </p:blipFill>
        <p:spPr>
          <a:xfrm>
            <a:off x="6400800" y="3124200"/>
            <a:ext cx="2514600" cy="1885950"/>
          </a:xfrm>
          <a:prstGeom prst="rect">
            <a:avLst/>
          </a:prstGeom>
          <a:ln w="38100">
            <a:solidFill>
              <a:schemeClr val="bg1"/>
            </a:solidFill>
          </a:ln>
        </p:spPr>
      </p:pic>
      <p:pic>
        <p:nvPicPr>
          <p:cNvPr id="7" name="Picture 6" descr="Cosplay hat 023.jpg"/>
          <p:cNvPicPr>
            <a:picLocks noChangeAspect="1"/>
          </p:cNvPicPr>
          <p:nvPr/>
        </p:nvPicPr>
        <p:blipFill>
          <a:blip r:embed="rId5" cstate="print"/>
          <a:stretch>
            <a:fillRect/>
          </a:stretch>
        </p:blipFill>
        <p:spPr>
          <a:xfrm>
            <a:off x="2057400" y="4743450"/>
            <a:ext cx="2819400" cy="2114550"/>
          </a:xfrm>
          <a:prstGeom prst="rect">
            <a:avLst/>
          </a:prstGeom>
          <a:ln w="38100">
            <a:solidFill>
              <a:schemeClr val="bg1"/>
            </a:solidFill>
          </a:ln>
        </p:spPr>
      </p:pic>
      <p:sp>
        <p:nvSpPr>
          <p:cNvPr id="13" name="Rectangle 12"/>
          <p:cNvSpPr/>
          <p:nvPr/>
        </p:nvSpPr>
        <p:spPr>
          <a:xfrm>
            <a:off x="2262641" y="0"/>
            <a:ext cx="4309193" cy="1246495"/>
          </a:xfrm>
          <a:prstGeom prst="rect">
            <a:avLst/>
          </a:prstGeom>
          <a:solidFill>
            <a:schemeClr val="bg1"/>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7500" b="1" cap="all" spc="0" dirty="0" smtClean="0">
                <a:ln w="0">
                  <a:solidFill>
                    <a:schemeClr val="bg1"/>
                  </a:solidFill>
                </a:ln>
                <a:effectLst>
                  <a:reflection blurRad="12700" stA="50000" endPos="50000" dist="5000" dir="5400000" sy="-100000" rotWithShape="0"/>
                </a:effectLst>
                <a:latin typeface="Bazooka" pitchFamily="2" charset="0"/>
              </a:rPr>
              <a:t>We craft</a:t>
            </a:r>
            <a:r>
              <a:rPr lang="en-US" sz="7500" b="1" cap="all" spc="0" dirty="0" smtClean="0">
                <a:ln w="0">
                  <a:solidFill>
                    <a:schemeClr val="bg1"/>
                  </a:solidFill>
                </a:ln>
                <a:effectLst>
                  <a:reflection blurRad="12700" stA="50000" endPos="50000" dist="5000" dir="5400000" sy="-100000" rotWithShape="0"/>
                </a:effectLst>
              </a:rPr>
              <a:t>!</a:t>
            </a:r>
            <a:endParaRPr lang="en-US" sz="7500" b="1" cap="all" spc="0" dirty="0">
              <a:ln w="0">
                <a:solidFill>
                  <a:schemeClr val="bg1"/>
                </a:solidFill>
              </a:ln>
              <a:effectLst>
                <a:reflection blurRad="12700" stA="50000" endPos="50000" dist="5000" dir="5400000" sy="-100000" rotWithShape="0"/>
              </a:effectLst>
            </a:endParaRPr>
          </a:p>
        </p:txBody>
      </p:sp>
      <p:pic>
        <p:nvPicPr>
          <p:cNvPr id="5" name="Picture 4" descr="Cosplay hat 018.jpg"/>
          <p:cNvPicPr>
            <a:picLocks noChangeAspect="1"/>
          </p:cNvPicPr>
          <p:nvPr/>
        </p:nvPicPr>
        <p:blipFill>
          <a:blip r:embed="rId6" cstate="print"/>
          <a:stretch>
            <a:fillRect/>
          </a:stretch>
        </p:blipFill>
        <p:spPr>
          <a:xfrm>
            <a:off x="0" y="3733800"/>
            <a:ext cx="2514600" cy="1885950"/>
          </a:xfrm>
          <a:prstGeom prst="rect">
            <a:avLst/>
          </a:prstGeom>
          <a:ln w="38100">
            <a:solidFill>
              <a:schemeClr val="bg1"/>
            </a:solidFill>
          </a:ln>
        </p:spPr>
      </p:pic>
      <p:pic>
        <p:nvPicPr>
          <p:cNvPr id="6" name="Picture 5" descr="Ugly Doll SR 2010 040.jpg"/>
          <p:cNvPicPr>
            <a:picLocks noChangeAspect="1"/>
          </p:cNvPicPr>
          <p:nvPr/>
        </p:nvPicPr>
        <p:blipFill>
          <a:blip r:embed="rId7" cstate="print"/>
          <a:stretch>
            <a:fillRect/>
          </a:stretch>
        </p:blipFill>
        <p:spPr>
          <a:xfrm>
            <a:off x="4038600" y="3962400"/>
            <a:ext cx="2743200" cy="2057400"/>
          </a:xfrm>
          <a:prstGeom prst="rect">
            <a:avLst/>
          </a:prstGeom>
          <a:ln w="38100">
            <a:solidFill>
              <a:schemeClr val="bg1"/>
            </a:solidFill>
          </a:ln>
        </p:spPr>
      </p:pic>
      <p:pic>
        <p:nvPicPr>
          <p:cNvPr id="15" name="Picture 14" descr="programs 023.jpg"/>
          <p:cNvPicPr>
            <a:picLocks noChangeAspect="1"/>
          </p:cNvPicPr>
          <p:nvPr/>
        </p:nvPicPr>
        <p:blipFill>
          <a:blip r:embed="rId8" cstate="print"/>
          <a:stretch>
            <a:fillRect/>
          </a:stretch>
        </p:blipFill>
        <p:spPr>
          <a:xfrm>
            <a:off x="6324600" y="5200650"/>
            <a:ext cx="2209800" cy="1657350"/>
          </a:xfrm>
          <a:prstGeom prst="rect">
            <a:avLst/>
          </a:prstGeom>
          <a:ln w="38100">
            <a:solidFill>
              <a:schemeClr val="bg1"/>
            </a:solidFill>
          </a:ln>
        </p:spPr>
      </p:pic>
      <p:sp>
        <p:nvSpPr>
          <p:cNvPr id="17" name="Rectangle 16"/>
          <p:cNvSpPr/>
          <p:nvPr/>
        </p:nvSpPr>
        <p:spPr>
          <a:xfrm rot="20288414">
            <a:off x="553607" y="5362522"/>
            <a:ext cx="2306722" cy="553998"/>
          </a:xfrm>
          <a:prstGeom prst="rect">
            <a:avLst/>
          </a:prstGeom>
          <a:solidFill>
            <a:schemeClr val="bg1"/>
          </a:solidFill>
          <a:ln>
            <a:noFill/>
          </a:ln>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000" b="1" cap="none" spc="0" dirty="0" err="1" smtClean="0">
                <a:ln w="50800"/>
                <a:effectLst/>
              </a:rPr>
              <a:t>Cosplay</a:t>
            </a:r>
            <a:r>
              <a:rPr lang="en-US" sz="3000" b="1" cap="none" spc="0" dirty="0" smtClean="0">
                <a:ln w="50800"/>
                <a:effectLst/>
              </a:rPr>
              <a:t> Hats</a:t>
            </a:r>
            <a:endParaRPr lang="en-US" sz="3000" b="1" cap="none" spc="0" dirty="0">
              <a:ln w="50800"/>
              <a:effectLst/>
            </a:endParaRPr>
          </a:p>
        </p:txBody>
      </p:sp>
      <p:sp>
        <p:nvSpPr>
          <p:cNvPr id="18" name="Rectangle 17"/>
          <p:cNvSpPr/>
          <p:nvPr/>
        </p:nvSpPr>
        <p:spPr>
          <a:xfrm rot="2052984">
            <a:off x="4806234" y="5864197"/>
            <a:ext cx="1734769" cy="553998"/>
          </a:xfrm>
          <a:prstGeom prst="rect">
            <a:avLst/>
          </a:prstGeom>
          <a:solidFill>
            <a:schemeClr val="bg1"/>
          </a:solidFill>
        </p:spPr>
        <p:txBody>
          <a:bodyPr wrap="none" lIns="91440" tIns="45720" rIns="91440" bIns="45720">
            <a:spAutoFit/>
          </a:bodyPr>
          <a:lstStyle/>
          <a:p>
            <a:pPr algn="ctr"/>
            <a:r>
              <a:rPr lang="en-US" sz="30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Ugly Dolls</a:t>
            </a:r>
            <a:endParaRPr lang="en-US" sz="3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9" name="Rectangle 18"/>
          <p:cNvSpPr/>
          <p:nvPr/>
        </p:nvSpPr>
        <p:spPr>
          <a:xfrm rot="2161486">
            <a:off x="7639220" y="3202747"/>
            <a:ext cx="1483740" cy="553998"/>
          </a:xfrm>
          <a:prstGeom prst="rect">
            <a:avLst/>
          </a:prstGeom>
          <a:solidFill>
            <a:schemeClr val="bg1"/>
          </a:solidFill>
        </p:spPr>
        <p:txBody>
          <a:bodyPr wrap="none" lIns="91440" tIns="45720" rIns="91440" bIns="45720">
            <a:spAutoFit/>
          </a:bodyPr>
          <a:lstStyle/>
          <a:p>
            <a:pPr algn="ctr"/>
            <a:r>
              <a:rPr lang="en-US" sz="3000" b="0" cap="none" spc="0" dirty="0" err="1" smtClean="0">
                <a:ln w="18415" cmpd="sng">
                  <a:solidFill>
                    <a:srgbClr val="FFFFFF"/>
                  </a:solidFill>
                  <a:prstDash val="solid"/>
                </a:ln>
                <a:effectLst>
                  <a:outerShdw blurRad="63500" dir="3600000" algn="tl" rotWithShape="0">
                    <a:srgbClr val="000000">
                      <a:alpha val="70000"/>
                    </a:srgbClr>
                  </a:outerShdw>
                </a:effectLst>
              </a:rPr>
              <a:t>Kokkeshi</a:t>
            </a:r>
            <a:endParaRPr lang="en-US" sz="3000" b="0" cap="none" spc="0" dirty="0">
              <a:ln w="18415" cmpd="sng">
                <a:solidFill>
                  <a:srgbClr val="FFFFFF"/>
                </a:solidFill>
                <a:prstDash val="solid"/>
              </a:ln>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1000" b="-3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rot="20620322">
            <a:off x="950600" y="2520962"/>
            <a:ext cx="6172200" cy="1143000"/>
          </a:xfrm>
        </p:spPr>
        <p:txBody>
          <a:bodyPr>
            <a:noAutofit/>
          </a:bodyPr>
          <a:lstStyle/>
          <a:p>
            <a:r>
              <a:rPr lang="en-US" sz="7500" dirty="0" smtClean="0">
                <a:solidFill>
                  <a:srgbClr val="FF66CC"/>
                </a:solidFill>
                <a:effectLst>
                  <a:outerShdw blurRad="50800" dir="12540000" sx="102000" sy="102000" algn="br" rotWithShape="0">
                    <a:prstClr val="black">
                      <a:alpha val="84000"/>
                    </a:prstClr>
                  </a:outerShdw>
                </a:effectLst>
              </a:rPr>
              <a:t>Felting is Fun!</a:t>
            </a:r>
            <a:endParaRPr lang="en-US" sz="7500" dirty="0">
              <a:solidFill>
                <a:srgbClr val="FF66CC"/>
              </a:solidFill>
              <a:effectLst>
                <a:outerShdw blurRad="50800" dir="12540000" sx="102000" sy="102000" algn="br" rotWithShape="0">
                  <a:prstClr val="black">
                    <a:alpha val="84000"/>
                  </a:prstClr>
                </a:outerShdw>
              </a:effectLst>
            </a:endParaRPr>
          </a:p>
        </p:txBody>
      </p:sp>
      <p:pic>
        <p:nvPicPr>
          <p:cNvPr id="12" name="Picture 11" descr="Teen 046.jpg"/>
          <p:cNvPicPr>
            <a:picLocks noChangeAspect="1"/>
          </p:cNvPicPr>
          <p:nvPr/>
        </p:nvPicPr>
        <p:blipFill>
          <a:blip r:embed="rId3" cstate="print"/>
          <a:stretch>
            <a:fillRect/>
          </a:stretch>
        </p:blipFill>
        <p:spPr>
          <a:xfrm>
            <a:off x="6400800" y="5029200"/>
            <a:ext cx="2057400" cy="1543050"/>
          </a:xfrm>
          <a:prstGeom prst="rect">
            <a:avLst/>
          </a:prstGeom>
          <a:ln w="38100">
            <a:solidFill>
              <a:srgbClr val="FF66CC"/>
            </a:solidFill>
          </a:ln>
        </p:spPr>
      </p:pic>
      <p:pic>
        <p:nvPicPr>
          <p:cNvPr id="13" name="Picture 12" descr="Needle felting 2011 043.jpg"/>
          <p:cNvPicPr>
            <a:picLocks noChangeAspect="1"/>
          </p:cNvPicPr>
          <p:nvPr/>
        </p:nvPicPr>
        <p:blipFill>
          <a:blip r:embed="rId4" cstate="print"/>
          <a:stretch>
            <a:fillRect/>
          </a:stretch>
        </p:blipFill>
        <p:spPr>
          <a:xfrm>
            <a:off x="228600" y="304800"/>
            <a:ext cx="1676400" cy="1257300"/>
          </a:xfrm>
          <a:prstGeom prst="rect">
            <a:avLst/>
          </a:prstGeom>
          <a:ln w="38100">
            <a:solidFill>
              <a:srgbClr val="FF66CC"/>
            </a:solidFill>
          </a:ln>
        </p:spPr>
      </p:pic>
      <p:pic>
        <p:nvPicPr>
          <p:cNvPr id="4" name="Content Placeholder 3" descr="Animanga 021.jpg"/>
          <p:cNvPicPr>
            <a:picLocks noGrp="1" noChangeAspect="1"/>
          </p:cNvPicPr>
          <p:nvPr>
            <p:ph idx="1"/>
          </p:nvPr>
        </p:nvPicPr>
        <p:blipFill>
          <a:blip r:embed="rId5" cstate="print"/>
          <a:stretch>
            <a:fillRect/>
          </a:stretch>
        </p:blipFill>
        <p:spPr>
          <a:xfrm>
            <a:off x="3581400" y="4114800"/>
            <a:ext cx="2362200" cy="1771650"/>
          </a:xfrm>
          <a:ln w="38100">
            <a:solidFill>
              <a:srgbClr val="FF66CC"/>
            </a:solidFill>
          </a:ln>
        </p:spPr>
      </p:pic>
      <p:pic>
        <p:nvPicPr>
          <p:cNvPr id="11" name="Content Placeholder 3" descr="Needle felting 2011 012.jpg"/>
          <p:cNvPicPr>
            <a:picLocks noChangeAspect="1"/>
          </p:cNvPicPr>
          <p:nvPr/>
        </p:nvPicPr>
        <p:blipFill>
          <a:blip r:embed="rId6" cstate="print"/>
          <a:stretch>
            <a:fillRect/>
          </a:stretch>
        </p:blipFill>
        <p:spPr>
          <a:xfrm>
            <a:off x="457200" y="4800600"/>
            <a:ext cx="1950509" cy="1462882"/>
          </a:xfrm>
          <a:prstGeom prst="rect">
            <a:avLst/>
          </a:prstGeom>
          <a:ln w="38100">
            <a:solidFill>
              <a:srgbClr val="FF66CC"/>
            </a:solidFill>
          </a:ln>
        </p:spPr>
      </p:pic>
      <p:pic>
        <p:nvPicPr>
          <p:cNvPr id="3074" name="Picture 2" descr="http://farm3.staticflickr.com/2635/3862553195_c32ee8acf8.jpg"/>
          <p:cNvPicPr>
            <a:picLocks noChangeAspect="1" noChangeArrowheads="1"/>
          </p:cNvPicPr>
          <p:nvPr/>
        </p:nvPicPr>
        <p:blipFill>
          <a:blip r:embed="rId7" cstate="print"/>
          <a:srcRect/>
          <a:stretch>
            <a:fillRect/>
          </a:stretch>
        </p:blipFill>
        <p:spPr bwMode="auto">
          <a:xfrm>
            <a:off x="6781800" y="228600"/>
            <a:ext cx="2095500" cy="1571625"/>
          </a:xfrm>
          <a:prstGeom prst="rect">
            <a:avLst/>
          </a:prstGeom>
          <a:noFill/>
          <a:ln w="38100">
            <a:solidFill>
              <a:srgbClr val="FF66CC"/>
            </a:solid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9000" b="-19000"/>
          </a:stretch>
        </a:blipFill>
        <a:effectLst/>
      </p:bgPr>
    </p:bg>
    <p:spTree>
      <p:nvGrpSpPr>
        <p:cNvPr id="1" name=""/>
        <p:cNvGrpSpPr/>
        <p:nvPr/>
      </p:nvGrpSpPr>
      <p:grpSpPr>
        <a:xfrm>
          <a:off x="0" y="0"/>
          <a:ext cx="0" cy="0"/>
          <a:chOff x="0" y="0"/>
          <a:chExt cx="0" cy="0"/>
        </a:xfrm>
      </p:grpSpPr>
      <p:pic>
        <p:nvPicPr>
          <p:cNvPr id="5" name="Picture 4" descr="IMG_6410.jpg"/>
          <p:cNvPicPr>
            <a:picLocks noChangeAspect="1"/>
          </p:cNvPicPr>
          <p:nvPr/>
        </p:nvPicPr>
        <p:blipFill>
          <a:blip r:embed="rId3" cstate="print"/>
          <a:stretch>
            <a:fillRect/>
          </a:stretch>
        </p:blipFill>
        <p:spPr>
          <a:xfrm>
            <a:off x="457200" y="4724400"/>
            <a:ext cx="2540000" cy="1905000"/>
          </a:xfrm>
          <a:prstGeom prst="rect">
            <a:avLst/>
          </a:prstGeom>
          <a:ln w="38100">
            <a:solidFill>
              <a:srgbClr val="FFFF00"/>
            </a:solidFill>
          </a:ln>
        </p:spPr>
      </p:pic>
      <p:sp>
        <p:nvSpPr>
          <p:cNvPr id="7" name="Rectangle 6"/>
          <p:cNvSpPr/>
          <p:nvPr/>
        </p:nvSpPr>
        <p:spPr>
          <a:xfrm>
            <a:off x="9601200" y="2514600"/>
            <a:ext cx="4572000" cy="1200329"/>
          </a:xfrm>
          <a:prstGeom prst="rect">
            <a:avLst/>
          </a:prstGeom>
        </p:spPr>
        <p:txBody>
          <a:bodyPr>
            <a:spAutoFit/>
          </a:bodyPr>
          <a:lstStyle/>
          <a:p>
            <a:r>
              <a:rPr lang="en-US" dirty="0" smtClean="0"/>
              <a:t>AMV</a:t>
            </a:r>
          </a:p>
          <a:p>
            <a:r>
              <a:rPr lang="en-US" dirty="0" smtClean="0"/>
              <a:t>Swap</a:t>
            </a:r>
          </a:p>
          <a:p>
            <a:r>
              <a:rPr lang="en-US" dirty="0" err="1" smtClean="0"/>
              <a:t>Cosplay</a:t>
            </a:r>
            <a:endParaRPr lang="en-US" dirty="0" smtClean="0"/>
          </a:p>
          <a:p>
            <a:r>
              <a:rPr lang="en-US" dirty="0" smtClean="0"/>
              <a:t>Trivia</a:t>
            </a:r>
            <a:endParaRPr lang="en-US" dirty="0" smtClean="0"/>
          </a:p>
        </p:txBody>
      </p:sp>
      <p:pic>
        <p:nvPicPr>
          <p:cNvPr id="1025" name="Picture 1"/>
          <p:cNvPicPr>
            <a:picLocks noGrp="1" noChangeAspect="1" noChangeArrowheads="1"/>
          </p:cNvPicPr>
          <p:nvPr>
            <p:ph idx="1"/>
          </p:nvPr>
        </p:nvPicPr>
        <p:blipFill>
          <a:blip r:embed="rId4" cstate="print"/>
          <a:srcRect/>
          <a:stretch>
            <a:fillRect/>
          </a:stretch>
        </p:blipFill>
        <p:spPr bwMode="auto">
          <a:xfrm>
            <a:off x="304800" y="1981200"/>
            <a:ext cx="2590800" cy="1943100"/>
          </a:xfrm>
          <a:prstGeom prst="rect">
            <a:avLst/>
          </a:prstGeom>
          <a:noFill/>
          <a:ln w="38100">
            <a:solidFill>
              <a:srgbClr val="FFFF00"/>
            </a:solidFill>
            <a:miter lim="800000"/>
            <a:headEnd/>
            <a:tailEnd/>
          </a:ln>
        </p:spPr>
      </p:pic>
      <p:pic>
        <p:nvPicPr>
          <p:cNvPr id="12" name="Content Placeholder 3" descr="260px-REMINANIME.jpg"/>
          <p:cNvPicPr>
            <a:picLocks noChangeAspect="1"/>
          </p:cNvPicPr>
          <p:nvPr/>
        </p:nvPicPr>
        <p:blipFill>
          <a:blip r:embed="rId5" cstate="print"/>
          <a:stretch>
            <a:fillRect/>
          </a:stretch>
        </p:blipFill>
        <p:spPr>
          <a:xfrm>
            <a:off x="6324600" y="228600"/>
            <a:ext cx="2598964" cy="1819275"/>
          </a:xfrm>
          <a:prstGeom prst="rect">
            <a:avLst/>
          </a:prstGeom>
          <a:ln w="38100">
            <a:solidFill>
              <a:srgbClr val="FFFF00"/>
            </a:solidFill>
          </a:ln>
        </p:spPr>
      </p:pic>
      <p:pic>
        <p:nvPicPr>
          <p:cNvPr id="1030" name="Picture 6" descr="http://4.bp.blogspot.com/-e6uC8ICIUiw/Tg7H-1a7RaI/AAAAAAAACis/UIsDcjOc5Hg/s1600/335714778.jpg"/>
          <p:cNvPicPr>
            <a:picLocks noChangeAspect="1" noChangeArrowheads="1"/>
          </p:cNvPicPr>
          <p:nvPr/>
        </p:nvPicPr>
        <p:blipFill>
          <a:blip r:embed="rId6" cstate="print"/>
          <a:srcRect/>
          <a:stretch>
            <a:fillRect/>
          </a:stretch>
        </p:blipFill>
        <p:spPr bwMode="auto">
          <a:xfrm>
            <a:off x="7086600" y="4267200"/>
            <a:ext cx="1790700" cy="2387600"/>
          </a:xfrm>
          <a:prstGeom prst="rect">
            <a:avLst/>
          </a:prstGeom>
          <a:noFill/>
          <a:ln w="38100">
            <a:solidFill>
              <a:srgbClr val="FFFF00"/>
            </a:solidFill>
          </a:ln>
        </p:spPr>
      </p:pic>
      <p:sp>
        <p:nvSpPr>
          <p:cNvPr id="16" name="Rectangle 15"/>
          <p:cNvSpPr/>
          <p:nvPr/>
        </p:nvSpPr>
        <p:spPr>
          <a:xfrm>
            <a:off x="381000" y="304800"/>
            <a:ext cx="5827236" cy="738664"/>
          </a:xfrm>
          <a:prstGeom prst="rect">
            <a:avLst/>
          </a:prstGeom>
          <a:solidFill>
            <a:schemeClr val="accent5">
              <a:alpha val="56000"/>
            </a:schemeClr>
          </a:solidFill>
        </p:spPr>
        <p:txBody>
          <a:bodyPr wrap="none" lIns="91440" tIns="45720" rIns="91440" bIns="45720">
            <a:spAutoFit/>
          </a:bodyPr>
          <a:lstStyle/>
          <a:p>
            <a:pPr algn="ctr"/>
            <a:r>
              <a:rPr lang="en-US" sz="4200" b="1" cap="none" spc="0" dirty="0" smtClean="0">
                <a:ln w="17780" cmpd="sng">
                  <a:solidFill>
                    <a:schemeClr val="accent2">
                      <a:lumMod val="60000"/>
                      <a:lumOff val="40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Unicorn" pitchFamily="2" charset="0"/>
              </a:rPr>
              <a:t>And Other Stuf</a:t>
            </a:r>
            <a:r>
              <a:rPr lang="en-US" sz="4200" b="1" dirty="0" smtClean="0">
                <a:ln w="17780" cmpd="sng">
                  <a:solidFill>
                    <a:schemeClr val="accent2">
                      <a:lumMod val="60000"/>
                      <a:lumOff val="40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Unicorn" pitchFamily="2" charset="0"/>
              </a:rPr>
              <a:t>f…</a:t>
            </a:r>
            <a:endParaRPr lang="en-US" sz="4200" b="1" cap="none" spc="0" dirty="0">
              <a:ln w="17780" cmpd="sng">
                <a:solidFill>
                  <a:schemeClr val="accent2">
                    <a:lumMod val="60000"/>
                    <a:lumOff val="40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Unicorn" pitchFamily="2" charset="0"/>
            </a:endParaRPr>
          </a:p>
        </p:txBody>
      </p:sp>
      <p:sp>
        <p:nvSpPr>
          <p:cNvPr id="17" name="Rectangle 16"/>
          <p:cNvSpPr/>
          <p:nvPr/>
        </p:nvSpPr>
        <p:spPr>
          <a:xfrm rot="649637">
            <a:off x="6430298" y="1833066"/>
            <a:ext cx="2531783" cy="553998"/>
          </a:xfrm>
          <a:prstGeom prst="rect">
            <a:avLst/>
          </a:prstGeom>
          <a:solidFill>
            <a:schemeClr val="bg1">
              <a:alpha val="76000"/>
            </a:schemeClr>
          </a:solidFill>
          <a:ln>
            <a:solidFill>
              <a:schemeClr val="bg1"/>
            </a:solidFill>
          </a:ln>
          <a:effectLst>
            <a:glow rad="101600">
              <a:schemeClr val="accent2">
                <a:satMod val="175000"/>
                <a:alpha val="40000"/>
              </a:schemeClr>
            </a:glow>
          </a:effectLst>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Trivia Contests</a:t>
            </a:r>
            <a:endParaRPr lang="en-US" sz="3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0" name="Rectangle 19"/>
          <p:cNvSpPr/>
          <p:nvPr/>
        </p:nvSpPr>
        <p:spPr>
          <a:xfrm>
            <a:off x="7467600" y="6096000"/>
            <a:ext cx="1242648" cy="553998"/>
          </a:xfrm>
          <a:prstGeom prst="rect">
            <a:avLst/>
          </a:prstGeom>
          <a:solidFill>
            <a:schemeClr val="bg1">
              <a:alpha val="76000"/>
            </a:schemeClr>
          </a:solidFill>
          <a:ln>
            <a:solidFill>
              <a:schemeClr val="bg1"/>
            </a:solidFill>
          </a:ln>
          <a:effectLst>
            <a:glow rad="101600">
              <a:schemeClr val="accent2">
                <a:satMod val="175000"/>
                <a:alpha val="40000"/>
              </a:schemeClr>
            </a:glow>
          </a:effectLst>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Swaps</a:t>
            </a:r>
            <a:endParaRPr lang="en-US" sz="3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1" name="Rectangle 20"/>
          <p:cNvSpPr/>
          <p:nvPr/>
        </p:nvSpPr>
        <p:spPr>
          <a:xfrm rot="20823035">
            <a:off x="1625007" y="5807717"/>
            <a:ext cx="2930610" cy="553998"/>
          </a:xfrm>
          <a:prstGeom prst="rect">
            <a:avLst/>
          </a:prstGeom>
          <a:solidFill>
            <a:schemeClr val="bg1">
              <a:alpha val="76000"/>
            </a:schemeClr>
          </a:solidFill>
          <a:ln>
            <a:solidFill>
              <a:schemeClr val="bg1"/>
            </a:solidFill>
          </a:ln>
          <a:effectLst>
            <a:glow rad="101600">
              <a:schemeClr val="accent2">
                <a:satMod val="175000"/>
                <a:alpha val="40000"/>
              </a:schemeClr>
            </a:glow>
          </a:effectLst>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0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Cosplay</a:t>
            </a:r>
            <a:r>
              <a:rPr lang="en-US" sz="3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Contests</a:t>
            </a:r>
            <a:endParaRPr lang="en-US" sz="3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2" name="Rectangle 21"/>
          <p:cNvSpPr/>
          <p:nvPr/>
        </p:nvSpPr>
        <p:spPr>
          <a:xfrm rot="20039800">
            <a:off x="759855" y="3174207"/>
            <a:ext cx="2441694" cy="553998"/>
          </a:xfrm>
          <a:prstGeom prst="rect">
            <a:avLst/>
          </a:prstGeom>
          <a:solidFill>
            <a:schemeClr val="bg1">
              <a:alpha val="76000"/>
            </a:schemeClr>
          </a:solidFill>
          <a:ln>
            <a:solidFill>
              <a:schemeClr val="bg1"/>
            </a:solidFill>
          </a:ln>
          <a:effectLst>
            <a:glow rad="101600">
              <a:schemeClr val="accent2">
                <a:satMod val="175000"/>
                <a:alpha val="40000"/>
              </a:schemeClr>
            </a:glow>
          </a:effectLst>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AMV Contests</a:t>
            </a:r>
            <a:endParaRPr lang="en-US" sz="3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92D050"/>
            </a:gs>
            <a:gs pos="100000">
              <a:srgbClr val="0EF303"/>
            </a:gs>
          </a:gsLst>
          <a:path path="circle">
            <a:fillToRect l="15000" t="50000" r="85000" b="60000"/>
          </a:path>
        </a:gradFill>
        <a:effectLst/>
      </p:bgPr>
    </p:bg>
    <p:spTree>
      <p:nvGrpSpPr>
        <p:cNvPr id="1" name=""/>
        <p:cNvGrpSpPr/>
        <p:nvPr/>
      </p:nvGrpSpPr>
      <p:grpSpPr>
        <a:xfrm>
          <a:off x="0" y="0"/>
          <a:ext cx="0" cy="0"/>
          <a:chOff x="0" y="0"/>
          <a:chExt cx="0" cy="0"/>
        </a:xfrm>
      </p:grpSpPr>
      <p:grpSp>
        <p:nvGrpSpPr>
          <p:cNvPr id="35842" name="Group 2"/>
          <p:cNvGrpSpPr>
            <a:grpSpLocks/>
          </p:cNvGrpSpPr>
          <p:nvPr/>
        </p:nvGrpSpPr>
        <p:grpSpPr bwMode="auto">
          <a:xfrm>
            <a:off x="838200" y="228600"/>
            <a:ext cx="7391400" cy="6324600"/>
            <a:chOff x="107937300" y="108508800"/>
            <a:chExt cx="4488180" cy="3341916"/>
          </a:xfrm>
        </p:grpSpPr>
        <p:pic>
          <p:nvPicPr>
            <p:cNvPr id="35843" name="Picture 3" descr="fcbdbig[1]"/>
            <p:cNvPicPr>
              <a:picLocks noChangeAspect="1" noChangeArrowheads="1"/>
            </p:cNvPicPr>
            <p:nvPr/>
          </p:nvPicPr>
          <p:blipFill>
            <a:blip r:embed="rId2" cstate="print"/>
            <a:srcRect/>
            <a:stretch>
              <a:fillRect/>
            </a:stretch>
          </p:blipFill>
          <p:spPr bwMode="auto">
            <a:xfrm>
              <a:off x="109445425" y="109676463"/>
              <a:ext cx="1286601" cy="1414732"/>
            </a:xfrm>
            <a:prstGeom prst="rect">
              <a:avLst/>
            </a:prstGeom>
            <a:noFill/>
            <a:ln w="9525" algn="in">
              <a:noFill/>
              <a:miter lim="800000"/>
              <a:headEnd/>
              <a:tailEnd/>
            </a:ln>
            <a:effectLst/>
          </p:spPr>
        </p:pic>
        <p:sp>
          <p:nvSpPr>
            <p:cNvPr id="35844" name="Oval 4"/>
            <p:cNvSpPr>
              <a:spLocks noChangeArrowheads="1"/>
            </p:cNvSpPr>
            <p:nvPr/>
          </p:nvSpPr>
          <p:spPr bwMode="auto">
            <a:xfrm>
              <a:off x="109760832" y="109558420"/>
              <a:ext cx="350792" cy="460206"/>
            </a:xfrm>
            <a:prstGeom prst="ellipse">
              <a:avLst/>
            </a:prstGeom>
            <a:solidFill>
              <a:srgbClr val="FFFFFF"/>
            </a:solidFill>
            <a:ln w="15875" algn="in">
              <a:solidFill>
                <a:srgbClr val="0066FF"/>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5845" name="Oval 5"/>
            <p:cNvSpPr>
              <a:spLocks noChangeArrowheads="1"/>
            </p:cNvSpPr>
            <p:nvPr/>
          </p:nvSpPr>
          <p:spPr bwMode="auto">
            <a:xfrm>
              <a:off x="110082394" y="109488102"/>
              <a:ext cx="350792" cy="460206"/>
            </a:xfrm>
            <a:prstGeom prst="ellipse">
              <a:avLst/>
            </a:prstGeom>
            <a:solidFill>
              <a:srgbClr val="FFFFFF"/>
            </a:solidFill>
            <a:ln w="15875" algn="in">
              <a:solidFill>
                <a:srgbClr val="0066FF"/>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5846" name="Oval 6"/>
            <p:cNvSpPr>
              <a:spLocks noChangeArrowheads="1"/>
            </p:cNvSpPr>
            <p:nvPr/>
          </p:nvSpPr>
          <p:spPr bwMode="auto">
            <a:xfrm>
              <a:off x="109772450" y="109740700"/>
              <a:ext cx="175396" cy="153399"/>
            </a:xfrm>
            <a:prstGeom prst="ellipse">
              <a:avLst/>
            </a:prstGeom>
            <a:solidFill>
              <a:srgbClr val="000000"/>
            </a:solidFill>
            <a:ln w="12700" algn="ctr">
              <a:solidFill>
                <a:srgbClr val="0066FF"/>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5847" name="Oval 7"/>
            <p:cNvSpPr>
              <a:spLocks noChangeArrowheads="1"/>
            </p:cNvSpPr>
            <p:nvPr/>
          </p:nvSpPr>
          <p:spPr bwMode="auto">
            <a:xfrm>
              <a:off x="110228863" y="109715300"/>
              <a:ext cx="175396" cy="153399"/>
            </a:xfrm>
            <a:prstGeom prst="ellipse">
              <a:avLst/>
            </a:prstGeom>
            <a:solidFill>
              <a:srgbClr val="000000"/>
            </a:solidFill>
            <a:ln w="12700" algn="ctr">
              <a:solidFill>
                <a:srgbClr val="0066FF"/>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5848" name="AutoShape 8"/>
            <p:cNvSpPr>
              <a:spLocks noChangeArrowheads="1"/>
            </p:cNvSpPr>
            <p:nvPr/>
          </p:nvSpPr>
          <p:spPr bwMode="auto">
            <a:xfrm rot="5679305" flipV="1">
              <a:off x="110128682" y="109454318"/>
              <a:ext cx="270861" cy="348325"/>
            </a:xfrm>
            <a:prstGeom prst="moon">
              <a:avLst>
                <a:gd name="adj" fmla="val 41176"/>
              </a:avLst>
            </a:prstGeom>
            <a:solidFill>
              <a:srgbClr val="A1C7FF"/>
            </a:solidFill>
            <a:ln w="15875" algn="in">
              <a:solidFill>
                <a:srgbClr val="0066FF"/>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5849" name="AutoShape 9"/>
            <p:cNvSpPr>
              <a:spLocks noChangeArrowheads="1"/>
            </p:cNvSpPr>
            <p:nvPr/>
          </p:nvSpPr>
          <p:spPr bwMode="auto">
            <a:xfrm rot="5091266" flipV="1">
              <a:off x="109791718" y="109499182"/>
              <a:ext cx="270861" cy="341147"/>
            </a:xfrm>
            <a:prstGeom prst="moon">
              <a:avLst>
                <a:gd name="adj" fmla="val 40171"/>
              </a:avLst>
            </a:prstGeom>
            <a:solidFill>
              <a:srgbClr val="A1C7FF"/>
            </a:solidFill>
            <a:ln w="15875" algn="in">
              <a:solidFill>
                <a:srgbClr val="0066FF"/>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5850" name="Oval 10"/>
            <p:cNvSpPr>
              <a:spLocks noChangeArrowheads="1"/>
            </p:cNvSpPr>
            <p:nvPr/>
          </p:nvSpPr>
          <p:spPr bwMode="auto">
            <a:xfrm>
              <a:off x="109585125" y="110242350"/>
              <a:ext cx="1028700" cy="285750"/>
            </a:xfrm>
            <a:prstGeom prst="ellipse">
              <a:avLst/>
            </a:prstGeom>
            <a:solidFill>
              <a:srgbClr val="A1C7FF"/>
            </a:solidFill>
            <a:ln w="15875" algn="in">
              <a:solidFill>
                <a:srgbClr val="0066FF"/>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5851" name="AutoShape 11"/>
            <p:cNvSpPr>
              <a:spLocks noChangeArrowheads="1"/>
            </p:cNvSpPr>
            <p:nvPr/>
          </p:nvSpPr>
          <p:spPr bwMode="auto">
            <a:xfrm>
              <a:off x="111271050" y="110403822"/>
              <a:ext cx="542925" cy="293007"/>
            </a:xfrm>
            <a:prstGeom prst="wedgeRoundRectCallout">
              <a:avLst>
                <a:gd name="adj1" fmla="val -225236"/>
                <a:gd name="adj2" fmla="val -80454"/>
                <a:gd name="adj3" fmla="val 16667"/>
              </a:avLst>
            </a:prstGeom>
            <a:solidFill>
              <a:srgbClr val="FFFFFF"/>
            </a:solidFill>
            <a:ln w="9525" algn="in">
              <a:solidFill>
                <a:srgbClr val="0066FF"/>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smtClean="0">
                  <a:ln>
                    <a:noFill/>
                  </a:ln>
                  <a:solidFill>
                    <a:srgbClr val="000000"/>
                  </a:solidFill>
                  <a:effectLst/>
                  <a:latin typeface="Bimini" pitchFamily="34" charset="0"/>
                </a:rPr>
                <a:t>...and?</a:t>
              </a:r>
              <a:endParaRPr kumimoji="0" lang="en-US" sz="1800" b="0" i="0" u="none" strike="noStrike" cap="none" normalizeH="0" baseline="0" dirty="0" smtClean="0">
                <a:ln>
                  <a:noFill/>
                </a:ln>
                <a:solidFill>
                  <a:schemeClr val="tx1"/>
                </a:solidFill>
                <a:effectLst/>
                <a:latin typeface="Arial" pitchFamily="34" charset="0"/>
              </a:endParaRPr>
            </a:p>
          </p:txBody>
        </p:sp>
        <p:sp>
          <p:nvSpPr>
            <p:cNvPr id="35852" name="AutoShape 12"/>
            <p:cNvSpPr>
              <a:spLocks noChangeArrowheads="1"/>
            </p:cNvSpPr>
            <p:nvPr/>
          </p:nvSpPr>
          <p:spPr bwMode="auto">
            <a:xfrm>
              <a:off x="108950577" y="110191550"/>
              <a:ext cx="457200" cy="285750"/>
            </a:xfrm>
            <a:prstGeom prst="wedgeRoundRectCallout">
              <a:avLst>
                <a:gd name="adj1" fmla="val 150144"/>
                <a:gd name="adj2" fmla="val 9894"/>
                <a:gd name="adj3" fmla="val 16667"/>
              </a:avLst>
            </a:prstGeom>
            <a:solidFill>
              <a:srgbClr val="FFFFFF"/>
            </a:solidFill>
            <a:ln w="9525" algn="in">
              <a:solidFill>
                <a:srgbClr val="0066FF"/>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Bimini" pitchFamily="34" charset="0"/>
                </a:rPr>
                <a:t>...and?</a:t>
              </a:r>
              <a:endParaRPr kumimoji="0" lang="en-US" sz="1300" b="0" i="0" u="none" strike="noStrike" cap="none" normalizeH="0" baseline="0" dirty="0" smtClean="0">
                <a:ln>
                  <a:noFill/>
                </a:ln>
                <a:solidFill>
                  <a:schemeClr val="tx1"/>
                </a:solidFill>
                <a:effectLst/>
                <a:latin typeface="Arial" pitchFamily="34" charset="0"/>
              </a:endParaRPr>
            </a:p>
          </p:txBody>
        </p:sp>
        <p:sp>
          <p:nvSpPr>
            <p:cNvPr id="35853" name="AutoShape 13"/>
            <p:cNvSpPr>
              <a:spLocks noChangeArrowheads="1"/>
            </p:cNvSpPr>
            <p:nvPr/>
          </p:nvSpPr>
          <p:spPr bwMode="auto">
            <a:xfrm>
              <a:off x="109442250" y="111258350"/>
              <a:ext cx="514350" cy="304800"/>
            </a:xfrm>
            <a:prstGeom prst="wedgeRoundRectCallout">
              <a:avLst>
                <a:gd name="adj1" fmla="val 58250"/>
                <a:gd name="adj2" fmla="val -324495"/>
                <a:gd name="adj3" fmla="val 16667"/>
              </a:avLst>
            </a:prstGeom>
            <a:solidFill>
              <a:srgbClr val="FFFFFF"/>
            </a:solidFill>
            <a:ln w="9525" algn="in">
              <a:solidFill>
                <a:srgbClr val="0066FF"/>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300" b="0" i="1" u="none" strike="noStrike" cap="none" normalizeH="0" baseline="0" dirty="0" smtClean="0">
                  <a:ln>
                    <a:noFill/>
                  </a:ln>
                  <a:solidFill>
                    <a:srgbClr val="000000"/>
                  </a:solidFill>
                  <a:effectLst/>
                  <a:latin typeface="Bimini" pitchFamily="34" charset="0"/>
                </a:rPr>
                <a:t>...and?</a:t>
              </a:r>
              <a:endParaRPr kumimoji="0" lang="en-US" sz="1300" b="0" i="0" u="none" strike="noStrike" cap="none" normalizeH="0" baseline="0" dirty="0" smtClean="0">
                <a:ln>
                  <a:noFill/>
                </a:ln>
                <a:solidFill>
                  <a:schemeClr val="tx1"/>
                </a:solidFill>
                <a:effectLst/>
                <a:latin typeface="Arial" pitchFamily="34" charset="0"/>
              </a:endParaRPr>
            </a:p>
          </p:txBody>
        </p:sp>
        <p:grpSp>
          <p:nvGrpSpPr>
            <p:cNvPr id="35854" name="Group 14"/>
            <p:cNvGrpSpPr>
              <a:grpSpLocks/>
            </p:cNvGrpSpPr>
            <p:nvPr/>
          </p:nvGrpSpPr>
          <p:grpSpPr bwMode="auto">
            <a:xfrm>
              <a:off x="107963607" y="110928150"/>
              <a:ext cx="628650" cy="902970"/>
              <a:chOff x="108356400" y="110768130"/>
              <a:chExt cx="810741" cy="1085850"/>
            </a:xfrm>
          </p:grpSpPr>
          <p:pic>
            <p:nvPicPr>
              <p:cNvPr id="35855" name="Picture 15" descr="2857[1]"/>
              <p:cNvPicPr>
                <a:picLocks noChangeAspect="1" noChangeArrowheads="1"/>
              </p:cNvPicPr>
              <p:nvPr/>
            </p:nvPicPr>
            <p:blipFill>
              <a:blip r:embed="rId3" cstate="print"/>
              <a:srcRect/>
              <a:stretch>
                <a:fillRect/>
              </a:stretch>
            </p:blipFill>
            <p:spPr bwMode="auto">
              <a:xfrm>
                <a:off x="108356400" y="110882430"/>
                <a:ext cx="810741" cy="971550"/>
              </a:xfrm>
              <a:prstGeom prst="rect">
                <a:avLst/>
              </a:prstGeom>
              <a:noFill/>
              <a:ln w="25400" algn="ctr">
                <a:solidFill>
                  <a:srgbClr val="33CC33"/>
                </a:solidFill>
                <a:miter lim="800000"/>
                <a:headEnd/>
                <a:tailEnd/>
              </a:ln>
              <a:effectLst/>
            </p:spPr>
          </p:pic>
          <p:sp>
            <p:nvSpPr>
              <p:cNvPr id="35856" name="AutoShape 16"/>
              <p:cNvSpPr>
                <a:spLocks noChangeArrowheads="1"/>
              </p:cNvSpPr>
              <p:nvPr/>
            </p:nvSpPr>
            <p:spPr bwMode="auto">
              <a:xfrm rot="-4802523">
                <a:off x="108590589" y="110965239"/>
                <a:ext cx="349242" cy="699667"/>
              </a:xfrm>
              <a:prstGeom prst="moon">
                <a:avLst>
                  <a:gd name="adj" fmla="val 44444"/>
                </a:avLst>
              </a:prstGeom>
              <a:solidFill>
                <a:srgbClr val="A9E9A9"/>
              </a:solidFill>
              <a:ln w="15875" algn="in">
                <a:solidFill>
                  <a:srgbClr val="33CC33"/>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5857" name="Oval 17"/>
              <p:cNvSpPr>
                <a:spLocks noChangeArrowheads="1"/>
              </p:cNvSpPr>
              <p:nvPr/>
            </p:nvSpPr>
            <p:spPr bwMode="auto">
              <a:xfrm>
                <a:off x="108599649" y="110813579"/>
                <a:ext cx="295688" cy="297451"/>
              </a:xfrm>
              <a:prstGeom prst="ellipse">
                <a:avLst/>
              </a:prstGeom>
              <a:solidFill>
                <a:srgbClr val="FFFFFF"/>
              </a:solidFill>
              <a:ln w="15875" algn="in">
                <a:solidFill>
                  <a:srgbClr val="33CC33"/>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5858" name="Oval 18"/>
              <p:cNvSpPr>
                <a:spLocks noChangeArrowheads="1"/>
              </p:cNvSpPr>
              <p:nvPr/>
            </p:nvSpPr>
            <p:spPr bwMode="auto">
              <a:xfrm>
                <a:off x="108870699" y="110768130"/>
                <a:ext cx="295688" cy="297451"/>
              </a:xfrm>
              <a:prstGeom prst="ellipse">
                <a:avLst/>
              </a:prstGeom>
              <a:solidFill>
                <a:srgbClr val="FFFFFF"/>
              </a:solidFill>
              <a:ln w="15875" algn="in">
                <a:solidFill>
                  <a:srgbClr val="33CC33"/>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5859" name="Oval 19"/>
              <p:cNvSpPr>
                <a:spLocks noChangeArrowheads="1"/>
              </p:cNvSpPr>
              <p:nvPr/>
            </p:nvSpPr>
            <p:spPr bwMode="auto">
              <a:xfrm>
                <a:off x="108649687" y="110828957"/>
                <a:ext cx="147844" cy="131950"/>
              </a:xfrm>
              <a:prstGeom prst="ellipse">
                <a:avLst/>
              </a:prstGeom>
              <a:solidFill>
                <a:srgbClr val="000000"/>
              </a:solidFill>
              <a:ln w="12700" algn="ctr">
                <a:solidFill>
                  <a:srgbClr val="33CC33"/>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5860" name="Oval 20"/>
              <p:cNvSpPr>
                <a:spLocks noChangeArrowheads="1"/>
              </p:cNvSpPr>
              <p:nvPr/>
            </p:nvSpPr>
            <p:spPr bwMode="auto">
              <a:xfrm>
                <a:off x="108968314" y="110903757"/>
                <a:ext cx="147844" cy="143406"/>
              </a:xfrm>
              <a:prstGeom prst="ellipse">
                <a:avLst/>
              </a:prstGeom>
              <a:solidFill>
                <a:srgbClr val="000000"/>
              </a:solidFill>
              <a:ln w="12700" algn="ctr">
                <a:solidFill>
                  <a:srgbClr val="33CC33"/>
                </a:solidFill>
                <a:round/>
                <a:headEnd/>
                <a:tailEnd/>
              </a:ln>
              <a:effectLst/>
            </p:spPr>
            <p:txBody>
              <a:bodyPr vert="horz" wrap="square" lIns="36576" tIns="36576" rIns="36576" bIns="36576" numCol="1" anchor="t" anchorCtr="0" compatLnSpc="1">
                <a:prstTxWarp prst="textNoShape">
                  <a:avLst/>
                </a:prstTxWarp>
              </a:bodyPr>
              <a:lstStyle/>
              <a:p>
                <a:endParaRPr lang="en-US"/>
              </a:p>
            </p:txBody>
          </p:sp>
        </p:grpSp>
        <p:sp>
          <p:nvSpPr>
            <p:cNvPr id="35861" name="AutoShape 21"/>
            <p:cNvSpPr>
              <a:spLocks noChangeArrowheads="1"/>
            </p:cNvSpPr>
            <p:nvPr/>
          </p:nvSpPr>
          <p:spPr bwMode="auto">
            <a:xfrm>
              <a:off x="108662562" y="110815662"/>
              <a:ext cx="771525" cy="1028700"/>
            </a:xfrm>
            <a:prstGeom prst="wedgeRoundRectCallout">
              <a:avLst>
                <a:gd name="adj1" fmla="val -91065"/>
                <a:gd name="adj2" fmla="val 9347"/>
                <a:gd name="adj3" fmla="val 16667"/>
              </a:avLst>
            </a:prstGeom>
            <a:solidFill>
              <a:srgbClr val="FFFFFF"/>
            </a:solidFill>
            <a:ln w="19050" algn="in">
              <a:solidFill>
                <a:srgbClr val="33CC33"/>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rgbClr val="000000"/>
                  </a:solidFill>
                  <a:effectLst/>
                  <a:latin typeface="Bimini" pitchFamily="34" charset="0"/>
                </a:rPr>
                <a:t>Draw your own comics with our </a:t>
              </a:r>
              <a:br>
                <a:rPr kumimoji="0" lang="en-US" b="0" i="0" u="none" strike="noStrike" cap="none" normalizeH="0" baseline="0" dirty="0" smtClean="0">
                  <a:ln>
                    <a:noFill/>
                  </a:ln>
                  <a:solidFill>
                    <a:srgbClr val="000000"/>
                  </a:solidFill>
                  <a:effectLst/>
                  <a:latin typeface="Bimini" pitchFamily="34" charset="0"/>
                </a:rPr>
              </a:br>
              <a:r>
                <a:rPr kumimoji="0" lang="en-US" b="0" i="0" u="none" strike="noStrike" cap="none" normalizeH="0" baseline="0" dirty="0" smtClean="0">
                  <a:ln>
                    <a:noFill/>
                  </a:ln>
                  <a:solidFill>
                    <a:srgbClr val="000000"/>
                  </a:solidFill>
                  <a:effectLst/>
                  <a:latin typeface="Bimini" pitchFamily="34" charset="0"/>
                </a:rPr>
                <a:t>free art </a:t>
              </a:r>
              <a:br>
                <a:rPr kumimoji="0" lang="en-US" b="0" i="0" u="none" strike="noStrike" cap="none" normalizeH="0" baseline="0" dirty="0" smtClean="0">
                  <a:ln>
                    <a:noFill/>
                  </a:ln>
                  <a:solidFill>
                    <a:srgbClr val="000000"/>
                  </a:solidFill>
                  <a:effectLst/>
                  <a:latin typeface="Bimini" pitchFamily="34" charset="0"/>
                </a:rPr>
              </a:br>
              <a:r>
                <a:rPr kumimoji="0" lang="en-US" b="0" i="0" u="none" strike="noStrike" cap="none" normalizeH="0" baseline="0" dirty="0" smtClean="0">
                  <a:ln>
                    <a:noFill/>
                  </a:ln>
                  <a:solidFill>
                    <a:srgbClr val="000000"/>
                  </a:solidFill>
                  <a:effectLst/>
                  <a:latin typeface="Bimini" pitchFamily="34" charset="0"/>
                </a:rPr>
                <a:t>materials!</a:t>
              </a:r>
              <a:endParaRPr kumimoji="0" lang="en-US" b="0" i="0" u="none" strike="noStrike" cap="none" normalizeH="0" baseline="0" dirty="0" smtClean="0">
                <a:ln>
                  <a:noFill/>
                </a:ln>
                <a:solidFill>
                  <a:schemeClr val="tx1"/>
                </a:solidFill>
                <a:effectLst/>
                <a:latin typeface="Arial" pitchFamily="34" charset="0"/>
              </a:endParaRPr>
            </a:p>
          </p:txBody>
        </p:sp>
        <p:grpSp>
          <p:nvGrpSpPr>
            <p:cNvPr id="35862" name="Group 22"/>
            <p:cNvGrpSpPr>
              <a:grpSpLocks/>
            </p:cNvGrpSpPr>
            <p:nvPr/>
          </p:nvGrpSpPr>
          <p:grpSpPr bwMode="auto">
            <a:xfrm>
              <a:off x="111830401" y="109082112"/>
              <a:ext cx="580565" cy="1028700"/>
              <a:chOff x="111376285" y="108870750"/>
              <a:chExt cx="1049195" cy="1485900"/>
            </a:xfrm>
          </p:grpSpPr>
          <p:pic>
            <p:nvPicPr>
              <p:cNvPr id="35863" name="Picture 23" descr="2857[1]"/>
              <p:cNvPicPr>
                <a:picLocks noChangeAspect="1" noChangeArrowheads="1"/>
              </p:cNvPicPr>
              <p:nvPr/>
            </p:nvPicPr>
            <p:blipFill>
              <a:blip r:embed="rId3" cstate="print"/>
              <a:srcRect/>
              <a:stretch>
                <a:fillRect/>
              </a:stretch>
            </p:blipFill>
            <p:spPr bwMode="auto">
              <a:xfrm>
                <a:off x="111376285" y="109099350"/>
                <a:ext cx="1049195" cy="1257300"/>
              </a:xfrm>
              <a:prstGeom prst="rect">
                <a:avLst/>
              </a:prstGeom>
              <a:noFill/>
              <a:ln w="25400" algn="ctr">
                <a:solidFill>
                  <a:srgbClr val="FF33CC"/>
                </a:solidFill>
                <a:miter lim="800000"/>
                <a:headEnd/>
                <a:tailEnd/>
              </a:ln>
              <a:effectLst/>
            </p:spPr>
          </p:pic>
          <p:sp>
            <p:nvSpPr>
              <p:cNvPr id="35864" name="Oval 24"/>
              <p:cNvSpPr>
                <a:spLocks noChangeArrowheads="1"/>
              </p:cNvSpPr>
              <p:nvPr/>
            </p:nvSpPr>
            <p:spPr bwMode="auto">
              <a:xfrm>
                <a:off x="111695734" y="108931349"/>
                <a:ext cx="298173" cy="396601"/>
              </a:xfrm>
              <a:prstGeom prst="ellipse">
                <a:avLst/>
              </a:prstGeom>
              <a:solidFill>
                <a:srgbClr val="FFFFFF"/>
              </a:solidFill>
              <a:ln w="15875" algn="in">
                <a:solidFill>
                  <a:srgbClr val="FF33CC"/>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5865" name="Oval 25"/>
              <p:cNvSpPr>
                <a:spLocks noChangeArrowheads="1"/>
              </p:cNvSpPr>
              <p:nvPr/>
            </p:nvSpPr>
            <p:spPr bwMode="auto">
              <a:xfrm>
                <a:off x="111969061" y="108870750"/>
                <a:ext cx="298173" cy="396601"/>
              </a:xfrm>
              <a:prstGeom prst="ellipse">
                <a:avLst/>
              </a:prstGeom>
              <a:solidFill>
                <a:srgbClr val="FFFFFF"/>
              </a:solidFill>
              <a:ln w="15875" algn="in">
                <a:solidFill>
                  <a:srgbClr val="FF33CC"/>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5866" name="Oval 26"/>
              <p:cNvSpPr>
                <a:spLocks noChangeArrowheads="1"/>
              </p:cNvSpPr>
              <p:nvPr/>
            </p:nvSpPr>
            <p:spPr bwMode="auto">
              <a:xfrm>
                <a:off x="111836691" y="109028052"/>
                <a:ext cx="149086" cy="132198"/>
              </a:xfrm>
              <a:prstGeom prst="ellipse">
                <a:avLst/>
              </a:prstGeom>
              <a:solidFill>
                <a:srgbClr val="000000"/>
              </a:solidFill>
              <a:ln w="12700" algn="ctr">
                <a:solidFill>
                  <a:srgbClr val="FF33CC"/>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5867" name="Oval 27"/>
              <p:cNvSpPr>
                <a:spLocks noChangeArrowheads="1"/>
              </p:cNvSpPr>
              <p:nvPr/>
            </p:nvSpPr>
            <p:spPr bwMode="auto">
              <a:xfrm>
                <a:off x="111986938" y="109023609"/>
                <a:ext cx="149086" cy="132198"/>
              </a:xfrm>
              <a:prstGeom prst="ellipse">
                <a:avLst/>
              </a:prstGeom>
              <a:solidFill>
                <a:srgbClr val="000000"/>
              </a:solidFill>
              <a:ln w="12700" algn="ctr">
                <a:solidFill>
                  <a:srgbClr val="FF33CC"/>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5868" name="AutoShape 28"/>
              <p:cNvSpPr>
                <a:spLocks noChangeArrowheads="1"/>
              </p:cNvSpPr>
              <p:nvPr/>
            </p:nvSpPr>
            <p:spPr bwMode="auto">
              <a:xfrm rot="-4802523">
                <a:off x="111585676" y="109264110"/>
                <a:ext cx="685800" cy="685800"/>
              </a:xfrm>
              <a:prstGeom prst="moon">
                <a:avLst>
                  <a:gd name="adj" fmla="val 50000"/>
                </a:avLst>
              </a:prstGeom>
              <a:solidFill>
                <a:srgbClr val="FFBBED"/>
              </a:solidFill>
              <a:ln w="15875" algn="in">
                <a:solidFill>
                  <a:srgbClr val="FF33CC"/>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grpSp>
        <p:sp>
          <p:nvSpPr>
            <p:cNvPr id="35869" name="AutoShape 29"/>
            <p:cNvSpPr>
              <a:spLocks noChangeArrowheads="1"/>
            </p:cNvSpPr>
            <p:nvPr/>
          </p:nvSpPr>
          <p:spPr bwMode="auto">
            <a:xfrm>
              <a:off x="110871000" y="109531145"/>
              <a:ext cx="805554" cy="857250"/>
            </a:xfrm>
            <a:prstGeom prst="wedgeRoundRectCallout">
              <a:avLst>
                <a:gd name="adj1" fmla="val 100824"/>
                <a:gd name="adj2" fmla="val -36792"/>
                <a:gd name="adj3" fmla="val 16667"/>
              </a:avLst>
            </a:prstGeom>
            <a:solidFill>
              <a:srgbClr val="FFFFFF"/>
            </a:solidFill>
            <a:ln w="19050" algn="in">
              <a:solidFill>
                <a:srgbClr val="FF33CC"/>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rgbClr val="000000"/>
                  </a:solidFill>
                  <a:effectLst/>
                  <a:latin typeface="Bimini" pitchFamily="34" charset="0"/>
                </a:rPr>
                <a:t>Talk about your comics with other artists!</a:t>
              </a:r>
              <a:endParaRPr kumimoji="0" lang="en-US" sz="1900" b="0" i="0" u="none" strike="noStrike" cap="none" normalizeH="0" baseline="0" dirty="0" smtClean="0">
                <a:ln>
                  <a:noFill/>
                </a:ln>
                <a:solidFill>
                  <a:schemeClr val="tx1"/>
                </a:solidFill>
                <a:effectLst/>
                <a:latin typeface="Arial" pitchFamily="34" charset="0"/>
              </a:endParaRPr>
            </a:p>
          </p:txBody>
        </p:sp>
        <p:pic>
          <p:nvPicPr>
            <p:cNvPr id="35870" name="Picture 30" descr="2857[1]"/>
            <p:cNvPicPr>
              <a:picLocks noChangeAspect="1" noChangeArrowheads="1"/>
            </p:cNvPicPr>
            <p:nvPr/>
          </p:nvPicPr>
          <p:blipFill>
            <a:blip r:embed="rId3" cstate="print"/>
            <a:srcRect/>
            <a:stretch>
              <a:fillRect/>
            </a:stretch>
          </p:blipFill>
          <p:spPr bwMode="auto">
            <a:xfrm>
              <a:off x="107963472" y="109239048"/>
              <a:ext cx="524598" cy="628650"/>
            </a:xfrm>
            <a:prstGeom prst="rect">
              <a:avLst/>
            </a:prstGeom>
            <a:noFill/>
            <a:ln w="25400" algn="ctr">
              <a:solidFill>
                <a:srgbClr val="FF9900"/>
              </a:solidFill>
              <a:miter lim="800000"/>
              <a:headEnd/>
              <a:tailEnd/>
            </a:ln>
            <a:effectLst/>
          </p:spPr>
        </p:pic>
        <p:sp>
          <p:nvSpPr>
            <p:cNvPr id="35871" name="Oval 31"/>
            <p:cNvSpPr>
              <a:spLocks noChangeArrowheads="1"/>
            </p:cNvSpPr>
            <p:nvPr/>
          </p:nvSpPr>
          <p:spPr bwMode="auto">
            <a:xfrm>
              <a:off x="108116233" y="109103405"/>
              <a:ext cx="176419" cy="249943"/>
            </a:xfrm>
            <a:prstGeom prst="ellipse">
              <a:avLst/>
            </a:prstGeom>
            <a:solidFill>
              <a:srgbClr val="FFFFFF"/>
            </a:solidFill>
            <a:ln w="12700" algn="in">
              <a:solidFill>
                <a:srgbClr val="FF99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5872" name="Oval 32"/>
            <p:cNvSpPr>
              <a:spLocks noChangeArrowheads="1"/>
            </p:cNvSpPr>
            <p:nvPr/>
          </p:nvSpPr>
          <p:spPr bwMode="auto">
            <a:xfrm>
              <a:off x="108277952" y="109065214"/>
              <a:ext cx="176419" cy="249943"/>
            </a:xfrm>
            <a:prstGeom prst="ellipse">
              <a:avLst/>
            </a:prstGeom>
            <a:solidFill>
              <a:srgbClr val="FFFFFF"/>
            </a:solidFill>
            <a:ln w="12700" algn="in">
              <a:solidFill>
                <a:srgbClr val="FF99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5873" name="Oval 33"/>
            <p:cNvSpPr>
              <a:spLocks noChangeArrowheads="1"/>
            </p:cNvSpPr>
            <p:nvPr/>
          </p:nvSpPr>
          <p:spPr bwMode="auto">
            <a:xfrm>
              <a:off x="108130933" y="109228376"/>
              <a:ext cx="88210" cy="83315"/>
            </a:xfrm>
            <a:prstGeom prst="ellipse">
              <a:avLst/>
            </a:prstGeom>
            <a:solidFill>
              <a:srgbClr val="000000"/>
            </a:solidFill>
            <a:ln w="12700" algn="ctr">
              <a:solidFill>
                <a:srgbClr val="FF99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5874" name="Oval 34"/>
            <p:cNvSpPr>
              <a:spLocks noChangeArrowheads="1"/>
            </p:cNvSpPr>
            <p:nvPr/>
          </p:nvSpPr>
          <p:spPr bwMode="auto">
            <a:xfrm>
              <a:off x="108355136" y="109148528"/>
              <a:ext cx="88210" cy="83315"/>
            </a:xfrm>
            <a:prstGeom prst="ellipse">
              <a:avLst/>
            </a:prstGeom>
            <a:solidFill>
              <a:srgbClr val="000000"/>
            </a:solidFill>
            <a:ln w="12700" algn="ctr">
              <a:solidFill>
                <a:srgbClr val="FF99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5875" name="AutoShape 35"/>
            <p:cNvSpPr>
              <a:spLocks noChangeArrowheads="1"/>
            </p:cNvSpPr>
            <p:nvPr/>
          </p:nvSpPr>
          <p:spPr bwMode="auto">
            <a:xfrm rot="-4802523">
              <a:off x="108099002" y="109416769"/>
              <a:ext cx="241302" cy="341994"/>
            </a:xfrm>
            <a:prstGeom prst="moon">
              <a:avLst>
                <a:gd name="adj" fmla="val 44444"/>
              </a:avLst>
            </a:prstGeom>
            <a:solidFill>
              <a:srgbClr val="FFD597"/>
            </a:solidFill>
            <a:ln w="15875" algn="in">
              <a:solidFill>
                <a:srgbClr val="FF9900"/>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5876" name="AutoShape 36"/>
            <p:cNvSpPr>
              <a:spLocks noChangeArrowheads="1"/>
            </p:cNvSpPr>
            <p:nvPr/>
          </p:nvSpPr>
          <p:spPr bwMode="auto">
            <a:xfrm>
              <a:off x="108013500" y="109943900"/>
              <a:ext cx="914400" cy="857250"/>
            </a:xfrm>
            <a:prstGeom prst="wedgeRoundRectCallout">
              <a:avLst>
                <a:gd name="adj1" fmla="val -28565"/>
                <a:gd name="adj2" fmla="val -83907"/>
                <a:gd name="adj3" fmla="val 16667"/>
              </a:avLst>
            </a:prstGeom>
            <a:solidFill>
              <a:srgbClr val="FFFFFF"/>
            </a:solidFill>
            <a:ln w="19050" algn="in">
              <a:solidFill>
                <a:srgbClr val="FF990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50" b="0" i="0" u="none" strike="noStrike" cap="none" normalizeH="0" baseline="0" dirty="0" smtClean="0">
                  <a:ln>
                    <a:noFill/>
                  </a:ln>
                  <a:solidFill>
                    <a:srgbClr val="000000"/>
                  </a:solidFill>
                  <a:effectLst/>
                  <a:latin typeface="Bimini" pitchFamily="34" charset="0"/>
                </a:rPr>
                <a:t>Graphic Artist </a:t>
              </a:r>
              <a:br>
                <a:rPr kumimoji="0" lang="en-US" sz="1650" b="0" i="0" u="none" strike="noStrike" cap="none" normalizeH="0" baseline="0" dirty="0" smtClean="0">
                  <a:ln>
                    <a:noFill/>
                  </a:ln>
                  <a:solidFill>
                    <a:srgbClr val="000000"/>
                  </a:solidFill>
                  <a:effectLst/>
                  <a:latin typeface="Bimini" pitchFamily="34" charset="0"/>
                </a:rPr>
              </a:br>
              <a:r>
                <a:rPr kumimoji="0" lang="en-US" sz="1650" b="0" i="0" u="none" strike="noStrike" cap="none" normalizeH="0" baseline="0" dirty="0" smtClean="0">
                  <a:ln>
                    <a:noFill/>
                  </a:ln>
                  <a:solidFill>
                    <a:srgbClr val="000000"/>
                  </a:solidFill>
                  <a:effectLst/>
                  <a:latin typeface="Bimini" pitchFamily="34" charset="0"/>
                </a:rPr>
                <a:t>Dylan </a:t>
              </a:r>
              <a:r>
                <a:rPr kumimoji="0" lang="en-US" sz="1650" b="0" i="0" u="none" strike="noStrike" cap="none" normalizeH="0" baseline="0" dirty="0" err="1" smtClean="0">
                  <a:ln>
                    <a:noFill/>
                  </a:ln>
                  <a:solidFill>
                    <a:srgbClr val="000000"/>
                  </a:solidFill>
                  <a:effectLst/>
                  <a:latin typeface="Bimini" pitchFamily="34" charset="0"/>
                </a:rPr>
                <a:t>Meconis</a:t>
              </a:r>
              <a:r>
                <a:rPr kumimoji="0" lang="en-US" sz="1650" b="0" i="0" u="none" strike="noStrike" cap="none" normalizeH="0" baseline="0" dirty="0" smtClean="0">
                  <a:ln>
                    <a:noFill/>
                  </a:ln>
                  <a:solidFill>
                    <a:srgbClr val="000000"/>
                  </a:solidFill>
                  <a:effectLst/>
                  <a:latin typeface="Bimini" pitchFamily="34" charset="0"/>
                </a:rPr>
                <a:t> </a:t>
              </a:r>
              <a:br>
                <a:rPr kumimoji="0" lang="en-US" sz="1650" b="0" i="0" u="none" strike="noStrike" cap="none" normalizeH="0" baseline="0" dirty="0" smtClean="0">
                  <a:ln>
                    <a:noFill/>
                  </a:ln>
                  <a:solidFill>
                    <a:srgbClr val="000000"/>
                  </a:solidFill>
                  <a:effectLst/>
                  <a:latin typeface="Bimini" pitchFamily="34" charset="0"/>
                </a:rPr>
              </a:br>
              <a:r>
                <a:rPr kumimoji="0" lang="en-US" sz="1650" b="0" i="0" u="none" strike="noStrike" cap="none" normalizeH="0" baseline="0" dirty="0" smtClean="0">
                  <a:ln>
                    <a:noFill/>
                  </a:ln>
                  <a:solidFill>
                    <a:srgbClr val="000000"/>
                  </a:solidFill>
                  <a:effectLst/>
                  <a:latin typeface="Bimini" pitchFamily="34" charset="0"/>
                </a:rPr>
                <a:t>will be here to </a:t>
              </a:r>
              <a:br>
                <a:rPr kumimoji="0" lang="en-US" sz="1650" b="0" i="0" u="none" strike="noStrike" cap="none" normalizeH="0" baseline="0" dirty="0" smtClean="0">
                  <a:ln>
                    <a:noFill/>
                  </a:ln>
                  <a:solidFill>
                    <a:srgbClr val="000000"/>
                  </a:solidFill>
                  <a:effectLst/>
                  <a:latin typeface="Bimini" pitchFamily="34" charset="0"/>
                </a:rPr>
              </a:br>
              <a:r>
                <a:rPr kumimoji="0" lang="en-US" sz="1650" b="0" i="0" u="none" strike="noStrike" cap="none" normalizeH="0" baseline="0" dirty="0" smtClean="0">
                  <a:ln>
                    <a:noFill/>
                  </a:ln>
                  <a:solidFill>
                    <a:srgbClr val="000000"/>
                  </a:solidFill>
                  <a:effectLst/>
                  <a:latin typeface="Bimini" pitchFamily="34" charset="0"/>
                </a:rPr>
                <a:t>share her art!</a:t>
              </a:r>
              <a:endParaRPr kumimoji="0" lang="en-US" sz="1650" b="0" i="0" u="none" strike="noStrike" cap="none" normalizeH="0" baseline="0" dirty="0" smtClean="0">
                <a:ln>
                  <a:noFill/>
                </a:ln>
                <a:solidFill>
                  <a:schemeClr val="tx1"/>
                </a:solidFill>
                <a:effectLst/>
                <a:latin typeface="Arial" pitchFamily="34" charset="0"/>
              </a:endParaRPr>
            </a:p>
          </p:txBody>
        </p:sp>
        <p:pic>
          <p:nvPicPr>
            <p:cNvPr id="35877" name="Picture 37" descr="tualatinbanner"/>
            <p:cNvPicPr>
              <a:picLocks noChangeAspect="1" noChangeArrowheads="1"/>
            </p:cNvPicPr>
            <p:nvPr/>
          </p:nvPicPr>
          <p:blipFill>
            <a:blip r:embed="rId4" cstate="print"/>
            <a:srcRect/>
            <a:stretch>
              <a:fillRect/>
            </a:stretch>
          </p:blipFill>
          <p:spPr bwMode="auto">
            <a:xfrm>
              <a:off x="107937300" y="108508800"/>
              <a:ext cx="4488180" cy="370747"/>
            </a:xfrm>
            <a:prstGeom prst="rect">
              <a:avLst/>
            </a:prstGeom>
            <a:noFill/>
            <a:ln w="9525" algn="in">
              <a:noFill/>
              <a:miter lim="800000"/>
              <a:headEnd/>
              <a:tailEnd/>
            </a:ln>
            <a:effectLst/>
          </p:spPr>
        </p:pic>
        <p:sp>
          <p:nvSpPr>
            <p:cNvPr id="35878" name="Text Box 38"/>
            <p:cNvSpPr txBox="1">
              <a:spLocks noChangeArrowheads="1"/>
            </p:cNvSpPr>
            <p:nvPr/>
          </p:nvSpPr>
          <p:spPr bwMode="auto">
            <a:xfrm>
              <a:off x="108978700" y="109166025"/>
              <a:ext cx="2457450" cy="3429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Bimini" pitchFamily="34" charset="0"/>
                </a:rPr>
                <a:t>Saturday, May 5th, 2-3pm  -  All Ages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5879" name="WordArt 39"/>
            <p:cNvSpPr>
              <a:spLocks noChangeArrowheads="1" noChangeShapeType="1" noTextEdit="1"/>
            </p:cNvSpPr>
            <p:nvPr/>
          </p:nvSpPr>
          <p:spPr bwMode="auto">
            <a:xfrm>
              <a:off x="108927900" y="108981875"/>
              <a:ext cx="2552700" cy="266700"/>
            </a:xfrm>
            <a:prstGeom prst="rect">
              <a:avLst/>
            </a:prstGeom>
          </p:spPr>
          <p:txBody>
            <a:bodyPr wrap="none" fromWordArt="1">
              <a:prstTxWarp prst="textPlain">
                <a:avLst>
                  <a:gd name="adj" fmla="val 50000"/>
                </a:avLst>
              </a:prstTxWarp>
            </a:bodyPr>
            <a:lstStyle/>
            <a:p>
              <a:pPr algn="ctr" rtl="0"/>
              <a:r>
                <a:rPr lang="en-US" sz="3600" kern="10" spc="0" smtClean="0">
                  <a:ln w="9525">
                    <a:solidFill>
                      <a:srgbClr val="000000"/>
                    </a:solidFill>
                    <a:round/>
                    <a:headEnd/>
                    <a:tailEnd/>
                  </a:ln>
                  <a:solidFill>
                    <a:srgbClr val="000000"/>
                  </a:solidFill>
                  <a:effectLst/>
                  <a:latin typeface="Arial Black"/>
                </a:rPr>
                <a:t>Free Comic Book Day</a:t>
              </a:r>
              <a:endParaRPr lang="en-US" sz="3600" kern="10" spc="0">
                <a:ln w="9525">
                  <a:solidFill>
                    <a:srgbClr val="000000"/>
                  </a:solidFill>
                  <a:round/>
                  <a:headEnd/>
                  <a:tailEnd/>
                </a:ln>
                <a:solidFill>
                  <a:srgbClr val="000000"/>
                </a:solidFill>
                <a:effectLst/>
                <a:latin typeface="Arial Black"/>
              </a:endParaRPr>
            </a:p>
          </p:txBody>
        </p:sp>
        <p:sp>
          <p:nvSpPr>
            <p:cNvPr id="35880" name="AutoShape 40"/>
            <p:cNvSpPr>
              <a:spLocks noChangeArrowheads="1"/>
            </p:cNvSpPr>
            <p:nvPr/>
          </p:nvSpPr>
          <p:spPr bwMode="auto">
            <a:xfrm>
              <a:off x="110304944" y="111480600"/>
              <a:ext cx="2114550" cy="370116"/>
            </a:xfrm>
            <a:prstGeom prst="wedgeRoundRectCallout">
              <a:avLst>
                <a:gd name="adj1" fmla="val -57602"/>
                <a:gd name="adj2" fmla="val -354694"/>
                <a:gd name="adj3" fmla="val 16667"/>
              </a:avLst>
            </a:prstGeom>
            <a:solidFill>
              <a:srgbClr val="FFFFFF"/>
            </a:solidFill>
            <a:ln w="22225" algn="in">
              <a:solidFill>
                <a:srgbClr val="0066FF"/>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rgbClr val="000000"/>
                  </a:solidFill>
                  <a:effectLst/>
                  <a:latin typeface="Bimini" pitchFamily="34" charset="0"/>
                </a:rPr>
                <a:t>...AND GET A FREE COMIC!</a:t>
              </a:r>
              <a:endParaRPr kumimoji="0" lang="en-US" sz="2200" b="0" i="0" u="none" strike="noStrike" cap="none" normalizeH="0" baseline="0" dirty="0" smtClean="0">
                <a:ln>
                  <a:noFill/>
                </a:ln>
                <a:solidFill>
                  <a:schemeClr val="tx1"/>
                </a:solidFill>
                <a:effectLst/>
                <a:latin typeface="Arial" pitchFamily="34" charset="0"/>
              </a:endParaRPr>
            </a:p>
          </p:txBody>
        </p:sp>
        <p:pic>
          <p:nvPicPr>
            <p:cNvPr id="35881" name="Picture 41" descr="2857[1]"/>
            <p:cNvPicPr>
              <a:picLocks noChangeAspect="1" noChangeArrowheads="1"/>
            </p:cNvPicPr>
            <p:nvPr/>
          </p:nvPicPr>
          <p:blipFill>
            <a:blip r:embed="rId3" cstate="print"/>
            <a:srcRect/>
            <a:stretch>
              <a:fillRect/>
            </a:stretch>
          </p:blipFill>
          <p:spPr bwMode="auto">
            <a:xfrm>
              <a:off x="112052100" y="110639518"/>
              <a:ext cx="353148" cy="402932"/>
            </a:xfrm>
            <a:prstGeom prst="rect">
              <a:avLst/>
            </a:prstGeom>
            <a:noFill/>
            <a:ln w="25400" algn="ctr">
              <a:solidFill>
                <a:srgbClr val="6600FF"/>
              </a:solidFill>
              <a:miter lim="800000"/>
              <a:headEnd/>
              <a:tailEnd/>
            </a:ln>
            <a:effectLst/>
          </p:spPr>
        </p:pic>
        <p:sp>
          <p:nvSpPr>
            <p:cNvPr id="35882" name="Oval 42"/>
            <p:cNvSpPr>
              <a:spLocks noChangeArrowheads="1"/>
            </p:cNvSpPr>
            <p:nvPr/>
          </p:nvSpPr>
          <p:spPr bwMode="auto">
            <a:xfrm>
              <a:off x="112077500" y="110571628"/>
              <a:ext cx="164447" cy="160201"/>
            </a:xfrm>
            <a:prstGeom prst="ellipse">
              <a:avLst/>
            </a:prstGeom>
            <a:solidFill>
              <a:srgbClr val="FFFFFF"/>
            </a:solidFill>
            <a:ln w="12700" algn="in">
              <a:solidFill>
                <a:srgbClr val="6600FF"/>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5883" name="Oval 43"/>
            <p:cNvSpPr>
              <a:spLocks noChangeArrowheads="1"/>
            </p:cNvSpPr>
            <p:nvPr/>
          </p:nvSpPr>
          <p:spPr bwMode="auto">
            <a:xfrm>
              <a:off x="112232051" y="110566200"/>
              <a:ext cx="159774" cy="160200"/>
            </a:xfrm>
            <a:prstGeom prst="ellipse">
              <a:avLst/>
            </a:prstGeom>
            <a:solidFill>
              <a:srgbClr val="FFFFFF"/>
            </a:solidFill>
            <a:ln w="12700" algn="in">
              <a:solidFill>
                <a:srgbClr val="6600FF"/>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5884" name="Oval 44"/>
            <p:cNvSpPr>
              <a:spLocks noChangeArrowheads="1"/>
            </p:cNvSpPr>
            <p:nvPr/>
          </p:nvSpPr>
          <p:spPr bwMode="auto">
            <a:xfrm>
              <a:off x="112145781" y="110588228"/>
              <a:ext cx="59381" cy="53401"/>
            </a:xfrm>
            <a:prstGeom prst="ellipse">
              <a:avLst/>
            </a:prstGeom>
            <a:solidFill>
              <a:srgbClr val="000000"/>
            </a:solidFill>
            <a:ln w="12700" algn="ctr">
              <a:solidFill>
                <a:srgbClr val="6600FF"/>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5885" name="Oval 45"/>
            <p:cNvSpPr>
              <a:spLocks noChangeArrowheads="1"/>
            </p:cNvSpPr>
            <p:nvPr/>
          </p:nvSpPr>
          <p:spPr bwMode="auto">
            <a:xfrm>
              <a:off x="112303060" y="110587850"/>
              <a:ext cx="59381" cy="53400"/>
            </a:xfrm>
            <a:prstGeom prst="ellipse">
              <a:avLst/>
            </a:prstGeom>
            <a:solidFill>
              <a:srgbClr val="000000"/>
            </a:solidFill>
            <a:ln w="12700" algn="ctr">
              <a:solidFill>
                <a:srgbClr val="6600FF"/>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5886" name="AutoShape 46"/>
            <p:cNvSpPr>
              <a:spLocks noChangeArrowheads="1"/>
            </p:cNvSpPr>
            <p:nvPr/>
          </p:nvSpPr>
          <p:spPr bwMode="auto">
            <a:xfrm rot="-6337685" flipH="1" flipV="1">
              <a:off x="112181332" y="110729068"/>
              <a:ext cx="143210" cy="230223"/>
            </a:xfrm>
            <a:prstGeom prst="moon">
              <a:avLst>
                <a:gd name="adj" fmla="val 72194"/>
              </a:avLst>
            </a:prstGeom>
            <a:solidFill>
              <a:srgbClr val="A96FFF"/>
            </a:solidFill>
            <a:ln w="15875" algn="in">
              <a:solidFill>
                <a:srgbClr val="6600FF"/>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35887" name="AutoShape 47"/>
            <p:cNvSpPr>
              <a:spLocks noChangeArrowheads="1"/>
            </p:cNvSpPr>
            <p:nvPr/>
          </p:nvSpPr>
          <p:spPr bwMode="auto">
            <a:xfrm>
              <a:off x="111013875" y="110709075"/>
              <a:ext cx="954779" cy="495300"/>
            </a:xfrm>
            <a:prstGeom prst="wedgeRoundRectCallout">
              <a:avLst>
                <a:gd name="adj1" fmla="val 78907"/>
                <a:gd name="adj2" fmla="val -27139"/>
                <a:gd name="adj3" fmla="val 16667"/>
              </a:avLst>
            </a:prstGeom>
            <a:solidFill>
              <a:srgbClr val="FFFFFF"/>
            </a:solidFill>
            <a:ln w="19050" algn="in">
              <a:solidFill>
                <a:srgbClr val="6600FF"/>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50" b="0" i="0" u="none" strike="noStrike" cap="none" normalizeH="0" baseline="0" dirty="0" smtClean="0">
                  <a:ln>
                    <a:noFill/>
                  </a:ln>
                  <a:solidFill>
                    <a:srgbClr val="000000"/>
                  </a:solidFill>
                  <a:effectLst/>
                  <a:latin typeface="Bimini" pitchFamily="34" charset="0"/>
                </a:rPr>
                <a:t>Well...umm...</a:t>
              </a:r>
              <a:br>
                <a:rPr kumimoji="0" lang="en-US" sz="1950" b="0" i="0" u="none" strike="noStrike" cap="none" normalizeH="0" baseline="0" dirty="0" smtClean="0">
                  <a:ln>
                    <a:noFill/>
                  </a:ln>
                  <a:solidFill>
                    <a:srgbClr val="000000"/>
                  </a:solidFill>
                  <a:effectLst/>
                  <a:latin typeface="Bimini" pitchFamily="34" charset="0"/>
                </a:rPr>
              </a:br>
              <a:r>
                <a:rPr kumimoji="0" lang="en-US" sz="1950" b="0" i="0" u="none" strike="noStrike" cap="none" normalizeH="0" baseline="0" dirty="0" smtClean="0">
                  <a:ln>
                    <a:noFill/>
                  </a:ln>
                  <a:solidFill>
                    <a:srgbClr val="000000"/>
                  </a:solidFill>
                  <a:effectLst/>
                  <a:latin typeface="Bimini" pitchFamily="34" charset="0"/>
                </a:rPr>
                <a:t>and have fun?</a:t>
              </a:r>
              <a:endParaRPr kumimoji="0" lang="en-US" sz="1950" b="0" i="0" u="none" strike="noStrike" cap="none" normalizeH="0" baseline="0" dirty="0" smtClean="0">
                <a:ln>
                  <a:noFill/>
                </a:ln>
                <a:solidFill>
                  <a:schemeClr val="tx1"/>
                </a:solidFill>
                <a:effectLst/>
                <a:latin typeface="Arial" pitchFamily="34" charset="0"/>
              </a:endParaRPr>
            </a:p>
          </p:txBody>
        </p:sp>
        <p:sp>
          <p:nvSpPr>
            <p:cNvPr id="35888" name="AutoShape 48"/>
            <p:cNvSpPr>
              <a:spLocks noChangeArrowheads="1"/>
            </p:cNvSpPr>
            <p:nvPr/>
          </p:nvSpPr>
          <p:spPr bwMode="auto">
            <a:xfrm>
              <a:off x="111188500" y="111242475"/>
              <a:ext cx="285750" cy="228600"/>
            </a:xfrm>
            <a:prstGeom prst="wedgeRoundRectCallout">
              <a:avLst>
                <a:gd name="adj1" fmla="val -363926"/>
                <a:gd name="adj2" fmla="val -438778"/>
                <a:gd name="adj3" fmla="val 16667"/>
              </a:avLst>
            </a:prstGeom>
            <a:solidFill>
              <a:srgbClr val="FFFFFF"/>
            </a:solidFill>
            <a:ln w="3175" algn="in">
              <a:solidFill>
                <a:srgbClr val="0066FF"/>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Bimini" pitchFamily="34" charset="0"/>
                </a:rPr>
                <a:t>sigh</a:t>
              </a:r>
              <a:endParaRPr kumimoji="0" lang="en-US" sz="800" b="0" i="0" u="none" strike="noStrike" cap="none" normalizeH="0" baseline="0" dirty="0" smtClean="0">
                <a:ln>
                  <a:noFill/>
                </a:ln>
                <a:solidFill>
                  <a:schemeClr val="tx1"/>
                </a:solidFill>
                <a:effectLst/>
                <a:latin typeface="Arial" pitchFamily="34" charset="0"/>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971800" y="4343400"/>
            <a:ext cx="3411511"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solidFill>
                  <a:srgbClr val="92D050"/>
                </a:solidFill>
                <a:effectLst>
                  <a:outerShdw blurRad="50800" algn="tl" rotWithShape="0">
                    <a:srgbClr val="000000"/>
                  </a:outerShdw>
                </a:effectLst>
              </a:rPr>
              <a:t>Questions?</a:t>
            </a:r>
            <a:endParaRPr lang="en-US" sz="5400" b="1" cap="none" spc="0" dirty="0">
              <a:ln w="17780" cmpd="sng">
                <a:solidFill>
                  <a:srgbClr val="FFFFFF"/>
                </a:solidFill>
                <a:prstDash val="solid"/>
                <a:miter lim="800000"/>
              </a:ln>
              <a:solidFill>
                <a:srgbClr val="92D050"/>
              </a:soli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LIB\Young adult\Lisa\OYAN\OLA 2012\Graphic Novel Programming\Manga-thon.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a:stretch/>
        </p:blipFill>
        <p:spPr bwMode="auto">
          <a:xfrm>
            <a:off x="1676400" y="553472"/>
            <a:ext cx="2149205" cy="3048000"/>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I:\LIB\Young adult\Lisa\OYAN\OLA 2012\Graphic Novel Programming\Button making.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114800" y="368806"/>
            <a:ext cx="2971800" cy="2228850"/>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I:\LIB\Young adult\Lisa\OYAN\OLA 2012\Graphic Novel Programming\Caligraphy 2.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892701" y="3542162"/>
            <a:ext cx="3825605" cy="2869204"/>
          </a:xfrm>
          <a:prstGeom prst="rect">
            <a:avLst/>
          </a:prstGeom>
          <a:noFill/>
          <a:extLst>
            <a:ext uri="{909E8E84-426E-40DD-AFC4-6F175D3DCCD1}">
              <a14:hiddenFill xmlns="" xmlns:a14="http://schemas.microsoft.com/office/drawing/2010/main">
                <a:solidFill>
                  <a:srgbClr val="FFFFFF"/>
                </a:solidFill>
              </a14:hiddenFill>
            </a:ext>
          </a:extLst>
        </p:spPr>
      </p:pic>
      <p:pic>
        <p:nvPicPr>
          <p:cNvPr id="2055" name="Picture 7" descr="I:\LIB\Young adult\Lisa\OYAN\OLA 2012\Graphic Novel Programming\Drawing table.JPG"/>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a:stretch/>
        </p:blipFill>
        <p:spPr bwMode="auto">
          <a:xfrm>
            <a:off x="888476" y="4078370"/>
            <a:ext cx="2667000" cy="1796788"/>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Box 9"/>
          <p:cNvSpPr txBox="1"/>
          <p:nvPr/>
        </p:nvSpPr>
        <p:spPr>
          <a:xfrm>
            <a:off x="228601" y="368806"/>
            <a:ext cx="1524000" cy="369332"/>
          </a:xfrm>
          <a:prstGeom prst="rect">
            <a:avLst/>
          </a:prstGeom>
          <a:solidFill>
            <a:srgbClr val="CFC60D">
              <a:alpha val="61176"/>
            </a:srgbClr>
          </a:solidFill>
        </p:spPr>
        <p:txBody>
          <a:bodyPr wrap="square" rtlCol="0">
            <a:spAutoFit/>
          </a:bodyPr>
          <a:lstStyle/>
          <a:p>
            <a:pPr algn="ctr"/>
            <a:r>
              <a:rPr lang="en-US" dirty="0" smtClean="0"/>
              <a:t>Manga-thon</a:t>
            </a:r>
            <a:endParaRPr lang="en-US" dirty="0"/>
          </a:p>
        </p:txBody>
      </p:sp>
      <p:sp>
        <p:nvSpPr>
          <p:cNvPr id="11" name="TextBox 10"/>
          <p:cNvSpPr txBox="1"/>
          <p:nvPr/>
        </p:nvSpPr>
        <p:spPr>
          <a:xfrm>
            <a:off x="252953" y="823839"/>
            <a:ext cx="1347247" cy="3108543"/>
          </a:xfrm>
          <a:prstGeom prst="rect">
            <a:avLst/>
          </a:prstGeom>
          <a:solidFill>
            <a:schemeClr val="accent4">
              <a:alpha val="61176"/>
            </a:schemeClr>
          </a:solidFill>
        </p:spPr>
        <p:txBody>
          <a:bodyPr wrap="square" rtlCol="0">
            <a:spAutoFit/>
          </a:bodyPr>
          <a:lstStyle/>
          <a:p>
            <a:r>
              <a:rPr lang="en-US" sz="1400" dirty="0" smtClean="0"/>
              <a:t>Never pass up a chance to torture your teens!</a:t>
            </a:r>
          </a:p>
          <a:p>
            <a:endParaRPr lang="en-US" sz="1400" dirty="0"/>
          </a:p>
          <a:p>
            <a:r>
              <a:rPr lang="en-US" sz="1400" dirty="0" smtClean="0"/>
              <a:t>Teens compete to finish the triathlon with the best time, hooping, doing push-ups and running in place, all while reading aloud.</a:t>
            </a:r>
            <a:endParaRPr lang="en-US" sz="1400" dirty="0"/>
          </a:p>
        </p:txBody>
      </p:sp>
      <p:sp>
        <p:nvSpPr>
          <p:cNvPr id="12" name="TextBox 11"/>
          <p:cNvSpPr txBox="1"/>
          <p:nvPr/>
        </p:nvSpPr>
        <p:spPr>
          <a:xfrm>
            <a:off x="252953" y="5928872"/>
            <a:ext cx="3938047" cy="738664"/>
          </a:xfrm>
          <a:prstGeom prst="rect">
            <a:avLst/>
          </a:prstGeom>
          <a:solidFill>
            <a:schemeClr val="accent4">
              <a:alpha val="61176"/>
            </a:schemeClr>
          </a:solidFill>
        </p:spPr>
        <p:txBody>
          <a:bodyPr wrap="square" rtlCol="0">
            <a:spAutoFit/>
          </a:bodyPr>
          <a:lstStyle/>
          <a:p>
            <a:r>
              <a:rPr lang="en-US" sz="1400" dirty="0" smtClean="0"/>
              <a:t>Designate an area for drawing. Manga readers love to create their own characters and fan art. Set up an art gallery where they can share their work.</a:t>
            </a:r>
            <a:endParaRPr lang="en-US" sz="1400" dirty="0"/>
          </a:p>
        </p:txBody>
      </p:sp>
      <p:sp>
        <p:nvSpPr>
          <p:cNvPr id="13" name="TextBox 12"/>
          <p:cNvSpPr txBox="1"/>
          <p:nvPr/>
        </p:nvSpPr>
        <p:spPr>
          <a:xfrm>
            <a:off x="4111062" y="3048744"/>
            <a:ext cx="1335464" cy="369332"/>
          </a:xfrm>
          <a:prstGeom prst="rect">
            <a:avLst/>
          </a:prstGeom>
          <a:solidFill>
            <a:srgbClr val="CFC60D">
              <a:alpha val="61176"/>
            </a:srgbClr>
          </a:solidFill>
        </p:spPr>
        <p:txBody>
          <a:bodyPr wrap="square" rtlCol="0">
            <a:spAutoFit/>
          </a:bodyPr>
          <a:lstStyle/>
          <a:p>
            <a:pPr algn="ctr"/>
            <a:r>
              <a:rPr lang="en-US" dirty="0" smtClean="0"/>
              <a:t>Calligraphy</a:t>
            </a:r>
            <a:endParaRPr lang="en-US" dirty="0"/>
          </a:p>
        </p:txBody>
      </p:sp>
      <p:sp>
        <p:nvSpPr>
          <p:cNvPr id="14" name="TextBox 13"/>
          <p:cNvSpPr txBox="1"/>
          <p:nvPr/>
        </p:nvSpPr>
        <p:spPr>
          <a:xfrm>
            <a:off x="5509967" y="2971800"/>
            <a:ext cx="3153265" cy="523220"/>
          </a:xfrm>
          <a:prstGeom prst="rect">
            <a:avLst/>
          </a:prstGeom>
          <a:solidFill>
            <a:schemeClr val="accent4">
              <a:alpha val="61176"/>
            </a:schemeClr>
          </a:solidFill>
        </p:spPr>
        <p:txBody>
          <a:bodyPr wrap="square" rtlCol="0">
            <a:spAutoFit/>
          </a:bodyPr>
          <a:lstStyle/>
          <a:p>
            <a:r>
              <a:rPr lang="en-US" sz="1400" dirty="0" smtClean="0"/>
              <a:t>All you need is paint, brushes, paper and </a:t>
            </a:r>
            <a:br>
              <a:rPr lang="en-US" sz="1400" dirty="0" smtClean="0"/>
            </a:br>
            <a:r>
              <a:rPr lang="en-US" sz="1400" dirty="0" smtClean="0"/>
              <a:t>print-outs of the Japanese alphabets.</a:t>
            </a:r>
            <a:endParaRPr lang="en-US" sz="1400" dirty="0"/>
          </a:p>
        </p:txBody>
      </p:sp>
      <p:sp>
        <p:nvSpPr>
          <p:cNvPr id="15" name="TextBox 14"/>
          <p:cNvSpPr txBox="1"/>
          <p:nvPr/>
        </p:nvSpPr>
        <p:spPr>
          <a:xfrm>
            <a:off x="7239190" y="385303"/>
            <a:ext cx="1600009" cy="369332"/>
          </a:xfrm>
          <a:prstGeom prst="rect">
            <a:avLst/>
          </a:prstGeom>
          <a:solidFill>
            <a:srgbClr val="CFC60D">
              <a:alpha val="61176"/>
            </a:srgbClr>
          </a:solidFill>
        </p:spPr>
        <p:txBody>
          <a:bodyPr wrap="square" rtlCol="0">
            <a:spAutoFit/>
          </a:bodyPr>
          <a:lstStyle/>
          <a:p>
            <a:pPr algn="ctr"/>
            <a:r>
              <a:rPr lang="en-US" dirty="0" smtClean="0"/>
              <a:t>Button Making</a:t>
            </a:r>
            <a:endParaRPr lang="en-US" dirty="0"/>
          </a:p>
        </p:txBody>
      </p:sp>
      <p:sp>
        <p:nvSpPr>
          <p:cNvPr id="16" name="TextBox 15"/>
          <p:cNvSpPr txBox="1"/>
          <p:nvPr/>
        </p:nvSpPr>
        <p:spPr>
          <a:xfrm>
            <a:off x="7197364" y="823839"/>
            <a:ext cx="1718036" cy="1815882"/>
          </a:xfrm>
          <a:prstGeom prst="rect">
            <a:avLst/>
          </a:prstGeom>
          <a:solidFill>
            <a:schemeClr val="accent4">
              <a:alpha val="61176"/>
            </a:schemeClr>
          </a:solidFill>
        </p:spPr>
        <p:txBody>
          <a:bodyPr wrap="square" rtlCol="0">
            <a:spAutoFit/>
          </a:bodyPr>
          <a:lstStyle/>
          <a:p>
            <a:r>
              <a:rPr lang="en-US" sz="1400" dirty="0" smtClean="0"/>
              <a:t>A button-maker is essential! Manga fans can design their own buttons using discarded manga and old magazines like </a:t>
            </a:r>
            <a:r>
              <a:rPr lang="en-US" sz="1400" i="1" dirty="0" err="1" smtClean="0"/>
              <a:t>Shonen</a:t>
            </a:r>
            <a:r>
              <a:rPr lang="en-US" sz="1400" i="1" dirty="0" smtClean="0"/>
              <a:t> Jump </a:t>
            </a:r>
            <a:r>
              <a:rPr lang="en-US" sz="1400" dirty="0" smtClean="0"/>
              <a:t>and </a:t>
            </a:r>
            <a:r>
              <a:rPr lang="en-US" sz="1400" i="1" dirty="0" smtClean="0"/>
              <a:t>Otaku USA</a:t>
            </a:r>
            <a:r>
              <a:rPr lang="en-US" sz="1400" dirty="0"/>
              <a:t>.</a:t>
            </a:r>
            <a:endParaRPr lang="en-US" sz="1400" i="1" dirty="0"/>
          </a:p>
        </p:txBody>
      </p:sp>
    </p:spTree>
    <p:extLst>
      <p:ext uri="{BB962C8B-B14F-4D97-AF65-F5344CB8AC3E}">
        <p14:creationId xmlns="" xmlns:p14="http://schemas.microsoft.com/office/powerpoint/2010/main" val="44537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976781" y="4953000"/>
            <a:ext cx="3621369" cy="1384995"/>
          </a:xfrm>
          <a:prstGeom prst="rect">
            <a:avLst/>
          </a:prstGeom>
          <a:solidFill>
            <a:schemeClr val="accent4">
              <a:alpha val="61176"/>
            </a:schemeClr>
          </a:solidFill>
        </p:spPr>
        <p:txBody>
          <a:bodyPr wrap="square" rtlCol="0">
            <a:spAutoFit/>
          </a:bodyPr>
          <a:lstStyle/>
          <a:p>
            <a:r>
              <a:rPr lang="en-US" sz="1400" dirty="0" smtClean="0"/>
              <a:t>Copy manga covers and block out the titles and volume numbers. Copy pages from the manga. Voracious readers will have a great time guessing the titles, authors and volume numbers as well as matching pages to the covers. You will be impressed with the level of obsession!  </a:t>
            </a:r>
            <a:endParaRPr lang="en-US" sz="1400" dirty="0"/>
          </a:p>
        </p:txBody>
      </p:sp>
      <p:sp>
        <p:nvSpPr>
          <p:cNvPr id="13" name="TextBox 12"/>
          <p:cNvSpPr txBox="1"/>
          <p:nvPr/>
        </p:nvSpPr>
        <p:spPr>
          <a:xfrm>
            <a:off x="5753195" y="669996"/>
            <a:ext cx="1335464" cy="369332"/>
          </a:xfrm>
          <a:prstGeom prst="rect">
            <a:avLst/>
          </a:prstGeom>
          <a:solidFill>
            <a:srgbClr val="CFC60D">
              <a:alpha val="61176"/>
            </a:srgbClr>
          </a:solidFill>
        </p:spPr>
        <p:txBody>
          <a:bodyPr wrap="square" rtlCol="0">
            <a:spAutoFit/>
          </a:bodyPr>
          <a:lstStyle/>
          <a:p>
            <a:pPr algn="ctr"/>
            <a:r>
              <a:rPr lang="en-US" dirty="0" err="1" smtClean="0"/>
              <a:t>NaniBirds</a:t>
            </a:r>
            <a:endParaRPr lang="en-US" dirty="0"/>
          </a:p>
        </p:txBody>
      </p:sp>
      <p:pic>
        <p:nvPicPr>
          <p:cNvPr id="1026" name="Picture 2" descr="http://4.bp.blogspot.com/-68naIc57udg/TlSVEXGVVNI/AAAAAAAAAWY/hsyd6-le8LA/s640/Urb%2527an+Mynah-8.jpg">
            <a:hlinkClick r:id="rId2"/>
          </p:cNvPr>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22438" t="10604" r="11236"/>
          <a:stretch/>
        </p:blipFill>
        <p:spPr bwMode="auto">
          <a:xfrm>
            <a:off x="5753195" y="1219200"/>
            <a:ext cx="2899338" cy="260111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5741477" y="3976480"/>
            <a:ext cx="2922774" cy="954107"/>
          </a:xfrm>
          <a:prstGeom prst="rect">
            <a:avLst/>
          </a:prstGeom>
          <a:solidFill>
            <a:schemeClr val="accent4">
              <a:alpha val="61176"/>
            </a:schemeClr>
          </a:solidFill>
        </p:spPr>
        <p:txBody>
          <a:bodyPr wrap="square" rtlCol="0">
            <a:spAutoFit/>
          </a:bodyPr>
          <a:lstStyle/>
          <a:p>
            <a:r>
              <a:rPr lang="en-US" sz="1400" dirty="0"/>
              <a:t>Visit </a:t>
            </a:r>
            <a:r>
              <a:rPr lang="en-US" sz="1400" dirty="0" smtClean="0">
                <a:hlinkClick r:id="rId4"/>
              </a:rPr>
              <a:t>www.nanibird.com</a:t>
            </a:r>
            <a:r>
              <a:rPr lang="en-US" sz="1400" dirty="0" smtClean="0"/>
              <a:t> to print out free color templates for these fun, foldable birds. “</a:t>
            </a:r>
            <a:r>
              <a:rPr lang="en-US" sz="1400" dirty="0" err="1" smtClean="0"/>
              <a:t>Nani</a:t>
            </a:r>
            <a:r>
              <a:rPr lang="en-US" sz="1400" dirty="0" smtClean="0"/>
              <a:t>” is Japanese for “What?”</a:t>
            </a:r>
            <a:endParaRPr lang="en-US" sz="1400" dirty="0"/>
          </a:p>
        </p:txBody>
      </p:sp>
      <p:pic>
        <p:nvPicPr>
          <p:cNvPr id="2" name="Picture 1"/>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457201" y="1167069"/>
            <a:ext cx="2344084" cy="3521881"/>
          </a:xfrm>
          <a:prstGeom prst="rect">
            <a:avLst/>
          </a:prstGeom>
        </p:spPr>
      </p:pic>
      <p:sp>
        <p:nvSpPr>
          <p:cNvPr id="10" name="TextBox 9"/>
          <p:cNvSpPr txBox="1"/>
          <p:nvPr/>
        </p:nvSpPr>
        <p:spPr>
          <a:xfrm>
            <a:off x="2210547" y="396683"/>
            <a:ext cx="1524000" cy="646331"/>
          </a:xfrm>
          <a:prstGeom prst="rect">
            <a:avLst/>
          </a:prstGeom>
          <a:solidFill>
            <a:srgbClr val="CFC60D">
              <a:alpha val="61176"/>
            </a:srgbClr>
          </a:solidFill>
        </p:spPr>
        <p:txBody>
          <a:bodyPr wrap="square" rtlCol="0">
            <a:spAutoFit/>
          </a:bodyPr>
          <a:lstStyle/>
          <a:p>
            <a:pPr algn="ctr"/>
            <a:r>
              <a:rPr lang="en-US" dirty="0" smtClean="0"/>
              <a:t>Manga Match Game</a:t>
            </a:r>
            <a:endParaRPr lang="en-US" dirty="0"/>
          </a:p>
        </p:txBody>
      </p:sp>
      <p:pic>
        <p:nvPicPr>
          <p:cNvPr id="3" name="Picture 2"/>
          <p:cNvPicPr>
            <a:picLocks noChangeAspect="1"/>
          </p:cNvPicPr>
          <p:nvPr/>
        </p:nvPicPr>
        <p:blipFill rotWithShape="1">
          <a:blip r:embed="rId6" cstate="print">
            <a:extLst>
              <a:ext uri="{28A0092B-C50C-407E-A947-70E740481C1C}">
                <a14:useLocalDpi xmlns="" xmlns:a14="http://schemas.microsoft.com/office/drawing/2010/main" val="0"/>
              </a:ext>
            </a:extLst>
          </a:blip>
          <a:srcRect b="50000"/>
          <a:stretch/>
        </p:blipFill>
        <p:spPr>
          <a:xfrm rot="5400000">
            <a:off x="2429544" y="1982606"/>
            <a:ext cx="3003705" cy="1890806"/>
          </a:xfrm>
          <a:prstGeom prst="rect">
            <a:avLst/>
          </a:prstGeom>
        </p:spPr>
      </p:pic>
    </p:spTree>
    <p:extLst>
      <p:ext uri="{BB962C8B-B14F-4D97-AF65-F5344CB8AC3E}">
        <p14:creationId xmlns="" xmlns:p14="http://schemas.microsoft.com/office/powerpoint/2010/main" val="4102835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054" y="2201180"/>
            <a:ext cx="4419600" cy="1216152"/>
          </a:xfrm>
        </p:spPr>
        <p:txBody>
          <a:bodyPr>
            <a:normAutofit/>
          </a:bodyPr>
          <a:lstStyle/>
          <a:p>
            <a:r>
              <a:rPr lang="en-US" sz="4800" dirty="0" smtClean="0">
                <a:latin typeface="Papyrus" pitchFamily="66" charset="0"/>
                <a:cs typeface="MV Boli" pitchFamily="2" charset="0"/>
              </a:rPr>
              <a:t>Otaku Teens</a:t>
            </a:r>
            <a:endParaRPr lang="en-US" sz="4800" dirty="0">
              <a:latin typeface="Papyrus" pitchFamily="66" charset="0"/>
              <a:cs typeface="MV Boli" pitchFamily="2" charset="0"/>
            </a:endParaRPr>
          </a:p>
        </p:txBody>
      </p:sp>
      <p:sp>
        <p:nvSpPr>
          <p:cNvPr id="4" name="Subtitle 3"/>
          <p:cNvSpPr>
            <a:spLocks noGrp="1"/>
          </p:cNvSpPr>
          <p:nvPr>
            <p:ph type="subTitle" idx="1"/>
          </p:nvPr>
        </p:nvSpPr>
        <p:spPr>
          <a:xfrm>
            <a:off x="304800" y="3352800"/>
            <a:ext cx="4419600" cy="1645325"/>
          </a:xfrm>
        </p:spPr>
        <p:txBody>
          <a:bodyPr>
            <a:noAutofit/>
          </a:bodyPr>
          <a:lstStyle/>
          <a:p>
            <a:r>
              <a:rPr lang="en-US" sz="1400" i="1" dirty="0" smtClean="0"/>
              <a:t>Otaku (n): Japanese definition- </a:t>
            </a:r>
            <a:r>
              <a:rPr lang="en-US" sz="1400" i="1" dirty="0"/>
              <a:t>Young people who are highly skilled in or obsessed with computer technology to the detriment of their social skills</a:t>
            </a:r>
            <a:r>
              <a:rPr lang="en-US" sz="1400" i="1" dirty="0" smtClean="0"/>
              <a:t>.</a:t>
            </a:r>
          </a:p>
          <a:p>
            <a:r>
              <a:rPr lang="en-US" sz="1400" i="1" dirty="0" smtClean="0"/>
              <a:t>American definition- People who are well-versed in all things J-Pop to an obsessive degree. This can be both detrimental and beneficial to their social skills.</a:t>
            </a:r>
            <a:endParaRPr lang="en-US" sz="1400" i="1" dirty="0"/>
          </a:p>
        </p:txBody>
      </p:sp>
      <p:sp>
        <p:nvSpPr>
          <p:cNvPr id="5" name="TextBox 4"/>
          <p:cNvSpPr txBox="1"/>
          <p:nvPr/>
        </p:nvSpPr>
        <p:spPr>
          <a:xfrm>
            <a:off x="164054" y="187149"/>
            <a:ext cx="1876845" cy="369332"/>
          </a:xfrm>
          <a:prstGeom prst="rect">
            <a:avLst/>
          </a:prstGeom>
          <a:solidFill>
            <a:srgbClr val="CFC60D">
              <a:alpha val="61176"/>
            </a:srgbClr>
          </a:solidFill>
        </p:spPr>
        <p:txBody>
          <a:bodyPr wrap="square" rtlCol="0">
            <a:spAutoFit/>
          </a:bodyPr>
          <a:lstStyle/>
          <a:p>
            <a:pPr algn="ctr"/>
            <a:r>
              <a:rPr lang="en-US" dirty="0" smtClean="0"/>
              <a:t>How It Works</a:t>
            </a:r>
            <a:endParaRPr lang="en-US" dirty="0"/>
          </a:p>
        </p:txBody>
      </p:sp>
      <p:sp>
        <p:nvSpPr>
          <p:cNvPr id="9" name="TextBox 8"/>
          <p:cNvSpPr txBox="1"/>
          <p:nvPr/>
        </p:nvSpPr>
        <p:spPr>
          <a:xfrm>
            <a:off x="2362200" y="187149"/>
            <a:ext cx="2438400" cy="1384995"/>
          </a:xfrm>
          <a:prstGeom prst="rect">
            <a:avLst/>
          </a:prstGeom>
          <a:solidFill>
            <a:schemeClr val="accent4">
              <a:alpha val="61176"/>
            </a:schemeClr>
          </a:solidFill>
        </p:spPr>
        <p:txBody>
          <a:bodyPr wrap="square" rtlCol="0">
            <a:spAutoFit/>
          </a:bodyPr>
          <a:lstStyle/>
          <a:p>
            <a:r>
              <a:rPr lang="en-US" sz="1400" dirty="0" smtClean="0"/>
              <a:t>Ask your Friends group for $ to give away the first volumes of classic manga series. Have a book discussion with related activities, then watch the anime that goes with the manga.</a:t>
            </a:r>
            <a:endParaRPr lang="en-US" sz="1400" dirty="0"/>
          </a:p>
        </p:txBody>
      </p:sp>
      <p:sp>
        <p:nvSpPr>
          <p:cNvPr id="12" name="TextBox 11"/>
          <p:cNvSpPr txBox="1"/>
          <p:nvPr/>
        </p:nvSpPr>
        <p:spPr>
          <a:xfrm>
            <a:off x="3200400" y="5181600"/>
            <a:ext cx="2141081" cy="369332"/>
          </a:xfrm>
          <a:prstGeom prst="rect">
            <a:avLst/>
          </a:prstGeom>
          <a:solidFill>
            <a:srgbClr val="CFC60D">
              <a:alpha val="61176"/>
            </a:srgbClr>
          </a:solidFill>
        </p:spPr>
        <p:txBody>
          <a:bodyPr wrap="square" rtlCol="0">
            <a:spAutoFit/>
          </a:bodyPr>
          <a:lstStyle/>
          <a:p>
            <a:pPr algn="ctr"/>
            <a:r>
              <a:rPr lang="en-US" dirty="0" smtClean="0"/>
              <a:t>Paper Parasols</a:t>
            </a:r>
            <a:endParaRPr lang="en-US" dirty="0"/>
          </a:p>
        </p:txBody>
      </p:sp>
      <p:sp>
        <p:nvSpPr>
          <p:cNvPr id="13" name="TextBox 12"/>
          <p:cNvSpPr txBox="1"/>
          <p:nvPr/>
        </p:nvSpPr>
        <p:spPr>
          <a:xfrm>
            <a:off x="5344535" y="3566422"/>
            <a:ext cx="3276600" cy="954107"/>
          </a:xfrm>
          <a:prstGeom prst="rect">
            <a:avLst/>
          </a:prstGeom>
          <a:solidFill>
            <a:schemeClr val="accent4">
              <a:alpha val="61176"/>
            </a:schemeClr>
          </a:solidFill>
        </p:spPr>
        <p:txBody>
          <a:bodyPr wrap="square" rtlCol="0">
            <a:spAutoFit/>
          </a:bodyPr>
          <a:lstStyle/>
          <a:p>
            <a:r>
              <a:rPr lang="en-US" sz="1400" dirty="0" smtClean="0"/>
              <a:t>This is a great craft to pair with almost any action manga. This group enjoyed making their swords will discussing and viewing </a:t>
            </a:r>
            <a:r>
              <a:rPr lang="en-US" sz="1400" i="1" dirty="0" smtClean="0"/>
              <a:t>Bleach.</a:t>
            </a:r>
            <a:endParaRPr lang="en-US" sz="1400" dirty="0"/>
          </a:p>
        </p:txBody>
      </p:sp>
      <p:pic>
        <p:nvPicPr>
          <p:cNvPr id="2050" name="Picture 2" descr="I:\LIB\Young adult\Lisa\OYAN\OLA 2012\Graphic Novel Programming\Duct Tape Katana.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107998" y="130593"/>
            <a:ext cx="3749675" cy="2812019"/>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TextBox 13"/>
          <p:cNvSpPr txBox="1"/>
          <p:nvPr/>
        </p:nvSpPr>
        <p:spPr>
          <a:xfrm>
            <a:off x="5775941" y="3048000"/>
            <a:ext cx="2413788" cy="369332"/>
          </a:xfrm>
          <a:prstGeom prst="rect">
            <a:avLst/>
          </a:prstGeom>
          <a:solidFill>
            <a:srgbClr val="CFC60D">
              <a:alpha val="61176"/>
            </a:srgbClr>
          </a:solidFill>
        </p:spPr>
        <p:txBody>
          <a:bodyPr wrap="square" rtlCol="0">
            <a:spAutoFit/>
          </a:bodyPr>
          <a:lstStyle/>
          <a:p>
            <a:pPr algn="ctr"/>
            <a:r>
              <a:rPr lang="en-US" dirty="0" smtClean="0"/>
              <a:t>Duct Tape Ninja Swords</a:t>
            </a:r>
            <a:endParaRPr lang="en-US" dirty="0"/>
          </a:p>
        </p:txBody>
      </p:sp>
      <p:pic>
        <p:nvPicPr>
          <p:cNvPr id="2051" name="Picture 3" descr="I:\LIB\Young adult\Lisa\OYAN\OLA 2012\Graphic Novel Programming\Parasols.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609936" y="4691264"/>
            <a:ext cx="2745798" cy="2059139"/>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TextBox 15"/>
          <p:cNvSpPr txBox="1"/>
          <p:nvPr/>
        </p:nvSpPr>
        <p:spPr>
          <a:xfrm>
            <a:off x="2064881" y="5720833"/>
            <a:ext cx="3276600" cy="954107"/>
          </a:xfrm>
          <a:prstGeom prst="rect">
            <a:avLst/>
          </a:prstGeom>
          <a:solidFill>
            <a:schemeClr val="accent4">
              <a:alpha val="61176"/>
            </a:schemeClr>
          </a:solidFill>
        </p:spPr>
        <p:txBody>
          <a:bodyPr wrap="square" rtlCol="0">
            <a:spAutoFit/>
          </a:bodyPr>
          <a:lstStyle/>
          <a:p>
            <a:r>
              <a:rPr lang="en-US" sz="1400" dirty="0" smtClean="0"/>
              <a:t>These </a:t>
            </a:r>
            <a:r>
              <a:rPr lang="en-US" sz="1400" dirty="0" smtClean="0">
                <a:hlinkClick r:id="rId4"/>
              </a:rPr>
              <a:t>parasols</a:t>
            </a:r>
            <a:r>
              <a:rPr lang="en-US" sz="1400" dirty="0" smtClean="0"/>
              <a:t> are among the nicer items offered by Oriental Trading. Participants can design their own using sharpies and/or paint.</a:t>
            </a:r>
            <a:endParaRPr lang="en-US" sz="1400" dirty="0"/>
          </a:p>
        </p:txBody>
      </p:sp>
    </p:spTree>
    <p:extLst>
      <p:ext uri="{BB962C8B-B14F-4D97-AF65-F5344CB8AC3E}">
        <p14:creationId xmlns="" xmlns:p14="http://schemas.microsoft.com/office/powerpoint/2010/main" val="24321841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err="1" smtClean="0">
                <a:latin typeface="Papyrus" pitchFamily="66" charset="0"/>
                <a:cs typeface="MV Boli" pitchFamily="2" charset="0"/>
              </a:rPr>
              <a:t>Pok</a:t>
            </a:r>
            <a:r>
              <a:rPr lang="en-US" sz="4800" dirty="0" err="1" smtClean="0">
                <a:latin typeface="Papyrus" pitchFamily="66" charset="0"/>
                <a:cs typeface="Arial"/>
              </a:rPr>
              <a:t>é</a:t>
            </a:r>
            <a:r>
              <a:rPr lang="en-US" sz="4800" dirty="0" err="1" smtClean="0">
                <a:latin typeface="Papyrus" pitchFamily="66" charset="0"/>
                <a:cs typeface="MV Boli" pitchFamily="2" charset="0"/>
              </a:rPr>
              <a:t>Party</a:t>
            </a:r>
            <a:endParaRPr lang="en-US" sz="4800" dirty="0">
              <a:latin typeface="Papyrus" pitchFamily="66" charset="0"/>
              <a:cs typeface="MV Boli" pitchFamily="2" charset="0"/>
            </a:endParaRPr>
          </a:p>
        </p:txBody>
      </p:sp>
      <p:sp>
        <p:nvSpPr>
          <p:cNvPr id="4" name="Subtitle 3"/>
          <p:cNvSpPr>
            <a:spLocks noGrp="1"/>
          </p:cNvSpPr>
          <p:nvPr>
            <p:ph type="subTitle" idx="1"/>
          </p:nvPr>
        </p:nvSpPr>
        <p:spPr>
          <a:xfrm>
            <a:off x="228600" y="3733800"/>
            <a:ext cx="4419600" cy="685799"/>
          </a:xfrm>
        </p:spPr>
        <p:txBody>
          <a:bodyPr>
            <a:noAutofit/>
          </a:bodyPr>
          <a:lstStyle/>
          <a:p>
            <a:r>
              <a:rPr lang="en-US" sz="2000" dirty="0" smtClean="0"/>
              <a:t>Invite Pokémon fans of all ages to this celebration!   </a:t>
            </a:r>
            <a:endParaRPr lang="en-US" sz="2000" dirty="0"/>
          </a:p>
        </p:txBody>
      </p:sp>
      <p:sp>
        <p:nvSpPr>
          <p:cNvPr id="5" name="TextBox 4"/>
          <p:cNvSpPr txBox="1"/>
          <p:nvPr/>
        </p:nvSpPr>
        <p:spPr>
          <a:xfrm>
            <a:off x="356977" y="379054"/>
            <a:ext cx="1876845" cy="369332"/>
          </a:xfrm>
          <a:prstGeom prst="rect">
            <a:avLst/>
          </a:prstGeom>
          <a:solidFill>
            <a:srgbClr val="CFC60D">
              <a:alpha val="61176"/>
            </a:srgbClr>
          </a:solidFill>
        </p:spPr>
        <p:txBody>
          <a:bodyPr wrap="square" rtlCol="0">
            <a:spAutoFit/>
          </a:bodyPr>
          <a:lstStyle/>
          <a:p>
            <a:pPr algn="ctr"/>
            <a:r>
              <a:rPr lang="en-US" dirty="0" smtClean="0"/>
              <a:t>Battle Arenas</a:t>
            </a:r>
            <a:endParaRPr lang="en-US" dirty="0"/>
          </a:p>
        </p:txBody>
      </p:sp>
      <p:sp>
        <p:nvSpPr>
          <p:cNvPr id="9" name="TextBox 8"/>
          <p:cNvSpPr txBox="1"/>
          <p:nvPr/>
        </p:nvSpPr>
        <p:spPr>
          <a:xfrm>
            <a:off x="76200" y="1066800"/>
            <a:ext cx="2438400" cy="738664"/>
          </a:xfrm>
          <a:prstGeom prst="rect">
            <a:avLst/>
          </a:prstGeom>
          <a:solidFill>
            <a:schemeClr val="accent4">
              <a:alpha val="61176"/>
            </a:schemeClr>
          </a:solidFill>
        </p:spPr>
        <p:txBody>
          <a:bodyPr wrap="square" rtlCol="0">
            <a:spAutoFit/>
          </a:bodyPr>
          <a:lstStyle/>
          <a:p>
            <a:r>
              <a:rPr lang="en-US" sz="1400" dirty="0" smtClean="0"/>
              <a:t>Set up a Super Smash Bros, Brawl tournament using one of the Pokémon battle stages.</a:t>
            </a:r>
            <a:endParaRPr lang="en-US" sz="1400" dirty="0"/>
          </a:p>
        </p:txBody>
      </p:sp>
      <p:sp>
        <p:nvSpPr>
          <p:cNvPr id="12" name="TextBox 11"/>
          <p:cNvSpPr txBox="1"/>
          <p:nvPr/>
        </p:nvSpPr>
        <p:spPr>
          <a:xfrm>
            <a:off x="2132168" y="5190836"/>
            <a:ext cx="2141081" cy="369332"/>
          </a:xfrm>
          <a:prstGeom prst="rect">
            <a:avLst/>
          </a:prstGeom>
          <a:solidFill>
            <a:srgbClr val="CFC60D">
              <a:alpha val="61176"/>
            </a:srgbClr>
          </a:solidFill>
        </p:spPr>
        <p:txBody>
          <a:bodyPr wrap="square" rtlCol="0">
            <a:spAutoFit/>
          </a:bodyPr>
          <a:lstStyle/>
          <a:p>
            <a:pPr algn="ctr"/>
            <a:r>
              <a:rPr lang="en-US" dirty="0" smtClean="0"/>
              <a:t>Pikachu Origami</a:t>
            </a:r>
            <a:endParaRPr lang="en-US" dirty="0"/>
          </a:p>
        </p:txBody>
      </p:sp>
      <p:sp>
        <p:nvSpPr>
          <p:cNvPr id="13" name="TextBox 12"/>
          <p:cNvSpPr txBox="1"/>
          <p:nvPr/>
        </p:nvSpPr>
        <p:spPr>
          <a:xfrm>
            <a:off x="5344535" y="3566422"/>
            <a:ext cx="3276600" cy="738664"/>
          </a:xfrm>
          <a:prstGeom prst="rect">
            <a:avLst/>
          </a:prstGeom>
          <a:solidFill>
            <a:schemeClr val="accent4">
              <a:alpha val="61176"/>
            </a:schemeClr>
          </a:solidFill>
        </p:spPr>
        <p:txBody>
          <a:bodyPr wrap="square" rtlCol="0">
            <a:spAutoFit/>
          </a:bodyPr>
          <a:lstStyle/>
          <a:p>
            <a:r>
              <a:rPr lang="en-US" sz="1400" dirty="0" smtClean="0"/>
              <a:t>This simple sewing craft uses felt and a button to create a pouch worthy of capturing any tiny Pokémon. </a:t>
            </a:r>
            <a:endParaRPr lang="en-US" sz="1400" dirty="0"/>
          </a:p>
        </p:txBody>
      </p:sp>
      <p:sp>
        <p:nvSpPr>
          <p:cNvPr id="14" name="TextBox 13"/>
          <p:cNvSpPr txBox="1"/>
          <p:nvPr/>
        </p:nvSpPr>
        <p:spPr>
          <a:xfrm>
            <a:off x="5775941" y="3048000"/>
            <a:ext cx="2413788" cy="369332"/>
          </a:xfrm>
          <a:prstGeom prst="rect">
            <a:avLst/>
          </a:prstGeom>
          <a:solidFill>
            <a:srgbClr val="CFC60D">
              <a:alpha val="61176"/>
            </a:srgbClr>
          </a:solidFill>
        </p:spPr>
        <p:txBody>
          <a:bodyPr wrap="square" rtlCol="0">
            <a:spAutoFit/>
          </a:bodyPr>
          <a:lstStyle/>
          <a:p>
            <a:pPr algn="ctr"/>
            <a:r>
              <a:rPr lang="en-US" dirty="0" smtClean="0"/>
              <a:t>Felt </a:t>
            </a:r>
            <a:r>
              <a:rPr lang="en-US" dirty="0" err="1" smtClean="0"/>
              <a:t>Poké</a:t>
            </a:r>
            <a:r>
              <a:rPr lang="en-US" dirty="0" smtClean="0"/>
              <a:t> Ball Craft</a:t>
            </a:r>
            <a:endParaRPr lang="en-US" dirty="0"/>
          </a:p>
        </p:txBody>
      </p:sp>
      <p:sp>
        <p:nvSpPr>
          <p:cNvPr id="16" name="TextBox 15"/>
          <p:cNvSpPr txBox="1"/>
          <p:nvPr/>
        </p:nvSpPr>
        <p:spPr>
          <a:xfrm>
            <a:off x="996649" y="5730069"/>
            <a:ext cx="3276600" cy="738664"/>
          </a:xfrm>
          <a:prstGeom prst="rect">
            <a:avLst/>
          </a:prstGeom>
          <a:solidFill>
            <a:schemeClr val="accent4">
              <a:alpha val="61176"/>
            </a:schemeClr>
          </a:solidFill>
        </p:spPr>
        <p:txBody>
          <a:bodyPr wrap="square" rtlCol="0">
            <a:spAutoFit/>
          </a:bodyPr>
          <a:lstStyle/>
          <a:p>
            <a:r>
              <a:rPr lang="en-US" sz="1400" dirty="0" smtClean="0"/>
              <a:t>A Google search will reveal a variety of different patterns for Pokémon origami, and the </a:t>
            </a:r>
            <a:r>
              <a:rPr lang="en-US" sz="1400" dirty="0" err="1" smtClean="0"/>
              <a:t>Pikachus</a:t>
            </a:r>
            <a:r>
              <a:rPr lang="en-US" sz="1400" dirty="0" smtClean="0"/>
              <a:t> are usually the simplest.</a:t>
            </a:r>
            <a:endParaRPr lang="en-US" sz="1400" dirty="0"/>
          </a:p>
        </p:txBody>
      </p:sp>
      <p:pic>
        <p:nvPicPr>
          <p:cNvPr id="3074" name="Picture 2" descr="Completed Project: Poke Ball Pouch^^ Picture #1"/>
          <p:cNvPicPr>
            <a:picLocks noChangeAspect="1" noChangeArrowheads="1"/>
          </p:cNvPicPr>
          <p:nvPr/>
        </p:nvPicPr>
        <p:blipFill>
          <a:blip r:embed="rId2" cstate="print">
            <a:extLst>
              <a:ext uri="{28A0092B-C50C-407E-A947-70E740481C1C}">
                <a14:useLocalDpi xmlns="" xmlns:a14="http://schemas.microsoft.com/office/drawing/2010/main" val="0"/>
              </a:ext>
            </a:extLst>
          </a:blip>
          <a:srcRect l="12393" t="6856" r="12999"/>
          <a:stretch>
            <a:fillRect/>
          </a:stretch>
        </p:blipFill>
        <p:spPr bwMode="auto">
          <a:xfrm>
            <a:off x="5576767" y="342231"/>
            <a:ext cx="2619375" cy="2451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in">
                <a:solidFill>
                  <a:srgbClr val="000000"/>
                </a:solidFill>
                <a:miter lim="800000"/>
                <a:headEnd/>
                <a:tailEnd/>
              </a14:hiddenLine>
            </a:ext>
          </a:extLst>
        </p:spPr>
      </p:pic>
      <p:sp>
        <p:nvSpPr>
          <p:cNvPr id="11" name="TextBox 10"/>
          <p:cNvSpPr txBox="1"/>
          <p:nvPr/>
        </p:nvSpPr>
        <p:spPr>
          <a:xfrm>
            <a:off x="5929191" y="5190836"/>
            <a:ext cx="2141081" cy="369332"/>
          </a:xfrm>
          <a:prstGeom prst="rect">
            <a:avLst/>
          </a:prstGeom>
          <a:solidFill>
            <a:srgbClr val="CFC60D">
              <a:alpha val="61176"/>
            </a:srgbClr>
          </a:solidFill>
        </p:spPr>
        <p:txBody>
          <a:bodyPr wrap="square" rtlCol="0">
            <a:spAutoFit/>
          </a:bodyPr>
          <a:lstStyle/>
          <a:p>
            <a:pPr algn="ctr"/>
            <a:r>
              <a:rPr lang="en-US" dirty="0" smtClean="0"/>
              <a:t>Make a Monster</a:t>
            </a:r>
            <a:endParaRPr lang="en-US" dirty="0"/>
          </a:p>
        </p:txBody>
      </p:sp>
      <p:sp>
        <p:nvSpPr>
          <p:cNvPr id="15" name="TextBox 14"/>
          <p:cNvSpPr txBox="1"/>
          <p:nvPr/>
        </p:nvSpPr>
        <p:spPr>
          <a:xfrm>
            <a:off x="4793672" y="5730069"/>
            <a:ext cx="3276600" cy="523220"/>
          </a:xfrm>
          <a:prstGeom prst="rect">
            <a:avLst/>
          </a:prstGeom>
          <a:solidFill>
            <a:schemeClr val="accent4">
              <a:alpha val="61176"/>
            </a:schemeClr>
          </a:solidFill>
        </p:spPr>
        <p:txBody>
          <a:bodyPr wrap="square" rtlCol="0">
            <a:spAutoFit/>
          </a:bodyPr>
          <a:lstStyle/>
          <a:p>
            <a:r>
              <a:rPr lang="en-US" sz="1400" dirty="0" smtClean="0"/>
              <a:t>Encourage participants to create their own Pokémon then have them “battle.”</a:t>
            </a:r>
            <a:endParaRPr lang="en-US" sz="1400" dirty="0"/>
          </a:p>
        </p:txBody>
      </p:sp>
      <p:sp>
        <p:nvSpPr>
          <p:cNvPr id="17" name="TextBox 16"/>
          <p:cNvSpPr txBox="1"/>
          <p:nvPr/>
        </p:nvSpPr>
        <p:spPr>
          <a:xfrm>
            <a:off x="2634949" y="205026"/>
            <a:ext cx="2438400" cy="1600438"/>
          </a:xfrm>
          <a:prstGeom prst="rect">
            <a:avLst/>
          </a:prstGeom>
          <a:solidFill>
            <a:schemeClr val="accent4">
              <a:alpha val="61176"/>
            </a:schemeClr>
          </a:solidFill>
        </p:spPr>
        <p:txBody>
          <a:bodyPr wrap="square" rtlCol="0">
            <a:spAutoFit/>
          </a:bodyPr>
          <a:lstStyle/>
          <a:p>
            <a:r>
              <a:rPr lang="en-US" sz="1400" dirty="0" smtClean="0"/>
              <a:t>Set up a table with dice and scratch paper for cards, encourage people to bring their Nintendo DSs to battle each other, and consider picking up a copy of Pokémon Battle Revolution for the Wii.</a:t>
            </a:r>
            <a:endParaRPr lang="en-US" sz="1400" dirty="0"/>
          </a:p>
        </p:txBody>
      </p:sp>
    </p:spTree>
    <p:extLst>
      <p:ext uri="{BB962C8B-B14F-4D97-AF65-F5344CB8AC3E}">
        <p14:creationId xmlns="" xmlns:p14="http://schemas.microsoft.com/office/powerpoint/2010/main" val="16533901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0"/>
            <a:ext cx="4419600" cy="1368552"/>
          </a:xfrm>
        </p:spPr>
        <p:txBody>
          <a:bodyPr>
            <a:normAutofit/>
          </a:bodyPr>
          <a:lstStyle/>
          <a:p>
            <a:r>
              <a:rPr lang="en-US" sz="4800" dirty="0" smtClean="0">
                <a:latin typeface="Papyrus" pitchFamily="66" charset="0"/>
                <a:cs typeface="MV Boli" pitchFamily="2" charset="0"/>
              </a:rPr>
              <a:t>Stand Alone</a:t>
            </a:r>
            <a:endParaRPr lang="en-US" sz="4800" dirty="0">
              <a:latin typeface="Papyrus" pitchFamily="66" charset="0"/>
              <a:cs typeface="MV Boli" pitchFamily="2" charset="0"/>
            </a:endParaRPr>
          </a:p>
        </p:txBody>
      </p:sp>
      <p:sp>
        <p:nvSpPr>
          <p:cNvPr id="4" name="Subtitle 3"/>
          <p:cNvSpPr>
            <a:spLocks noGrp="1"/>
          </p:cNvSpPr>
          <p:nvPr>
            <p:ph type="subTitle" idx="1"/>
          </p:nvPr>
        </p:nvSpPr>
        <p:spPr>
          <a:xfrm>
            <a:off x="228600" y="3558371"/>
            <a:ext cx="4419600" cy="685799"/>
          </a:xfrm>
        </p:spPr>
        <p:txBody>
          <a:bodyPr>
            <a:noAutofit/>
          </a:bodyPr>
          <a:lstStyle/>
          <a:p>
            <a:r>
              <a:rPr lang="en-US" sz="1600" dirty="0" smtClean="0"/>
              <a:t>Don’t forget to select graphic novels for your book groups. Books like </a:t>
            </a:r>
            <a:r>
              <a:rPr lang="en-US" sz="1600" i="1" dirty="0" smtClean="0"/>
              <a:t>Plain </a:t>
            </a:r>
            <a:r>
              <a:rPr lang="en-US" sz="1600" i="1" dirty="0" err="1" smtClean="0"/>
              <a:t>Janes</a:t>
            </a:r>
            <a:r>
              <a:rPr lang="en-US" sz="1600" dirty="0" smtClean="0"/>
              <a:t>, </a:t>
            </a:r>
            <a:r>
              <a:rPr lang="en-US" sz="1600" i="1" dirty="0" smtClean="0"/>
              <a:t>American Born Chinese</a:t>
            </a:r>
            <a:r>
              <a:rPr lang="en-US" sz="1600" dirty="0" smtClean="0"/>
              <a:t>, </a:t>
            </a:r>
            <a:r>
              <a:rPr lang="en-US" sz="1600" i="1" dirty="0" err="1" smtClean="0"/>
              <a:t>Laika</a:t>
            </a:r>
            <a:r>
              <a:rPr lang="en-US" sz="1600" dirty="0" smtClean="0"/>
              <a:t>, and </a:t>
            </a:r>
            <a:r>
              <a:rPr lang="en-US" sz="1600" i="1" dirty="0" smtClean="0"/>
              <a:t>Anya’s Ghost</a:t>
            </a:r>
            <a:r>
              <a:rPr lang="en-US" sz="1600" dirty="0" smtClean="0"/>
              <a:t> generate fascinating discussions and have great potential for tie-in activities.</a:t>
            </a:r>
            <a:endParaRPr lang="en-US" sz="1600" dirty="0"/>
          </a:p>
        </p:txBody>
      </p:sp>
      <p:sp>
        <p:nvSpPr>
          <p:cNvPr id="12" name="TextBox 11"/>
          <p:cNvSpPr txBox="1"/>
          <p:nvPr/>
        </p:nvSpPr>
        <p:spPr>
          <a:xfrm>
            <a:off x="239143" y="5562600"/>
            <a:ext cx="1742058" cy="369332"/>
          </a:xfrm>
          <a:prstGeom prst="rect">
            <a:avLst/>
          </a:prstGeom>
          <a:solidFill>
            <a:srgbClr val="CFC60D">
              <a:alpha val="61176"/>
            </a:srgbClr>
          </a:solidFill>
        </p:spPr>
        <p:txBody>
          <a:bodyPr wrap="square" rtlCol="0">
            <a:spAutoFit/>
          </a:bodyPr>
          <a:lstStyle/>
          <a:p>
            <a:pPr algn="ctr"/>
            <a:r>
              <a:rPr lang="en-US" dirty="0" smtClean="0"/>
              <a:t>Guerilla Art</a:t>
            </a:r>
            <a:endParaRPr lang="en-US" dirty="0"/>
          </a:p>
        </p:txBody>
      </p:sp>
      <p:sp>
        <p:nvSpPr>
          <p:cNvPr id="13" name="TextBox 12"/>
          <p:cNvSpPr txBox="1"/>
          <p:nvPr/>
        </p:nvSpPr>
        <p:spPr>
          <a:xfrm>
            <a:off x="5638800" y="651287"/>
            <a:ext cx="3276600" cy="1169551"/>
          </a:xfrm>
          <a:prstGeom prst="rect">
            <a:avLst/>
          </a:prstGeom>
          <a:solidFill>
            <a:schemeClr val="accent4">
              <a:alpha val="61176"/>
            </a:schemeClr>
          </a:solidFill>
        </p:spPr>
        <p:txBody>
          <a:bodyPr wrap="square" rtlCol="0">
            <a:spAutoFit/>
          </a:bodyPr>
          <a:lstStyle/>
          <a:p>
            <a:r>
              <a:rPr lang="en-US" sz="1400" i="1" dirty="0" err="1" smtClean="0"/>
              <a:t>Laika</a:t>
            </a:r>
            <a:r>
              <a:rPr lang="en-US" sz="1400" dirty="0"/>
              <a:t> </a:t>
            </a:r>
            <a:r>
              <a:rPr lang="en-US" sz="1400" dirty="0" smtClean="0"/>
              <a:t>by Nick </a:t>
            </a:r>
            <a:r>
              <a:rPr lang="en-US" sz="1400" dirty="0" err="1" smtClean="0"/>
              <a:t>Abadzis</a:t>
            </a:r>
            <a:r>
              <a:rPr lang="en-US" sz="1400" dirty="0" smtClean="0"/>
              <a:t>, is about the first dog to be sent into orbit. It did not go well for her. Plan a book discussion and have participants create a comic that re-imagines her fate.</a:t>
            </a:r>
            <a:endParaRPr lang="en-US" sz="1400" i="1" dirty="0"/>
          </a:p>
        </p:txBody>
      </p:sp>
      <p:sp>
        <p:nvSpPr>
          <p:cNvPr id="14" name="TextBox 13"/>
          <p:cNvSpPr txBox="1"/>
          <p:nvPr/>
        </p:nvSpPr>
        <p:spPr>
          <a:xfrm>
            <a:off x="5999698" y="132865"/>
            <a:ext cx="2554803" cy="369332"/>
          </a:xfrm>
          <a:prstGeom prst="rect">
            <a:avLst/>
          </a:prstGeom>
          <a:solidFill>
            <a:srgbClr val="CFC60D">
              <a:alpha val="61176"/>
            </a:srgbClr>
          </a:solidFill>
        </p:spPr>
        <p:txBody>
          <a:bodyPr wrap="square" rtlCol="0">
            <a:spAutoFit/>
          </a:bodyPr>
          <a:lstStyle/>
          <a:p>
            <a:pPr algn="ctr"/>
            <a:r>
              <a:rPr lang="en-US" dirty="0" smtClean="0"/>
              <a:t>Alternative Endings</a:t>
            </a:r>
            <a:endParaRPr lang="en-US" i="1" dirty="0"/>
          </a:p>
        </p:txBody>
      </p:sp>
      <p:sp>
        <p:nvSpPr>
          <p:cNvPr id="16" name="TextBox 15"/>
          <p:cNvSpPr txBox="1"/>
          <p:nvPr/>
        </p:nvSpPr>
        <p:spPr>
          <a:xfrm>
            <a:off x="2221268" y="5562600"/>
            <a:ext cx="4865331" cy="1169551"/>
          </a:xfrm>
          <a:prstGeom prst="rect">
            <a:avLst/>
          </a:prstGeom>
          <a:solidFill>
            <a:schemeClr val="accent4">
              <a:alpha val="61176"/>
            </a:schemeClr>
          </a:solidFill>
        </p:spPr>
        <p:txBody>
          <a:bodyPr wrap="square" rtlCol="0">
            <a:spAutoFit/>
          </a:bodyPr>
          <a:lstStyle/>
          <a:p>
            <a:r>
              <a:rPr lang="en-US" sz="1400" dirty="0" smtClean="0"/>
              <a:t>Read Cecil </a:t>
            </a:r>
            <a:r>
              <a:rPr lang="en-US" sz="1400" dirty="0" err="1" smtClean="0"/>
              <a:t>Castellucci</a:t>
            </a:r>
            <a:r>
              <a:rPr lang="en-US" sz="1400" dirty="0" smtClean="0"/>
              <a:t> and Jim </a:t>
            </a:r>
            <a:r>
              <a:rPr lang="en-US" sz="1400" dirty="0" err="1" smtClean="0"/>
              <a:t>Rugg’s</a:t>
            </a:r>
            <a:r>
              <a:rPr lang="en-US" sz="1400" dirty="0" smtClean="0"/>
              <a:t> </a:t>
            </a:r>
            <a:r>
              <a:rPr lang="en-US" sz="1400" i="1" dirty="0" smtClean="0"/>
              <a:t>Plain </a:t>
            </a:r>
            <a:r>
              <a:rPr lang="en-US" sz="1400" i="1" dirty="0" err="1" smtClean="0"/>
              <a:t>Janes</a:t>
            </a:r>
            <a:r>
              <a:rPr lang="en-US" sz="1400" dirty="0" smtClean="0"/>
              <a:t>, then plan a guerilla art project to bring some joy to your library, or to subvert something. My group enjoyed making bookmarks with positive messages and planting them throughout the library. For more ideas, check out </a:t>
            </a:r>
            <a:r>
              <a:rPr lang="en-US" sz="1400" i="1" dirty="0" smtClean="0"/>
              <a:t>The Guerilla Art Kit </a:t>
            </a:r>
            <a:r>
              <a:rPr lang="en-US" sz="1400" dirty="0" smtClean="0"/>
              <a:t>by Keri Smith. </a:t>
            </a:r>
            <a:endParaRPr lang="en-US" sz="1400" dirty="0"/>
          </a:p>
        </p:txBody>
      </p:sp>
      <p:sp>
        <p:nvSpPr>
          <p:cNvPr id="17" name="TextBox 16"/>
          <p:cNvSpPr txBox="1"/>
          <p:nvPr/>
        </p:nvSpPr>
        <p:spPr>
          <a:xfrm>
            <a:off x="2514600" y="152159"/>
            <a:ext cx="2438400" cy="1600438"/>
          </a:xfrm>
          <a:prstGeom prst="rect">
            <a:avLst/>
          </a:prstGeom>
          <a:solidFill>
            <a:schemeClr val="accent4">
              <a:alpha val="61176"/>
            </a:schemeClr>
          </a:solidFill>
        </p:spPr>
        <p:txBody>
          <a:bodyPr wrap="square" rtlCol="0">
            <a:spAutoFit/>
          </a:bodyPr>
          <a:lstStyle/>
          <a:p>
            <a:r>
              <a:rPr lang="en-US" sz="1400" dirty="0" smtClean="0"/>
              <a:t>Write a story with your group and take pictures, then arrange them into a photographic comic book. The bizarreness to your left was from a hand-made horror comic inspired by Vera </a:t>
            </a:r>
            <a:r>
              <a:rPr lang="en-US" sz="1400" dirty="0" err="1" smtClean="0"/>
              <a:t>Brosgol’s</a:t>
            </a:r>
            <a:r>
              <a:rPr lang="en-US" sz="1400" dirty="0" smtClean="0"/>
              <a:t> </a:t>
            </a:r>
            <a:r>
              <a:rPr lang="en-US" sz="1400" i="1" dirty="0" smtClean="0"/>
              <a:t>Anya’s Ghost.</a:t>
            </a:r>
            <a:r>
              <a:rPr lang="en-US" sz="1400" dirty="0" smtClean="0"/>
              <a:t> </a:t>
            </a:r>
            <a:endParaRPr lang="en-US" sz="1400" dirty="0"/>
          </a:p>
        </p:txBody>
      </p:sp>
      <p:pic>
        <p:nvPicPr>
          <p:cNvPr id="1026" name="Picture 2" descr="I:\LIB\Young adult\Lisa\OYAN\OLA 2012\Graphic Novel Programming\Laika Comic.tif"/>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a:stretch/>
        </p:blipFill>
        <p:spPr bwMode="auto">
          <a:xfrm rot="10800000">
            <a:off x="6530863" y="1905000"/>
            <a:ext cx="2382982" cy="3556001"/>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descr="Ghost comic 2 grey"/>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a:stretch/>
        </p:blipFill>
        <p:spPr bwMode="auto">
          <a:xfrm>
            <a:off x="381000" y="83918"/>
            <a:ext cx="1857375" cy="173692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in">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EEECE1"/>
                  </a:outerShdw>
                </a:effectLst>
              </a14:hiddenEffects>
            </a:ext>
          </a:extLst>
        </p:spPr>
      </p:pic>
      <p:sp>
        <p:nvSpPr>
          <p:cNvPr id="5" name="TextBox 4"/>
          <p:cNvSpPr txBox="1"/>
          <p:nvPr/>
        </p:nvSpPr>
        <p:spPr>
          <a:xfrm>
            <a:off x="371264" y="83918"/>
            <a:ext cx="1876845" cy="369332"/>
          </a:xfrm>
          <a:prstGeom prst="rect">
            <a:avLst/>
          </a:prstGeom>
          <a:solidFill>
            <a:srgbClr val="CFC60D">
              <a:alpha val="61176"/>
            </a:srgbClr>
          </a:solidFill>
        </p:spPr>
        <p:txBody>
          <a:bodyPr wrap="square" rtlCol="0">
            <a:spAutoFit/>
          </a:bodyPr>
          <a:lstStyle/>
          <a:p>
            <a:pPr algn="ctr"/>
            <a:r>
              <a:rPr lang="en-US" dirty="0" smtClean="0"/>
              <a:t>Photo Narrative</a:t>
            </a:r>
            <a:endParaRPr lang="en-US" dirty="0"/>
          </a:p>
        </p:txBody>
      </p:sp>
      <p:pic>
        <p:nvPicPr>
          <p:cNvPr id="1029" name="Picture 5" descr="http://contentcafe2.btol.com/ContentCafe/Jacket.aspx?Return=T&amp;Type=S&amp;Value=9781401211158&amp;userID=WCL68133&amp;password=CC65696"/>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543800" y="5598675"/>
            <a:ext cx="762000" cy="1133476"/>
          </a:xfrm>
          <a:prstGeom prst="rect">
            <a:avLst/>
          </a:prstGeom>
          <a:noFill/>
          <a:extLst>
            <a:ext uri="{909E8E84-426E-40DD-AFC4-6F175D3DCCD1}">
              <a14:hiddenFill xmlns="" xmlns:a14="http://schemas.microsoft.com/office/drawing/2010/main">
                <a:solidFill>
                  <a:srgbClr val="FFFFFF"/>
                </a:solidFill>
              </a14:hiddenFill>
            </a:ext>
          </a:extLst>
        </p:spPr>
      </p:pic>
      <p:pic>
        <p:nvPicPr>
          <p:cNvPr id="1031" name="Picture 7" descr="http://contentcafe2.btol.com/ContentCafe/Jacket.aspx?Return=T&amp;Type=S&amp;Value=1596431016&amp;userID=WCL68133&amp;password=CC65696"/>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348061" y="3665894"/>
            <a:ext cx="762000" cy="1085850"/>
          </a:xfrm>
          <a:prstGeom prst="rect">
            <a:avLst/>
          </a:prstGeom>
          <a:noFill/>
          <a:extLst>
            <a:ext uri="{909E8E84-426E-40DD-AFC4-6F175D3DCCD1}">
              <a14:hiddenFill xmlns="" xmlns:a14="http://schemas.microsoft.com/office/drawing/2010/main">
                <a:solidFill>
                  <a:srgbClr val="FFFFFF"/>
                </a:solidFill>
              </a14:hiddenFill>
            </a:ext>
          </a:extLst>
        </p:spPr>
      </p:pic>
      <p:pic>
        <p:nvPicPr>
          <p:cNvPr id="1033" name="Picture 9" descr="http://contentcafe2.btol.com/ContentCafe/Jacket.aspx?Return=T&amp;Type=S&amp;Value=9781596437135&amp;userID=WCL68133&amp;password=CC65696"/>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5348061" y="2209800"/>
            <a:ext cx="762000" cy="107632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336478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6" descr="http://farm5.staticflickr.com/4051/4714601346_0ed0c473f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9976" y="2095500"/>
            <a:ext cx="4086225" cy="4762500"/>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6" descr="http://farm5.staticflickr.com/4051/4714601346_0ed0c473f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066249" y="2111635"/>
            <a:ext cx="4086225" cy="4762500"/>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6" descr="http://farm5.staticflickr.com/4051/4714601346_0ed0c473f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57774" y="2111635"/>
            <a:ext cx="4086225" cy="4762500"/>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6" descr="http://farm5.staticflickr.com/4051/4714601346_0ed0c473f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57775" y="0"/>
            <a:ext cx="4086225" cy="47625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http://farm5.staticflickr.com/4051/4714601346_0ed0c473f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9975" y="0"/>
            <a:ext cx="4086225" cy="4762500"/>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6" descr="http://farm5.staticflickr.com/4051/4714601346_0ed0c473f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066250" y="0"/>
            <a:ext cx="4086225" cy="47625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387535" y="138019"/>
            <a:ext cx="8458200" cy="1938992"/>
          </a:xfrm>
          <a:prstGeom prst="rect">
            <a:avLst/>
          </a:prstGeom>
          <a:solidFill>
            <a:schemeClr val="bg1"/>
          </a:solidFill>
          <a:ln>
            <a:solidFill>
              <a:schemeClr val="bg1"/>
            </a:solid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ll MT" pitchFamily="18" charset="0"/>
              </a:rPr>
              <a:t>Beaverton City Library’s ‘Comics Fests’</a:t>
            </a:r>
            <a:endPar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ll MT" pitchFamily="18" charset="0"/>
            </a:endParaRPr>
          </a:p>
        </p:txBody>
      </p:sp>
      <p:pic>
        <p:nvPicPr>
          <p:cNvPr id="1028" name="Picture 4" descr="Dark Side Troopers. Photo Archives."/>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715000" y="2381250"/>
            <a:ext cx="3337880" cy="220980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5"/>
          <p:cNvSpPr/>
          <p:nvPr/>
        </p:nvSpPr>
        <p:spPr>
          <a:xfrm>
            <a:off x="409574" y="2434560"/>
            <a:ext cx="4648200" cy="4154984"/>
          </a:xfrm>
          <a:prstGeom prst="rect">
            <a:avLst/>
          </a:prstGeom>
          <a:solidFill>
            <a:schemeClr val="bg1"/>
          </a:solidFill>
        </p:spPr>
        <p:txBody>
          <a:bodyPr wrap="square" lIns="91440" tIns="45720" rIns="91440" bIns="45720">
            <a:spAutoFit/>
          </a:bodyPr>
          <a:lstStyle/>
          <a:p>
            <a:pPr marL="457200" indent="-457200">
              <a:buFont typeface="Arial" pitchFamily="34" charset="0"/>
              <a:buChar char="•"/>
            </a:pPr>
            <a:r>
              <a:rPr lang="en-US" sz="2800" b="1" cap="none" spc="0" dirty="0" smtClean="0">
                <a:ln w="12700">
                  <a:solidFill>
                    <a:schemeClr val="tx2">
                      <a:satMod val="155000"/>
                    </a:schemeClr>
                  </a:solidFill>
                  <a:prstDash val="solid"/>
                </a:ln>
                <a:solidFill>
                  <a:schemeClr val="accent3">
                    <a:lumMod val="20000"/>
                    <a:lumOff val="80000"/>
                  </a:schemeClr>
                </a:solidFill>
                <a:effectLst>
                  <a:outerShdw blurRad="41275" dist="20320" dir="1800000" algn="tl" rotWithShape="0">
                    <a:srgbClr val="000000">
                      <a:alpha val="40000"/>
                    </a:srgbClr>
                  </a:outerShdw>
                </a:effectLst>
              </a:rPr>
              <a:t>A visit from Portland’s ‘</a:t>
            </a:r>
            <a:r>
              <a:rPr lang="en-US" sz="2800" b="1" cap="none" spc="0" dirty="0" err="1" smtClean="0">
                <a:ln w="12700">
                  <a:solidFill>
                    <a:schemeClr val="tx2">
                      <a:satMod val="155000"/>
                    </a:schemeClr>
                  </a:solidFill>
                  <a:prstDash val="solid"/>
                </a:ln>
                <a:solidFill>
                  <a:schemeClr val="accent3">
                    <a:lumMod val="20000"/>
                    <a:lumOff val="80000"/>
                  </a:schemeClr>
                </a:solidFill>
                <a:effectLst>
                  <a:outerShdw blurRad="41275" dist="20320" dir="1800000" algn="tl" rotWithShape="0">
                    <a:srgbClr val="000000">
                      <a:alpha val="40000"/>
                    </a:srgbClr>
                  </a:outerShdw>
                </a:effectLst>
              </a:rPr>
              <a:t>Darkside</a:t>
            </a:r>
            <a:r>
              <a:rPr lang="en-US" sz="2800" b="1" cap="none" spc="0" dirty="0" smtClean="0">
                <a:ln w="12700">
                  <a:solidFill>
                    <a:schemeClr val="tx2">
                      <a:satMod val="155000"/>
                    </a:schemeClr>
                  </a:solidFill>
                  <a:prstDash val="solid"/>
                </a:ln>
                <a:solidFill>
                  <a:schemeClr val="accent3">
                    <a:lumMod val="20000"/>
                    <a:lumOff val="80000"/>
                  </a:schemeClr>
                </a:solidFill>
                <a:effectLst>
                  <a:outerShdw blurRad="41275" dist="20320" dir="1800000" algn="tl" rotWithShape="0">
                    <a:srgbClr val="000000">
                      <a:alpha val="40000"/>
                    </a:srgbClr>
                  </a:outerShdw>
                </a:effectLst>
              </a:rPr>
              <a:t> Troopers.’ </a:t>
            </a:r>
            <a:br>
              <a:rPr lang="en-US" sz="2800" b="1" cap="none" spc="0" dirty="0" smtClean="0">
                <a:ln w="12700">
                  <a:solidFill>
                    <a:schemeClr val="tx2">
                      <a:satMod val="155000"/>
                    </a:schemeClr>
                  </a:solidFill>
                  <a:prstDash val="solid"/>
                </a:ln>
                <a:solidFill>
                  <a:schemeClr val="accent3">
                    <a:lumMod val="20000"/>
                    <a:lumOff val="80000"/>
                  </a:schemeClr>
                </a:solidFill>
                <a:effectLst>
                  <a:outerShdw blurRad="41275" dist="20320" dir="1800000" algn="tl" rotWithShape="0">
                    <a:srgbClr val="000000">
                      <a:alpha val="40000"/>
                    </a:srgbClr>
                  </a:outerShdw>
                </a:effectLst>
              </a:rPr>
            </a:br>
            <a:r>
              <a:rPr lang="en-US" sz="2800" b="1" cap="none" spc="0" dirty="0" smtClean="0">
                <a:ln w="12700">
                  <a:solidFill>
                    <a:schemeClr val="tx2">
                      <a:satMod val="155000"/>
                    </a:schemeClr>
                  </a:solidFill>
                  <a:prstDash val="solid"/>
                </a:ln>
                <a:solidFill>
                  <a:schemeClr val="accent3">
                    <a:lumMod val="20000"/>
                    <a:lumOff val="80000"/>
                  </a:schemeClr>
                </a:solidFill>
                <a:effectLst>
                  <a:outerShdw blurRad="41275" dist="20320" dir="1800000" algn="tl" rotWithShape="0">
                    <a:srgbClr val="000000">
                      <a:alpha val="40000"/>
                    </a:srgbClr>
                  </a:outerShdw>
                </a:effectLst>
              </a:rPr>
              <a:t/>
            </a:r>
            <a:br>
              <a:rPr lang="en-US" sz="2800" b="1" cap="none" spc="0" dirty="0" smtClean="0">
                <a:ln w="12700">
                  <a:solidFill>
                    <a:schemeClr val="tx2">
                      <a:satMod val="155000"/>
                    </a:schemeClr>
                  </a:solidFill>
                  <a:prstDash val="solid"/>
                </a:ln>
                <a:solidFill>
                  <a:schemeClr val="accent3">
                    <a:lumMod val="20000"/>
                    <a:lumOff val="80000"/>
                  </a:schemeClr>
                </a:solidFill>
                <a:effectLst>
                  <a:outerShdw blurRad="41275" dist="20320" dir="1800000" algn="tl" rotWithShape="0">
                    <a:srgbClr val="000000">
                      <a:alpha val="40000"/>
                    </a:srgbClr>
                  </a:outerShdw>
                </a:effectLst>
              </a:rPr>
            </a:br>
            <a:r>
              <a:rPr lang="en-US" sz="2000" b="1" cap="none" spc="0" dirty="0" smtClean="0">
                <a:ln w="12700">
                  <a:solidFill>
                    <a:schemeClr val="tx2">
                      <a:satMod val="155000"/>
                    </a:schemeClr>
                  </a:solidFill>
                  <a:prstDash val="solid"/>
                </a:ln>
                <a:solidFill>
                  <a:schemeClr val="accent3">
                    <a:lumMod val="20000"/>
                    <a:lumOff val="80000"/>
                  </a:schemeClr>
                </a:solidFill>
                <a:effectLst>
                  <a:outerShdw blurRad="41275" dist="20320" dir="1800000" algn="tl" rotWithShape="0">
                    <a:srgbClr val="000000">
                      <a:alpha val="40000"/>
                    </a:srgbClr>
                  </a:outerShdw>
                </a:effectLst>
              </a:rPr>
              <a:t>http://www.darksidetroopers.com</a:t>
            </a:r>
          </a:p>
          <a:p>
            <a:pPr marL="457200" indent="-457200">
              <a:buFont typeface="Arial" pitchFamily="34" charset="0"/>
              <a:buChar char="•"/>
            </a:pPr>
            <a:endParaRPr lang="en-US" sz="2800" b="1" dirty="0">
              <a:ln w="12700">
                <a:solidFill>
                  <a:schemeClr val="tx2">
                    <a:satMod val="155000"/>
                  </a:schemeClr>
                </a:solidFill>
                <a:prstDash val="solid"/>
              </a:ln>
              <a:solidFill>
                <a:schemeClr val="accent3">
                  <a:lumMod val="20000"/>
                  <a:lumOff val="80000"/>
                </a:schemeClr>
              </a:solidFill>
              <a:effectLst>
                <a:outerShdw blurRad="41275" dist="20320" dir="1800000" algn="tl" rotWithShape="0">
                  <a:srgbClr val="000000">
                    <a:alpha val="40000"/>
                  </a:srgbClr>
                </a:outerShdw>
              </a:effectLst>
            </a:endParaRPr>
          </a:p>
          <a:p>
            <a:pPr marL="457200" indent="-457200">
              <a:buFont typeface="Arial" pitchFamily="34" charset="0"/>
              <a:buChar char="•"/>
            </a:pPr>
            <a:r>
              <a:rPr lang="en-US" sz="2800" b="1" cap="none" spc="0" dirty="0" smtClean="0">
                <a:ln w="12700">
                  <a:solidFill>
                    <a:schemeClr val="tx2">
                      <a:satMod val="155000"/>
                    </a:schemeClr>
                  </a:solidFill>
                  <a:prstDash val="solid"/>
                </a:ln>
                <a:solidFill>
                  <a:schemeClr val="accent3">
                    <a:lumMod val="20000"/>
                    <a:lumOff val="80000"/>
                  </a:schemeClr>
                </a:solidFill>
                <a:effectLst>
                  <a:outerShdw blurRad="41275" dist="20320" dir="1800000" algn="tl" rotWithShape="0">
                    <a:srgbClr val="000000">
                      <a:alpha val="40000"/>
                    </a:srgbClr>
                  </a:outerShdw>
                </a:effectLst>
              </a:rPr>
              <a:t>A comics drawing workshop by Manga &amp; comic artist Emily Wing.</a:t>
            </a:r>
          </a:p>
          <a:p>
            <a:endParaRPr lang="en-US" sz="2800" b="1" cap="none" spc="0" dirty="0" smtClean="0">
              <a:ln w="12700">
                <a:solidFill>
                  <a:schemeClr val="tx2">
                    <a:satMod val="155000"/>
                  </a:schemeClr>
                </a:solidFill>
                <a:prstDash val="solid"/>
              </a:ln>
              <a:solidFill>
                <a:schemeClr val="accent3">
                  <a:lumMod val="20000"/>
                  <a:lumOff val="80000"/>
                </a:schemeClr>
              </a:solidFill>
              <a:effectLst>
                <a:outerShdw blurRad="41275" dist="20320" dir="1800000" algn="tl" rotWithShape="0">
                  <a:srgbClr val="000000">
                    <a:alpha val="40000"/>
                  </a:srgbClr>
                </a:outerShdw>
              </a:effectLst>
            </a:endParaRPr>
          </a:p>
          <a:p>
            <a:pPr algn="ctr"/>
            <a:r>
              <a:rPr lang="en-US" sz="2000" b="1" dirty="0">
                <a:ln w="12700">
                  <a:solidFill>
                    <a:schemeClr val="tx2">
                      <a:satMod val="155000"/>
                    </a:schemeClr>
                  </a:solidFill>
                  <a:prstDash val="solid"/>
                </a:ln>
                <a:solidFill>
                  <a:schemeClr val="accent3">
                    <a:lumMod val="20000"/>
                    <a:lumOff val="80000"/>
                  </a:schemeClr>
                </a:solidFill>
                <a:effectLst>
                  <a:outerShdw blurRad="41275" dist="20320" dir="1800000" algn="tl" rotWithShape="0">
                    <a:srgbClr val="000000">
                      <a:alpha val="40000"/>
                    </a:srgbClr>
                  </a:outerShdw>
                </a:effectLst>
              </a:rPr>
              <a:t>http://www.emily-wing.com/</a:t>
            </a:r>
            <a:endParaRPr lang="en-US" sz="2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TextBox 6"/>
          <p:cNvSpPr txBox="1"/>
          <p:nvPr/>
        </p:nvSpPr>
        <p:spPr>
          <a:xfrm>
            <a:off x="6370160" y="6602767"/>
            <a:ext cx="2773840" cy="246221"/>
          </a:xfrm>
          <a:prstGeom prst="rect">
            <a:avLst/>
          </a:prstGeom>
          <a:solidFill>
            <a:schemeClr val="bg1"/>
          </a:solidFill>
        </p:spPr>
        <p:txBody>
          <a:bodyPr wrap="square" rtlCol="0">
            <a:spAutoFit/>
          </a:bodyPr>
          <a:lstStyle/>
          <a:p>
            <a:r>
              <a:rPr lang="en-US" sz="1000" b="1" dirty="0" smtClean="0"/>
              <a:t>Background Courtesy Jason </a:t>
            </a:r>
            <a:r>
              <a:rPr lang="en-US" sz="1000" b="1" dirty="0" err="1" smtClean="0"/>
              <a:t>Garratley</a:t>
            </a:r>
            <a:r>
              <a:rPr lang="en-US" sz="1000" b="1" dirty="0" smtClean="0"/>
              <a:t> on Flickr</a:t>
            </a:r>
            <a:r>
              <a:rPr lang="en-US" sz="1000" dirty="0" smtClean="0"/>
              <a:t>.</a:t>
            </a:r>
            <a:endParaRPr lang="en-US" sz="1000" dirty="0"/>
          </a:p>
        </p:txBody>
      </p:sp>
      <p:pic>
        <p:nvPicPr>
          <p:cNvPr id="1032" name="Picture 8" descr="Dark Side Troopers. Photo Archives."/>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257800" y="4071967"/>
            <a:ext cx="3337880" cy="2209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8821638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20602" y="0"/>
            <a:ext cx="9164603" cy="6858000"/>
            <a:chOff x="-20602" y="0"/>
            <a:chExt cx="9164603" cy="6858000"/>
          </a:xfrm>
        </p:grpSpPr>
        <p:grpSp>
          <p:nvGrpSpPr>
            <p:cNvPr id="3" name="Group 4"/>
            <p:cNvGrpSpPr/>
            <p:nvPr/>
          </p:nvGrpSpPr>
          <p:grpSpPr>
            <a:xfrm>
              <a:off x="-2" y="2948956"/>
              <a:ext cx="9144001" cy="3909044"/>
              <a:chOff x="-1" y="2948956"/>
              <a:chExt cx="8365920" cy="3070843"/>
            </a:xfrm>
          </p:grpSpPr>
          <p:pic>
            <p:nvPicPr>
              <p:cNvPr id="1044" name="Picture 20" descr="http://t0.gstatic.com/images?q=tbn:ANd9GcTM0PTdE67z6dd-qw6EsJLwd4EAyo3HWCEGsGOtkimuo34UuT1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011502" y="2966715"/>
                <a:ext cx="2286867" cy="3053084"/>
              </a:xfrm>
              <a:prstGeom prst="rect">
                <a:avLst/>
              </a:prstGeom>
              <a:noFill/>
              <a:extLst>
                <a:ext uri="{909E8E84-426E-40DD-AFC4-6F175D3DCCD1}">
                  <a14:hiddenFill xmlns="" xmlns:a14="http://schemas.microsoft.com/office/drawing/2010/main">
                    <a:solidFill>
                      <a:srgbClr val="FFFFFF"/>
                    </a:solidFill>
                  </a14:hiddenFill>
                </a:ext>
              </a:extLst>
            </p:spPr>
          </p:pic>
          <p:pic>
            <p:nvPicPr>
              <p:cNvPr id="1040" name="Picture 16" descr="http://t1.gstatic.com/images?q=tbn:ANd9GcQGvek7D4mQTYX68YbkW5Ya2KgA77XFOIBrFX-rd2JkivZdSM0X"/>
              <p:cNvPicPr>
                <a:picLocks noChangeAspect="1" noChangeArrowheads="1"/>
              </p:cNvPicPr>
              <p:nvPr/>
            </p:nvPicPr>
            <p:blipFill>
              <a:blip r:embed="rId4" cstate="print">
                <a:duotone>
                  <a:prstClr val="black"/>
                  <a:schemeClr val="accent5">
                    <a:tint val="45000"/>
                    <a:satMod val="400000"/>
                  </a:schemeClr>
                </a:duotone>
                <a:extLst>
                  <a:ext uri="{28A0092B-C50C-407E-A947-70E740481C1C}">
                    <a14:useLocalDpi xmlns="" xmlns:a14="http://schemas.microsoft.com/office/drawing/2010/main" val="0"/>
                  </a:ext>
                </a:extLst>
              </a:blip>
              <a:srcRect/>
              <a:stretch>
                <a:fillRect/>
              </a:stretch>
            </p:blipFill>
            <p:spPr bwMode="auto">
              <a:xfrm>
                <a:off x="-1" y="2957836"/>
                <a:ext cx="2019121" cy="3061963"/>
              </a:xfrm>
              <a:prstGeom prst="rect">
                <a:avLst/>
              </a:prstGeom>
              <a:noFill/>
              <a:extLst>
                <a:ext uri="{909E8E84-426E-40DD-AFC4-6F175D3DCCD1}">
                  <a14:hiddenFill xmlns="" xmlns:a14="http://schemas.microsoft.com/office/drawing/2010/main">
                    <a:solidFill>
                      <a:srgbClr val="FFFFFF"/>
                    </a:solidFill>
                  </a14:hiddenFill>
                </a:ext>
              </a:extLst>
            </p:spPr>
          </p:pic>
          <p:pic>
            <p:nvPicPr>
              <p:cNvPr id="1046" name="Picture 22" descr="http://t0.gstatic.com/images?q=tbn:ANd9GcQzJedLeIcMY2AvjhnKvfvxRSz4pZX6EyEKnzVwu_uaySXSMEna"/>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298368" y="2956355"/>
                <a:ext cx="2049887" cy="3063443"/>
              </a:xfrm>
              <a:prstGeom prst="rect">
                <a:avLst/>
              </a:prstGeom>
              <a:noFill/>
              <a:extLst>
                <a:ext uri="{909E8E84-426E-40DD-AFC4-6F175D3DCCD1}">
                  <a14:hiddenFill xmlns="" xmlns:a14="http://schemas.microsoft.com/office/drawing/2010/main">
                    <a:solidFill>
                      <a:srgbClr val="FFFFFF"/>
                    </a:solidFill>
                  </a14:hiddenFill>
                </a:ext>
              </a:extLst>
            </p:spPr>
          </p:pic>
          <p:pic>
            <p:nvPicPr>
              <p:cNvPr id="1048" name="Picture 24" descr="http://t0.gstatic.com/images?q=tbn:ANd9GcQMOowbxw1dCEh1yyjTvw3Bh9VTPe-sIs0NJiGWo-t1v0Z48aDp"/>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348255" y="2948956"/>
                <a:ext cx="2017664" cy="3070841"/>
              </a:xfrm>
              <a:prstGeom prst="rect">
                <a:avLst/>
              </a:prstGeom>
              <a:noFill/>
              <a:extLst>
                <a:ext uri="{909E8E84-426E-40DD-AFC4-6F175D3DCCD1}">
                  <a14:hiddenFill xmlns="" xmlns:a14="http://schemas.microsoft.com/office/drawing/2010/main">
                    <a:solidFill>
                      <a:srgbClr val="FFFFFF"/>
                    </a:solidFill>
                  </a14:hiddenFill>
                </a:ext>
              </a:extLst>
            </p:spPr>
          </p:pic>
          <p:pic>
            <p:nvPicPr>
              <p:cNvPr id="26" name="Picture 20" descr="http://t0.gstatic.com/images?q=tbn:ANd9GcTM0PTdE67z6dd-qw6EsJLwd4EAyo3HWCEGsGOtkimuo34UuT16"/>
              <p:cNvPicPr>
                <a:picLocks noChangeAspect="1" noChangeArrowheads="1"/>
              </p:cNvPicPr>
              <p:nvPr/>
            </p:nvPicPr>
            <p:blipFill>
              <a:blip r:embed="rId3" cstate="print">
                <a:duotone>
                  <a:prstClr val="black"/>
                  <a:schemeClr val="accent5">
                    <a:tint val="45000"/>
                    <a:satMod val="400000"/>
                  </a:schemeClr>
                </a:duotone>
                <a:extLst>
                  <a:ext uri="{28A0092B-C50C-407E-A947-70E740481C1C}">
                    <a14:useLocalDpi xmlns="" xmlns:a14="http://schemas.microsoft.com/office/drawing/2010/main" val="0"/>
                  </a:ext>
                </a:extLst>
              </a:blip>
              <a:srcRect/>
              <a:stretch>
                <a:fillRect/>
              </a:stretch>
            </p:blipFill>
            <p:spPr bwMode="auto">
              <a:xfrm>
                <a:off x="1992652" y="2966715"/>
                <a:ext cx="2286867" cy="3053084"/>
              </a:xfrm>
              <a:prstGeom prst="rect">
                <a:avLst/>
              </a:prstGeom>
              <a:noFill/>
              <a:extLst>
                <a:ext uri="{909E8E84-426E-40DD-AFC4-6F175D3DCCD1}">
                  <a14:hiddenFill xmlns="" xmlns:a14="http://schemas.microsoft.com/office/drawing/2010/main">
                    <a:solidFill>
                      <a:srgbClr val="FFFFFF"/>
                    </a:solidFill>
                  </a14:hiddenFill>
                </a:ext>
              </a:extLst>
            </p:spPr>
          </p:pic>
          <p:pic>
            <p:nvPicPr>
              <p:cNvPr id="27" name="Picture 22" descr="http://t0.gstatic.com/images?q=tbn:ANd9GcQzJedLeIcMY2AvjhnKvfvxRSz4pZX6EyEKnzVwu_uaySXSMEna"/>
              <p:cNvPicPr>
                <a:picLocks noChangeAspect="1" noChangeArrowheads="1"/>
              </p:cNvPicPr>
              <p:nvPr/>
            </p:nvPicPr>
            <p:blipFill>
              <a:blip r:embed="rId5" cstate="print">
                <a:duotone>
                  <a:prstClr val="black"/>
                  <a:schemeClr val="accent5">
                    <a:tint val="45000"/>
                    <a:satMod val="400000"/>
                  </a:schemeClr>
                </a:duotone>
                <a:extLst>
                  <a:ext uri="{28A0092B-C50C-407E-A947-70E740481C1C}">
                    <a14:useLocalDpi xmlns="" xmlns:a14="http://schemas.microsoft.com/office/drawing/2010/main" val="0"/>
                  </a:ext>
                </a:extLst>
              </a:blip>
              <a:srcRect/>
              <a:stretch>
                <a:fillRect/>
              </a:stretch>
            </p:blipFill>
            <p:spPr bwMode="auto">
              <a:xfrm>
                <a:off x="4279518" y="2956355"/>
                <a:ext cx="2049887" cy="3063443"/>
              </a:xfrm>
              <a:prstGeom prst="rect">
                <a:avLst/>
              </a:prstGeom>
              <a:noFill/>
              <a:extLst>
                <a:ext uri="{909E8E84-426E-40DD-AFC4-6F175D3DCCD1}">
                  <a14:hiddenFill xmlns="" xmlns:a14="http://schemas.microsoft.com/office/drawing/2010/main">
                    <a:solidFill>
                      <a:srgbClr val="FFFFFF"/>
                    </a:solidFill>
                  </a14:hiddenFill>
                </a:ext>
              </a:extLst>
            </p:spPr>
          </p:pic>
          <p:pic>
            <p:nvPicPr>
              <p:cNvPr id="28" name="Picture 24" descr="http://t0.gstatic.com/images?q=tbn:ANd9GcQMOowbxw1dCEh1yyjTvw3Bh9VTPe-sIs0NJiGWo-t1v0Z48aDp"/>
              <p:cNvPicPr>
                <a:picLocks noChangeAspect="1" noChangeArrowheads="1"/>
              </p:cNvPicPr>
              <p:nvPr/>
            </p:nvPicPr>
            <p:blipFill>
              <a:blip r:embed="rId6" cstate="print">
                <a:duotone>
                  <a:prstClr val="black"/>
                  <a:schemeClr val="accent5">
                    <a:tint val="45000"/>
                    <a:satMod val="400000"/>
                  </a:schemeClr>
                </a:duotone>
                <a:extLst>
                  <a:ext uri="{28A0092B-C50C-407E-A947-70E740481C1C}">
                    <a14:useLocalDpi xmlns="" xmlns:a14="http://schemas.microsoft.com/office/drawing/2010/main" val="0"/>
                  </a:ext>
                </a:extLst>
              </a:blip>
              <a:srcRect/>
              <a:stretch>
                <a:fillRect/>
              </a:stretch>
            </p:blipFill>
            <p:spPr bwMode="auto">
              <a:xfrm>
                <a:off x="6329405" y="2948956"/>
                <a:ext cx="2017664" cy="3070841"/>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4" name="Group 3"/>
            <p:cNvGrpSpPr/>
            <p:nvPr/>
          </p:nvGrpSpPr>
          <p:grpSpPr>
            <a:xfrm>
              <a:off x="-20602" y="0"/>
              <a:ext cx="9164603" cy="2966715"/>
              <a:chOff x="-18862" y="0"/>
              <a:chExt cx="8390319" cy="2471415"/>
            </a:xfrm>
          </p:grpSpPr>
          <p:pic>
            <p:nvPicPr>
              <p:cNvPr id="1030" name="Picture 6" descr="http://t1.gstatic.com/images?q=tbn:ANd9GcSLWVOF3oGOhORVH1iyr_wk3LMSqgCvh7r7nvkfhOdDiQkWFaPy"/>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0" y="4439"/>
                <a:ext cx="1847850" cy="2466975"/>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http://t1.gstatic.com/images?q=tbn:ANd9GcQ9ik-UnDrOntbPKNkpqESD7gUHnBSlFoTWwvhp8q5rKdSNiBCOmA"/>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830341" y="0"/>
                <a:ext cx="1629701" cy="2471414"/>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http://t3.gstatic.com/images?q=tbn:ANd9GcQRSq7XQkNLiCVsrDJfZthJRI1C0wcrrjy063jiTUXtrfhpvoA8qg"/>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3460043" y="1"/>
                <a:ext cx="1644614" cy="2471414"/>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http://t2.gstatic.com/images?q=tbn:ANd9GcQntMKpkWOh-hPgyyNT9M_flh-tu0eqRy2NXMITfjE3T-UrgqbY"/>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5104657" y="0"/>
                <a:ext cx="1629701" cy="2471414"/>
              </a:xfrm>
              <a:prstGeom prst="rect">
                <a:avLst/>
              </a:prstGeom>
              <a:noFill/>
              <a:extLst>
                <a:ext uri="{909E8E84-426E-40DD-AFC4-6F175D3DCCD1}">
                  <a14:hiddenFill xmlns="" xmlns:a14="http://schemas.microsoft.com/office/drawing/2010/main">
                    <a:solidFill>
                      <a:srgbClr val="FFFFFF"/>
                    </a:solidFill>
                  </a14:hiddenFill>
                </a:ext>
              </a:extLst>
            </p:spPr>
          </p:pic>
          <p:pic>
            <p:nvPicPr>
              <p:cNvPr id="1038" name="Picture 14" descr="http://t3.gstatic.com/images?q=tbn:ANd9GcQ49GWEcg9FZwteFD2FbFYNd_CfLe4t9_DNmPb1TYHdsYWMeTa-"/>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6741756" y="0"/>
                <a:ext cx="1629701" cy="2471414"/>
              </a:xfrm>
              <a:prstGeom prst="rect">
                <a:avLst/>
              </a:prstGeom>
              <a:noFill/>
              <a:extLst>
                <a:ext uri="{909E8E84-426E-40DD-AFC4-6F175D3DCCD1}">
                  <a14:hiddenFill xmlns="" xmlns:a14="http://schemas.microsoft.com/office/drawing/2010/main">
                    <a:solidFill>
                      <a:srgbClr val="FFFFFF"/>
                    </a:solidFill>
                  </a14:hiddenFill>
                </a:ext>
              </a:extLst>
            </p:spPr>
          </p:pic>
          <p:pic>
            <p:nvPicPr>
              <p:cNvPr id="29" name="Picture 6" descr="http://t1.gstatic.com/images?q=tbn:ANd9GcSLWVOF3oGOhORVH1iyr_wk3LMSqgCvh7r7nvkfhOdDiQkWFaPy"/>
              <p:cNvPicPr>
                <a:picLocks noChangeAspect="1" noChangeArrowheads="1"/>
              </p:cNvPicPr>
              <p:nvPr/>
            </p:nvPicPr>
            <p:blipFill>
              <a:blip r:embed="rId7" cstate="print">
                <a:duotone>
                  <a:prstClr val="black"/>
                  <a:schemeClr val="accent5">
                    <a:tint val="45000"/>
                    <a:satMod val="400000"/>
                  </a:schemeClr>
                </a:duotone>
                <a:extLst>
                  <a:ext uri="{28A0092B-C50C-407E-A947-70E740481C1C}">
                    <a14:useLocalDpi xmlns="" xmlns:a14="http://schemas.microsoft.com/office/drawing/2010/main" val="0"/>
                  </a:ext>
                </a:extLst>
              </a:blip>
              <a:srcRect/>
              <a:stretch>
                <a:fillRect/>
              </a:stretch>
            </p:blipFill>
            <p:spPr bwMode="auto">
              <a:xfrm>
                <a:off x="-18862" y="4439"/>
                <a:ext cx="1847850" cy="2466975"/>
              </a:xfrm>
              <a:prstGeom prst="rect">
                <a:avLst/>
              </a:prstGeom>
              <a:noFill/>
              <a:extLst>
                <a:ext uri="{909E8E84-426E-40DD-AFC4-6F175D3DCCD1}">
                  <a14:hiddenFill xmlns="" xmlns:a14="http://schemas.microsoft.com/office/drawing/2010/main">
                    <a:solidFill>
                      <a:srgbClr val="FFFFFF"/>
                    </a:solidFill>
                  </a14:hiddenFill>
                </a:ext>
              </a:extLst>
            </p:spPr>
          </p:pic>
          <p:pic>
            <p:nvPicPr>
              <p:cNvPr id="30" name="Picture 8" descr="http://t1.gstatic.com/images?q=tbn:ANd9GcQ9ik-UnDrOntbPKNkpqESD7gUHnBSlFoTWwvhp8q5rKdSNiBCOmA"/>
              <p:cNvPicPr>
                <a:picLocks noChangeAspect="1" noChangeArrowheads="1"/>
              </p:cNvPicPr>
              <p:nvPr/>
            </p:nvPicPr>
            <p:blipFill>
              <a:blip r:embed="rId8" cstate="print">
                <a:duotone>
                  <a:prstClr val="black"/>
                  <a:schemeClr val="accent5">
                    <a:tint val="45000"/>
                    <a:satMod val="400000"/>
                  </a:schemeClr>
                </a:duotone>
                <a:extLst>
                  <a:ext uri="{28A0092B-C50C-407E-A947-70E740481C1C}">
                    <a14:useLocalDpi xmlns="" xmlns:a14="http://schemas.microsoft.com/office/drawing/2010/main" val="0"/>
                  </a:ext>
                </a:extLst>
              </a:blip>
              <a:srcRect/>
              <a:stretch>
                <a:fillRect/>
              </a:stretch>
            </p:blipFill>
            <p:spPr bwMode="auto">
              <a:xfrm>
                <a:off x="1811479" y="0"/>
                <a:ext cx="1629701" cy="2471414"/>
              </a:xfrm>
              <a:prstGeom prst="rect">
                <a:avLst/>
              </a:prstGeom>
              <a:noFill/>
              <a:extLst>
                <a:ext uri="{909E8E84-426E-40DD-AFC4-6F175D3DCCD1}">
                  <a14:hiddenFill xmlns="" xmlns:a14="http://schemas.microsoft.com/office/drawing/2010/main">
                    <a:solidFill>
                      <a:srgbClr val="FFFFFF"/>
                    </a:solidFill>
                  </a14:hiddenFill>
                </a:ext>
              </a:extLst>
            </p:spPr>
          </p:pic>
          <p:pic>
            <p:nvPicPr>
              <p:cNvPr id="31" name="Picture 10" descr="http://t3.gstatic.com/images?q=tbn:ANd9GcQRSq7XQkNLiCVsrDJfZthJRI1C0wcrrjy063jiTUXtrfhpvoA8qg"/>
              <p:cNvPicPr>
                <a:picLocks noChangeAspect="1" noChangeArrowheads="1"/>
              </p:cNvPicPr>
              <p:nvPr/>
            </p:nvPicPr>
            <p:blipFill>
              <a:blip r:embed="rId9" cstate="print">
                <a:duotone>
                  <a:prstClr val="black"/>
                  <a:schemeClr val="accent5">
                    <a:tint val="45000"/>
                    <a:satMod val="400000"/>
                  </a:schemeClr>
                </a:duotone>
                <a:extLst>
                  <a:ext uri="{28A0092B-C50C-407E-A947-70E740481C1C}">
                    <a14:useLocalDpi xmlns="" xmlns:a14="http://schemas.microsoft.com/office/drawing/2010/main" val="0"/>
                  </a:ext>
                </a:extLst>
              </a:blip>
              <a:srcRect/>
              <a:stretch>
                <a:fillRect/>
              </a:stretch>
            </p:blipFill>
            <p:spPr bwMode="auto">
              <a:xfrm>
                <a:off x="3441181" y="1"/>
                <a:ext cx="1644614" cy="2471414"/>
              </a:xfrm>
              <a:prstGeom prst="rect">
                <a:avLst/>
              </a:prstGeom>
              <a:noFill/>
              <a:extLst>
                <a:ext uri="{909E8E84-426E-40DD-AFC4-6F175D3DCCD1}">
                  <a14:hiddenFill xmlns="" xmlns:a14="http://schemas.microsoft.com/office/drawing/2010/main">
                    <a:solidFill>
                      <a:srgbClr val="FFFFFF"/>
                    </a:solidFill>
                  </a14:hiddenFill>
                </a:ext>
              </a:extLst>
            </p:spPr>
          </p:pic>
          <p:pic>
            <p:nvPicPr>
              <p:cNvPr id="32" name="Picture 12" descr="http://t2.gstatic.com/images?q=tbn:ANd9GcQntMKpkWOh-hPgyyNT9M_flh-tu0eqRy2NXMITfjE3T-UrgqbY"/>
              <p:cNvPicPr>
                <a:picLocks noChangeAspect="1" noChangeArrowheads="1"/>
              </p:cNvPicPr>
              <p:nvPr/>
            </p:nvPicPr>
            <p:blipFill>
              <a:blip r:embed="rId10" cstate="print">
                <a:duotone>
                  <a:prstClr val="black"/>
                  <a:schemeClr val="accent5">
                    <a:tint val="45000"/>
                    <a:satMod val="400000"/>
                  </a:schemeClr>
                </a:duotone>
                <a:extLst>
                  <a:ext uri="{28A0092B-C50C-407E-A947-70E740481C1C}">
                    <a14:useLocalDpi xmlns="" xmlns:a14="http://schemas.microsoft.com/office/drawing/2010/main" val="0"/>
                  </a:ext>
                </a:extLst>
              </a:blip>
              <a:srcRect/>
              <a:stretch>
                <a:fillRect/>
              </a:stretch>
            </p:blipFill>
            <p:spPr bwMode="auto">
              <a:xfrm>
                <a:off x="5085795" y="0"/>
                <a:ext cx="1629701" cy="2471414"/>
              </a:xfrm>
              <a:prstGeom prst="rect">
                <a:avLst/>
              </a:prstGeom>
              <a:noFill/>
              <a:extLst>
                <a:ext uri="{909E8E84-426E-40DD-AFC4-6F175D3DCCD1}">
                  <a14:hiddenFill xmlns="" xmlns:a14="http://schemas.microsoft.com/office/drawing/2010/main">
                    <a:solidFill>
                      <a:srgbClr val="FFFFFF"/>
                    </a:solidFill>
                  </a14:hiddenFill>
                </a:ext>
              </a:extLst>
            </p:spPr>
          </p:pic>
          <p:pic>
            <p:nvPicPr>
              <p:cNvPr id="33" name="Picture 14" descr="http://t3.gstatic.com/images?q=tbn:ANd9GcQ49GWEcg9FZwteFD2FbFYNd_CfLe4t9_DNmPb1TYHdsYWMeTa-"/>
              <p:cNvPicPr>
                <a:picLocks noChangeAspect="1" noChangeArrowheads="1"/>
              </p:cNvPicPr>
              <p:nvPr/>
            </p:nvPicPr>
            <p:blipFill>
              <a:blip r:embed="rId11" cstate="print">
                <a:duotone>
                  <a:prstClr val="black"/>
                  <a:schemeClr val="accent5">
                    <a:tint val="45000"/>
                    <a:satMod val="400000"/>
                  </a:schemeClr>
                </a:duotone>
                <a:extLst>
                  <a:ext uri="{28A0092B-C50C-407E-A947-70E740481C1C}">
                    <a14:useLocalDpi xmlns="" xmlns:a14="http://schemas.microsoft.com/office/drawing/2010/main" val="0"/>
                  </a:ext>
                </a:extLst>
              </a:blip>
              <a:srcRect/>
              <a:stretch>
                <a:fillRect/>
              </a:stretch>
            </p:blipFill>
            <p:spPr bwMode="auto">
              <a:xfrm>
                <a:off x="6722893" y="0"/>
                <a:ext cx="1629701" cy="2471414"/>
              </a:xfrm>
              <a:prstGeom prst="rect">
                <a:avLst/>
              </a:prstGeom>
              <a:noFill/>
              <a:extLst>
                <a:ext uri="{909E8E84-426E-40DD-AFC4-6F175D3DCCD1}">
                  <a14:hiddenFill xmlns="" xmlns:a14="http://schemas.microsoft.com/office/drawing/2010/main">
                    <a:solidFill>
                      <a:srgbClr val="FFFFFF"/>
                    </a:solidFill>
                  </a14:hiddenFill>
                </a:ext>
              </a:extLst>
            </p:spPr>
          </p:pic>
        </p:grpSp>
      </p:grpSp>
      <p:sp>
        <p:nvSpPr>
          <p:cNvPr id="7" name="Rectangle 6"/>
          <p:cNvSpPr/>
          <p:nvPr/>
        </p:nvSpPr>
        <p:spPr>
          <a:xfrm>
            <a:off x="152399" y="2431995"/>
            <a:ext cx="5943601" cy="2369880"/>
          </a:xfrm>
          <a:prstGeom prst="rect">
            <a:avLst/>
          </a:prstGeom>
          <a:solidFill>
            <a:schemeClr val="bg1"/>
          </a:solid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Official Web site:</a:t>
            </a:r>
          </a:p>
          <a:p>
            <a:pPr marL="0" indent="0" algn="ctr">
              <a:buNone/>
            </a:pP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4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http://www.bbates.com</a:t>
            </a:r>
            <a:endParaRPr lang="en-US"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8" name="Picture 4" descr="http://t2.gstatic.com/images?q=tbn:ANd9GcRBrEqs8_msloXdITZihh136Z8Pm0jWj2Q8G-ruSP3rWqO5R5gIaQ"/>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6045821" y="2463067"/>
            <a:ext cx="3023333" cy="3023333"/>
          </a:xfrm>
          <a:prstGeom prst="rect">
            <a:avLst/>
          </a:prstGeom>
          <a:noFill/>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324775" y="381000"/>
            <a:ext cx="8534400" cy="1754326"/>
          </a:xfrm>
          <a:prstGeom prst="rect">
            <a:avLst/>
          </a:prstGeom>
          <a:solidFill>
            <a:schemeClr val="bg1"/>
          </a:solidFill>
          <a:ln>
            <a:solidFill>
              <a:schemeClr val="bg1"/>
            </a:solidFill>
          </a:ln>
        </p:spPr>
        <p:txBody>
          <a:bodyPr wrap="squar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Bell MT" pitchFamily="18" charset="0"/>
              </a:rPr>
              <a:t>Sonic Comics Artist </a:t>
            </a:r>
            <a:b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Bell MT" pitchFamily="18" charset="0"/>
              </a:rPr>
            </a:b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Bell MT" pitchFamily="18" charset="0"/>
              </a:rPr>
              <a:t>Ben Bates</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Bell MT" pitchFamily="18" charset="0"/>
            </a:endParaRPr>
          </a:p>
        </p:txBody>
      </p:sp>
      <p:pic>
        <p:nvPicPr>
          <p:cNvPr id="1054" name="Picture 30" descr="http://t1.gstatic.com/images?q=tbn:ANd9GcQqTHAOr7kqpo8IjLLZY3dNQsCY8wTlTiuCAGRSeyWv_Hx-fp82"/>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7813712" y="759986"/>
            <a:ext cx="1236947" cy="145206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08370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down)">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art.ngfiles.com/images/80/kiiryu_anime-style-background.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 y="13446"/>
            <a:ext cx="9126071" cy="6844553"/>
          </a:xfrm>
          <a:prstGeom prst="rect">
            <a:avLst/>
          </a:prstGeom>
          <a:noFill/>
          <a:extLst>
            <a:ext uri="{909E8E84-426E-40DD-AFC4-6F175D3DCCD1}">
              <a14:hiddenFill xmlns=""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b="1" dirty="0" smtClean="0">
                <a:ln w="3175">
                  <a:solidFill>
                    <a:schemeClr val="tx1"/>
                  </a:solidFill>
                </a:ln>
                <a:solidFill>
                  <a:srgbClr val="002060"/>
                </a:solidFill>
              </a:rPr>
              <a:t>Activities have included:</a:t>
            </a:r>
          </a:p>
          <a:p>
            <a:pPr lvl="1"/>
            <a:r>
              <a:rPr lang="en-US" sz="2400" b="1" dirty="0" smtClean="0">
                <a:ln w="3175">
                  <a:solidFill>
                    <a:schemeClr val="tx1"/>
                  </a:solidFill>
                </a:ln>
                <a:solidFill>
                  <a:srgbClr val="002060"/>
                </a:solidFill>
              </a:rPr>
              <a:t>Drawing contests – talented artists are encouraged to draw an Anime Club mascot, which can then be used on library promo materials.</a:t>
            </a:r>
          </a:p>
          <a:p>
            <a:pPr lvl="1"/>
            <a:r>
              <a:rPr lang="en-US" sz="2400" b="1" dirty="0" smtClean="0">
                <a:ln w="3175">
                  <a:solidFill>
                    <a:schemeClr val="tx1"/>
                  </a:solidFill>
                </a:ln>
                <a:solidFill>
                  <a:srgbClr val="002060"/>
                </a:solidFill>
              </a:rPr>
              <a:t>Karaoke Nights</a:t>
            </a:r>
          </a:p>
          <a:p>
            <a:pPr lvl="1"/>
            <a:r>
              <a:rPr lang="en-US" sz="2400" b="1" dirty="0" smtClean="0">
                <a:ln w="3175">
                  <a:solidFill>
                    <a:schemeClr val="tx1"/>
                  </a:solidFill>
                </a:ln>
                <a:solidFill>
                  <a:srgbClr val="002060"/>
                </a:solidFill>
              </a:rPr>
              <a:t>Japanese food activities (sushi)</a:t>
            </a:r>
          </a:p>
          <a:p>
            <a:pPr lvl="1"/>
            <a:r>
              <a:rPr lang="en-US" sz="2400" b="1" dirty="0" smtClean="0">
                <a:ln w="3175">
                  <a:solidFill>
                    <a:schemeClr val="tx1"/>
                  </a:solidFill>
                </a:ln>
                <a:solidFill>
                  <a:srgbClr val="002060"/>
                </a:solidFill>
              </a:rPr>
              <a:t>Talent Shows</a:t>
            </a:r>
          </a:p>
          <a:p>
            <a:pPr lvl="1"/>
            <a:r>
              <a:rPr lang="en-US" sz="2400" b="1" dirty="0" smtClean="0">
                <a:ln w="3175">
                  <a:solidFill>
                    <a:schemeClr val="tx1"/>
                  </a:solidFill>
                </a:ln>
                <a:solidFill>
                  <a:srgbClr val="002060"/>
                </a:solidFill>
              </a:rPr>
              <a:t>Anime Trivia Contests</a:t>
            </a:r>
          </a:p>
          <a:p>
            <a:pPr lvl="1"/>
            <a:r>
              <a:rPr lang="en-US" sz="2400" b="1" dirty="0" smtClean="0">
                <a:ln w="3175">
                  <a:solidFill>
                    <a:schemeClr val="tx1"/>
                  </a:solidFill>
                </a:ln>
                <a:solidFill>
                  <a:srgbClr val="002060"/>
                </a:solidFill>
              </a:rPr>
              <a:t>Film viewings (Miyazaki movies are a great first choice)</a:t>
            </a:r>
          </a:p>
          <a:p>
            <a:pPr lvl="1"/>
            <a:r>
              <a:rPr lang="en-US" sz="2400" b="1" dirty="0" err="1" smtClean="0">
                <a:ln w="3175">
                  <a:solidFill>
                    <a:schemeClr val="tx1"/>
                  </a:solidFill>
                </a:ln>
                <a:solidFill>
                  <a:srgbClr val="002060"/>
                </a:solidFill>
              </a:rPr>
              <a:t>COSplay</a:t>
            </a:r>
            <a:r>
              <a:rPr lang="en-US" sz="2400" b="1" dirty="0" smtClean="0">
                <a:ln w="3175">
                  <a:solidFill>
                    <a:schemeClr val="tx1"/>
                  </a:solidFill>
                </a:ln>
                <a:solidFill>
                  <a:srgbClr val="002060"/>
                </a:solidFill>
              </a:rPr>
              <a:t> (Anime Costume) contests</a:t>
            </a:r>
          </a:p>
          <a:p>
            <a:pPr lvl="1"/>
            <a:endParaRPr lang="en-US" dirty="0" smtClean="0"/>
          </a:p>
          <a:p>
            <a:pPr lvl="1"/>
            <a:endParaRPr lang="en-US" dirty="0" smtClean="0"/>
          </a:p>
          <a:p>
            <a:pPr lvl="1"/>
            <a:endParaRPr lang="en-US" dirty="0"/>
          </a:p>
        </p:txBody>
      </p:sp>
      <p:sp>
        <p:nvSpPr>
          <p:cNvPr id="5" name="Rectangle 4"/>
          <p:cNvSpPr/>
          <p:nvPr/>
        </p:nvSpPr>
        <p:spPr>
          <a:xfrm>
            <a:off x="845072" y="304800"/>
            <a:ext cx="780213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ll MT" pitchFamily="18" charset="0"/>
              </a:rPr>
              <a:t>Anime Club @ Beaverton</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ell MT" pitchFamily="18" charset="0"/>
            </a:endParaRPr>
          </a:p>
        </p:txBody>
      </p:sp>
    </p:spTree>
    <p:extLst>
      <p:ext uri="{BB962C8B-B14F-4D97-AF65-F5344CB8AC3E}">
        <p14:creationId xmlns="" xmlns:p14="http://schemas.microsoft.com/office/powerpoint/2010/main" val="150813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533</TotalTime>
  <Words>1401</Words>
  <Application>Microsoft Office PowerPoint</Application>
  <PresentationFormat>On-screen Show (4:3)</PresentationFormat>
  <Paragraphs>116</Paragraphs>
  <Slides>17</Slides>
  <Notes>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Thatch</vt:lpstr>
      <vt:lpstr>Anime Fest</vt:lpstr>
      <vt:lpstr>Slide 2</vt:lpstr>
      <vt:lpstr>Slide 3</vt:lpstr>
      <vt:lpstr>Otaku Teens</vt:lpstr>
      <vt:lpstr>PokéParty</vt:lpstr>
      <vt:lpstr>Stand Alone</vt:lpstr>
      <vt:lpstr>Slide 7</vt:lpstr>
      <vt:lpstr>Slide 8</vt:lpstr>
      <vt:lpstr>Slide 9</vt:lpstr>
      <vt:lpstr>Tualatin Public Library  Animanga Club</vt:lpstr>
      <vt:lpstr>Slide 11</vt:lpstr>
      <vt:lpstr>Food is imperative!</vt:lpstr>
      <vt:lpstr>Slide 13</vt:lpstr>
      <vt:lpstr>Felting is Fun!</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Anime Fest</dc:title>
  <dc:creator>Lisa Elliott</dc:creator>
  <cp:lastModifiedBy>tulcirc</cp:lastModifiedBy>
  <cp:revision>60</cp:revision>
  <dcterms:created xsi:type="dcterms:W3CDTF">2012-04-06T22:52:04Z</dcterms:created>
  <dcterms:modified xsi:type="dcterms:W3CDTF">2012-04-17T00:26:26Z</dcterms:modified>
</cp:coreProperties>
</file>