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</p:sldMasterIdLst>
  <p:sldIdLst>
    <p:sldId id="266" r:id="rId5"/>
    <p:sldId id="258" r:id="rId6"/>
    <p:sldId id="267" r:id="rId7"/>
    <p:sldId id="268" r:id="rId8"/>
    <p:sldId id="278" r:id="rId9"/>
    <p:sldId id="279" r:id="rId10"/>
    <p:sldId id="269" r:id="rId11"/>
    <p:sldId id="280" r:id="rId12"/>
    <p:sldId id="276" r:id="rId13"/>
    <p:sldId id="277" r:id="rId14"/>
    <p:sldId id="274" r:id="rId15"/>
    <p:sldId id="283" r:id="rId16"/>
    <p:sldId id="270" r:id="rId17"/>
    <p:sldId id="271" r:id="rId18"/>
    <p:sldId id="272" r:id="rId19"/>
    <p:sldId id="281" r:id="rId20"/>
    <p:sldId id="284" r:id="rId21"/>
    <p:sldId id="286" r:id="rId22"/>
    <p:sldId id="289" r:id="rId23"/>
    <p:sldId id="285" r:id="rId24"/>
    <p:sldId id="275" r:id="rId25"/>
    <p:sldId id="260" r:id="rId26"/>
    <p:sldId id="293" r:id="rId27"/>
    <p:sldId id="282" r:id="rId28"/>
    <p:sldId id="261" r:id="rId29"/>
    <p:sldId id="263" r:id="rId30"/>
    <p:sldId id="292" r:id="rId31"/>
    <p:sldId id="287" r:id="rId32"/>
    <p:sldId id="288" r:id="rId33"/>
    <p:sldId id="291" r:id="rId34"/>
    <p:sldId id="265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9" autoAdjust="0"/>
    <p:restoredTop sz="94612" autoAdjust="0"/>
  </p:normalViewPr>
  <p:slideViewPr>
    <p:cSldViewPr snapToObjects="1" showGuides="1">
      <p:cViewPr varScale="1">
        <p:scale>
          <a:sx n="70" d="100"/>
          <a:sy n="70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436813" y="-287338"/>
            <a:ext cx="4267200" cy="80422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658146" y="-1389857"/>
            <a:ext cx="5903913" cy="8305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F848CF9-2C64-084A-A82C-8DAFC45BA30E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FE307363-8388-7D43-B0AF-3F0D52305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7" name="Picture 6" descr=" chemeketablack_primary.pn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00" y="6275668"/>
            <a:ext cx="1335715" cy="49970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343400"/>
          </a:xfrm>
        </p:spPr>
        <p:txBody>
          <a:bodyPr/>
          <a:lstStyle/>
          <a:p>
            <a:pPr indent="0" algn="l">
              <a:spcBef>
                <a:spcPts val="0"/>
              </a:spcBef>
              <a:buNone/>
            </a:pPr>
            <a:r>
              <a:rPr lang="en-US" sz="4800" dirty="0" smtClean="0">
                <a:solidFill>
                  <a:srgbClr val="7030A0"/>
                </a:solidFill>
              </a:rPr>
              <a:t>Metadata for </a:t>
            </a:r>
            <a:r>
              <a:rPr lang="en-US" sz="4800" dirty="0" smtClean="0">
                <a:solidFill>
                  <a:srgbClr val="7030A0"/>
                </a:solidFill>
              </a:rPr>
              <a:t>Digital Preservation</a:t>
            </a:r>
          </a:p>
          <a:p>
            <a:pPr indent="0" algn="l">
              <a:spcBef>
                <a:spcPts val="0"/>
              </a:spcBef>
              <a:buNone/>
            </a:pPr>
            <a:endParaRPr lang="en-US" dirty="0" smtClean="0"/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by </a:t>
            </a:r>
            <a:r>
              <a:rPr lang="en-US" dirty="0" smtClean="0">
                <a:solidFill>
                  <a:srgbClr val="0070C0"/>
                </a:solidFill>
              </a:rPr>
              <a:t>Friday Valentine, MLS</a:t>
            </a:r>
          </a:p>
          <a:p>
            <a:pPr indent="0" algn="r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friday.valentine@chemeketa.edu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600201"/>
            <a:ext cx="7315201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Why should catalogers use limited time to recreate technical metadata?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What should the digital object be able to tell us about itself?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Encourage system vendors to extract as much info </a:t>
            </a:r>
            <a:r>
              <a:rPr lang="en-US" sz="2800" dirty="0" smtClean="0">
                <a:solidFill>
                  <a:srgbClr val="7030A0"/>
                </a:solidFill>
              </a:rPr>
              <a:t>as </a:t>
            </a:r>
            <a:r>
              <a:rPr lang="en-US" sz="2800" dirty="0" smtClean="0">
                <a:solidFill>
                  <a:srgbClr val="7030A0"/>
                </a:solidFill>
              </a:rPr>
              <a:t>possible from the digital object into the system!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With limited time and resources, what is the best use of staff time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re: </a:t>
            </a:r>
            <a:r>
              <a:rPr lang="en-US" sz="4000" dirty="0" smtClean="0">
                <a:solidFill>
                  <a:srgbClr val="FF0000"/>
                </a:solidFill>
              </a:rPr>
              <a:t>metadata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to support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preservation efforts?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6643"/>
            <a:ext cx="8042276" cy="1336956"/>
          </a:xfrm>
        </p:spPr>
        <p:txBody>
          <a:bodyPr/>
          <a:lstStyle/>
          <a:p>
            <a:r>
              <a:rPr lang="en-US" sz="4000" dirty="0" smtClean="0"/>
              <a:t>Why is digital preservation </a:t>
            </a:r>
            <a:br>
              <a:rPr lang="en-US" sz="4000" dirty="0" smtClean="0"/>
            </a:br>
            <a:r>
              <a:rPr lang="en-US" sz="4000" dirty="0" smtClean="0"/>
              <a:t>so difficult?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99" y="2286000"/>
            <a:ext cx="6858001" cy="3657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Fragile state of technology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Competing needs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Staff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Time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MONEY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Object Lifecycle</a:t>
            </a:r>
            <a:endParaRPr lang="en-US" dirty="0"/>
          </a:p>
        </p:txBody>
      </p:sp>
      <p:pic>
        <p:nvPicPr>
          <p:cNvPr id="4" name="Content Placeholder 3" descr="nz_lifecyc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6704012" cy="4096896"/>
          </a:xfrm>
        </p:spPr>
      </p:pic>
      <p:sp>
        <p:nvSpPr>
          <p:cNvPr id="5" name="TextBox 4"/>
          <p:cNvSpPr txBox="1"/>
          <p:nvPr/>
        </p:nvSpPr>
        <p:spPr>
          <a:xfrm>
            <a:off x="4724400" y="577432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DigitalNZ: http://makeit.digitalnz.org/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4" y="306434"/>
            <a:ext cx="8042276" cy="758732"/>
          </a:xfrm>
        </p:spPr>
        <p:txBody>
          <a:bodyPr/>
          <a:lstStyle/>
          <a:p>
            <a:r>
              <a:rPr lang="en-US" sz="3400" dirty="0" smtClean="0"/>
              <a:t>Preservation Look @ Digital Object Lifecycle</a:t>
            </a:r>
            <a:endParaRPr lang="en-US" sz="3400" dirty="0"/>
          </a:p>
        </p:txBody>
      </p:sp>
      <p:pic>
        <p:nvPicPr>
          <p:cNvPr id="7" name="Content Placeholder 6" descr="caspar_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065166"/>
            <a:ext cx="6510883" cy="4682827"/>
          </a:xfrm>
        </p:spPr>
      </p:pic>
      <p:sp>
        <p:nvSpPr>
          <p:cNvPr id="6" name="TextBox 5"/>
          <p:cNvSpPr txBox="1"/>
          <p:nvPr/>
        </p:nvSpPr>
        <p:spPr>
          <a:xfrm>
            <a:off x="819151" y="5943601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http://www.casparpreserves.eu/other-caspar-products/caspar_workflow.jpg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Reality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904999"/>
            <a:ext cx="8042276" cy="40386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What </a:t>
            </a:r>
            <a:r>
              <a:rPr lang="en-US" sz="3600" dirty="0" smtClean="0">
                <a:solidFill>
                  <a:srgbClr val="FF0000"/>
                </a:solidFill>
              </a:rPr>
              <a:t>METADATA</a:t>
            </a:r>
            <a:r>
              <a:rPr lang="en-US" sz="3600" dirty="0" smtClean="0">
                <a:solidFill>
                  <a:srgbClr val="7030A0"/>
                </a:solidFill>
              </a:rPr>
              <a:t> is important to the preservation process?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Try not to get overwhelmed by the Technical Models (file formats, storage/backup, wrappers/carriers, etc.)</a:t>
            </a:r>
          </a:p>
          <a:p>
            <a:pPr algn="ctr">
              <a:buNone/>
            </a:pPr>
            <a:endParaRPr lang="en-US" sz="3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RLG, May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48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Date 		Watermark		Transcriber </a:t>
            </a: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Resolution	Producer 		Compression</a:t>
            </a:r>
            <a:endParaRPr lang="en-US" sz="2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Source		Capture Device 	Capture </a:t>
            </a:r>
            <a:r>
              <a:rPr lang="en-US" sz="2600" dirty="0" smtClean="0">
                <a:solidFill>
                  <a:srgbClr val="7030A0"/>
                </a:solidFill>
              </a:rPr>
              <a:t>Details </a:t>
            </a:r>
            <a:endParaRPr lang="en-US" sz="2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Color		Change </a:t>
            </a:r>
            <a:r>
              <a:rPr lang="en-US" sz="2600" dirty="0" smtClean="0">
                <a:solidFill>
                  <a:srgbClr val="7030A0"/>
                </a:solidFill>
              </a:rPr>
              <a:t>History </a:t>
            </a:r>
            <a:r>
              <a:rPr lang="en-US" sz="2600" dirty="0" smtClean="0">
                <a:solidFill>
                  <a:srgbClr val="7030A0"/>
                </a:solidFill>
              </a:rPr>
              <a:t>	Color Management</a:t>
            </a: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Encryption	Validation Key	Color </a:t>
            </a:r>
            <a:r>
              <a:rPr lang="en-US" sz="2600" dirty="0" smtClean="0">
                <a:solidFill>
                  <a:srgbClr val="7030A0"/>
                </a:solidFill>
              </a:rPr>
              <a:t>Bar/Grayscale Bar</a:t>
            </a: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			Control Targets</a:t>
            </a:r>
            <a:endParaRPr lang="en-US" sz="2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preservation (2009?)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81199"/>
            <a:ext cx="7753351" cy="3962401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Field 583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http://</a:t>
            </a:r>
            <a:r>
              <a:rPr lang="en-US" sz="2800" dirty="0" smtClean="0">
                <a:solidFill>
                  <a:srgbClr val="7030A0"/>
                </a:solidFill>
              </a:rPr>
              <a:t>www.loc.gov/marc/bibliographic/pda.pdf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80 page document that </a:t>
            </a:r>
            <a:r>
              <a:rPr lang="en-US" sz="2800" dirty="0" smtClean="0">
                <a:solidFill>
                  <a:srgbClr val="7030A0"/>
                </a:solidFill>
              </a:rPr>
              <a:t>is both </a:t>
            </a:r>
            <a:r>
              <a:rPr lang="en-US" sz="2800" dirty="0" smtClean="0">
                <a:solidFill>
                  <a:srgbClr val="7030A0"/>
                </a:solidFill>
              </a:rPr>
              <a:t>“instructional guidelines and a data dictionary”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1000"/>
            <a:ext cx="8042276" cy="911132"/>
          </a:xfrm>
        </p:spPr>
        <p:txBody>
          <a:bodyPr/>
          <a:lstStyle/>
          <a:p>
            <a:r>
              <a:rPr lang="en-US" sz="4000" dirty="0" smtClean="0"/>
              <a:t>(some) Dublin Core fields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92132"/>
            <a:ext cx="8042276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DC.Creator.PersonalName</a:t>
            </a:r>
            <a:r>
              <a:rPr lang="en-US" dirty="0" smtClean="0">
                <a:solidFill>
                  <a:srgbClr val="7030A0"/>
                </a:solidFill>
              </a:rPr>
              <a:t>: [Author or creator of intellectual content]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DC.Contributor.CorporateName</a:t>
            </a:r>
            <a:r>
              <a:rPr lang="en-US" dirty="0" smtClean="0">
                <a:solidFill>
                  <a:srgbClr val="7030A0"/>
                </a:solidFill>
              </a:rPr>
              <a:t>: [Agency to which digitization was outsourced]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DC.Publisher</a:t>
            </a:r>
            <a:r>
              <a:rPr lang="en-US" dirty="0" smtClean="0">
                <a:solidFill>
                  <a:srgbClr val="7030A0"/>
                </a:solidFill>
              </a:rPr>
              <a:t>: [Institution responsible for digitization]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DC.Date: [date digital preservation copy created--YYYY-DD-MM]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DC.Description</a:t>
            </a:r>
            <a:r>
              <a:rPr lang="en-US" dirty="0" smtClean="0">
                <a:solidFill>
                  <a:srgbClr val="7030A0"/>
                </a:solidFill>
              </a:rPr>
              <a:t>: [Color Bar/Gray Scale Bar; Control targets]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DC.Identifier: [URL of document if metadata not carried in header]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DC.Relation.Type</a:t>
            </a:r>
            <a:r>
              <a:rPr lang="en-US" dirty="0" smtClean="0">
                <a:solidFill>
                  <a:srgbClr val="7030A0"/>
                </a:solidFill>
              </a:rPr>
              <a:t>: IsVersionOf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DC.Relation.Identifier: [e.g., catalog record no. for original]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OCLC’s Digital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Digital </a:t>
            </a:r>
            <a:r>
              <a:rPr lang="en-US" sz="9600" dirty="0" smtClean="0">
                <a:solidFill>
                  <a:srgbClr val="7030A0"/>
                </a:solidFill>
              </a:rPr>
              <a:t>Archive record identifier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Digital </a:t>
            </a:r>
            <a:r>
              <a:rPr lang="en-US" sz="9600" dirty="0" smtClean="0">
                <a:solidFill>
                  <a:srgbClr val="7030A0"/>
                </a:solidFill>
              </a:rPr>
              <a:t>Archive record language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Digital Archive save file number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Encoding </a:t>
            </a:r>
            <a:r>
              <a:rPr lang="en-US" sz="9600" dirty="0" smtClean="0">
                <a:solidFill>
                  <a:srgbClr val="7030A0"/>
                </a:solidFill>
              </a:rPr>
              <a:t>standard </a:t>
            </a:r>
            <a:r>
              <a:rPr lang="en-US" sz="9600" dirty="0" smtClean="0">
                <a:solidFill>
                  <a:srgbClr val="7030A0"/>
                </a:solidFill>
              </a:rPr>
              <a:t> 		Event 		</a:t>
            </a:r>
            <a:r>
              <a:rPr lang="de-DE" sz="9600" dirty="0" smtClean="0">
                <a:solidFill>
                  <a:srgbClr val="7030A0"/>
                </a:solidFill>
              </a:rPr>
              <a:t>Expires </a:t>
            </a:r>
            <a:r>
              <a:rPr lang="de-DE" sz="9600" dirty="0" smtClean="0">
                <a:solidFill>
                  <a:srgbClr val="7030A0"/>
                </a:solidFill>
              </a:rPr>
              <a:t>in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Functionality </a:t>
            </a:r>
            <a:r>
              <a:rPr lang="en-US" sz="9600" dirty="0" smtClean="0">
                <a:solidFill>
                  <a:srgbClr val="7030A0"/>
                </a:solidFill>
              </a:rPr>
              <a:t>changes </a:t>
            </a:r>
            <a:r>
              <a:rPr lang="en-US" sz="9600" dirty="0" smtClean="0">
                <a:solidFill>
                  <a:srgbClr val="7030A0"/>
                </a:solidFill>
              </a:rPr>
              <a:t>	Harvested </a:t>
            </a:r>
            <a:r>
              <a:rPr lang="en-US" sz="9600" dirty="0" smtClean="0">
                <a:solidFill>
                  <a:srgbClr val="7030A0"/>
                </a:solidFill>
              </a:rPr>
              <a:t>on </a:t>
            </a:r>
            <a:r>
              <a:rPr lang="en-US" sz="9600" dirty="0" smtClean="0">
                <a:solidFill>
                  <a:srgbClr val="7030A0"/>
                </a:solidFill>
              </a:rPr>
              <a:t>	Ingested </a:t>
            </a:r>
            <a:r>
              <a:rPr lang="en-US" sz="9600" dirty="0" smtClean="0">
                <a:solidFill>
                  <a:srgbClr val="7030A0"/>
                </a:solidFill>
              </a:rPr>
              <a:t>on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Logical </a:t>
            </a:r>
            <a:r>
              <a:rPr lang="en-US" sz="9600" dirty="0" smtClean="0">
                <a:solidFill>
                  <a:srgbClr val="7030A0"/>
                </a:solidFill>
              </a:rPr>
              <a:t>object size </a:t>
            </a:r>
            <a:r>
              <a:rPr lang="en-US" sz="9600" dirty="0" smtClean="0">
                <a:solidFill>
                  <a:srgbClr val="7030A0"/>
                </a:solidFill>
              </a:rPr>
              <a:t>		Object </a:t>
            </a:r>
            <a:r>
              <a:rPr lang="en-US" sz="9600" dirty="0" smtClean="0">
                <a:solidFill>
                  <a:srgbClr val="7030A0"/>
                </a:solidFill>
              </a:rPr>
              <a:t>type </a:t>
            </a:r>
            <a:r>
              <a:rPr lang="en-US" sz="9600" dirty="0" smtClean="0">
                <a:solidFill>
                  <a:srgbClr val="7030A0"/>
                </a:solidFill>
              </a:rPr>
              <a:t>	Operating </a:t>
            </a:r>
            <a:r>
              <a:rPr lang="en-US" sz="9600" dirty="0" smtClean="0">
                <a:solidFill>
                  <a:srgbClr val="7030A0"/>
                </a:solidFill>
              </a:rPr>
              <a:t>system </a:t>
            </a: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Original </a:t>
            </a:r>
            <a:r>
              <a:rPr lang="en-US" sz="9600" dirty="0" smtClean="0">
                <a:solidFill>
                  <a:srgbClr val="7030A0"/>
                </a:solidFill>
              </a:rPr>
              <a:t>functionality </a:t>
            </a:r>
            <a:r>
              <a:rPr lang="en-US" sz="9600" dirty="0" smtClean="0">
                <a:solidFill>
                  <a:srgbClr val="7030A0"/>
                </a:solidFill>
              </a:rPr>
              <a:t>		</a:t>
            </a:r>
            <a:r>
              <a:rPr lang="de-DE" sz="9600" dirty="0" smtClean="0">
                <a:solidFill>
                  <a:srgbClr val="7030A0"/>
                </a:solidFill>
              </a:rPr>
              <a:t>Peripherals 	Relation </a:t>
            </a:r>
            <a:endParaRPr lang="de-DE" sz="9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Standard </a:t>
            </a:r>
            <a:r>
              <a:rPr lang="en-US" sz="9600" dirty="0" smtClean="0">
                <a:solidFill>
                  <a:srgbClr val="7030A0"/>
                </a:solidFill>
              </a:rPr>
              <a:t>identifier </a:t>
            </a:r>
            <a:r>
              <a:rPr lang="en-US" sz="9600" dirty="0" smtClean="0">
                <a:solidFill>
                  <a:srgbClr val="7030A0"/>
                </a:solidFill>
              </a:rPr>
              <a:t>		Administrative </a:t>
            </a:r>
            <a:r>
              <a:rPr lang="en-US" sz="9600" dirty="0" smtClean="0">
                <a:solidFill>
                  <a:srgbClr val="7030A0"/>
                </a:solidFill>
              </a:rPr>
              <a:t>elements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838200"/>
            <a:ext cx="6980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Overview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99" y="1905000"/>
            <a:ext cx="73914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Why I’m passionate about the subject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Digital </a:t>
            </a:r>
            <a:r>
              <a:rPr lang="en-US" sz="3600" dirty="0" smtClean="0">
                <a:solidFill>
                  <a:srgbClr val="7030A0"/>
                </a:solidFill>
              </a:rPr>
              <a:t>object </a:t>
            </a:r>
            <a:r>
              <a:rPr lang="en-US" sz="3600" dirty="0" smtClean="0">
                <a:solidFill>
                  <a:srgbClr val="7030A0"/>
                </a:solidFill>
              </a:rPr>
              <a:t>life-cycle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A bit of history </a:t>
            </a:r>
            <a:r>
              <a:rPr lang="en-US" sz="3600" dirty="0" smtClean="0">
                <a:solidFill>
                  <a:srgbClr val="7030A0"/>
                </a:solidFill>
              </a:rPr>
              <a:t>regarding preservation metadata</a:t>
            </a:r>
            <a:endParaRPr lang="en-US" sz="36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 Overview </a:t>
            </a:r>
            <a:r>
              <a:rPr lang="en-US" sz="3600" dirty="0" smtClean="0">
                <a:solidFill>
                  <a:srgbClr val="7030A0"/>
                </a:solidFill>
              </a:rPr>
              <a:t>of </a:t>
            </a:r>
            <a:r>
              <a:rPr lang="en-US" sz="3600" dirty="0" smtClean="0">
                <a:solidFill>
                  <a:srgbClr val="7030A0"/>
                </a:solidFill>
              </a:rPr>
              <a:t>two major standards</a:t>
            </a:r>
            <a:endParaRPr lang="en-US" sz="36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 Discussion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00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81199"/>
            <a:ext cx="8042276" cy="396240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Mountain West Digital Library, DC Application Profile, Section IV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en-US" dirty="0" smtClean="0">
                <a:solidFill>
                  <a:srgbClr val="7030A0"/>
                </a:solidFill>
              </a:rPr>
              <a:t>Parsed Preservation Elements about Master Archival Files (Optional</a:t>
            </a:r>
            <a:r>
              <a:rPr lang="en-US" dirty="0" smtClean="0">
                <a:solidFill>
                  <a:srgbClr val="7030A0"/>
                </a:solidFill>
              </a:rPr>
              <a:t>)”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http</a:t>
            </a:r>
            <a:r>
              <a:rPr lang="en-US" dirty="0" smtClean="0">
                <a:solidFill>
                  <a:srgbClr val="7030A0"/>
                </a:solidFill>
              </a:rPr>
              <a:t>://</a:t>
            </a:r>
            <a:r>
              <a:rPr lang="en-US" dirty="0" smtClean="0">
                <a:solidFill>
                  <a:srgbClr val="7030A0"/>
                </a:solidFill>
              </a:rPr>
              <a:t>mwdl.org/docs/MWDL_DC_Profile_Version_2.0.pdf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masterChecksum, masterFormat, masterCompression, etc.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600201"/>
            <a:ext cx="7162801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OAIS 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(</a:t>
            </a:r>
            <a:r>
              <a:rPr lang="en-US" sz="3600" dirty="0" smtClean="0">
                <a:solidFill>
                  <a:srgbClr val="7030A0"/>
                </a:solidFill>
              </a:rPr>
              <a:t>Open Archival Information System</a:t>
            </a:r>
            <a:r>
              <a:rPr lang="en-US" sz="3600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PREMIS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(</a:t>
            </a:r>
            <a:r>
              <a:rPr lang="en-US" sz="3600" dirty="0" smtClean="0">
                <a:solidFill>
                  <a:srgbClr val="7030A0"/>
                </a:solidFill>
              </a:rPr>
              <a:t>PREservation Metadata: Implementation Strategies</a:t>
            </a:r>
            <a:r>
              <a:rPr lang="en-US" sz="3600" dirty="0" smtClean="0">
                <a:solidFill>
                  <a:srgbClr val="7030A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4478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• </a:t>
            </a:r>
            <a:r>
              <a:rPr lang="en-US" sz="2000" dirty="0">
                <a:solidFill>
                  <a:srgbClr val="7030A0"/>
                </a:solidFill>
              </a:rPr>
              <a:t>Representation Information: information necessary to render </a:t>
            </a:r>
            <a:r>
              <a:rPr lang="en-US" sz="2000" dirty="0" smtClean="0">
                <a:solidFill>
                  <a:srgbClr val="7030A0"/>
                </a:solidFill>
              </a:rPr>
              <a:t>and understand </a:t>
            </a:r>
            <a:r>
              <a:rPr lang="en-US" sz="2000" dirty="0">
                <a:solidFill>
                  <a:srgbClr val="7030A0"/>
                </a:solidFill>
              </a:rPr>
              <a:t>the bit sequences constituting the archived digital object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</a:p>
          <a:p>
            <a:endParaRPr lang="en-US" sz="1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• </a:t>
            </a:r>
            <a:r>
              <a:rPr lang="en-US" sz="2000" dirty="0">
                <a:solidFill>
                  <a:srgbClr val="7030A0"/>
                </a:solidFill>
              </a:rPr>
              <a:t>Preservation Description Information: information that supports </a:t>
            </a:r>
            <a:r>
              <a:rPr lang="en-US" sz="2000" dirty="0" smtClean="0">
                <a:solidFill>
                  <a:srgbClr val="7030A0"/>
                </a:solidFill>
              </a:rPr>
              <a:t>and documents </a:t>
            </a:r>
            <a:r>
              <a:rPr lang="en-US" sz="2000" dirty="0">
                <a:solidFill>
                  <a:srgbClr val="7030A0"/>
                </a:solidFill>
              </a:rPr>
              <a:t>the preservation of the archived object, including</a:t>
            </a:r>
            <a:r>
              <a:rPr lang="en-US" sz="2000" dirty="0" smtClean="0">
                <a:solidFill>
                  <a:srgbClr val="7030A0"/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Reference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Context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Provenance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Fixity information</a:t>
            </a:r>
          </a:p>
          <a:p>
            <a:endParaRPr lang="en-US" sz="1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• Packaging Information: information that binds all components of an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information package into a single logical unit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</a:p>
          <a:p>
            <a:endParaRPr lang="en-US" sz="1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• Descriptive Information: information that supports the discovery and</a:t>
            </a:r>
          </a:p>
          <a:p>
            <a:r>
              <a:rPr lang="en-US" sz="2000" dirty="0">
                <a:solidFill>
                  <a:srgbClr val="7030A0"/>
                </a:solidFill>
              </a:rPr>
              <a:t>retrieval of the archived object by the repository’s users.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609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OAIS Preservation Metadata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93669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OAIS metadata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Content Data Object Description </a:t>
            </a:r>
            <a:r>
              <a:rPr lang="en-US" sz="3200" dirty="0" smtClean="0">
                <a:solidFill>
                  <a:srgbClr val="7030A0"/>
                </a:solidFill>
              </a:rPr>
              <a:t>(partial list)</a:t>
            </a:r>
          </a:p>
          <a:p>
            <a:pPr>
              <a:buNone/>
            </a:pPr>
            <a:endParaRPr lang="en-US" sz="1400" dirty="0" smtClean="0">
              <a:solidFill>
                <a:srgbClr val="7030A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Underlying abstract form description </a:t>
            </a:r>
            <a:endParaRPr lang="en-US" sz="2800" dirty="0" smtClean="0">
              <a:solidFill>
                <a:srgbClr val="7030A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Structural type</a:t>
            </a: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Technical infrastructure of complex object </a:t>
            </a:r>
            <a:endParaRPr lang="en-US" sz="2800" dirty="0" smtClean="0">
              <a:solidFill>
                <a:srgbClr val="7030A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File description</a:t>
            </a: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Installation requirements </a:t>
            </a: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Size</a:t>
            </a:r>
          </a:p>
          <a:p>
            <a:pPr lvl="1">
              <a:spcBef>
                <a:spcPts val="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Quirks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5750004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http://www.dlib.org/dlib/september11/shaon/09shaon.print.html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 descr="shaon-fi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26315"/>
            <a:ext cx="6901997" cy="4218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685800"/>
            <a:ext cx="6901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OAIS 2.0 Model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76054"/>
            <a:ext cx="8042276" cy="1336956"/>
          </a:xfrm>
        </p:spPr>
        <p:txBody>
          <a:bodyPr/>
          <a:lstStyle/>
          <a:p>
            <a:r>
              <a:rPr lang="en-US" sz="3200" dirty="0"/>
              <a:t>PREMIS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PREservation Metadata: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Implementation </a:t>
            </a:r>
            <a:r>
              <a:rPr lang="en-US" sz="3200" dirty="0"/>
              <a:t>Strategies)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62199"/>
            <a:ext cx="8042276" cy="35814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The Data Dictionary provides detailed descriptions </a:t>
            </a:r>
            <a:r>
              <a:rPr lang="en-US" dirty="0" smtClean="0">
                <a:solidFill>
                  <a:srgbClr val="7030A0"/>
                </a:solidFill>
              </a:rPr>
              <a:t>of metadata </a:t>
            </a:r>
            <a:r>
              <a:rPr lang="en-US" dirty="0">
                <a:solidFill>
                  <a:srgbClr val="7030A0"/>
                </a:solidFill>
              </a:rPr>
              <a:t>associated with the Object, Event, Agent, and Rights </a:t>
            </a:r>
            <a:r>
              <a:rPr lang="en-US" dirty="0" smtClean="0">
                <a:solidFill>
                  <a:srgbClr val="7030A0"/>
                </a:solidFill>
              </a:rPr>
              <a:t>entities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www.loc.gov/standards/</a:t>
            </a:r>
            <a:r>
              <a:rPr lang="en-US" b="1" i="1" dirty="0" smtClean="0">
                <a:solidFill>
                  <a:srgbClr val="7030A0"/>
                </a:solidFill>
              </a:rPr>
              <a:t>premis</a:t>
            </a:r>
            <a:r>
              <a:rPr lang="en-US" i="1" dirty="0" smtClean="0">
                <a:solidFill>
                  <a:srgbClr val="7030A0"/>
                </a:solidFill>
              </a:rPr>
              <a:t>/v2/</a:t>
            </a:r>
            <a:r>
              <a:rPr lang="en-US" b="1" i="1" dirty="0" smtClean="0">
                <a:solidFill>
                  <a:srgbClr val="7030A0"/>
                </a:solidFill>
              </a:rPr>
              <a:t>premis</a:t>
            </a:r>
            <a:r>
              <a:rPr lang="en-US" i="1" dirty="0" smtClean="0">
                <a:solidFill>
                  <a:srgbClr val="7030A0"/>
                </a:solidFill>
              </a:rPr>
              <a:t>-2-1.pdf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614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 2.0 Data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4325" y="1976437"/>
            <a:ext cx="5972175" cy="3590925"/>
          </a:xfrm>
        </p:spPr>
      </p:pic>
      <p:sp>
        <p:nvSpPr>
          <p:cNvPr id="5" name="TextBox 4"/>
          <p:cNvSpPr txBox="1"/>
          <p:nvPr/>
        </p:nvSpPr>
        <p:spPr>
          <a:xfrm>
            <a:off x="2209800" y="5867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http://www.dlib.org/dlib/may08/lavoie/05lavoie.html</a:t>
            </a:r>
          </a:p>
        </p:txBody>
      </p:sp>
    </p:spTree>
    <p:extLst>
      <p:ext uri="{BB962C8B-B14F-4D97-AF65-F5344CB8AC3E}">
        <p14:creationId xmlns:p14="http://schemas.microsoft.com/office/powerpoint/2010/main" xmlns="" val="2587865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 uses “semantic units”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600201"/>
            <a:ext cx="7448551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1.1 </a:t>
            </a:r>
            <a:r>
              <a:rPr lang="en-US" sz="1800" dirty="0" smtClean="0">
                <a:solidFill>
                  <a:srgbClr val="7030A0"/>
                </a:solidFill>
              </a:rPr>
              <a:t>objectIdentifier (M, R)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1.1.1 objectIdentifierType (M, NR)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1.2 </a:t>
            </a:r>
            <a:r>
              <a:rPr lang="en-US" sz="1800" dirty="0" smtClean="0">
                <a:solidFill>
                  <a:srgbClr val="7030A0"/>
                </a:solidFill>
              </a:rPr>
              <a:t>objectCategory (M, NR)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 smtClean="0">
                <a:solidFill>
                  <a:srgbClr val="7030A0"/>
                </a:solidFill>
              </a:rPr>
              <a:t>1.3 preservationLevel (O, R) [representation, file]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1.3.1 preservationLevelValue (M, NR) [representation, file]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1.3.2 preservationLevelRole (O, NR) [representation, file]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1.3.3 preservationLevelRationale (O, R) [representation, file]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1.3.4 preservationLevelDateAssigned (O, NR) [representation, file]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1.4 significantProperties (O, R)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1.4.2 </a:t>
            </a:r>
            <a:r>
              <a:rPr lang="en-US" sz="1800" dirty="0" smtClean="0">
                <a:solidFill>
                  <a:srgbClr val="7030A0"/>
                </a:solidFill>
              </a:rPr>
              <a:t>significantPropertiesValue (O, NR)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1.5 </a:t>
            </a:r>
            <a:r>
              <a:rPr lang="en-US" sz="1800" dirty="0" smtClean="0">
                <a:solidFill>
                  <a:srgbClr val="7030A0"/>
                </a:solidFill>
              </a:rPr>
              <a:t>objectCharacteristics (M, R) [file, bitstream]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1.5.1 compositionLevel (M, NR) [file, bitstream]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6434"/>
            <a:ext cx="8042276" cy="758732"/>
          </a:xfrm>
        </p:spPr>
        <p:txBody>
          <a:bodyPr/>
          <a:lstStyle/>
          <a:p>
            <a:r>
              <a:rPr lang="en-US" sz="3600" dirty="0" smtClean="0"/>
              <a:t>PREMIS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8042276" cy="45720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PREMIS fields describe: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en-US" dirty="0" smtClean="0">
                <a:solidFill>
                  <a:srgbClr val="7030A0"/>
                </a:solidFill>
              </a:rPr>
              <a:t>unique </a:t>
            </a:r>
            <a:r>
              <a:rPr lang="en-US" dirty="0" smtClean="0">
                <a:solidFill>
                  <a:srgbClr val="FF0000"/>
                </a:solidFill>
              </a:rPr>
              <a:t>identifier</a:t>
            </a:r>
            <a:r>
              <a:rPr lang="en-US" dirty="0" smtClean="0">
                <a:solidFill>
                  <a:srgbClr val="7030A0"/>
                </a:solidFill>
              </a:rPr>
              <a:t> for the object (type and value),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</a:rPr>
              <a:t>fixity </a:t>
            </a:r>
            <a:r>
              <a:rPr lang="en-US" dirty="0" smtClean="0">
                <a:solidFill>
                  <a:srgbClr val="7030A0"/>
                </a:solidFill>
              </a:rPr>
              <a:t>information such as a </a:t>
            </a:r>
            <a:r>
              <a:rPr lang="en-US" dirty="0" smtClean="0">
                <a:solidFill>
                  <a:srgbClr val="FF0000"/>
                </a:solidFill>
              </a:rPr>
              <a:t>checksum</a:t>
            </a:r>
            <a:r>
              <a:rPr lang="en-US" dirty="0" smtClean="0">
                <a:solidFill>
                  <a:srgbClr val="7030A0"/>
                </a:solidFill>
              </a:rPr>
              <a:t> (message digest) and the algorithm </a:t>
            </a:r>
            <a:r>
              <a:rPr lang="en-US" dirty="0" smtClean="0">
                <a:solidFill>
                  <a:srgbClr val="7030A0"/>
                </a:solidFill>
              </a:rPr>
              <a:t>used to </a:t>
            </a:r>
            <a:r>
              <a:rPr lang="en-US" dirty="0" smtClean="0">
                <a:solidFill>
                  <a:srgbClr val="7030A0"/>
                </a:solidFill>
              </a:rPr>
              <a:t>derive it</a:t>
            </a:r>
            <a:r>
              <a:rPr lang="en-US" dirty="0" smtClean="0">
                <a:solidFill>
                  <a:srgbClr val="7030A0"/>
                </a:solidFill>
              </a:rPr>
              <a:t>, the </a:t>
            </a:r>
            <a:r>
              <a:rPr lang="en-US" dirty="0" smtClean="0">
                <a:solidFill>
                  <a:srgbClr val="7030A0"/>
                </a:solidFill>
              </a:rPr>
              <a:t>size of the object,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format</a:t>
            </a:r>
            <a:r>
              <a:rPr lang="en-US" dirty="0" smtClean="0">
                <a:solidFill>
                  <a:srgbClr val="7030A0"/>
                </a:solidFill>
              </a:rPr>
              <a:t> of the object, which can be specified directly or by linking to </a:t>
            </a:r>
            <a:r>
              <a:rPr lang="en-US" dirty="0" smtClean="0">
                <a:solidFill>
                  <a:srgbClr val="7030A0"/>
                </a:solidFill>
              </a:rPr>
              <a:t>a format </a:t>
            </a:r>
            <a:r>
              <a:rPr lang="en-US" dirty="0" smtClean="0">
                <a:solidFill>
                  <a:srgbClr val="7030A0"/>
                </a:solidFill>
              </a:rPr>
              <a:t>registry</a:t>
            </a:r>
            <a:r>
              <a:rPr lang="en-US" dirty="0" smtClean="0">
                <a:solidFill>
                  <a:srgbClr val="7030A0"/>
                </a:solidFill>
              </a:rPr>
              <a:t>, the </a:t>
            </a:r>
            <a:r>
              <a:rPr lang="en-US" dirty="0" smtClean="0">
                <a:solidFill>
                  <a:srgbClr val="7030A0"/>
                </a:solidFill>
              </a:rPr>
              <a:t>original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>
                <a:solidFill>
                  <a:srgbClr val="7030A0"/>
                </a:solidFill>
              </a:rPr>
              <a:t> of the object</a:t>
            </a:r>
            <a:r>
              <a:rPr lang="en-US" dirty="0" smtClean="0">
                <a:solidFill>
                  <a:srgbClr val="7030A0"/>
                </a:solidFill>
              </a:rPr>
              <a:t>, information </a:t>
            </a:r>
            <a:r>
              <a:rPr lang="en-US" dirty="0" smtClean="0">
                <a:solidFill>
                  <a:srgbClr val="7030A0"/>
                </a:solidFill>
              </a:rPr>
              <a:t>about its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  <a:r>
              <a:rPr lang="en-US" dirty="0" smtClean="0">
                <a:solidFill>
                  <a:srgbClr val="7030A0"/>
                </a:solidFill>
              </a:rPr>
              <a:t>, information </a:t>
            </a:r>
            <a:r>
              <a:rPr lang="en-US" dirty="0" smtClean="0">
                <a:solidFill>
                  <a:srgbClr val="7030A0"/>
                </a:solidFill>
              </a:rPr>
              <a:t>about inhibitors</a:t>
            </a:r>
            <a:r>
              <a:rPr lang="en-US" dirty="0" smtClean="0">
                <a:solidFill>
                  <a:srgbClr val="7030A0"/>
                </a:solidFill>
              </a:rPr>
              <a:t>, information </a:t>
            </a:r>
            <a:r>
              <a:rPr lang="en-US" dirty="0" smtClean="0">
                <a:solidFill>
                  <a:srgbClr val="7030A0"/>
                </a:solidFill>
              </a:rPr>
              <a:t>about its </a:t>
            </a:r>
            <a:r>
              <a:rPr lang="en-US" dirty="0" smtClean="0">
                <a:solidFill>
                  <a:srgbClr val="FF0000"/>
                </a:solidFill>
              </a:rPr>
              <a:t>significant properties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</a:rPr>
              <a:t>information </a:t>
            </a:r>
            <a:r>
              <a:rPr lang="en-US" dirty="0" smtClean="0">
                <a:solidFill>
                  <a:srgbClr val="7030A0"/>
                </a:solidFill>
              </a:rPr>
              <a:t>about its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, where </a:t>
            </a:r>
            <a:r>
              <a:rPr lang="en-US" dirty="0" smtClean="0">
                <a:solidFill>
                  <a:srgbClr val="7030A0"/>
                </a:solidFill>
              </a:rPr>
              <a:t>and on what medium it is stored</a:t>
            </a:r>
            <a:r>
              <a:rPr lang="en-US" dirty="0" smtClean="0">
                <a:solidFill>
                  <a:srgbClr val="7030A0"/>
                </a:solidFill>
              </a:rPr>
              <a:t>, digital </a:t>
            </a:r>
            <a:r>
              <a:rPr lang="en-US" dirty="0" smtClean="0">
                <a:solidFill>
                  <a:srgbClr val="7030A0"/>
                </a:solidFill>
              </a:rPr>
              <a:t>signature information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relationships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with other objects and other types of entities.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PREMIS DTD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PREMIS expressed in XML</a:t>
            </a:r>
            <a:endParaRPr lang="en-US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554" t="50877" r="17078" b="15790"/>
          <a:stretch>
            <a:fillRect/>
          </a:stretch>
        </p:blipFill>
        <p:spPr bwMode="auto">
          <a:xfrm>
            <a:off x="417095" y="1905000"/>
            <a:ext cx="838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5334000"/>
            <a:ext cx="645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http://www.loc.gov/standards/premis/understanding-premis.pdf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0200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Short Survey: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Metadata Experience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Do the best you can do 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for </a:t>
            </a:r>
            <a:r>
              <a:rPr lang="en-US" sz="5400" i="1" dirty="0" smtClean="0">
                <a:solidFill>
                  <a:srgbClr val="C00000"/>
                </a:solidFill>
              </a:rPr>
              <a:t>your</a:t>
            </a:r>
            <a:r>
              <a:rPr lang="en-US" sz="5400" dirty="0" smtClean="0">
                <a:solidFill>
                  <a:srgbClr val="C00000"/>
                </a:solidFill>
              </a:rPr>
              <a:t> collections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http://</a:t>
            </a:r>
            <a:r>
              <a:rPr lang="en-US" sz="2000" dirty="0" smtClean="0">
                <a:solidFill>
                  <a:srgbClr val="002060"/>
                </a:solidFill>
              </a:rPr>
              <a:t>www.oclc.org/research/activities/past/orprojects/pmwg/presmeta_wp.pdf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http</a:t>
            </a:r>
            <a:r>
              <a:rPr lang="en-US" sz="2000" dirty="0" smtClean="0">
                <a:solidFill>
                  <a:srgbClr val="002060"/>
                </a:solidFill>
              </a:rPr>
              <a:t>://</a:t>
            </a:r>
            <a:r>
              <a:rPr lang="en-US" sz="2000" dirty="0" smtClean="0">
                <a:solidFill>
                  <a:srgbClr val="002060"/>
                </a:solidFill>
              </a:rPr>
              <a:t>www.loc.gov/standards/premis/FE_Dappert_Enders_MetadataStds_isqv22no2.pdf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http</a:t>
            </a:r>
            <a:r>
              <a:rPr lang="en-US" sz="2000" dirty="0" smtClean="0">
                <a:solidFill>
                  <a:srgbClr val="002060"/>
                </a:solidFill>
              </a:rPr>
              <a:t>://</a:t>
            </a:r>
            <a:r>
              <a:rPr lang="en-US" sz="2000" dirty="0" smtClean="0">
                <a:solidFill>
                  <a:srgbClr val="002060"/>
                </a:solidFill>
              </a:rPr>
              <a:t>www.oclc.org/support/documentation/pdf/da_metadata_elements.pdf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C00000"/>
                </a:solidFill>
              </a:rPr>
              <a:t>big kudos to Angela Dappert </a:t>
            </a:r>
            <a:r>
              <a:rPr lang="en-US" sz="2000" dirty="0" smtClean="0">
                <a:solidFill>
                  <a:srgbClr val="002060"/>
                </a:solidFill>
              </a:rPr>
              <a:t>of the British Library for offering her presentation “Preservation Metadata” under Creative Commons license 2.0 UK/Wales (2008)</a:t>
            </a:r>
            <a:r>
              <a:rPr lang="en-US" sz="1600" dirty="0" smtClean="0">
                <a:solidFill>
                  <a:srgbClr val="002060"/>
                </a:solidFill>
              </a:rPr>
              <a:t>: </a:t>
            </a:r>
            <a:r>
              <a:rPr lang="en-US" sz="1600" dirty="0" smtClean="0">
                <a:solidFill>
                  <a:srgbClr val="002060"/>
                </a:solidFill>
              </a:rPr>
              <a:t>http://www.google.com/url?sa=t&amp;rct=j&amp;q=&amp;esrc=s&amp;source=web&amp;cd=2&amp;ved=0CCwQFjAB&amp;url=http%3A%2F%2Fwww.digitalpreservationeurope.eu%2Fpreservation-training-materials%2Ffiles%2FPreservationMetadataPart1.ppt&amp;ei=e2qYT_C8GM3WiAKa6tjVDw&amp;usg=AFQjCNGqUjgPNSwqZmCqq2VjDiSwM2jRdg&amp;sig2=rQOZEtIt9nLzusOSLU61tA</a:t>
            </a:r>
            <a:endParaRPr lang="en-US" sz="1600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3933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343400"/>
          </a:xfrm>
        </p:spPr>
        <p:txBody>
          <a:bodyPr/>
          <a:lstStyle/>
          <a:p>
            <a:pPr indent="0" algn="l">
              <a:spcBef>
                <a:spcPts val="0"/>
              </a:spcBef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Thank you!</a:t>
            </a:r>
          </a:p>
          <a:p>
            <a:pPr indent="0" algn="l">
              <a:spcBef>
                <a:spcPts val="0"/>
              </a:spcBef>
              <a:buNone/>
            </a:pPr>
            <a:endParaRPr lang="en-US" dirty="0" smtClean="0"/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Friday Valentine</a:t>
            </a:r>
            <a:endParaRPr lang="en-US" sz="2800" dirty="0" smtClean="0">
              <a:solidFill>
                <a:srgbClr val="0070C0"/>
              </a:solidFill>
            </a:endParaRPr>
          </a:p>
          <a:p>
            <a:pPr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friday.valentine@chemeketa.edu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As a descriptive cataloger,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I want to know what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data/fields/information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are </a:t>
            </a:r>
            <a:r>
              <a:rPr lang="en-US" sz="4000" dirty="0" smtClean="0">
                <a:solidFill>
                  <a:srgbClr val="FF0000"/>
                </a:solidFill>
              </a:rPr>
              <a:t>essential</a:t>
            </a:r>
            <a:r>
              <a:rPr lang="en-US" sz="4000" dirty="0" smtClean="0">
                <a:solidFill>
                  <a:srgbClr val="7030A0"/>
                </a:solidFill>
              </a:rPr>
              <a:t> to 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digital preservation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28600"/>
            <a:ext cx="8042276" cy="803556"/>
          </a:xfrm>
        </p:spPr>
        <p:txBody>
          <a:bodyPr/>
          <a:lstStyle/>
          <a:p>
            <a:r>
              <a:rPr lang="en-US" sz="3600" dirty="0" smtClean="0"/>
              <a:t>Types of Metadata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59" t="15865" r="18394" b="17469"/>
          <a:stretch>
            <a:fillRect/>
          </a:stretch>
        </p:blipFill>
        <p:spPr bwMode="auto">
          <a:xfrm>
            <a:off x="664354" y="1032156"/>
            <a:ext cx="7927197" cy="502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9275" y="6052714"/>
            <a:ext cx="745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85000"/>
                  </a:schemeClr>
                </a:solidFill>
              </a:rPr>
              <a:t>http://www.getty.edu/research/publications/electronic_publications/intrometadata/setting.html</a:t>
            </a:r>
            <a:endParaRPr lang="en-US" sz="1400" dirty="0">
              <a:solidFill>
                <a:schemeClr val="accent6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92134"/>
            <a:ext cx="8042276" cy="834932"/>
          </a:xfrm>
        </p:spPr>
        <p:txBody>
          <a:bodyPr/>
          <a:lstStyle/>
          <a:p>
            <a:r>
              <a:rPr lang="en-US" sz="4000" dirty="0" smtClean="0"/>
              <a:t>What Objects Need Preserving?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27066"/>
            <a:ext cx="7829551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Historical importance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Provenance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Decide: Short use / long use / keep permanently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We can’t always know for sure, “best guess”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Some fields do double duty with regards to preservation information. Example: “Description” should not only describe the object but why the object is important for preservation.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8150" y="941388"/>
            <a:ext cx="8229600" cy="747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Preservation Metadata?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057400"/>
            <a:ext cx="7239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</a:rPr>
              <a:t> Information </a:t>
            </a:r>
            <a:r>
              <a:rPr lang="en-GB" sz="3200" dirty="0" smtClean="0">
                <a:solidFill>
                  <a:srgbClr val="7030A0"/>
                </a:solidFill>
              </a:rPr>
              <a:t>that is essential to ensure </a:t>
            </a:r>
            <a:r>
              <a:rPr lang="en-GB" sz="3200" dirty="0" smtClean="0">
                <a:solidFill>
                  <a:srgbClr val="FF0000"/>
                </a:solidFill>
              </a:rPr>
              <a:t>long-term accessibility </a:t>
            </a:r>
            <a:r>
              <a:rPr lang="en-GB" sz="3200" dirty="0" smtClean="0">
                <a:solidFill>
                  <a:srgbClr val="7030A0"/>
                </a:solidFill>
              </a:rPr>
              <a:t>of digital </a:t>
            </a:r>
            <a:r>
              <a:rPr lang="en-GB" sz="3200" dirty="0" smtClean="0">
                <a:solidFill>
                  <a:srgbClr val="7030A0"/>
                </a:solidFill>
              </a:rPr>
              <a:t>resources</a:t>
            </a:r>
          </a:p>
          <a:p>
            <a:endParaRPr lang="en-GB" sz="105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 Must </a:t>
            </a:r>
            <a:r>
              <a:rPr lang="en-US" sz="3200" dirty="0" smtClean="0">
                <a:solidFill>
                  <a:srgbClr val="7030A0"/>
                </a:solidFill>
              </a:rPr>
              <a:t>be able to exist independently from the systems which were used to create </a:t>
            </a:r>
            <a:r>
              <a:rPr lang="en-US" sz="3200" dirty="0" smtClean="0">
                <a:solidFill>
                  <a:srgbClr val="7030A0"/>
                </a:solidFill>
              </a:rPr>
              <a:t>them (extractable/shareable)</a:t>
            </a:r>
            <a:r>
              <a:rPr lang="en-GB" sz="3200" dirty="0" smtClean="0">
                <a:solidFill>
                  <a:srgbClr val="7030A0"/>
                </a:solidFill>
              </a:rPr>
              <a:t> </a:t>
            </a:r>
            <a:endParaRPr lang="en-GB" sz="3200" dirty="0" smtClean="0">
              <a:solidFill>
                <a:srgbClr val="7030A0"/>
              </a:solidFill>
            </a:endParaRPr>
          </a:p>
          <a:p>
            <a:endParaRPr lang="en-GB" sz="1050" dirty="0" smtClean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578149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Dappert, 2008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	Preservation </a:t>
            </a:r>
            <a:r>
              <a:rPr lang="en-US" sz="2800" dirty="0" smtClean="0">
                <a:solidFill>
                  <a:srgbClr val="7030A0"/>
                </a:solidFill>
              </a:rPr>
              <a:t>functions can vary from one repository to another, but will </a:t>
            </a:r>
            <a:r>
              <a:rPr lang="en-US" sz="2800" dirty="0" smtClean="0">
                <a:solidFill>
                  <a:srgbClr val="7030A0"/>
                </a:solidFill>
              </a:rPr>
              <a:t>generally include </a:t>
            </a:r>
            <a:r>
              <a:rPr lang="en-US" sz="2800" dirty="0" smtClean="0">
                <a:solidFill>
                  <a:srgbClr val="7030A0"/>
                </a:solidFill>
              </a:rPr>
              <a:t>actions to ensure that digital objects remain </a:t>
            </a:r>
            <a:r>
              <a:rPr lang="en-US" sz="2800" dirty="0" smtClean="0">
                <a:solidFill>
                  <a:srgbClr val="FF0000"/>
                </a:solidFill>
              </a:rPr>
              <a:t>viable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(i.e., can be read </a:t>
            </a:r>
            <a:r>
              <a:rPr lang="en-US" sz="2800" dirty="0" smtClean="0">
                <a:solidFill>
                  <a:srgbClr val="7030A0"/>
                </a:solidFill>
              </a:rPr>
              <a:t>from media</a:t>
            </a:r>
            <a:r>
              <a:rPr lang="en-US" sz="2800" dirty="0" smtClean="0">
                <a:solidFill>
                  <a:srgbClr val="7030A0"/>
                </a:solidFill>
              </a:rPr>
              <a:t>) and </a:t>
            </a:r>
            <a:r>
              <a:rPr lang="en-US" sz="2800" dirty="0" smtClean="0">
                <a:solidFill>
                  <a:srgbClr val="FF0000"/>
                </a:solidFill>
              </a:rPr>
              <a:t>renderable</a:t>
            </a:r>
            <a:r>
              <a:rPr lang="en-US" sz="2800" dirty="0" smtClean="0">
                <a:solidFill>
                  <a:srgbClr val="7030A0"/>
                </a:solidFill>
              </a:rPr>
              <a:t> (i.e., can be displayed, played or otherwise interpreted </a:t>
            </a:r>
            <a:r>
              <a:rPr lang="en-US" sz="2800" dirty="0" smtClean="0">
                <a:solidFill>
                  <a:srgbClr val="7030A0"/>
                </a:solidFill>
              </a:rPr>
              <a:t>by application </a:t>
            </a:r>
            <a:r>
              <a:rPr lang="en-US" sz="2800" dirty="0" smtClean="0">
                <a:solidFill>
                  <a:srgbClr val="7030A0"/>
                </a:solidFill>
              </a:rPr>
              <a:t>software), as well as to ensure that digital objects in the repository </a:t>
            </a:r>
            <a:r>
              <a:rPr lang="en-US" sz="2800" dirty="0" smtClean="0">
                <a:solidFill>
                  <a:srgbClr val="FF0000"/>
                </a:solidFill>
              </a:rPr>
              <a:t>are </a:t>
            </a:r>
            <a:r>
              <a:rPr lang="en-US" sz="2800" dirty="0" smtClean="0">
                <a:solidFill>
                  <a:srgbClr val="FF0000"/>
                </a:solidFill>
              </a:rPr>
              <a:t>not inadvertently </a:t>
            </a:r>
            <a:r>
              <a:rPr lang="en-US" sz="2800" dirty="0" smtClean="0">
                <a:solidFill>
                  <a:srgbClr val="FF0000"/>
                </a:solidFill>
              </a:rPr>
              <a:t>altered</a:t>
            </a:r>
            <a:r>
              <a:rPr lang="en-US" sz="2800" dirty="0" smtClean="0">
                <a:solidFill>
                  <a:srgbClr val="7030A0"/>
                </a:solidFill>
              </a:rPr>
              <a:t>, and that legitimate changes to objects are documented.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802868"/>
            <a:ext cx="630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95000"/>
                  </a:schemeClr>
                </a:solidFill>
              </a:rPr>
              <a:t>http://www.loc.gov/standards/premis/understanding-premis.pdf</a:t>
            </a:r>
            <a:endParaRPr lang="en-US" dirty="0">
              <a:solidFill>
                <a:schemeClr val="accent6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62000"/>
            <a:ext cx="8042276" cy="518160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4300" dirty="0" smtClean="0">
                <a:solidFill>
                  <a:srgbClr val="002060"/>
                </a:solidFill>
              </a:rPr>
              <a:t>Preservation metadata is </a:t>
            </a:r>
            <a:endParaRPr lang="en-GB" sz="43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4300" dirty="0" smtClean="0">
                <a:solidFill>
                  <a:srgbClr val="002060"/>
                </a:solidFill>
              </a:rPr>
              <a:t>intended </a:t>
            </a:r>
            <a:r>
              <a:rPr lang="en-GB" sz="4300" dirty="0" smtClean="0">
                <a:solidFill>
                  <a:srgbClr val="002060"/>
                </a:solidFill>
              </a:rPr>
              <a:t>to store </a:t>
            </a:r>
          </a:p>
          <a:p>
            <a:pPr lvl="2">
              <a:lnSpc>
                <a:spcPct val="9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technical details on the format, structure and use of the digital </a:t>
            </a:r>
            <a:r>
              <a:rPr lang="en-GB" sz="3200" dirty="0" smtClean="0">
                <a:solidFill>
                  <a:srgbClr val="7030A0"/>
                </a:solidFill>
              </a:rPr>
              <a:t>content </a:t>
            </a:r>
            <a:endParaRPr lang="en-GB" sz="3200" dirty="0" smtClean="0">
              <a:solidFill>
                <a:srgbClr val="7030A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the history of all actions performed on the resource including changes and </a:t>
            </a:r>
            <a:r>
              <a:rPr lang="en-GB" sz="3200" dirty="0" smtClean="0">
                <a:solidFill>
                  <a:srgbClr val="7030A0"/>
                </a:solidFill>
              </a:rPr>
              <a:t>decisions </a:t>
            </a:r>
            <a:endParaRPr lang="en-GB" sz="3200" dirty="0" smtClean="0">
              <a:solidFill>
                <a:srgbClr val="7030A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the authenticity information such as technical features or custody </a:t>
            </a:r>
            <a:r>
              <a:rPr lang="en-GB" sz="3200" dirty="0" smtClean="0">
                <a:solidFill>
                  <a:srgbClr val="7030A0"/>
                </a:solidFill>
              </a:rPr>
              <a:t>history</a:t>
            </a:r>
            <a:endParaRPr lang="en-GB" sz="3200" dirty="0" smtClean="0">
              <a:solidFill>
                <a:srgbClr val="7030A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the responsibilities and rights information applicable to preservation </a:t>
            </a:r>
            <a:r>
              <a:rPr lang="en-GB" sz="3200" dirty="0" smtClean="0">
                <a:solidFill>
                  <a:srgbClr val="7030A0"/>
                </a:solidFill>
              </a:rPr>
              <a:t>actions</a:t>
            </a:r>
            <a:endParaRPr lang="en-GB" sz="3200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75893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Dappert, 2008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Space">
  <a:themeElements>
    <a:clrScheme name="Custom 2">
      <a:dk1>
        <a:srgbClr val="4B5C1D"/>
      </a:dk1>
      <a:lt1>
        <a:srgbClr val="4B5C1D"/>
      </a:lt1>
      <a:dk2>
        <a:srgbClr val="321B0C"/>
      </a:dk2>
      <a:lt2>
        <a:srgbClr val="A8A260"/>
      </a:lt2>
      <a:accent1>
        <a:srgbClr val="002060"/>
      </a:accent1>
      <a:accent2>
        <a:srgbClr val="C55F20"/>
      </a:accent2>
      <a:accent3>
        <a:srgbClr val="30797B"/>
      </a:accent3>
      <a:accent4>
        <a:srgbClr val="263210"/>
      </a:accent4>
      <a:accent5>
        <a:srgbClr val="A8A260"/>
      </a:accent5>
      <a:accent6>
        <a:srgbClr val="FFFFFF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4D1107F61A4F4B9158A4A9003FA849" ma:contentTypeVersion="0" ma:contentTypeDescription="Create a new document." ma:contentTypeScope="" ma:versionID="3bc2fe6f36cd0b585ce5f5aa88ea524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24AFD9-57DC-4978-A58C-25E460445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5F6FD0A-0D16-44C5-992C-8E8F48FE96C7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2198BE3-DAE9-4C6C-AB31-66A3CAD2A9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WhiteSpace</Template>
  <TotalTime>670</TotalTime>
  <Words>915</Words>
  <Application>Microsoft Office PowerPoint</Application>
  <PresentationFormat>On-screen Show (4:3)</PresentationFormat>
  <Paragraphs>165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WhiteSpace</vt:lpstr>
      <vt:lpstr>Slide 1</vt:lpstr>
      <vt:lpstr>Slide 2</vt:lpstr>
      <vt:lpstr>Slide 3</vt:lpstr>
      <vt:lpstr>Slide 4</vt:lpstr>
      <vt:lpstr>Types of Metadata</vt:lpstr>
      <vt:lpstr>What Objects Need Preserving?</vt:lpstr>
      <vt:lpstr>Slide 7</vt:lpstr>
      <vt:lpstr>Another Definition</vt:lpstr>
      <vt:lpstr>Slide 9</vt:lpstr>
      <vt:lpstr>Technical information</vt:lpstr>
      <vt:lpstr>Slide 11</vt:lpstr>
      <vt:lpstr>Why is digital preservation  so difficult?</vt:lpstr>
      <vt:lpstr>Digital Object Lifecycle</vt:lpstr>
      <vt:lpstr>Preservation Look @ Digital Object Lifecycle</vt:lpstr>
      <vt:lpstr>Big Picture Reality Check</vt:lpstr>
      <vt:lpstr>RLG, May 1998</vt:lpstr>
      <vt:lpstr>MARC preservation (2009?)</vt:lpstr>
      <vt:lpstr>(some) Dublin Core fields</vt:lpstr>
      <vt:lpstr>OCLC’s Digital Archive</vt:lpstr>
      <vt:lpstr>Do It Yourself</vt:lpstr>
      <vt:lpstr>Preservation Standards</vt:lpstr>
      <vt:lpstr>Slide 22</vt:lpstr>
      <vt:lpstr>OAIS metadata expression</vt:lpstr>
      <vt:lpstr>Slide 24</vt:lpstr>
      <vt:lpstr>PREMIS  (PREservation Metadata:  Implementation Strategies)</vt:lpstr>
      <vt:lpstr>PREMIS 2.0 Data Model</vt:lpstr>
      <vt:lpstr>PREMIS uses “semantic units”</vt:lpstr>
      <vt:lpstr>PREMIS</vt:lpstr>
      <vt:lpstr>PREMIS expressed in XML</vt:lpstr>
      <vt:lpstr>Slide 30</vt:lpstr>
      <vt:lpstr>Links to References</vt:lpstr>
      <vt:lpstr>Slide 32</vt:lpstr>
    </vt:vector>
  </TitlesOfParts>
  <Company>Chemeketa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Friday Valentine</dc:creator>
  <cp:lastModifiedBy> </cp:lastModifiedBy>
  <cp:revision>67</cp:revision>
  <dcterms:created xsi:type="dcterms:W3CDTF">2012-04-11T23:29:19Z</dcterms:created>
  <dcterms:modified xsi:type="dcterms:W3CDTF">2012-04-25T22:16:25Z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0x0101007F4D1107F61A4F4B9158A4A9003FA849</vt:lpwstr>
  </property>
</Properties>
</file>