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7" r:id="rId4"/>
    <p:sldId id="259" r:id="rId5"/>
    <p:sldId id="266" r:id="rId6"/>
    <p:sldId id="261" r:id="rId7"/>
    <p:sldId id="262" r:id="rId8"/>
    <p:sldId id="264" r:id="rId9"/>
    <p:sldId id="263" r:id="rId10"/>
    <p:sldId id="268" r:id="rId11"/>
    <p:sldId id="269"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673" autoAdjust="0"/>
  </p:normalViewPr>
  <p:slideViewPr>
    <p:cSldViewPr>
      <p:cViewPr varScale="1">
        <p:scale>
          <a:sx n="47" d="100"/>
          <a:sy n="47" d="100"/>
        </p:scale>
        <p:origin x="-18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A7A3E9-9034-40AA-83E5-C981005F7A38}" type="datetimeFigureOut">
              <a:rPr lang="en-US"/>
              <a:pPr>
                <a:defRPr/>
              </a:pPr>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5EA03FF-BFBB-4108-8BFB-6CBFC0E8E0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Please forgive me in advance for giving you my yearly five minute spiel based on theory and introspection.</a:t>
            </a:r>
          </a:p>
          <a:p>
            <a:pPr eaLnBrk="1" hangingPunct="1">
              <a:spcBef>
                <a:spcPct val="0"/>
              </a:spcBef>
            </a:pPr>
            <a:endParaRPr lang="en-US" smtClean="0"/>
          </a:p>
          <a:p>
            <a:pPr eaLnBrk="1" hangingPunct="1">
              <a:spcBef>
                <a:spcPct val="0"/>
              </a:spcBef>
            </a:pPr>
            <a:r>
              <a:rPr lang="en-US" smtClean="0"/>
              <a:t>Does Oregon need a library/librarian/libraries/librarianship revolution?</a:t>
            </a:r>
          </a:p>
          <a:p>
            <a:pPr eaLnBrk="1" hangingPunct="1">
              <a:spcBef>
                <a:spcPct val="0"/>
              </a:spcBef>
            </a:pPr>
            <a:r>
              <a:rPr lang="en-US" smtClean="0"/>
              <a:t>You may be wondering why I would even ask that question and what relevance it has to virtual reference. I think it has quite a lot to do with our virtual reference work, which I hope to unpack for you in my short five minutes. </a:t>
            </a:r>
          </a:p>
          <a:p>
            <a:pPr eaLnBrk="1" hangingPunct="1">
              <a:spcBef>
                <a:spcPct val="0"/>
              </a:spcBef>
            </a:pPr>
            <a:r>
              <a:rPr lang="en-US" smtClean="0"/>
              <a:t/>
            </a:r>
            <a:br>
              <a:rPr lang="en-US" smtClean="0"/>
            </a:br>
            <a:r>
              <a:rPr lang="en-US" smtClean="0"/>
              <a:t>Recently I’ve been spending a lot of time thinking about the idea of revolt and how both revolutions and the act of revolting cause changes, or at least changes of thinking in our communities.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915E19-88A4-4FE4-BC72-8B3F13599F7B}"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leave you with one more question: When we return to our respective libraries on Monday, and for that matter every day thereafter, what will we--individually and collectively--do to move, shake and transform our communities?</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29F42-E1F6-4683-A72B-1994014D53DD}"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Thank you.</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AC8F31-AF86-42BE-8460-951B85FF0C65}"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of the theories that has crossed my path--thanks to Rory Litwin--appeared in a 1969 article by Marie Haug and Marvin Sussman. In it they outline a theory regarding “client revolt” and the “new careers movement.” To over-simplify, client revolt is a social phenomenon when clients, as a group, reject the expertise of professionals. Instead, the clients “do it themselves” forming “new careers.”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021B3A-8B25-4D3D-BE45-48471E745A59}"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political cartoon is a great example of the theory. One of the reasons clients may revolt is because they are no longer satisfied with the institutions providing them services.</a:t>
            </a:r>
            <a:r>
              <a:rPr lang="en-US" i="1" smtClean="0"/>
              <a:t> </a:t>
            </a:r>
            <a:r>
              <a:rPr lang="en-US" smtClean="0"/>
              <a:t>Although Haug and Sussman discuss social services, health care, and higher education professions, I see client revolt as applicable to libraries.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B5CBA-BD4E-436E-983F-C2FB96758E42}"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of the things to note is that when clients revolt, professionals practicing within institutions experience a loss of autonomy, as exemplified here. </a:t>
            </a:r>
            <a:r>
              <a:rPr lang="en-US" b="1" i="1" smtClean="0"/>
              <a:t>[CLICK NOW.] </a:t>
            </a:r>
          </a:p>
          <a:p>
            <a:pPr eaLnBrk="1" hangingPunct="1">
              <a:spcBef>
                <a:spcPct val="0"/>
              </a:spcBef>
            </a:pPr>
            <a:endParaRPr lang="en-US" b="1" i="1" smtClean="0"/>
          </a:p>
          <a:p>
            <a:pPr eaLnBrk="1" hangingPunct="1">
              <a:spcBef>
                <a:spcPct val="0"/>
              </a:spcBef>
            </a:pPr>
            <a:r>
              <a:rPr lang="en-US" smtClean="0"/>
              <a:t>I’m not arguing that our clients are going away and that we aren’t serving patrons and that we don’t care about them. I’d just like to take this theory a little bit further. Professionals are also clients. I’m a client of Portland State University, the system of higher education, and academic libraries.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3DD1D4-F29B-4D46-849B-2927E92A3268}"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Public librarians might be clients of city or county government, the state library, and the public library. Law librarians, similarly, are clients of their counties and the state legislature. Most of us here are also clients of Answerland, and Answerland is, until 2014, a client of Multnomah County Library and the State Library.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DD63E-95E7-4E19-9891-9C138E947CCB}"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Oregon we are facing tumult and change. Our institutions face budgetary and subsequent visioning, reorganization, and prioritization challenges. Our institutions will no longer be able to serve us in the way that we need. So what will we librarians do when our institutions can no longer serve us? Of course we will REVOLT.</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7F2AB3-B18A-45EB-817F-543193CB881E}"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her 1972 introduction to </a:t>
            </a:r>
            <a:r>
              <a:rPr lang="en-US" i="1" smtClean="0"/>
              <a:t>Revolting Librarians </a:t>
            </a:r>
            <a:r>
              <a:rPr lang="en-US" smtClean="0"/>
              <a:t>Celeste West wrote: </a:t>
            </a:r>
          </a:p>
          <a:p>
            <a:pPr eaLnBrk="1" hangingPunct="1">
              <a:spcBef>
                <a:spcPct val="0"/>
              </a:spcBef>
            </a:pPr>
            <a:r>
              <a:rPr lang="en-US" smtClean="0"/>
              <a:t>True professionalism implies evolution, if not revolution; those who “profess” a calling have certain goals and standards for improving existence, which necessarily means moving, shaking, transforming it.”</a:t>
            </a:r>
          </a:p>
          <a:p>
            <a:pPr eaLnBrk="1" hangingPunct="1">
              <a:spcBef>
                <a:spcPct val="0"/>
              </a:spcBef>
            </a:pPr>
            <a:r>
              <a:rPr lang="en-US" smtClean="0"/>
              <a:t/>
            </a:r>
            <a:br>
              <a:rPr lang="en-US" smtClean="0"/>
            </a:br>
            <a:r>
              <a:rPr lang="en-US" smtClean="0"/>
              <a:t>I couldn’t be more pleased to see this happening in Oregon. Earlier this week, on May Day, a Task Force charged with examining our statewide virtual reference services convened. Undoubtedly its membership--some of whom are with us today-- is a tiny microcosm of the energy, dedication, passion, and revolutionary thought and action that exists amongst the Oregon library community. These individuals will move, shake, and transform Oregon’s Virtual Reference Services, just as every single person here today has the ability to move, shake, and transform our profession and our institutions.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13A5A-9C4E-4D58-81D2-E34A6BA71EDC}"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my answer to the question--does Oregon need a librar* revolution?-- is no. No. We don’t need a revolution, because we already have one. It could be stronger. It could be bigger.</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DD2866-3700-4329-900E-C8180F27A335}"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already have revolutionaries moving and shaking and transforming our profession and our institutions. I just want us all to move faster, shake harder, and transform more creatively. In the end it is OUR clients who will benefit.</a:t>
            </a:r>
          </a:p>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B68B0-261C-4291-9BD9-5885B3F60E42}"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43B3A8F-80A0-49BE-82A6-BD0D9225C1FB}" type="datetimeFigureOut">
              <a:rPr lang="en-US"/>
              <a:pPr>
                <a:defRPr/>
              </a:pPr>
              <a:t>5/2/2013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FCFCD2-E460-4CB0-A534-F21410CAD3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F61E9-C4A7-48A0-856D-809FB8E09211}" type="datetimeFigureOut">
              <a:rPr lang="en-US"/>
              <a:pPr>
                <a:defRPr/>
              </a:pPr>
              <a:t>5/2/2013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9FF02-8EAC-48CE-9B1F-C9B9E2C232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56D25-645B-4BDE-9AF6-D208AA0F0E2E}" type="datetimeFigureOut">
              <a:rPr lang="en-US"/>
              <a:pPr>
                <a:defRPr/>
              </a:pPr>
              <a:t>5/2/2013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4D03FC-E732-4CB1-8122-0394C54DBA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8D328E5-8FFC-4113-9C33-5C20BCCB9838}" type="datetimeFigureOut">
              <a:rPr lang="en-US"/>
              <a:pPr>
                <a:defRPr/>
              </a:pPr>
              <a:t>5/2/2013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FB482941-8731-48B1-A952-D0B1F874D3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77FD2B-AF84-4F59-8C36-05F306484898}" type="datetimeFigureOut">
              <a:rPr lang="en-US"/>
              <a:pPr>
                <a:defRPr/>
              </a:pPr>
              <a:t>5/2/2013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109E11-B94B-4E0C-B8BD-B53BBF17B8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E77326E2-A71B-4D07-9CF3-104D53E73407}" type="datetimeFigureOut">
              <a:rPr lang="en-US"/>
              <a:pPr>
                <a:defRPr/>
              </a:pPr>
              <a:t>5/2/2013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8522C7D-6361-423C-998A-C1D94C34B4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20D66C45-AC9C-430C-A6E1-99B16411FA47}" type="datetimeFigureOut">
              <a:rPr lang="en-US"/>
              <a:pPr>
                <a:defRPr/>
              </a:pPr>
              <a:t>5/2/2013</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6C46B56B-2555-4A5A-9CA2-4E624207D0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4AD588C-CFDB-4EA7-A786-8C964892A89C}" type="datetimeFigureOut">
              <a:rPr lang="en-US"/>
              <a:pPr>
                <a:defRPr/>
              </a:pPr>
              <a:t>5/2/2013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67A235-4174-47B9-90BD-5808087E3E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6E624E-E7DD-4CC7-9E8A-71C5F4ECA1BE}" type="datetimeFigureOut">
              <a:rPr lang="en-US"/>
              <a:pPr>
                <a:defRPr/>
              </a:pPr>
              <a:t>5/2/2013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4F484E-35BF-44FE-8F7D-BA26D03F63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C775AED-A6A0-484B-A3C0-903E5107452B}" type="datetimeFigureOut">
              <a:rPr lang="en-US"/>
              <a:pPr>
                <a:defRPr/>
              </a:pPr>
              <a:t>5/2/2013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6EA6AB7-54AC-4D0E-8281-F7448CC3CC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34A5CDA-6551-498B-8E41-3785279ADB4A}" type="datetimeFigureOut">
              <a:rPr lang="en-US"/>
              <a:pPr>
                <a:defRPr/>
              </a:pPr>
              <a:t>5/2/2013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91E4AF0-79DB-4130-97B1-4A9044E096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cs typeface="+mn-cs"/>
              </a:defRPr>
            </a:lvl1pPr>
          </a:lstStyle>
          <a:p>
            <a:pPr>
              <a:defRPr/>
            </a:pPr>
            <a:fld id="{C0A2418E-A021-4392-9357-C40FEB203E1E}" type="datetimeFigureOut">
              <a:rPr lang="en-US"/>
              <a:pPr>
                <a:defRPr/>
              </a:pPr>
              <a:t>5/2/2013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cs typeface="+mn-cs"/>
              </a:defRPr>
            </a:lvl1pPr>
          </a:lstStyle>
          <a:p>
            <a:pPr>
              <a:defRPr/>
            </a:pPr>
            <a:fld id="{E0158987-D546-4B6F-A6C7-7EC5354678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forder@pdx.ed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www.flickr.com/photos/stargardener/7037360553/"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lickr.com/photos/wheatfields/161497920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lickr.com/photos/lorri37/426110452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7325" y="5486400"/>
            <a:ext cx="6400800" cy="1371600"/>
          </a:xfrm>
        </p:spPr>
        <p:txBody>
          <a:bodyPr/>
          <a:lstStyle/>
          <a:p>
            <a:pPr algn="r" eaLnBrk="1" fontAlgn="auto" hangingPunct="1">
              <a:spcAft>
                <a:spcPts val="0"/>
              </a:spcAft>
              <a:buFont typeface="Arial" pitchFamily="34" charset="0"/>
              <a:buNone/>
              <a:defRPr/>
            </a:pPr>
            <a:r>
              <a:rPr lang="en-US" dirty="0" smtClean="0"/>
              <a:t>Presented by Emily Ford</a:t>
            </a:r>
          </a:p>
          <a:p>
            <a:pPr algn="r" eaLnBrk="1" fontAlgn="auto" hangingPunct="1">
              <a:spcAft>
                <a:spcPts val="0"/>
              </a:spcAft>
              <a:buFont typeface="Arial" pitchFamily="34" charset="0"/>
              <a:buNone/>
              <a:defRPr/>
            </a:pPr>
            <a:r>
              <a:rPr lang="en-US" dirty="0" smtClean="0"/>
              <a:t>Urban &amp; Public Affairs Librarian</a:t>
            </a:r>
          </a:p>
          <a:p>
            <a:pPr algn="r" eaLnBrk="1" fontAlgn="auto" hangingPunct="1">
              <a:spcAft>
                <a:spcPts val="0"/>
              </a:spcAft>
              <a:buFont typeface="Arial" pitchFamily="34" charset="0"/>
              <a:buNone/>
              <a:defRPr/>
            </a:pPr>
            <a:r>
              <a:rPr lang="en-US" dirty="0" smtClean="0"/>
              <a:t>Portland State University</a:t>
            </a:r>
          </a:p>
          <a:p>
            <a:pPr algn="r" eaLnBrk="1" fontAlgn="auto" hangingPunct="1">
              <a:spcAft>
                <a:spcPts val="0"/>
              </a:spcAft>
              <a:buFont typeface="Arial" pitchFamily="34" charset="0"/>
              <a:buNone/>
              <a:defRPr/>
            </a:pPr>
            <a:r>
              <a:rPr lang="en-US" dirty="0" smtClean="0"/>
              <a:t>For the 2013 Oregon Virtual Reference Summit</a:t>
            </a:r>
          </a:p>
          <a:p>
            <a:pPr eaLnBrk="1" fontAlgn="auto" hangingPunct="1">
              <a:buFont typeface="Arial" pitchFamily="34" charset="0"/>
              <a:buNone/>
              <a:defRPr/>
            </a:pPr>
            <a:endParaRPr lang="en-US" dirty="0"/>
          </a:p>
        </p:txBody>
      </p:sp>
      <p:sp>
        <p:nvSpPr>
          <p:cNvPr id="2" name="Title 1"/>
          <p:cNvSpPr>
            <a:spLocks noGrp="1"/>
          </p:cNvSpPr>
          <p:nvPr>
            <p:ph type="ctrTitle"/>
          </p:nvPr>
        </p:nvSpPr>
        <p:spPr>
          <a:xfrm>
            <a:off x="685800" y="2008188"/>
            <a:ext cx="7772400" cy="1470025"/>
          </a:xfrm>
        </p:spPr>
        <p:txBody>
          <a:bodyPr/>
          <a:lstStyle/>
          <a:p>
            <a:pPr eaLnBrk="1" fontAlgn="auto" hangingPunct="1">
              <a:spcAft>
                <a:spcPts val="0"/>
              </a:spcAft>
              <a:defRPr/>
            </a:pPr>
            <a:r>
              <a:rPr lang="en-US" dirty="0" smtClean="0"/>
              <a:t>Does Oregon need a </a:t>
            </a:r>
            <a:r>
              <a:rPr lang="en-US" dirty="0" err="1" smtClean="0"/>
              <a:t>Librar</a:t>
            </a:r>
            <a:r>
              <a:rPr lang="en-US" dirty="0" smtClean="0"/>
              <a:t>* Revolution?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362200"/>
            <a:ext cx="7924800" cy="1143000"/>
          </a:xfrm>
        </p:spPr>
        <p:txBody>
          <a:bodyPr/>
          <a:lstStyle/>
          <a:p>
            <a:pPr eaLnBrk="1" fontAlgn="auto" hangingPunct="1">
              <a:spcAft>
                <a:spcPts val="0"/>
              </a:spcAft>
              <a:defRPr/>
            </a:pPr>
            <a:r>
              <a:rPr lang="en-US" dirty="0" smtClean="0"/>
              <a:t>What will we—individually and collectively—do to move, shake, and transform our communities?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620963" y="4419600"/>
            <a:ext cx="6400800" cy="13716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fontAlgn="auto">
              <a:spcAft>
                <a:spcPts val="0"/>
              </a:spcAft>
              <a:buFont typeface="Arial" pitchFamily="34" charset="0"/>
              <a:buNone/>
              <a:defRPr/>
            </a:pPr>
            <a:r>
              <a:rPr lang="en-US" dirty="0" smtClean="0">
                <a:solidFill>
                  <a:schemeClr val="tx2"/>
                </a:solidFill>
              </a:rPr>
              <a:t>Presented by Emily Ford</a:t>
            </a:r>
          </a:p>
          <a:p>
            <a:pPr marL="0" indent="0" algn="r" fontAlgn="auto">
              <a:spcAft>
                <a:spcPts val="0"/>
              </a:spcAft>
              <a:buFont typeface="Arial" pitchFamily="34" charset="0"/>
              <a:buNone/>
              <a:defRPr/>
            </a:pPr>
            <a:r>
              <a:rPr lang="en-US" sz="1200" dirty="0" smtClean="0">
                <a:solidFill>
                  <a:schemeClr val="tx2"/>
                </a:solidFill>
              </a:rPr>
              <a:t>Urban &amp; Public Affairs Librarian</a:t>
            </a:r>
          </a:p>
          <a:p>
            <a:pPr marL="0" indent="0" algn="r" fontAlgn="auto">
              <a:spcAft>
                <a:spcPts val="0"/>
              </a:spcAft>
              <a:buFont typeface="Arial" pitchFamily="34" charset="0"/>
              <a:buNone/>
              <a:defRPr/>
            </a:pPr>
            <a:r>
              <a:rPr lang="en-US" sz="1200" dirty="0" smtClean="0">
                <a:solidFill>
                  <a:schemeClr val="tx2"/>
                </a:solidFill>
              </a:rPr>
              <a:t>Portland State University</a:t>
            </a:r>
          </a:p>
          <a:p>
            <a:pPr marL="0" indent="0" algn="r" fontAlgn="auto">
              <a:spcAft>
                <a:spcPts val="0"/>
              </a:spcAft>
              <a:buFont typeface="Arial" pitchFamily="34" charset="0"/>
              <a:buNone/>
              <a:defRPr/>
            </a:pPr>
            <a:r>
              <a:rPr lang="en-US" sz="1200" dirty="0" smtClean="0">
                <a:solidFill>
                  <a:schemeClr val="tx2"/>
                </a:solidFill>
                <a:hlinkClick r:id="rId3"/>
              </a:rPr>
              <a:t>forder@pdx.edu</a:t>
            </a:r>
            <a:endParaRPr lang="en-US" sz="1200" dirty="0" smtClean="0">
              <a:solidFill>
                <a:schemeClr val="tx2"/>
              </a:solidFill>
            </a:endParaRPr>
          </a:p>
          <a:p>
            <a:pPr marL="0" indent="0" algn="r" fontAlgn="auto">
              <a:spcAft>
                <a:spcPts val="0"/>
              </a:spcAft>
              <a:buFont typeface="Arial" pitchFamily="34" charset="0"/>
              <a:buNone/>
              <a:defRPr/>
            </a:pPr>
            <a:r>
              <a:rPr lang="en-US" dirty="0" smtClean="0">
                <a:solidFill>
                  <a:schemeClr val="tx2"/>
                </a:solidFill>
              </a:rPr>
              <a:t>2013 Oregon Virtual Reference Summit</a:t>
            </a:r>
          </a:p>
          <a:p>
            <a:pPr marL="0" indent="0" fontAlgn="auto">
              <a:buFont typeface="Arial" pitchFamily="34" charset="0"/>
              <a:buNone/>
              <a:defRPr/>
            </a:pPr>
            <a:endParaRPr lang="en-US" dirty="0">
              <a:solidFill>
                <a:schemeClr val="tx2"/>
              </a:solidFill>
            </a:endParaRPr>
          </a:p>
        </p:txBody>
      </p:sp>
      <p:sp>
        <p:nvSpPr>
          <p:cNvPr id="5" name="Title 4"/>
          <p:cNvSpPr>
            <a:spLocks noGrp="1"/>
          </p:cNvSpPr>
          <p:nvPr>
            <p:ph type="title"/>
          </p:nvPr>
        </p:nvSpPr>
        <p:spPr>
          <a:xfrm>
            <a:off x="457200" y="228600"/>
            <a:ext cx="7924800" cy="1143000"/>
          </a:xfrm>
        </p:spPr>
        <p:txBody>
          <a:bodyPr/>
          <a:lstStyle/>
          <a:p>
            <a:pPr eaLnBrk="1" fontAlgn="auto" hangingPunct="1">
              <a:spcAft>
                <a:spcPts val="0"/>
              </a:spcAft>
              <a:defRPr/>
            </a:pPr>
            <a:r>
              <a:rPr lang="en-US" dirty="0" smtClean="0"/>
              <a:t>Thank you</a:t>
            </a:r>
            <a:endParaRPr lang="en-US" dirty="0"/>
          </a:p>
        </p:txBody>
      </p:sp>
      <p:pic>
        <p:nvPicPr>
          <p:cNvPr id="34819" name="Picture 2"/>
          <p:cNvPicPr>
            <a:picLocks noChangeAspect="1" noChangeArrowheads="1"/>
          </p:cNvPicPr>
          <p:nvPr/>
        </p:nvPicPr>
        <p:blipFill>
          <a:blip r:embed="rId4"/>
          <a:srcRect/>
          <a:stretch>
            <a:fillRect/>
          </a:stretch>
        </p:blipFill>
        <p:spPr bwMode="auto">
          <a:xfrm>
            <a:off x="471488" y="1524000"/>
            <a:ext cx="4298950" cy="4267200"/>
          </a:xfrm>
          <a:prstGeom prst="rect">
            <a:avLst/>
          </a:prstGeom>
          <a:noFill/>
          <a:ln w="9525">
            <a:noFill/>
            <a:miter lim="800000"/>
            <a:headEnd/>
            <a:tailEnd/>
          </a:ln>
        </p:spPr>
      </p:pic>
      <p:sp>
        <p:nvSpPr>
          <p:cNvPr id="34820" name="TextBox 5"/>
          <p:cNvSpPr txBox="1">
            <a:spLocks noChangeArrowheads="1"/>
          </p:cNvSpPr>
          <p:nvPr/>
        </p:nvSpPr>
        <p:spPr bwMode="auto">
          <a:xfrm>
            <a:off x="182563" y="6488113"/>
            <a:ext cx="6238875" cy="369887"/>
          </a:xfrm>
          <a:prstGeom prst="rect">
            <a:avLst/>
          </a:prstGeom>
          <a:noFill/>
          <a:ln w="9525">
            <a:noFill/>
            <a:miter lim="800000"/>
            <a:headEnd/>
            <a:tailEnd/>
          </a:ln>
        </p:spPr>
        <p:txBody>
          <a:bodyPr>
            <a:spAutoFit/>
          </a:bodyPr>
          <a:lstStyle/>
          <a:p>
            <a:r>
              <a:rPr lang="en-US">
                <a:latin typeface="Arial Narrow" pitchFamily="34" charset="0"/>
                <a:hlinkClick r:id="rId5"/>
              </a:rPr>
              <a:t>http://www.flickr.com/photos/stargardener/7037360553/</a:t>
            </a:r>
            <a:r>
              <a:rPr lang="en-US">
                <a:latin typeface="Arial Narrow" pitchFamily="34" charset="0"/>
              </a:rPr>
              <a:t> - CC- by-nc-nd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Client revolt</a:t>
            </a:r>
            <a:endParaRPr lang="en-US" dirty="0"/>
          </a:p>
        </p:txBody>
      </p:sp>
      <p:pic>
        <p:nvPicPr>
          <p:cNvPr id="16386" name="Picture 3"/>
          <p:cNvPicPr>
            <a:picLocks noChangeAspect="1" noChangeArrowheads="1"/>
          </p:cNvPicPr>
          <p:nvPr/>
        </p:nvPicPr>
        <p:blipFill>
          <a:blip r:embed="rId3"/>
          <a:srcRect/>
          <a:stretch>
            <a:fillRect/>
          </a:stretch>
        </p:blipFill>
        <p:spPr bwMode="auto">
          <a:xfrm>
            <a:off x="685800" y="1600200"/>
            <a:ext cx="5124450" cy="3843338"/>
          </a:xfrm>
          <a:prstGeom prst="rect">
            <a:avLst/>
          </a:prstGeom>
          <a:noFill/>
          <a:ln w="9525">
            <a:noFill/>
            <a:miter lim="800000"/>
            <a:headEnd/>
            <a:tailEnd/>
          </a:ln>
        </p:spPr>
      </p:pic>
      <p:sp>
        <p:nvSpPr>
          <p:cNvPr id="16387" name="TextBox 3"/>
          <p:cNvSpPr txBox="1">
            <a:spLocks noChangeArrowheads="1"/>
          </p:cNvSpPr>
          <p:nvPr/>
        </p:nvSpPr>
        <p:spPr bwMode="auto">
          <a:xfrm>
            <a:off x="692150" y="5484813"/>
            <a:ext cx="6265863" cy="368300"/>
          </a:xfrm>
          <a:prstGeom prst="rect">
            <a:avLst/>
          </a:prstGeom>
          <a:noFill/>
          <a:ln w="9525">
            <a:noFill/>
            <a:miter lim="800000"/>
            <a:headEnd/>
            <a:tailEnd/>
          </a:ln>
        </p:spPr>
        <p:txBody>
          <a:bodyPr>
            <a:spAutoFit/>
          </a:bodyPr>
          <a:lstStyle/>
          <a:p>
            <a:r>
              <a:rPr lang="en-US">
                <a:latin typeface="Arial Narrow" pitchFamily="34" charset="0"/>
                <a:hlinkClick r:id="rId4"/>
              </a:rPr>
              <a:t>http://www.flickr.com/photos/wheatfields/1614979200/</a:t>
            </a:r>
            <a:r>
              <a:rPr lang="en-US">
                <a:latin typeface="Arial Narrow" pitchFamily="34" charset="0"/>
              </a:rPr>
              <a:t> - CC- by-nc-sa</a:t>
            </a:r>
          </a:p>
        </p:txBody>
      </p:sp>
      <p:sp>
        <p:nvSpPr>
          <p:cNvPr id="16388" name="TextBox 5"/>
          <p:cNvSpPr txBox="1">
            <a:spLocks noChangeArrowheads="1"/>
          </p:cNvSpPr>
          <p:nvPr/>
        </p:nvSpPr>
        <p:spPr bwMode="auto">
          <a:xfrm>
            <a:off x="6172200" y="1828800"/>
            <a:ext cx="2209800" cy="2308225"/>
          </a:xfrm>
          <a:prstGeom prst="rect">
            <a:avLst/>
          </a:prstGeom>
          <a:noFill/>
          <a:ln w="9525">
            <a:noFill/>
            <a:miter lim="800000"/>
            <a:headEnd/>
            <a:tailEnd/>
          </a:ln>
        </p:spPr>
        <p:txBody>
          <a:bodyPr>
            <a:spAutoFit/>
          </a:bodyPr>
          <a:lstStyle/>
          <a:p>
            <a:r>
              <a:rPr lang="en-US">
                <a:latin typeface="Arial Narrow" pitchFamily="34" charset="0"/>
              </a:rPr>
              <a:t>Haug, M. R., &amp; Sussman, M. B. (October 01, 1969). Professional Autonomy and the Revolt of the Client. </a:t>
            </a:r>
            <a:r>
              <a:rPr lang="en-US" i="1">
                <a:latin typeface="Arial Narrow" pitchFamily="34" charset="0"/>
              </a:rPr>
              <a:t>Social Problems, 17, </a:t>
            </a:r>
            <a:r>
              <a:rPr lang="en-US">
                <a:latin typeface="Arial Narrow" pitchFamily="34" charset="0"/>
              </a:rPr>
              <a:t>2, 153-161.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3"/>
          <a:srcRect/>
          <a:stretch>
            <a:fillRect/>
          </a:stretch>
        </p:blipFill>
        <p:spPr bwMode="auto">
          <a:xfrm>
            <a:off x="-90488" y="228600"/>
            <a:ext cx="9309101" cy="6477000"/>
          </a:xfrm>
          <a:prstGeom prst="rect">
            <a:avLst/>
          </a:prstGeom>
          <a:noFill/>
          <a:ln w="9525">
            <a:noFill/>
            <a:miter lim="800000"/>
            <a:headEnd/>
            <a:tailEnd/>
          </a:ln>
        </p:spPr>
      </p:pic>
      <p:sp>
        <p:nvSpPr>
          <p:cNvPr id="18434" name="TextBox 4"/>
          <p:cNvSpPr txBox="1">
            <a:spLocks noChangeArrowheads="1"/>
          </p:cNvSpPr>
          <p:nvPr/>
        </p:nvSpPr>
        <p:spPr bwMode="auto">
          <a:xfrm>
            <a:off x="7315200" y="5715000"/>
            <a:ext cx="1828800" cy="1016000"/>
          </a:xfrm>
          <a:prstGeom prst="rect">
            <a:avLst/>
          </a:prstGeom>
          <a:noFill/>
          <a:ln w="9525">
            <a:noFill/>
            <a:miter lim="800000"/>
            <a:headEnd/>
            <a:tailEnd/>
          </a:ln>
        </p:spPr>
        <p:txBody>
          <a:bodyPr>
            <a:spAutoFit/>
          </a:bodyPr>
          <a:lstStyle/>
          <a:p>
            <a:r>
              <a:rPr lang="en-US" sz="1200" i="1">
                <a:solidFill>
                  <a:schemeClr val="bg1"/>
                </a:solidFill>
                <a:latin typeface="Arial Narrow" pitchFamily="34" charset="0"/>
              </a:rPr>
              <a:t>Image courtesy of Michael Gonopolsky’s Facebook page.</a:t>
            </a:r>
          </a:p>
          <a:p>
            <a:r>
              <a:rPr lang="en-US" sz="1200" i="1">
                <a:solidFill>
                  <a:schemeClr val="bg1"/>
                </a:solidFill>
                <a:latin typeface="Arial Narrow" pitchFamily="34" charset="0"/>
              </a:rPr>
              <a:t>https://www.facebook.com/michael.gonopolsky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381000"/>
            <a:ext cx="7924800" cy="1143000"/>
          </a:xfrm>
        </p:spPr>
        <p:txBody>
          <a:bodyPr/>
          <a:lstStyle/>
          <a:p>
            <a:pPr eaLnBrk="1" fontAlgn="auto" hangingPunct="1">
              <a:spcAft>
                <a:spcPts val="0"/>
              </a:spcAft>
              <a:defRPr/>
            </a:pPr>
            <a:r>
              <a:rPr lang="en-US" dirty="0" smtClean="0"/>
              <a:t>Loss of autonomy</a:t>
            </a:r>
            <a:endParaRPr lang="en-US" dirty="0"/>
          </a:p>
        </p:txBody>
      </p:sp>
      <p:grpSp>
        <p:nvGrpSpPr>
          <p:cNvPr id="10" name="Group 9"/>
          <p:cNvGrpSpPr>
            <a:grpSpLocks/>
          </p:cNvGrpSpPr>
          <p:nvPr/>
        </p:nvGrpSpPr>
        <p:grpSpPr bwMode="auto">
          <a:xfrm>
            <a:off x="633413" y="2611438"/>
            <a:ext cx="2057400" cy="1660525"/>
            <a:chOff x="457200" y="1630291"/>
            <a:chExt cx="2057400" cy="1661288"/>
          </a:xfrm>
        </p:grpSpPr>
        <p:pic>
          <p:nvPicPr>
            <p:cNvPr id="20489" name="Picture 3"/>
            <p:cNvPicPr>
              <a:picLocks noChangeAspect="1" noChangeArrowheads="1"/>
            </p:cNvPicPr>
            <p:nvPr/>
          </p:nvPicPr>
          <p:blipFill>
            <a:blip r:embed="rId3"/>
            <a:srcRect/>
            <a:stretch>
              <a:fillRect/>
            </a:stretch>
          </p:blipFill>
          <p:spPr bwMode="auto">
            <a:xfrm>
              <a:off x="457200" y="1630291"/>
              <a:ext cx="1551228" cy="1661288"/>
            </a:xfrm>
            <a:prstGeom prst="rect">
              <a:avLst/>
            </a:prstGeom>
            <a:noFill/>
            <a:ln w="9525">
              <a:noFill/>
              <a:miter lim="800000"/>
              <a:headEnd/>
              <a:tailEnd/>
            </a:ln>
          </p:spPr>
        </p:pic>
        <p:sp>
          <p:nvSpPr>
            <p:cNvPr id="20490" name="TextBox 5"/>
            <p:cNvSpPr txBox="1">
              <a:spLocks noChangeArrowheads="1"/>
            </p:cNvSpPr>
            <p:nvPr/>
          </p:nvSpPr>
          <p:spPr bwMode="auto">
            <a:xfrm>
              <a:off x="1676400" y="2895600"/>
              <a:ext cx="838200" cy="369332"/>
            </a:xfrm>
            <a:prstGeom prst="rect">
              <a:avLst/>
            </a:prstGeom>
            <a:noFill/>
            <a:ln w="9525">
              <a:noFill/>
              <a:miter lim="800000"/>
              <a:headEnd/>
              <a:tailEnd/>
            </a:ln>
          </p:spPr>
          <p:txBody>
            <a:bodyPr>
              <a:spAutoFit/>
            </a:bodyPr>
            <a:lstStyle/>
            <a:p>
              <a:r>
                <a:rPr lang="en-US">
                  <a:latin typeface="Arial Narrow" pitchFamily="34" charset="0"/>
                </a:rPr>
                <a:t>clients</a:t>
              </a:r>
            </a:p>
          </p:txBody>
        </p:sp>
      </p:grpSp>
      <p:pic>
        <p:nvPicPr>
          <p:cNvPr id="20483" name="Picture 5" descr="C:\Users\forder\AppData\Local\Microsoft\Windows\Temporary Internet Files\Content.IE5\NDV5BT5V\MC900233030[1].wmf"/>
          <p:cNvPicPr>
            <a:picLocks noChangeAspect="1" noChangeArrowheads="1"/>
          </p:cNvPicPr>
          <p:nvPr/>
        </p:nvPicPr>
        <p:blipFill>
          <a:blip r:embed="rId4"/>
          <a:srcRect/>
          <a:stretch>
            <a:fillRect/>
          </a:stretch>
        </p:blipFill>
        <p:spPr bwMode="auto">
          <a:xfrm>
            <a:off x="3581400" y="2543175"/>
            <a:ext cx="1441450" cy="1466850"/>
          </a:xfrm>
          <a:prstGeom prst="rect">
            <a:avLst/>
          </a:prstGeom>
          <a:noFill/>
          <a:ln w="9525">
            <a:noFill/>
            <a:miter lim="800000"/>
            <a:headEnd/>
            <a:tailEnd/>
          </a:ln>
        </p:spPr>
      </p:pic>
      <p:sp>
        <p:nvSpPr>
          <p:cNvPr id="14" name="TextBox 13"/>
          <p:cNvSpPr txBox="1">
            <a:spLocks noChangeArrowheads="1"/>
          </p:cNvSpPr>
          <p:nvPr/>
        </p:nvSpPr>
        <p:spPr bwMode="auto">
          <a:xfrm>
            <a:off x="3676650" y="3970338"/>
            <a:ext cx="1295400" cy="368300"/>
          </a:xfrm>
          <a:prstGeom prst="rect">
            <a:avLst/>
          </a:prstGeom>
          <a:noFill/>
          <a:ln w="9525">
            <a:noFill/>
            <a:miter lim="800000"/>
            <a:headEnd/>
            <a:tailEnd/>
          </a:ln>
        </p:spPr>
        <p:txBody>
          <a:bodyPr>
            <a:spAutoFit/>
          </a:bodyPr>
          <a:lstStyle/>
          <a:p>
            <a:r>
              <a:rPr lang="en-US">
                <a:latin typeface="Arial Narrow" pitchFamily="34" charset="0"/>
              </a:rPr>
              <a:t>professionals</a:t>
            </a:r>
          </a:p>
        </p:txBody>
      </p:sp>
      <p:grpSp>
        <p:nvGrpSpPr>
          <p:cNvPr id="20485" name="Group 16"/>
          <p:cNvGrpSpPr>
            <a:grpSpLocks/>
          </p:cNvGrpSpPr>
          <p:nvPr/>
        </p:nvGrpSpPr>
        <p:grpSpPr bwMode="auto">
          <a:xfrm>
            <a:off x="5967413" y="2178050"/>
            <a:ext cx="2819400" cy="2227263"/>
            <a:chOff x="5943600" y="1197598"/>
            <a:chExt cx="2819400" cy="2226692"/>
          </a:xfrm>
        </p:grpSpPr>
        <p:pic>
          <p:nvPicPr>
            <p:cNvPr id="20487" name="Picture 3" descr="C:\Users\forder\AppData\Local\Microsoft\Windows\Temporary Internet Files\Content.IE5\NDV5BT5V\MC900056795[1].wmf"/>
            <p:cNvPicPr>
              <a:picLocks noChangeAspect="1" noChangeArrowheads="1"/>
            </p:cNvPicPr>
            <p:nvPr/>
          </p:nvPicPr>
          <p:blipFill>
            <a:blip r:embed="rId5"/>
            <a:srcRect/>
            <a:stretch>
              <a:fillRect/>
            </a:stretch>
          </p:blipFill>
          <p:spPr bwMode="auto">
            <a:xfrm>
              <a:off x="5943600" y="1197598"/>
              <a:ext cx="2819400" cy="1929885"/>
            </a:xfrm>
            <a:prstGeom prst="rect">
              <a:avLst/>
            </a:prstGeom>
            <a:noFill/>
            <a:ln w="9525">
              <a:noFill/>
              <a:miter lim="800000"/>
              <a:headEnd/>
              <a:tailEnd/>
            </a:ln>
          </p:spPr>
        </p:pic>
        <p:sp>
          <p:nvSpPr>
            <p:cNvPr id="20488" name="TextBox 15"/>
            <p:cNvSpPr txBox="1">
              <a:spLocks noChangeArrowheads="1"/>
            </p:cNvSpPr>
            <p:nvPr/>
          </p:nvSpPr>
          <p:spPr bwMode="auto">
            <a:xfrm>
              <a:off x="6597846" y="3054958"/>
              <a:ext cx="1510905" cy="369332"/>
            </a:xfrm>
            <a:prstGeom prst="rect">
              <a:avLst/>
            </a:prstGeom>
            <a:noFill/>
            <a:ln w="9525">
              <a:noFill/>
              <a:miter lim="800000"/>
              <a:headEnd/>
              <a:tailEnd/>
            </a:ln>
          </p:spPr>
          <p:txBody>
            <a:bodyPr>
              <a:spAutoFit/>
            </a:bodyPr>
            <a:lstStyle/>
            <a:p>
              <a:pPr algn="ctr"/>
              <a:r>
                <a:rPr lang="en-US">
                  <a:latin typeface="Arial Narrow" pitchFamily="34" charset="0"/>
                </a:rPr>
                <a:t>institutions</a:t>
              </a:r>
            </a:p>
          </p:txBody>
        </p:sp>
      </p:grpSp>
      <p:sp>
        <p:nvSpPr>
          <p:cNvPr id="20" name="TextBox 19"/>
          <p:cNvSpPr txBox="1">
            <a:spLocks noChangeArrowheads="1"/>
          </p:cNvSpPr>
          <p:nvPr/>
        </p:nvSpPr>
        <p:spPr bwMode="auto">
          <a:xfrm>
            <a:off x="3346450" y="4338638"/>
            <a:ext cx="1981200" cy="369887"/>
          </a:xfrm>
          <a:prstGeom prst="rect">
            <a:avLst/>
          </a:prstGeom>
          <a:noFill/>
          <a:ln w="9525">
            <a:noFill/>
            <a:miter lim="800000"/>
            <a:headEnd/>
            <a:tailEnd/>
          </a:ln>
        </p:spPr>
        <p:txBody>
          <a:bodyPr>
            <a:spAutoFit/>
          </a:bodyPr>
          <a:lstStyle/>
          <a:p>
            <a:pPr algn="ctr"/>
            <a:r>
              <a:rPr lang="en-US">
                <a:latin typeface="Arial Narrow" pitchFamily="34" charset="0"/>
              </a:rPr>
              <a:t>loss of autonomy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Librarians as clients</a:t>
            </a:r>
            <a:endParaRPr lang="en-US" dirty="0"/>
          </a:p>
        </p:txBody>
      </p:sp>
      <p:grpSp>
        <p:nvGrpSpPr>
          <p:cNvPr id="22530" name="Group 12"/>
          <p:cNvGrpSpPr>
            <a:grpSpLocks/>
          </p:cNvGrpSpPr>
          <p:nvPr/>
        </p:nvGrpSpPr>
        <p:grpSpPr bwMode="auto">
          <a:xfrm>
            <a:off x="703263" y="2362200"/>
            <a:ext cx="7907337" cy="2309813"/>
            <a:chOff x="702854" y="1937307"/>
            <a:chExt cx="7907746" cy="2310255"/>
          </a:xfrm>
        </p:grpSpPr>
        <p:grpSp>
          <p:nvGrpSpPr>
            <p:cNvPr id="22531" name="Group 11"/>
            <p:cNvGrpSpPr>
              <a:grpSpLocks/>
            </p:cNvGrpSpPr>
            <p:nvPr/>
          </p:nvGrpSpPr>
          <p:grpSpPr bwMode="auto">
            <a:xfrm>
              <a:off x="702854" y="2113200"/>
              <a:ext cx="1600200" cy="2050799"/>
              <a:chOff x="914400" y="2286000"/>
              <a:chExt cx="1441009" cy="1829605"/>
            </a:xfrm>
          </p:grpSpPr>
          <p:pic>
            <p:nvPicPr>
              <p:cNvPr id="22538" name="Picture 5" descr="C:\Users\forder\AppData\Local\Microsoft\Windows\Temporary Internet Files\Content.IE5\NDV5BT5V\MC900233030[1].wmf"/>
              <p:cNvPicPr>
                <a:picLocks noChangeAspect="1" noChangeArrowheads="1"/>
              </p:cNvPicPr>
              <p:nvPr/>
            </p:nvPicPr>
            <p:blipFill>
              <a:blip r:embed="rId3"/>
              <a:srcRect/>
              <a:stretch>
                <a:fillRect/>
              </a:stretch>
            </p:blipFill>
            <p:spPr bwMode="auto">
              <a:xfrm>
                <a:off x="914400" y="2286000"/>
                <a:ext cx="1441009" cy="1466117"/>
              </a:xfrm>
              <a:prstGeom prst="rect">
                <a:avLst/>
              </a:prstGeom>
              <a:noFill/>
              <a:ln w="9525">
                <a:noFill/>
                <a:miter lim="800000"/>
                <a:headEnd/>
                <a:tailEnd/>
              </a:ln>
            </p:spPr>
          </p:pic>
          <p:sp>
            <p:nvSpPr>
              <p:cNvPr id="22539" name="TextBox 4"/>
              <p:cNvSpPr txBox="1">
                <a:spLocks noChangeArrowheads="1"/>
              </p:cNvSpPr>
              <p:nvPr/>
            </p:nvSpPr>
            <p:spPr bwMode="auto">
              <a:xfrm>
                <a:off x="1104899" y="3746273"/>
                <a:ext cx="1060009" cy="369332"/>
              </a:xfrm>
              <a:prstGeom prst="rect">
                <a:avLst/>
              </a:prstGeom>
              <a:noFill/>
              <a:ln w="9525">
                <a:noFill/>
                <a:miter lim="800000"/>
                <a:headEnd/>
                <a:tailEnd/>
              </a:ln>
            </p:spPr>
            <p:txBody>
              <a:bodyPr>
                <a:spAutoFit/>
              </a:bodyPr>
              <a:lstStyle/>
              <a:p>
                <a:pPr algn="ctr"/>
                <a:r>
                  <a:rPr lang="en-US">
                    <a:latin typeface="Arial Narrow" pitchFamily="34" charset="0"/>
                  </a:rPr>
                  <a:t>clients</a:t>
                </a:r>
              </a:p>
            </p:txBody>
          </p:sp>
        </p:grpSp>
        <p:grpSp>
          <p:nvGrpSpPr>
            <p:cNvPr id="22532" name="Group 8"/>
            <p:cNvGrpSpPr>
              <a:grpSpLocks/>
            </p:cNvGrpSpPr>
            <p:nvPr/>
          </p:nvGrpSpPr>
          <p:grpSpPr bwMode="auto">
            <a:xfrm>
              <a:off x="2971800" y="1937307"/>
              <a:ext cx="2819400" cy="2226692"/>
              <a:chOff x="3276598" y="1814476"/>
              <a:chExt cx="2819400" cy="2226692"/>
            </a:xfrm>
          </p:grpSpPr>
          <p:pic>
            <p:nvPicPr>
              <p:cNvPr id="22536" name="Picture 3" descr="C:\Users\forder\AppData\Local\Microsoft\Windows\Temporary Internet Files\Content.IE5\NDV5BT5V\MC900056795[1].wmf"/>
              <p:cNvPicPr>
                <a:picLocks noChangeAspect="1" noChangeArrowheads="1"/>
              </p:cNvPicPr>
              <p:nvPr/>
            </p:nvPicPr>
            <p:blipFill>
              <a:blip r:embed="rId4"/>
              <a:srcRect/>
              <a:stretch>
                <a:fillRect/>
              </a:stretch>
            </p:blipFill>
            <p:spPr bwMode="auto">
              <a:xfrm>
                <a:off x="3276598" y="1814476"/>
                <a:ext cx="2819400" cy="1929885"/>
              </a:xfrm>
              <a:prstGeom prst="rect">
                <a:avLst/>
              </a:prstGeom>
              <a:noFill/>
              <a:ln w="9525">
                <a:noFill/>
                <a:miter lim="800000"/>
                <a:headEnd/>
                <a:tailEnd/>
              </a:ln>
            </p:spPr>
          </p:pic>
          <p:sp>
            <p:nvSpPr>
              <p:cNvPr id="22537" name="TextBox 7"/>
              <p:cNvSpPr txBox="1">
                <a:spLocks noChangeArrowheads="1"/>
              </p:cNvSpPr>
              <p:nvPr/>
            </p:nvSpPr>
            <p:spPr bwMode="auto">
              <a:xfrm>
                <a:off x="3930844" y="3671836"/>
                <a:ext cx="1510905" cy="369332"/>
              </a:xfrm>
              <a:prstGeom prst="rect">
                <a:avLst/>
              </a:prstGeom>
              <a:noFill/>
              <a:ln w="9525">
                <a:noFill/>
                <a:miter lim="800000"/>
                <a:headEnd/>
                <a:tailEnd/>
              </a:ln>
            </p:spPr>
            <p:txBody>
              <a:bodyPr>
                <a:spAutoFit/>
              </a:bodyPr>
              <a:lstStyle/>
              <a:p>
                <a:pPr algn="ctr"/>
                <a:r>
                  <a:rPr lang="en-US">
                    <a:latin typeface="Arial Narrow" pitchFamily="34" charset="0"/>
                  </a:rPr>
                  <a:t>professionals</a:t>
                </a:r>
              </a:p>
            </p:txBody>
          </p:sp>
        </p:grpSp>
        <p:grpSp>
          <p:nvGrpSpPr>
            <p:cNvPr id="22533" name="Group 10"/>
            <p:cNvGrpSpPr>
              <a:grpSpLocks/>
            </p:cNvGrpSpPr>
            <p:nvPr/>
          </p:nvGrpSpPr>
          <p:grpSpPr bwMode="auto">
            <a:xfrm>
              <a:off x="6324600" y="2148369"/>
              <a:ext cx="2286000" cy="2099193"/>
              <a:chOff x="6248400" y="2271783"/>
              <a:chExt cx="2286000" cy="2099193"/>
            </a:xfrm>
          </p:grpSpPr>
          <p:pic>
            <p:nvPicPr>
              <p:cNvPr id="22534" name="Picture 2" descr="C:\Users\forder\AppData\Local\Microsoft\Windows\Temporary Internet Files\Content.IE5\JOAIPWL9\MC900149342[1].wmf"/>
              <p:cNvPicPr>
                <a:picLocks noChangeAspect="1" noChangeArrowheads="1"/>
              </p:cNvPicPr>
              <p:nvPr/>
            </p:nvPicPr>
            <p:blipFill>
              <a:blip r:embed="rId5"/>
              <a:srcRect/>
              <a:stretch>
                <a:fillRect/>
              </a:stretch>
            </p:blipFill>
            <p:spPr bwMode="auto">
              <a:xfrm>
                <a:off x="6248400" y="2271783"/>
                <a:ext cx="2286000" cy="1712276"/>
              </a:xfrm>
              <a:prstGeom prst="rect">
                <a:avLst/>
              </a:prstGeom>
              <a:noFill/>
              <a:ln w="9525">
                <a:noFill/>
                <a:miter lim="800000"/>
                <a:headEnd/>
                <a:tailEnd/>
              </a:ln>
            </p:spPr>
          </p:pic>
          <p:sp>
            <p:nvSpPr>
              <p:cNvPr id="22535" name="TextBox 9"/>
              <p:cNvSpPr txBox="1">
                <a:spLocks noChangeArrowheads="1"/>
              </p:cNvSpPr>
              <p:nvPr/>
            </p:nvSpPr>
            <p:spPr bwMode="auto">
              <a:xfrm>
                <a:off x="6286500" y="4001644"/>
                <a:ext cx="2209800" cy="369332"/>
              </a:xfrm>
              <a:prstGeom prst="rect">
                <a:avLst/>
              </a:prstGeom>
              <a:noFill/>
              <a:ln w="9525">
                <a:noFill/>
                <a:miter lim="800000"/>
                <a:headEnd/>
                <a:tailEnd/>
              </a:ln>
            </p:spPr>
            <p:txBody>
              <a:bodyPr>
                <a:spAutoFit/>
              </a:bodyPr>
              <a:lstStyle/>
              <a:p>
                <a:pPr algn="ctr"/>
                <a:r>
                  <a:rPr lang="en-US">
                    <a:latin typeface="Arial Narrow" pitchFamily="34" charset="0"/>
                  </a:rPr>
                  <a:t>institutions</a:t>
                </a: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4"/>
          <p:cNvGrpSpPr>
            <a:grpSpLocks/>
          </p:cNvGrpSpPr>
          <p:nvPr/>
        </p:nvGrpSpPr>
        <p:grpSpPr bwMode="auto">
          <a:xfrm>
            <a:off x="1371600" y="200025"/>
            <a:ext cx="6400800" cy="6096000"/>
            <a:chOff x="1371600" y="381000"/>
            <a:chExt cx="6400800" cy="6096000"/>
          </a:xfrm>
        </p:grpSpPr>
        <p:sp>
          <p:nvSpPr>
            <p:cNvPr id="4" name="Rectangle 3"/>
            <p:cNvSpPr/>
            <p:nvPr/>
          </p:nvSpPr>
          <p:spPr>
            <a:xfrm>
              <a:off x="1371600" y="381000"/>
              <a:ext cx="6400800" cy="609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0" name="Picture 2"/>
            <p:cNvPicPr>
              <a:picLocks noChangeAspect="1" noChangeArrowheads="1"/>
            </p:cNvPicPr>
            <p:nvPr/>
          </p:nvPicPr>
          <p:blipFill>
            <a:blip r:embed="rId3"/>
            <a:srcRect/>
            <a:stretch>
              <a:fillRect/>
            </a:stretch>
          </p:blipFill>
          <p:spPr bwMode="auto">
            <a:xfrm>
              <a:off x="1524000" y="514350"/>
              <a:ext cx="6096000" cy="5829300"/>
            </a:xfrm>
            <a:prstGeom prst="rect">
              <a:avLst/>
            </a:prstGeom>
            <a:noFill/>
            <a:ln w="9525">
              <a:noFill/>
              <a:miter lim="800000"/>
              <a:headEnd/>
              <a:tailEnd/>
            </a:ln>
          </p:spPr>
        </p:pic>
      </p:grpSp>
      <p:sp>
        <p:nvSpPr>
          <p:cNvPr id="24578" name="TextBox 5"/>
          <p:cNvSpPr txBox="1">
            <a:spLocks noChangeArrowheads="1"/>
          </p:cNvSpPr>
          <p:nvPr/>
        </p:nvSpPr>
        <p:spPr bwMode="auto">
          <a:xfrm>
            <a:off x="0" y="6488113"/>
            <a:ext cx="6477000" cy="369887"/>
          </a:xfrm>
          <a:prstGeom prst="rect">
            <a:avLst/>
          </a:prstGeom>
          <a:noFill/>
          <a:ln w="9525">
            <a:noFill/>
            <a:miter lim="800000"/>
            <a:headEnd/>
            <a:tailEnd/>
          </a:ln>
        </p:spPr>
        <p:txBody>
          <a:bodyPr>
            <a:spAutoFit/>
          </a:bodyPr>
          <a:lstStyle/>
          <a:p>
            <a:r>
              <a:rPr lang="en-US">
                <a:latin typeface="Arial Narrow" pitchFamily="34" charset="0"/>
                <a:hlinkClick r:id="rId4"/>
              </a:rPr>
              <a:t>http://www.flickr.com/photos/lorri37/4261104525/</a:t>
            </a:r>
            <a:r>
              <a:rPr lang="en-US">
                <a:latin typeface="Arial Narrow" pitchFamily="34" charset="0"/>
              </a:rPr>
              <a:t> - CC-by-nc-sa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3"/>
          <p:cNvGrpSpPr>
            <a:grpSpLocks/>
          </p:cNvGrpSpPr>
          <p:nvPr/>
        </p:nvGrpSpPr>
        <p:grpSpPr bwMode="auto">
          <a:xfrm>
            <a:off x="234950" y="1576388"/>
            <a:ext cx="3971925" cy="3170237"/>
            <a:chOff x="1590675" y="978877"/>
            <a:chExt cx="5391150" cy="3821723"/>
          </a:xfrm>
        </p:grpSpPr>
        <p:pic>
          <p:nvPicPr>
            <p:cNvPr id="26627" name="Picture 2"/>
            <p:cNvPicPr>
              <a:picLocks noChangeAspect="1" noChangeArrowheads="1"/>
            </p:cNvPicPr>
            <p:nvPr/>
          </p:nvPicPr>
          <p:blipFill>
            <a:blip r:embed="rId3"/>
            <a:srcRect/>
            <a:stretch>
              <a:fillRect/>
            </a:stretch>
          </p:blipFill>
          <p:spPr bwMode="auto">
            <a:xfrm>
              <a:off x="1590675" y="990600"/>
              <a:ext cx="2600325" cy="3810000"/>
            </a:xfrm>
            <a:prstGeom prst="rect">
              <a:avLst/>
            </a:prstGeom>
            <a:noFill/>
            <a:ln w="9525">
              <a:noFill/>
              <a:miter lim="800000"/>
              <a:headEnd/>
              <a:tailEnd/>
            </a:ln>
          </p:spPr>
        </p:pic>
        <p:pic>
          <p:nvPicPr>
            <p:cNvPr id="26628" name="Picture 5" descr="Revolting librarians"/>
            <p:cNvPicPr>
              <a:picLocks noChangeAspect="1" noChangeArrowheads="1"/>
            </p:cNvPicPr>
            <p:nvPr/>
          </p:nvPicPr>
          <p:blipFill>
            <a:blip r:embed="rId4"/>
            <a:srcRect/>
            <a:stretch>
              <a:fillRect/>
            </a:stretch>
          </p:blipFill>
          <p:spPr bwMode="auto">
            <a:xfrm>
              <a:off x="4381500" y="978877"/>
              <a:ext cx="2600325" cy="3810000"/>
            </a:xfrm>
            <a:prstGeom prst="rect">
              <a:avLst/>
            </a:prstGeom>
            <a:noFill/>
            <a:ln w="9525">
              <a:noFill/>
              <a:miter lim="800000"/>
              <a:headEnd/>
              <a:tailEnd/>
            </a:ln>
          </p:spPr>
        </p:pic>
        <p:pic>
          <p:nvPicPr>
            <p:cNvPr id="26629" name="Picture 7" descr="http://users.ox.ac.uk/~bodl0842/revolting/revspine.jpg"/>
            <p:cNvPicPr>
              <a:picLocks noChangeAspect="1" noChangeArrowheads="1"/>
            </p:cNvPicPr>
            <p:nvPr/>
          </p:nvPicPr>
          <p:blipFill>
            <a:blip r:embed="rId5"/>
            <a:srcRect/>
            <a:stretch>
              <a:fillRect/>
            </a:stretch>
          </p:blipFill>
          <p:spPr bwMode="auto">
            <a:xfrm>
              <a:off x="4191000" y="990600"/>
              <a:ext cx="190500" cy="3810000"/>
            </a:xfrm>
            <a:prstGeom prst="rect">
              <a:avLst/>
            </a:prstGeom>
            <a:noFill/>
            <a:ln w="9525">
              <a:noFill/>
              <a:miter lim="800000"/>
              <a:headEnd/>
              <a:tailEnd/>
            </a:ln>
          </p:spPr>
        </p:pic>
      </p:grpSp>
      <p:sp>
        <p:nvSpPr>
          <p:cNvPr id="26626" name="TextBox 5"/>
          <p:cNvSpPr txBox="1">
            <a:spLocks noChangeArrowheads="1"/>
          </p:cNvSpPr>
          <p:nvPr/>
        </p:nvSpPr>
        <p:spPr bwMode="auto">
          <a:xfrm>
            <a:off x="4343400" y="581025"/>
            <a:ext cx="4648200" cy="5170488"/>
          </a:xfrm>
          <a:prstGeom prst="rect">
            <a:avLst/>
          </a:prstGeom>
          <a:noFill/>
          <a:ln w="9525">
            <a:noFill/>
            <a:miter lim="800000"/>
            <a:headEnd/>
            <a:tailEnd/>
          </a:ln>
        </p:spPr>
        <p:txBody>
          <a:bodyPr>
            <a:spAutoFit/>
          </a:bodyPr>
          <a:lstStyle/>
          <a:p>
            <a:r>
              <a:rPr lang="en-US">
                <a:latin typeface="Arial Narrow" pitchFamily="34" charset="0"/>
              </a:rPr>
              <a:t>“Every profession is being radicalized [L. radix-root: searching for the root of the matter] as its practitioners refuse to draw any “conflict of interest” line between their lives and their work. Naturally, this displeases the hierarchs and the sachems. Librarians with personal commitment, a “code,” do not play follow the leader. They do not hold orders as hacks, apologists, or nitpickers. Their responsibility is not to any power structure at all, but to the patron and to the profession. </a:t>
            </a:r>
            <a:r>
              <a:rPr lang="en-US" sz="2400" b="1">
                <a:latin typeface="Arial Narrow" pitchFamily="34" charset="0"/>
              </a:rPr>
              <a:t>True professionalism implies evolution, if not revolution; those who “profess” a calling have certain goals and standards for improving existence, which necessarily means moving, shaking, transforming it.” </a:t>
            </a:r>
            <a:r>
              <a:rPr lang="en-US" sz="2400">
                <a:latin typeface="Arial Narrow" pitchFamily="34" charset="0"/>
              </a:rPr>
              <a:t>– Celeste West, 1972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362200"/>
            <a:ext cx="7924800" cy="1143000"/>
          </a:xfrm>
        </p:spPr>
        <p:txBody>
          <a:bodyPr/>
          <a:lstStyle/>
          <a:p>
            <a:pPr eaLnBrk="1" fontAlgn="auto" hangingPunct="1">
              <a:spcAft>
                <a:spcPts val="0"/>
              </a:spcAft>
              <a:defRPr/>
            </a:pPr>
            <a:r>
              <a:rPr lang="en-US" dirty="0" smtClean="0"/>
              <a:t>We don’t need a </a:t>
            </a:r>
            <a:r>
              <a:rPr lang="en-US" dirty="0" err="1" smtClean="0"/>
              <a:t>librar</a:t>
            </a:r>
            <a:r>
              <a:rPr lang="en-US" dirty="0" smtClean="0"/>
              <a:t>* revolution, we already have one.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7"/>
          <p:cNvGrpSpPr>
            <a:grpSpLocks/>
          </p:cNvGrpSpPr>
          <p:nvPr/>
        </p:nvGrpSpPr>
        <p:grpSpPr bwMode="auto">
          <a:xfrm>
            <a:off x="228600" y="1600200"/>
            <a:ext cx="8686800" cy="5257800"/>
            <a:chOff x="228600" y="1447800"/>
            <a:chExt cx="8686800" cy="5257800"/>
          </a:xfrm>
        </p:grpSpPr>
        <p:pic>
          <p:nvPicPr>
            <p:cNvPr id="30723" name="Picture 3"/>
            <p:cNvPicPr>
              <a:picLocks noChangeAspect="1"/>
            </p:cNvPicPr>
            <p:nvPr/>
          </p:nvPicPr>
          <p:blipFill>
            <a:blip r:embed="rId3"/>
            <a:srcRect/>
            <a:stretch>
              <a:fillRect/>
            </a:stretch>
          </p:blipFill>
          <p:spPr bwMode="auto">
            <a:xfrm>
              <a:off x="228600" y="1447800"/>
              <a:ext cx="8572500" cy="5162550"/>
            </a:xfrm>
            <a:prstGeom prst="rect">
              <a:avLst/>
            </a:prstGeom>
            <a:noFill/>
            <a:ln w="9525">
              <a:noFill/>
              <a:miter lim="800000"/>
              <a:headEnd/>
              <a:tailEnd/>
            </a:ln>
          </p:spPr>
        </p:pic>
        <p:sp>
          <p:nvSpPr>
            <p:cNvPr id="5" name="Rectangle 4"/>
            <p:cNvSpPr/>
            <p:nvPr/>
          </p:nvSpPr>
          <p:spPr>
            <a:xfrm>
              <a:off x="3657600" y="4029075"/>
              <a:ext cx="5257800" cy="267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490788" y="5943600"/>
              <a:ext cx="1371600"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itle 6"/>
          <p:cNvSpPr>
            <a:spLocks noGrp="1"/>
          </p:cNvSpPr>
          <p:nvPr>
            <p:ph type="title"/>
          </p:nvPr>
        </p:nvSpPr>
        <p:spPr/>
        <p:txBody>
          <a:bodyPr/>
          <a:lstStyle/>
          <a:p>
            <a:pPr eaLnBrk="1" fontAlgn="auto" hangingPunct="1">
              <a:spcAft>
                <a:spcPts val="0"/>
              </a:spcAft>
              <a:defRPr/>
            </a:pPr>
            <a:r>
              <a:rPr lang="en-US" dirty="0" smtClean="0"/>
              <a:t>Oregon library revolutionaries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394</TotalTime>
  <Words>888</Words>
  <Application>Microsoft Office PowerPoint</Application>
  <PresentationFormat>On-screen Show (4:3)</PresentationFormat>
  <Paragraphs>61</Paragraphs>
  <Slides>11</Slides>
  <Notes>11</Notes>
  <HiddenSlides>0</HiddenSlides>
  <MMClips>0</MMClips>
  <ScaleCrop>false</ScaleCrop>
  <HeadingPairs>
    <vt:vector size="6" baseType="variant">
      <vt:variant>
        <vt:lpstr>Fonts Used</vt:lpstr>
      </vt:variant>
      <vt:variant>
        <vt:i4>3</vt:i4>
      </vt:variant>
      <vt:variant>
        <vt:lpstr>Design Template</vt:lpstr>
      </vt:variant>
      <vt:variant>
        <vt:i4>4</vt:i4>
      </vt:variant>
      <vt:variant>
        <vt:lpstr>Slide Titles</vt:lpstr>
      </vt:variant>
      <vt:variant>
        <vt:i4>11</vt:i4>
      </vt:variant>
    </vt:vector>
  </HeadingPairs>
  <TitlesOfParts>
    <vt:vector size="18" baseType="lpstr">
      <vt:lpstr>Arial</vt:lpstr>
      <vt:lpstr>Arial Narrow</vt:lpstr>
      <vt:lpstr>Calibri</vt:lpstr>
      <vt:lpstr>Horizon</vt:lpstr>
      <vt:lpstr>Horizon</vt:lpstr>
      <vt:lpstr>Horizon</vt:lpstr>
      <vt:lpstr>Horizon</vt:lpstr>
      <vt:lpstr>DOES OREGON NEED A LIBRAR* REVOLUTION?</vt:lpstr>
      <vt:lpstr>CLIENT REVOLT</vt:lpstr>
      <vt:lpstr>Slide 3</vt:lpstr>
      <vt:lpstr>LOSS OF AUTONOMY</vt:lpstr>
      <vt:lpstr>LIBRARIANS AS CLIENTS</vt:lpstr>
      <vt:lpstr>Slide 6</vt:lpstr>
      <vt:lpstr>Slide 7</vt:lpstr>
      <vt:lpstr>WE DON’T NEED A LIBRAR* REVOLUTION, WE ALREADY HAVE ONE.</vt:lpstr>
      <vt:lpstr>OREGON LIBRARY REVOLUTIONARIES</vt:lpstr>
      <vt:lpstr>WHAT WILL WE—INDIVIDUALLY AND COLLECTIVELY—DO TO MOVE, SHAKE, AND TRANSFORM OUR COMMUNITIES?</vt:lpstr>
      <vt:lpstr>THANK YOU</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Oregon need a Librar* Revolution?</dc:title>
  <dc:creator>Library Technologies</dc:creator>
  <cp:lastModifiedBy>Library Computer Services</cp:lastModifiedBy>
  <cp:revision>30</cp:revision>
  <dcterms:created xsi:type="dcterms:W3CDTF">2013-04-30T22:35:25Z</dcterms:created>
  <dcterms:modified xsi:type="dcterms:W3CDTF">2013-05-03T00:29:56Z</dcterms:modified>
</cp:coreProperties>
</file>