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9" r:id="rId9"/>
    <p:sldId id="266" r:id="rId10"/>
    <p:sldId id="281" r:id="rId11"/>
    <p:sldId id="265" r:id="rId12"/>
    <p:sldId id="264" r:id="rId13"/>
    <p:sldId id="267" r:id="rId14"/>
    <p:sldId id="271" r:id="rId15"/>
    <p:sldId id="270" r:id="rId16"/>
    <p:sldId id="272" r:id="rId17"/>
    <p:sldId id="274" r:id="rId18"/>
    <p:sldId id="280" r:id="rId19"/>
    <p:sldId id="275" r:id="rId20"/>
    <p:sldId id="276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" id="{C5764D85-75C9-4C00-A648-F137A8847A9A}">
          <p14:sldIdLst>
            <p14:sldId id="256"/>
          </p14:sldIdLst>
        </p14:section>
        <p14:section name="the role of metadata" id="{F43DDB87-5762-4679-9FBE-AE819420D598}">
          <p14:sldIdLst>
            <p14:sldId id="257"/>
            <p14:sldId id="258"/>
            <p14:sldId id="259"/>
            <p14:sldId id="260"/>
            <p14:sldId id="261"/>
            <p14:sldId id="269"/>
            <p14:sldId id="266"/>
            <p14:sldId id="281"/>
            <p14:sldId id="265"/>
            <p14:sldId id="264"/>
          </p14:sldIdLst>
        </p14:section>
        <p14:section name="The Promise of Semanitic Markup" id="{3C5A374E-150A-4557-BFAD-2CB26996C543}">
          <p14:sldIdLst>
            <p14:sldId id="267"/>
            <p14:sldId id="271"/>
            <p14:sldId id="270"/>
            <p14:sldId id="272"/>
            <p14:sldId id="274"/>
          </p14:sldIdLst>
        </p14:section>
        <p14:section name="Current Application" id="{289292FD-6C34-4AB3-8CC3-9D9EC8249CD5}">
          <p14:sldIdLst>
            <p14:sldId id="280"/>
            <p14:sldId id="275"/>
            <p14:sldId id="276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CADD8-9CFA-40C7-A169-F8CEF9615B5D}" type="datetimeFigureOut">
              <a:rPr lang="en-US"/>
              <a:t>11/26/2014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2D713-1883-4B1F-9E3D-9566AB544D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713-1883-4B1F-9E3D-9566AB544D9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07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713-1883-4B1F-9E3D-9566AB544D9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4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713-1883-4B1F-9E3D-9566AB544D9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1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713-1883-4B1F-9E3D-9566AB544D9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37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713-1883-4B1F-9E3D-9566AB544D97}" type="slidenum">
              <a:rPr lang="en-US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58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713-1883-4B1F-9E3D-9566AB544D9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713-1883-4B1F-9E3D-9566AB544D9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1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713-1883-4B1F-9E3D-9566AB544D9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9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713-1883-4B1F-9E3D-9566AB544D9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0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713-1883-4B1F-9E3D-9566AB544D9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8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713-1883-4B1F-9E3D-9566AB544D9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71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713-1883-4B1F-9E3D-9566AB544D9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47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713-1883-4B1F-9E3D-9566AB544D9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4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0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2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1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353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80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42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11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706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353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530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09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45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09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631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56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1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4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4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9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5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278-2445-4BC3-9195-BAA815A4E8EF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0A10-7770-4AF6-8B21-DE6A8F18B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6D278-2445-4BC3-9195-BAA815A4E8EF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A0A10-7770-4AF6-8B21-DE6A8F18B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6D278-2445-4BC3-9195-BAA815A4E8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A0A10-7770-4AF6-8B21-DE6A8F18BE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92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ster_for_drama_performance_of_%22Waiting_for_Godot%22.jpg#mediaviewer/File:Poster_for_drama_performance_of_&quot;Waiting_for_Godot&quot;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schiller@vancouver.wsu.edu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schiller@vancouver.wsu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91437"/>
            <a:ext cx="9143999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8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emantic | identity</a:t>
            </a:r>
            <a:endParaRPr lang="en-US" sz="8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5217" y="5691499"/>
            <a:ext cx="2548783" cy="1166501"/>
          </a:xfrm>
        </p:spPr>
        <p:txBody>
          <a:bodyPr>
            <a:normAutofit/>
          </a:bodyPr>
          <a:lstStyle/>
          <a:p>
            <a:pPr algn="r" defTabSz="914400"/>
            <a:r>
              <a:rPr lang="en-US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Ignite </a:t>
            </a:r>
            <a:r>
              <a:rPr lang="en-US" sz="135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Rules:</a:t>
            </a:r>
            <a:endParaRPr lang="en-US" sz="13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 defTabSz="914400"/>
            <a:r>
              <a:rPr lang="en-US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minutes</a:t>
            </a:r>
          </a:p>
          <a:p>
            <a:pPr algn="r" defTabSz="914400"/>
            <a:r>
              <a:rPr lang="en-US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slides</a:t>
            </a:r>
          </a:p>
          <a:p>
            <a:pPr algn="r" defTabSz="914400"/>
            <a:r>
              <a:rPr lang="en-US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 seconds per slide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5519172"/>
            <a:ext cx="323357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Nicholas </a:t>
            </a:r>
            <a:r>
              <a:rPr lang="en-US" sz="13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Schiller </a:t>
            </a:r>
          </a:p>
          <a:p>
            <a:r>
              <a:rPr lang="en-US" sz="13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(not a cataloger or a metadata librarian)</a:t>
            </a:r>
          </a:p>
          <a:p>
            <a:r>
              <a:rPr lang="en-US" sz="13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schiller@vancouver.wsu.edu</a:t>
            </a:r>
          </a:p>
          <a:p>
            <a:r>
              <a:rPr lang="en-US" sz="13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US" sz="135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nnschiller</a:t>
            </a:r>
            <a:endParaRPr lang="en-US" sz="13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ACRL OR/WA Joint Conference</a:t>
            </a:r>
          </a:p>
          <a:p>
            <a:r>
              <a:rPr lang="en-US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 October 2014 | </a:t>
            </a:r>
            <a:r>
              <a:rPr lang="en-US" sz="135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Menucha</a:t>
            </a:r>
            <a:r>
              <a:rPr lang="en-US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Oregon</a:t>
            </a:r>
          </a:p>
        </p:txBody>
      </p:sp>
    </p:spTree>
    <p:extLst>
      <p:ext uri="{BB962C8B-B14F-4D97-AF65-F5344CB8AC3E}">
        <p14:creationId xmlns:p14="http://schemas.microsoft.com/office/powerpoint/2010/main" val="31825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9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0524" y="409303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http://journal.code4lib.org/articles/6400</a:t>
            </a:r>
          </a:p>
        </p:txBody>
      </p:sp>
    </p:spTree>
    <p:extLst>
      <p:ext uri="{BB962C8B-B14F-4D97-AF65-F5344CB8AC3E}">
        <p14:creationId xmlns:p14="http://schemas.microsoft.com/office/powerpoint/2010/main" val="332663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t="-15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41398" y="130792"/>
            <a:ext cx="2913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Let’s put this all into a container where it easily fits.</a:t>
            </a:r>
          </a:p>
        </p:txBody>
      </p:sp>
    </p:spTree>
    <p:extLst>
      <p:ext uri="{BB962C8B-B14F-4D97-AF65-F5344CB8AC3E}">
        <p14:creationId xmlns:p14="http://schemas.microsoft.com/office/powerpoint/2010/main" val="27954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1828" y="3055685"/>
            <a:ext cx="2949178" cy="278674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Data need to know what they are.</a:t>
            </a:r>
            <a:endParaRPr lang="en-US" sz="6000" b="1" dirty="0"/>
          </a:p>
        </p:txBody>
      </p:sp>
      <p:pic>
        <p:nvPicPr>
          <p:cNvPr id="10" name="Picture Placeholder 9" descr="8296710468_4099299824_o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r="5073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6471919" y="5614830"/>
            <a:ext cx="2121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Segoe UI" panose="020B0502040204020203" pitchFamily="34" charset="0"/>
                <a:cs typeface="Arabic Typesetting" panose="03020402040406030203" pitchFamily="66" charset="-78"/>
              </a:rPr>
              <a:t>CC by 2.0 Dianne Griffiths https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Segoe UI" panose="020B0502040204020203" pitchFamily="34" charset="0"/>
                <a:cs typeface="Arabic Typesetting" panose="03020402040406030203" pitchFamily="66" charset="-78"/>
              </a:rPr>
              <a:t>://</a:t>
            </a:r>
            <a:r>
              <a:rPr lang="en-US" sz="1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Segoe UI" panose="020B0502040204020203" pitchFamily="34" charset="0"/>
                <a:cs typeface="Arabic Typesetting" panose="03020402040406030203" pitchFamily="66" charset="-78"/>
              </a:rPr>
              <a:t>flic.kr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Segoe UI" panose="020B0502040204020203" pitchFamily="34" charset="0"/>
                <a:cs typeface="Arabic Typesetting" panose="03020402040406030203" pitchFamily="66" charset="-78"/>
              </a:rPr>
              <a:t>/p/dD9NYd</a:t>
            </a:r>
          </a:p>
        </p:txBody>
      </p:sp>
    </p:spTree>
    <p:extLst>
      <p:ext uri="{BB962C8B-B14F-4D97-AF65-F5344CB8AC3E}">
        <p14:creationId xmlns:p14="http://schemas.microsoft.com/office/powerpoint/2010/main" val="14706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427"/>
            <a:ext cx="9144000" cy="54645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9839" y="102549"/>
            <a:ext cx="7666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Libraries Do This.</a:t>
            </a:r>
            <a:endParaRPr lang="en-US" sz="7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4021" y="1118212"/>
            <a:ext cx="163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(except: SCALE)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4477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336799" y="1367631"/>
            <a:ext cx="1367783" cy="48844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24587" y="634972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sngStrike" dirty="0" smtClean="0">
                <a:solidFill>
                  <a:schemeClr val="bg1"/>
                </a:solidFill>
                <a:latin typeface="Stone Serif" panose="02020500000000000000" pitchFamily="18" charset="0"/>
                <a:cs typeface="American Typewriter"/>
              </a:rPr>
              <a:t>BIBFRAME</a:t>
            </a:r>
            <a:endParaRPr lang="en-US" sz="2400" strike="sngStrike" dirty="0">
              <a:solidFill>
                <a:schemeClr val="bg1"/>
              </a:solidFill>
              <a:latin typeface="Stone Serif" panose="02020500000000000000" pitchFamily="18" charset="0"/>
              <a:cs typeface="American Typewri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75005"/>
            <a:ext cx="1168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hlinkClick r:id="rId3" tooltip="User:Fewskulchor"/>
              </a:rPr>
              <a:t>CC by SA 3.0 Fewskulchor</a:t>
            </a:r>
            <a:endParaRPr lang="en-US" sz="10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6662" y="154083"/>
            <a:ext cx="952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trike="sngStrike" dirty="0" err="1" smtClean="0">
                <a:solidFill>
                  <a:schemeClr val="bg1"/>
                </a:solidFill>
                <a:latin typeface="Stone Serif" panose="02020500000000000000" pitchFamily="18" charset="0"/>
                <a:cs typeface="American Typewriter"/>
              </a:rPr>
              <a:t>rda</a:t>
            </a:r>
            <a:endParaRPr lang="en-US" sz="4000" strike="sngStrike" dirty="0">
              <a:solidFill>
                <a:schemeClr val="bg1"/>
              </a:solidFill>
              <a:latin typeface="Stone Serif" panose="02020500000000000000" pitchFamily="18" charset="0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6675" y="825097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sngStrike" dirty="0" smtClean="0">
                <a:solidFill>
                  <a:schemeClr val="bg1"/>
                </a:solidFill>
                <a:latin typeface="Stone Serif" panose="02020500000000000000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OCLC</a:t>
            </a:r>
            <a:endParaRPr lang="en-US" sz="2400" strike="sngStrike" dirty="0">
              <a:solidFill>
                <a:schemeClr val="bg1"/>
              </a:solidFill>
              <a:latin typeface="Stone Serif" panose="02020500000000000000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8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775030" cy="6843359"/>
          </a:xfrm>
          <a:prstGeom prst="rect">
            <a:avLst/>
          </a:prstGeom>
        </p:spPr>
      </p:pic>
      <p:pic>
        <p:nvPicPr>
          <p:cNvPr id="9" name="Picture 8" descr="6771226305_dff7f8a304_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30" y="-1"/>
            <a:ext cx="4389928" cy="2222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242" y="5435846"/>
            <a:ext cx="4356757" cy="14221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7242" y="1976179"/>
            <a:ext cx="1955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CC by-</a:t>
            </a:r>
            <a:r>
              <a:rPr lang="en-US" sz="1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nc</a:t>
            </a:r>
            <a:r>
              <a:rPr lang="en-US" sz="1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en-US" sz="1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nd</a:t>
            </a:r>
            <a:r>
              <a:rPr lang="en-US" sz="1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Diana </a:t>
            </a:r>
            <a:r>
              <a:rPr lang="en-US" sz="1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Geis</a:t>
            </a:r>
            <a:r>
              <a:rPr lang="en-US" sz="1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https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://</a:t>
            </a:r>
            <a:r>
              <a:rPr lang="en-US" sz="1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flic.kr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/p/bjmiF8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7242" y="2551850"/>
            <a:ext cx="43567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OAI-PMH</a:t>
            </a:r>
          </a:p>
          <a:p>
            <a:pPr algn="ctr"/>
            <a:r>
              <a:rPr lang="en-US" sz="4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Enables sharing magic</a:t>
            </a:r>
            <a:endParaRPr lang="en-US" sz="105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9000" r="-9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079" y="0"/>
            <a:ext cx="2991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ED7D31">
                    <a:lumMod val="20000"/>
                    <a:lumOff val="8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identity</a:t>
            </a:r>
            <a:endParaRPr lang="en-US" sz="6000" b="1" dirty="0">
              <a:solidFill>
                <a:srgbClr val="ED7D31">
                  <a:lumMod val="20000"/>
                  <a:lumOff val="8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7126" y="5979070"/>
            <a:ext cx="36231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ED7D31">
                    <a:lumMod val="20000"/>
                    <a:lumOff val="8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metadata</a:t>
            </a:r>
            <a:endParaRPr lang="en-US" sz="6000" b="1" dirty="0">
              <a:solidFill>
                <a:srgbClr val="ED7D3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675005"/>
            <a:ext cx="1952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CC by 2.0 </a:t>
            </a:r>
            <a:r>
              <a:rPr lang="en-US" sz="10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Tony Alter https://</a:t>
            </a:r>
            <a:r>
              <a:rPr lang="en-US" sz="1000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flic.kr</a:t>
            </a:r>
            <a:r>
              <a:rPr lang="en-US" sz="10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/p/</a:t>
            </a:r>
            <a:r>
              <a:rPr lang="en-US" sz="1000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dMZVkN</a:t>
            </a:r>
            <a:endParaRPr lang="en-US" sz="10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004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816" y="1581665"/>
            <a:ext cx="684161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Nicholas Schiller</a:t>
            </a:r>
          </a:p>
          <a:p>
            <a:r>
              <a:rPr lang="en-US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Washington State University Vancouver</a:t>
            </a:r>
          </a:p>
          <a:p>
            <a:r>
              <a:rPr lang="en-US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Systems and Instruction Librarian</a:t>
            </a:r>
          </a:p>
          <a:p>
            <a:r>
              <a:rPr lang="en-US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schiller@vancouver.wsu.edu</a:t>
            </a:r>
            <a:endParaRPr lang="en-US" sz="28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14204 NE Salmon Creek Avenue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Vancouver, </a:t>
            </a:r>
            <a:r>
              <a:rPr lang="en-US" altLang="en-US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 USA 98686-9600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male-he-him </a:t>
            </a:r>
            <a:endParaRPr lang="en-US" altLang="en-US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84" y="1581665"/>
            <a:ext cx="1746421" cy="31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027" y="205945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7178" y="277236"/>
            <a:ext cx="88505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 panose="020B0604020202020204" pitchFamily="34" charset="-128"/>
              </a:rPr>
              <a:t>&lt;p class="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h-card</a:t>
            </a:r>
            <a:r>
              <a:rPr lang="en-US" altLang="en-US" dirty="0" smtClean="0">
                <a:latin typeface="Arial Unicode MS" panose="020B0604020202020204" pitchFamily="34" charset="-128"/>
              </a:rPr>
              <a:t>"&gt;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</a:t>
            </a:r>
            <a:r>
              <a:rPr lang="en-US" altLang="en-US" dirty="0" err="1">
                <a:latin typeface="Arial Unicode MS" panose="020B0604020202020204" pitchFamily="34" charset="-128"/>
              </a:rPr>
              <a:t>img</a:t>
            </a:r>
            <a:r>
              <a:rPr lang="en-US" altLang="en-US" dirty="0">
                <a:latin typeface="Arial Unicode MS" panose="020B0604020202020204" pitchFamily="34" charset="-128"/>
              </a:rPr>
              <a:t> class="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u-photo</a:t>
            </a:r>
            <a:r>
              <a:rPr lang="en-US" altLang="en-US" dirty="0">
                <a:latin typeface="Arial Unicode MS" panose="020B0604020202020204" pitchFamily="34" charset="-128"/>
              </a:rPr>
              <a:t>" </a:t>
            </a:r>
            <a:r>
              <a:rPr lang="en-US" altLang="en-US" dirty="0" err="1">
                <a:latin typeface="Arial Unicode MS" panose="020B0604020202020204" pitchFamily="34" charset="-128"/>
              </a:rPr>
              <a:t>src</a:t>
            </a:r>
            <a:r>
              <a:rPr lang="en-US" altLang="en-US" dirty="0">
                <a:latin typeface="Arial Unicode MS" panose="020B0604020202020204" pitchFamily="34" charset="-128"/>
              </a:rPr>
              <a:t>="http</a:t>
            </a:r>
            <a:r>
              <a:rPr lang="en-US" altLang="en-US" dirty="0" smtClean="0">
                <a:latin typeface="Arial Unicode MS" panose="020B0604020202020204" pitchFamily="34" charset="-128"/>
              </a:rPr>
              <a:t>://informationgames.info/images/bowtie.jpg" </a:t>
            </a:r>
            <a:r>
              <a:rPr lang="en-US" altLang="en-US" dirty="0">
                <a:latin typeface="Arial Unicode MS" panose="020B0604020202020204" pitchFamily="34" charset="-128"/>
              </a:rPr>
              <a:t>alt="" /&gt; </a:t>
            </a: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</a:t>
            </a:r>
            <a:r>
              <a:rPr lang="en-US" altLang="en-US" dirty="0">
                <a:latin typeface="Arial Unicode MS" panose="020B0604020202020204" pitchFamily="34" charset="-128"/>
              </a:rPr>
              <a:t>a class="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p-name 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u-</a:t>
            </a:r>
            <a:r>
              <a:rPr lang="en-US" altLang="en-US" b="1" dirty="0" err="1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url</a:t>
            </a:r>
            <a:r>
              <a:rPr lang="en-US" altLang="en-US" dirty="0" smtClean="0">
                <a:latin typeface="Arial Unicode MS" panose="020B0604020202020204" pitchFamily="34" charset="-128"/>
              </a:rPr>
              <a:t>" </a:t>
            </a:r>
            <a:r>
              <a:rPr lang="en-US" altLang="en-US" dirty="0" err="1" smtClean="0">
                <a:latin typeface="Arial Unicode MS" panose="020B0604020202020204" pitchFamily="34" charset="-128"/>
              </a:rPr>
              <a:t>href</a:t>
            </a:r>
            <a:r>
              <a:rPr lang="en-US" altLang="en-US" dirty="0">
                <a:latin typeface="Arial Unicode MS" panose="020B0604020202020204" pitchFamily="34" charset="-128"/>
              </a:rPr>
              <a:t>="</a:t>
            </a:r>
            <a:r>
              <a:rPr lang="en-US" altLang="en-US" sz="1600" dirty="0">
                <a:latin typeface="Arial Unicode MS" panose="020B0604020202020204" pitchFamily="34" charset="-128"/>
              </a:rPr>
              <a:t>http://directory.vancouver.wsu.edu/people/</a:t>
            </a:r>
            <a:r>
              <a:rPr lang="en-US" altLang="en-US" sz="1600" dirty="0" err="1">
                <a:latin typeface="Arial Unicode MS" panose="020B0604020202020204" pitchFamily="34" charset="-128"/>
              </a:rPr>
              <a:t>nicholas</a:t>
            </a:r>
            <a:r>
              <a:rPr lang="en-US" altLang="en-US" sz="1600" dirty="0">
                <a:latin typeface="Arial Unicode MS" panose="020B0604020202020204" pitchFamily="34" charset="-128"/>
              </a:rPr>
              <a:t>-schiller</a:t>
            </a:r>
            <a:r>
              <a:rPr lang="en-US" altLang="en-US" dirty="0">
                <a:latin typeface="Arial Unicode MS" panose="020B0604020202020204" pitchFamily="34" charset="-128"/>
              </a:rPr>
              <a:t>"&gt;</a:t>
            </a: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 panose="020B0604020202020204" pitchFamily="34" charset="-128"/>
              </a:rPr>
              <a:t>	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</a:rPr>
              <a:t>Nicholas Schiller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&lt;/a&gt;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&lt;a class=“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p-org</a:t>
            </a:r>
            <a:r>
              <a:rPr lang="en-US" altLang="en-US" dirty="0" smtClean="0">
                <a:latin typeface="Arial Unicode MS" panose="020B0604020202020204" pitchFamily="34" charset="-128"/>
              </a:rPr>
              <a:t>”&gt;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</a:rPr>
              <a:t>Washington State University Vancouver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&lt;/a&gt;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&lt;a class=“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p-job-title</a:t>
            </a:r>
            <a:r>
              <a:rPr lang="en-US" altLang="en-US" dirty="0" smtClean="0">
                <a:latin typeface="Arial Unicode MS" panose="020B0604020202020204" pitchFamily="34" charset="-128"/>
              </a:rPr>
              <a:t>”&gt;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</a:rPr>
              <a:t>Systems and Instruction Librarian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&lt;/a&gt;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</a:t>
            </a:r>
            <a:r>
              <a:rPr lang="en-US" altLang="en-US" dirty="0">
                <a:latin typeface="Arial Unicode MS" panose="020B0604020202020204" pitchFamily="34" charset="-128"/>
              </a:rPr>
              <a:t>a class="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u-email</a:t>
            </a:r>
            <a:r>
              <a:rPr lang="en-US" altLang="en-US" dirty="0">
                <a:latin typeface="Arial Unicode MS" panose="020B0604020202020204" pitchFamily="34" charset="-128"/>
              </a:rPr>
              <a:t>" </a:t>
            </a:r>
            <a:r>
              <a:rPr lang="en-US" altLang="en-US" dirty="0" err="1">
                <a:latin typeface="Arial Unicode MS" panose="020B0604020202020204" pitchFamily="34" charset="-128"/>
              </a:rPr>
              <a:t>href</a:t>
            </a:r>
            <a:r>
              <a:rPr lang="en-US" altLang="en-US" dirty="0">
                <a:latin typeface="Arial Unicode MS" panose="020B0604020202020204" pitchFamily="34" charset="-128"/>
              </a:rPr>
              <a:t>="</a:t>
            </a:r>
            <a:r>
              <a:rPr lang="en-US" altLang="en-US" dirty="0" smtClean="0">
                <a:latin typeface="Arial Unicode MS" panose="020B0604020202020204" pitchFamily="34" charset="-128"/>
              </a:rPr>
              <a:t>mailto:schiller@vancouver.wsu.edu"&gt;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 panose="020B0604020202020204" pitchFamily="34" charset="-128"/>
              </a:rPr>
              <a:t>	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</a:rPr>
              <a:t>schiller@vancouver.wsu.edu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</a:t>
            </a:r>
            <a:r>
              <a:rPr lang="en-US" altLang="en-US" dirty="0">
                <a:latin typeface="Arial Unicode MS" panose="020B0604020202020204" pitchFamily="34" charset="-128"/>
              </a:rPr>
              <a:t>a&gt;, </a:t>
            </a: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</a:t>
            </a:r>
            <a:r>
              <a:rPr lang="en-US" altLang="en-US" dirty="0">
                <a:latin typeface="Arial Unicode MS" panose="020B0604020202020204" pitchFamily="34" charset="-128"/>
              </a:rPr>
              <a:t>span class="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p-street-address</a:t>
            </a:r>
            <a:r>
              <a:rPr lang="en-US" altLang="en-US" dirty="0" smtClean="0">
                <a:latin typeface="Arial Unicode MS" panose="020B0604020202020204" pitchFamily="34" charset="-128"/>
              </a:rPr>
              <a:t>"&gt;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</a:rPr>
              <a:t>14204 NE Salmon Creek Avenue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</a:t>
            </a:r>
            <a:r>
              <a:rPr lang="en-US" altLang="en-US" dirty="0">
                <a:latin typeface="Arial Unicode MS" panose="020B0604020202020204" pitchFamily="34" charset="-128"/>
              </a:rPr>
              <a:t>span&gt; </a:t>
            </a: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	&lt;</a:t>
            </a:r>
            <a:r>
              <a:rPr lang="en-US" altLang="en-US" dirty="0">
                <a:latin typeface="Arial Unicode MS" panose="020B0604020202020204" pitchFamily="34" charset="-128"/>
              </a:rPr>
              <a:t>span class="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p-locality</a:t>
            </a:r>
            <a:r>
              <a:rPr lang="en-US" altLang="en-US" dirty="0" smtClean="0">
                <a:latin typeface="Arial Unicode MS" panose="020B0604020202020204" pitchFamily="34" charset="-128"/>
              </a:rPr>
              <a:t>"&gt;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</a:rPr>
              <a:t>Vancouver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</a:t>
            </a:r>
            <a:r>
              <a:rPr lang="en-US" altLang="en-US" dirty="0">
                <a:latin typeface="Arial Unicode MS" panose="020B0604020202020204" pitchFamily="34" charset="-128"/>
              </a:rPr>
              <a:t>span</a:t>
            </a:r>
            <a:r>
              <a:rPr lang="en-US" altLang="en-US" dirty="0" smtClean="0">
                <a:latin typeface="Arial Unicode MS" panose="020B0604020202020204" pitchFamily="34" charset="-128"/>
              </a:rPr>
              <a:t>&gt;,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 panose="020B0604020202020204" pitchFamily="34" charset="-128"/>
              </a:rPr>
              <a:t>	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</a:t>
            </a:r>
            <a:r>
              <a:rPr lang="en-US" altLang="en-US" dirty="0">
                <a:latin typeface="Arial Unicode MS" panose="020B0604020202020204" pitchFamily="34" charset="-128"/>
              </a:rPr>
              <a:t>span class=“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p-region</a:t>
            </a:r>
            <a:r>
              <a:rPr lang="en-US" altLang="en-US" dirty="0">
                <a:latin typeface="Arial Unicode MS" panose="020B0604020202020204" pitchFamily="34" charset="-128"/>
              </a:rPr>
              <a:t>”&gt;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</a:rPr>
              <a:t>Washington</a:t>
            </a:r>
            <a:r>
              <a:rPr lang="en-US" altLang="en-US" dirty="0">
                <a:latin typeface="Arial Unicode MS" panose="020B0604020202020204" pitchFamily="34" charset="-128"/>
              </a:rPr>
              <a:t>&lt;/span</a:t>
            </a:r>
            <a:r>
              <a:rPr lang="en-US" altLang="en-US" dirty="0" smtClean="0">
                <a:latin typeface="Arial Unicode MS" panose="020B0604020202020204" pitchFamily="34" charset="-128"/>
              </a:rPr>
              <a:t>&gt;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 panose="020B0604020202020204" pitchFamily="34" charset="-128"/>
              </a:rPr>
              <a:t>	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</a:t>
            </a:r>
            <a:r>
              <a:rPr lang="en-US" altLang="en-US" dirty="0">
                <a:latin typeface="Arial Unicode MS" panose="020B0604020202020204" pitchFamily="34" charset="-128"/>
              </a:rPr>
              <a:t>span class="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p-country-name</a:t>
            </a:r>
            <a:r>
              <a:rPr lang="en-US" altLang="en-US" dirty="0" smtClean="0">
                <a:latin typeface="Arial Unicode MS" panose="020B0604020202020204" pitchFamily="34" charset="-128"/>
              </a:rPr>
              <a:t>"&gt;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</a:rPr>
              <a:t>United States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</a:t>
            </a:r>
            <a:r>
              <a:rPr lang="en-US" altLang="en-US" dirty="0">
                <a:latin typeface="Arial Unicode MS" panose="020B0604020202020204" pitchFamily="34" charset="-128"/>
              </a:rPr>
              <a:t>span</a:t>
            </a:r>
            <a:r>
              <a:rPr lang="en-US" altLang="en-US" dirty="0" smtClean="0">
                <a:latin typeface="Arial Unicode MS" panose="020B0604020202020204" pitchFamily="34" charset="-128"/>
              </a:rPr>
              <a:t>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 panose="020B0604020202020204" pitchFamily="34" charset="-128"/>
              </a:rPr>
              <a:t>	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&lt;span class=“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p-postal-code</a:t>
            </a:r>
            <a:r>
              <a:rPr lang="en-US" altLang="en-US" dirty="0" smtClean="0">
                <a:latin typeface="Arial Unicode MS" panose="020B0604020202020204" pitchFamily="34" charset="-128"/>
              </a:rPr>
              <a:t>”&gt;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98686-9600</a:t>
            </a:r>
            <a:r>
              <a:rPr lang="en-US" dirty="0" smtClean="0"/>
              <a:t>&lt;/span&gt;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&lt;span class=“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p-gender-identity</a:t>
            </a:r>
            <a:r>
              <a:rPr lang="en-US" altLang="en-US" dirty="0" smtClean="0">
                <a:latin typeface="Arial Unicode MS" panose="020B0604020202020204" pitchFamily="34" charset="-128"/>
              </a:rPr>
              <a:t>”&gt;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</a:rPr>
              <a:t>male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&lt;/span&gt;-he-him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&lt;/</a:t>
            </a:r>
            <a:r>
              <a:rPr lang="en-US" altLang="en-US" dirty="0">
                <a:latin typeface="Arial Unicode MS" panose="020B0604020202020204" pitchFamily="34" charset="-128"/>
              </a:rPr>
              <a:t>p&gt;</a:t>
            </a:r>
            <a:endParaRPr lang="en-US" altLang="en-US" sz="4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t="-9000" r="-9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808" y="139403"/>
            <a:ext cx="2991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5520892" y="5842337"/>
            <a:ext cx="36231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metadata</a:t>
            </a:r>
            <a:endParaRPr lang="en-US" sz="6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6912" y="6675005"/>
            <a:ext cx="1952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CC by 2.0 </a:t>
            </a:r>
            <a:r>
              <a:rPr lang="en-US" sz="10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Tony Alter https://</a:t>
            </a:r>
            <a:r>
              <a:rPr lang="en-US" sz="1000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flic.kr</a:t>
            </a:r>
            <a:r>
              <a:rPr lang="en-US" sz="10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/p/</a:t>
            </a:r>
            <a:r>
              <a:rPr lang="en-US" sz="1000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dMZVkN</a:t>
            </a:r>
            <a:endParaRPr lang="en-US" sz="10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49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027" y="205945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7178" y="277236"/>
            <a:ext cx="88505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 panose="020B0604020202020204" pitchFamily="34" charset="-128"/>
              </a:rPr>
              <a:t>&lt;p class="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h-card</a:t>
            </a:r>
            <a:r>
              <a:rPr lang="en-US" altLang="en-US" dirty="0" smtClean="0">
                <a:latin typeface="Arial Unicode MS" panose="020B0604020202020204" pitchFamily="34" charset="-128"/>
              </a:rPr>
              <a:t>"&gt;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</a:t>
            </a:r>
            <a:r>
              <a:rPr lang="en-US" altLang="en-US" dirty="0" err="1">
                <a:latin typeface="Arial Unicode MS" panose="020B0604020202020204" pitchFamily="34" charset="-128"/>
              </a:rPr>
              <a:t>img</a:t>
            </a:r>
            <a:r>
              <a:rPr lang="en-US" altLang="en-US" dirty="0">
                <a:latin typeface="Arial Unicode MS" panose="020B0604020202020204" pitchFamily="34" charset="-128"/>
              </a:rPr>
              <a:t> class="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u-photo</a:t>
            </a:r>
            <a:r>
              <a:rPr lang="en-US" altLang="en-US" dirty="0">
                <a:latin typeface="Arial Unicode MS" panose="020B0604020202020204" pitchFamily="34" charset="-128"/>
              </a:rPr>
              <a:t>" </a:t>
            </a:r>
            <a:r>
              <a:rPr lang="en-US" altLang="en-US" dirty="0" err="1">
                <a:latin typeface="Arial Unicode MS" panose="020B0604020202020204" pitchFamily="34" charset="-128"/>
              </a:rPr>
              <a:t>src</a:t>
            </a:r>
            <a:r>
              <a:rPr lang="en-US" altLang="en-US" dirty="0">
                <a:latin typeface="Arial Unicode MS" panose="020B0604020202020204" pitchFamily="34" charset="-128"/>
              </a:rPr>
              <a:t>="http</a:t>
            </a:r>
            <a:r>
              <a:rPr lang="en-US" altLang="en-US" dirty="0" smtClean="0">
                <a:latin typeface="Arial Unicode MS" panose="020B0604020202020204" pitchFamily="34" charset="-128"/>
              </a:rPr>
              <a:t>://informationgames.info/images/bowtie.jpg" </a:t>
            </a:r>
            <a:r>
              <a:rPr lang="en-US" altLang="en-US" dirty="0">
                <a:latin typeface="Arial Unicode MS" panose="020B0604020202020204" pitchFamily="34" charset="-128"/>
              </a:rPr>
              <a:t>alt="" /&gt; </a:t>
            </a: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</a:t>
            </a:r>
            <a:r>
              <a:rPr lang="en-US" altLang="en-US" dirty="0">
                <a:latin typeface="Arial Unicode MS" panose="020B0604020202020204" pitchFamily="34" charset="-128"/>
              </a:rPr>
              <a:t>a class="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p-name 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u-</a:t>
            </a:r>
            <a:r>
              <a:rPr lang="en-US" altLang="en-US" b="1" dirty="0" err="1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url</a:t>
            </a:r>
            <a:r>
              <a:rPr lang="en-US" altLang="en-US" dirty="0" smtClean="0">
                <a:latin typeface="Arial Unicode MS" panose="020B0604020202020204" pitchFamily="34" charset="-128"/>
              </a:rPr>
              <a:t>" </a:t>
            </a:r>
            <a:r>
              <a:rPr lang="en-US" altLang="en-US" dirty="0" err="1" smtClean="0">
                <a:latin typeface="Arial Unicode MS" panose="020B0604020202020204" pitchFamily="34" charset="-128"/>
              </a:rPr>
              <a:t>href</a:t>
            </a:r>
            <a:r>
              <a:rPr lang="en-US" altLang="en-US" dirty="0">
                <a:latin typeface="Arial Unicode MS" panose="020B0604020202020204" pitchFamily="34" charset="-128"/>
              </a:rPr>
              <a:t>="</a:t>
            </a:r>
            <a:r>
              <a:rPr lang="en-US" altLang="en-US" sz="1600" dirty="0">
                <a:latin typeface="Arial Unicode MS" panose="020B0604020202020204" pitchFamily="34" charset="-128"/>
              </a:rPr>
              <a:t>http://directory.vancouver.wsu.edu/people/</a:t>
            </a:r>
            <a:r>
              <a:rPr lang="en-US" altLang="en-US" sz="1600" dirty="0" err="1">
                <a:latin typeface="Arial Unicode MS" panose="020B0604020202020204" pitchFamily="34" charset="-128"/>
              </a:rPr>
              <a:t>nicholas</a:t>
            </a:r>
            <a:r>
              <a:rPr lang="en-US" altLang="en-US" sz="1600" dirty="0">
                <a:latin typeface="Arial Unicode MS" panose="020B0604020202020204" pitchFamily="34" charset="-128"/>
              </a:rPr>
              <a:t>-schiller</a:t>
            </a:r>
            <a:r>
              <a:rPr lang="en-US" altLang="en-US" dirty="0">
                <a:latin typeface="Arial Unicode MS" panose="020B0604020202020204" pitchFamily="34" charset="-128"/>
              </a:rPr>
              <a:t>"&gt;</a:t>
            </a: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 panose="020B0604020202020204" pitchFamily="34" charset="-128"/>
              </a:rPr>
              <a:t>	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</a:rPr>
              <a:t>Nicholas Schiller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&lt;/a&gt;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&lt;a class=“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p-org</a:t>
            </a:r>
            <a:r>
              <a:rPr lang="en-US" altLang="en-US" dirty="0" smtClean="0">
                <a:latin typeface="Arial Unicode MS" panose="020B0604020202020204" pitchFamily="34" charset="-128"/>
              </a:rPr>
              <a:t>”&gt;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</a:rPr>
              <a:t>Washington State University Vancouver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&lt;/a&gt;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&lt;a class=“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p-job-title</a:t>
            </a:r>
            <a:r>
              <a:rPr lang="en-US" altLang="en-US" dirty="0" smtClean="0">
                <a:latin typeface="Arial Unicode MS" panose="020B0604020202020204" pitchFamily="34" charset="-128"/>
              </a:rPr>
              <a:t>”&gt;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</a:rPr>
              <a:t>Systems and Instruction Librarian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&lt;/a&gt;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</a:t>
            </a:r>
            <a:r>
              <a:rPr lang="en-US" altLang="en-US" dirty="0">
                <a:latin typeface="Arial Unicode MS" panose="020B0604020202020204" pitchFamily="34" charset="-128"/>
              </a:rPr>
              <a:t>a class="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u-email</a:t>
            </a:r>
            <a:r>
              <a:rPr lang="en-US" altLang="en-US" dirty="0">
                <a:latin typeface="Arial Unicode MS" panose="020B0604020202020204" pitchFamily="34" charset="-128"/>
              </a:rPr>
              <a:t>" </a:t>
            </a:r>
            <a:r>
              <a:rPr lang="en-US" altLang="en-US" dirty="0" err="1">
                <a:latin typeface="Arial Unicode MS" panose="020B0604020202020204" pitchFamily="34" charset="-128"/>
              </a:rPr>
              <a:t>href</a:t>
            </a:r>
            <a:r>
              <a:rPr lang="en-US" altLang="en-US" dirty="0">
                <a:latin typeface="Arial Unicode MS" panose="020B0604020202020204" pitchFamily="34" charset="-128"/>
              </a:rPr>
              <a:t>="</a:t>
            </a:r>
            <a:r>
              <a:rPr lang="en-US" altLang="en-US" dirty="0" smtClean="0">
                <a:latin typeface="Arial Unicode MS" panose="020B0604020202020204" pitchFamily="34" charset="-128"/>
              </a:rPr>
              <a:t>mailto:schiller@vancouver.wsu.edu"&gt;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 panose="020B0604020202020204" pitchFamily="34" charset="-128"/>
              </a:rPr>
              <a:t>	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</a:rPr>
              <a:t>schiller@vancouver.wsu.edu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</a:t>
            </a:r>
            <a:r>
              <a:rPr lang="en-US" altLang="en-US" dirty="0">
                <a:latin typeface="Arial Unicode MS" panose="020B0604020202020204" pitchFamily="34" charset="-128"/>
              </a:rPr>
              <a:t>a&gt;, </a:t>
            </a: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</a:t>
            </a:r>
            <a:r>
              <a:rPr lang="en-US" altLang="en-US" dirty="0">
                <a:latin typeface="Arial Unicode MS" panose="020B0604020202020204" pitchFamily="34" charset="-128"/>
              </a:rPr>
              <a:t>span class="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p-street-address</a:t>
            </a:r>
            <a:r>
              <a:rPr lang="en-US" altLang="en-US" dirty="0" smtClean="0">
                <a:latin typeface="Arial Unicode MS" panose="020B0604020202020204" pitchFamily="34" charset="-128"/>
              </a:rPr>
              <a:t>"&gt;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</a:rPr>
              <a:t>14204 NE Salmon Creek Avenue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</a:t>
            </a:r>
            <a:r>
              <a:rPr lang="en-US" altLang="en-US" dirty="0">
                <a:latin typeface="Arial Unicode MS" panose="020B0604020202020204" pitchFamily="34" charset="-128"/>
              </a:rPr>
              <a:t>span&gt; </a:t>
            </a: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	&lt;</a:t>
            </a:r>
            <a:r>
              <a:rPr lang="en-US" altLang="en-US" dirty="0">
                <a:latin typeface="Arial Unicode MS" panose="020B0604020202020204" pitchFamily="34" charset="-128"/>
              </a:rPr>
              <a:t>span class="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p-locality</a:t>
            </a:r>
            <a:r>
              <a:rPr lang="en-US" altLang="en-US" dirty="0" smtClean="0">
                <a:latin typeface="Arial Unicode MS" panose="020B0604020202020204" pitchFamily="34" charset="-128"/>
              </a:rPr>
              <a:t>"&gt;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</a:rPr>
              <a:t>Vancouver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</a:t>
            </a:r>
            <a:r>
              <a:rPr lang="en-US" altLang="en-US" dirty="0">
                <a:latin typeface="Arial Unicode MS" panose="020B0604020202020204" pitchFamily="34" charset="-128"/>
              </a:rPr>
              <a:t>span</a:t>
            </a:r>
            <a:r>
              <a:rPr lang="en-US" altLang="en-US" dirty="0" smtClean="0">
                <a:latin typeface="Arial Unicode MS" panose="020B0604020202020204" pitchFamily="34" charset="-128"/>
              </a:rPr>
              <a:t>&gt;,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 panose="020B0604020202020204" pitchFamily="34" charset="-128"/>
              </a:rPr>
              <a:t>	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</a:t>
            </a:r>
            <a:r>
              <a:rPr lang="en-US" altLang="en-US" dirty="0">
                <a:latin typeface="Arial Unicode MS" panose="020B0604020202020204" pitchFamily="34" charset="-128"/>
              </a:rPr>
              <a:t>span class=“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p-region</a:t>
            </a:r>
            <a:r>
              <a:rPr lang="en-US" altLang="en-US" dirty="0">
                <a:latin typeface="Arial Unicode MS" panose="020B0604020202020204" pitchFamily="34" charset="-128"/>
              </a:rPr>
              <a:t>”&gt;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</a:rPr>
              <a:t>Washington</a:t>
            </a:r>
            <a:r>
              <a:rPr lang="en-US" altLang="en-US" dirty="0">
                <a:latin typeface="Arial Unicode MS" panose="020B0604020202020204" pitchFamily="34" charset="-128"/>
              </a:rPr>
              <a:t>&lt;/span</a:t>
            </a:r>
            <a:r>
              <a:rPr lang="en-US" altLang="en-US" dirty="0" smtClean="0">
                <a:latin typeface="Arial Unicode MS" panose="020B0604020202020204" pitchFamily="34" charset="-128"/>
              </a:rPr>
              <a:t>&gt;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 panose="020B0604020202020204" pitchFamily="34" charset="-128"/>
              </a:rPr>
              <a:t>	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</a:t>
            </a:r>
            <a:r>
              <a:rPr lang="en-US" altLang="en-US" dirty="0">
                <a:latin typeface="Arial Unicode MS" panose="020B0604020202020204" pitchFamily="34" charset="-128"/>
              </a:rPr>
              <a:t>span class="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p-country-name</a:t>
            </a:r>
            <a:r>
              <a:rPr lang="en-US" altLang="en-US" dirty="0" smtClean="0">
                <a:latin typeface="Arial Unicode MS" panose="020B0604020202020204" pitchFamily="34" charset="-128"/>
              </a:rPr>
              <a:t>"&gt;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</a:rPr>
              <a:t>United States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</a:t>
            </a:r>
            <a:r>
              <a:rPr lang="en-US" altLang="en-US" dirty="0">
                <a:latin typeface="Arial Unicode MS" panose="020B0604020202020204" pitchFamily="34" charset="-128"/>
              </a:rPr>
              <a:t>span</a:t>
            </a:r>
            <a:r>
              <a:rPr lang="en-US" altLang="en-US" dirty="0" smtClean="0">
                <a:latin typeface="Arial Unicode MS" panose="020B0604020202020204" pitchFamily="34" charset="-128"/>
              </a:rPr>
              <a:t>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 panose="020B0604020202020204" pitchFamily="34" charset="-128"/>
              </a:rPr>
              <a:t>	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&lt;span class=“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p-postal-code</a:t>
            </a:r>
            <a:r>
              <a:rPr lang="en-US" altLang="en-US" dirty="0" smtClean="0">
                <a:latin typeface="Arial Unicode MS" panose="020B0604020202020204" pitchFamily="34" charset="-128"/>
              </a:rPr>
              <a:t>”&gt;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98686-9600</a:t>
            </a:r>
            <a:r>
              <a:rPr lang="en-US" dirty="0" smtClean="0"/>
              <a:t>&lt;/span&gt;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&lt;span class=“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</a:rPr>
              <a:t>p-gender-identity</a:t>
            </a:r>
            <a:r>
              <a:rPr lang="en-US" altLang="en-US" dirty="0" smtClean="0">
                <a:latin typeface="Arial Unicode MS" panose="020B0604020202020204" pitchFamily="34" charset="-128"/>
              </a:rPr>
              <a:t>”&gt;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</a:rPr>
              <a:t>male</a:t>
            </a:r>
            <a:r>
              <a:rPr lang="en-US" altLang="en-US" dirty="0" smtClean="0">
                <a:latin typeface="Arial Unicode MS" panose="020B0604020202020204" pitchFamily="34" charset="-128"/>
              </a:rPr>
              <a:t>&lt;/span&gt;-he-him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 Unicode MS" panose="020B060402020202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 panose="020B0604020202020204" pitchFamily="34" charset="-128"/>
              </a:rPr>
              <a:t>&lt;/</a:t>
            </a:r>
            <a:r>
              <a:rPr lang="en-US" altLang="en-US" dirty="0">
                <a:latin typeface="Arial Unicode MS" panose="020B0604020202020204" pitchFamily="34" charset="-128"/>
              </a:rPr>
              <a:t>p&gt;</a:t>
            </a:r>
            <a:endParaRPr lang="en-US" altLang="en-US" sz="4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816" y="1581665"/>
            <a:ext cx="684161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Nicholas Schiller</a:t>
            </a:r>
          </a:p>
          <a:p>
            <a:r>
              <a:rPr lang="en-US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Washington State University Vancouver</a:t>
            </a:r>
          </a:p>
          <a:p>
            <a:r>
              <a:rPr lang="en-US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Systems and Instruction Librarian</a:t>
            </a:r>
          </a:p>
          <a:p>
            <a:r>
              <a:rPr lang="en-US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schiller@vancouver.wsu.edu</a:t>
            </a:r>
            <a:endParaRPr lang="en-US" sz="28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14204 NE Salmon Creek Avenue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Vancouver, </a:t>
            </a:r>
            <a:r>
              <a:rPr lang="en-US" altLang="en-US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 USA 98686-9600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male-he-him </a:t>
            </a:r>
            <a:endParaRPr lang="en-US" altLang="en-US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84" y="1581665"/>
            <a:ext cx="1746421" cy="31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3840" y="322217"/>
            <a:ext cx="3021874" cy="1576252"/>
          </a:xfrm>
          <a:prstGeom prst="ellipse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17475" y="322217"/>
            <a:ext cx="3021874" cy="1576252"/>
          </a:xfrm>
          <a:prstGeom prst="ellipse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6"/>
            <a:endCxn id="8" idx="2"/>
          </p:cNvCxnSpPr>
          <p:nvPr/>
        </p:nvCxnSpPr>
        <p:spPr>
          <a:xfrm>
            <a:off x="3265714" y="1110343"/>
            <a:ext cx="2651761" cy="0"/>
          </a:xfrm>
          <a:prstGeom prst="straightConnector1">
            <a:avLst/>
          </a:prstGeom>
          <a:ln w="114300"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7991" y="661849"/>
            <a:ext cx="1992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</a:t>
            </a:r>
            <a:r>
              <a:rPr lang="en-US" sz="4800" dirty="0" smtClean="0"/>
              <a:t>ubject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6551409" y="694843"/>
            <a:ext cx="175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object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3323427" y="246350"/>
            <a:ext cx="2536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predicate</a:t>
            </a:r>
            <a:endParaRPr lang="en-US" sz="4800" dirty="0"/>
          </a:p>
        </p:txBody>
      </p:sp>
      <p:sp>
        <p:nvSpPr>
          <p:cNvPr id="16" name="Oval 15"/>
          <p:cNvSpPr/>
          <p:nvPr/>
        </p:nvSpPr>
        <p:spPr>
          <a:xfrm>
            <a:off x="243840" y="4994365"/>
            <a:ext cx="3021874" cy="1576252"/>
          </a:xfrm>
          <a:prstGeom prst="ellipse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17475" y="4994365"/>
            <a:ext cx="3021874" cy="1576252"/>
          </a:xfrm>
          <a:prstGeom prst="ellipse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6"/>
            <a:endCxn id="17" idx="2"/>
          </p:cNvCxnSpPr>
          <p:nvPr/>
        </p:nvCxnSpPr>
        <p:spPr>
          <a:xfrm>
            <a:off x="3265714" y="5782491"/>
            <a:ext cx="2651761" cy="0"/>
          </a:xfrm>
          <a:prstGeom prst="straightConnector1">
            <a:avLst/>
          </a:prstGeom>
          <a:ln w="114300"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429" y="5382381"/>
            <a:ext cx="30526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/>
              <a:t>this speaker</a:t>
            </a:r>
            <a:endParaRPr lang="en-US" sz="4600" dirty="0"/>
          </a:p>
        </p:txBody>
      </p:sp>
      <p:sp>
        <p:nvSpPr>
          <p:cNvPr id="20" name="TextBox 19"/>
          <p:cNvSpPr txBox="1"/>
          <p:nvPr/>
        </p:nvSpPr>
        <p:spPr>
          <a:xfrm>
            <a:off x="6310767" y="5327125"/>
            <a:ext cx="2308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Nicholas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3323427" y="4918498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is named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573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871492"/>
              </p:ext>
            </p:extLst>
          </p:nvPr>
        </p:nvGraphicFramePr>
        <p:xfrm>
          <a:off x="0" y="0"/>
          <a:ext cx="9144000" cy="6911669"/>
        </p:xfrm>
        <a:graphic>
          <a:graphicData uri="http://schemas.openxmlformats.org/drawingml/2006/table">
            <a:tbl>
              <a:tblPr/>
              <a:tblGrid>
                <a:gridCol w="797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5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0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LDR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|||||cam a22||||| a 4500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001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614774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005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20020325073420.0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008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010430s2001 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nyu</a:t>
                      </a:r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000 0 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eng</a:t>
                      </a:r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35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010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$a 2001024929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035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$a(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OCoLC</a:t>
                      </a:r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)ocm46937451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040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aDLC$cDLC$dC#P$dOQX$dOCoLC</a:t>
                      </a:r>
                      <a:endParaRPr lang="en-US" sz="1700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020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$a1559705930 (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alk</a:t>
                      </a:r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. paper)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041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 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aeng$hfre</a:t>
                      </a:r>
                      <a:endParaRPr lang="en-US" sz="1700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042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apcc</a:t>
                      </a:r>
                      <a:endParaRPr lang="en-US" sz="1700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050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$aHM753$b.M3313 2001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082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$a302.4$221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049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aOQXA</a:t>
                      </a:r>
                      <a:endParaRPr lang="en-US" sz="1700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 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aMaalouf</a:t>
                      </a:r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Amin.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240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aIdentités</a:t>
                      </a:r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meurtrières</a:t>
                      </a:r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.$lEnglish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22816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245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aIn</a:t>
                      </a:r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the name of identity :$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bviolence</a:t>
                      </a:r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and the need to belong /$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cAmin</a:t>
                      </a:r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Maalouf</a:t>
                      </a:r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; translated from the French by Barbara Bray.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$a1st North American ed.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630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260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aNew</a:t>
                      </a:r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York :$</a:t>
                      </a:r>
                      <a:r>
                        <a:rPr lang="en-US" sz="1700" b="1" dirty="0" err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bArcade</a:t>
                      </a:r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Pub.,$c2001.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$a164 p. ;$c22 cm.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650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$aGroup identity.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9702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999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$b302.4$c0$i1$j1$k0$x302.4$z0</a:t>
                      </a:r>
                    </a:p>
                  </a:txBody>
                  <a:tcPr marL="54734" marR="54734" marT="27367" marB="27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6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lbert-tr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938" y="-42863"/>
            <a:ext cx="7026512" cy="6911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914" y="133557"/>
            <a:ext cx="8163597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55A1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data are created faster than we can describe them.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192" y="1326191"/>
            <a:ext cx="1159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(or even store)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7391" y="987426"/>
            <a:ext cx="4629150" cy="4881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31" y="2026979"/>
            <a:ext cx="3032088" cy="16002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Search Engines Scale Better Than Library Catalogs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7391" y="133915"/>
            <a:ext cx="533352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URL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&lt;title&gt;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&lt;meta name=“description” content =“</a:t>
            </a:r>
            <a:r>
              <a:rPr lang="en-US" sz="3200" dirty="0" smtClean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description of web page</a:t>
            </a: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&lt;a </a:t>
            </a:r>
            <a:r>
              <a:rPr lang="en-US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href</a:t>
            </a: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=“</a:t>
            </a:r>
            <a:r>
              <a:rPr lang="en-US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url</a:t>
            </a: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”&gt;</a:t>
            </a:r>
            <a:r>
              <a:rPr lang="en-US" sz="3200" dirty="0" smtClean="0">
                <a:solidFill>
                  <a:srgbClr val="ED7D3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this is a fabulous page about libraries</a:t>
            </a: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&lt;/a&gt;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&lt;h1&gt;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&lt;h2&gt;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&lt;h3&gt;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&lt;body&gt;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5573" y="6611779"/>
            <a:ext cx="1978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Screen capture from: http</a:t>
            </a:r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://</a:t>
            </a:r>
            <a:r>
              <a:rPr lang="en-US" sz="1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www.google.com</a:t>
            </a:r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/404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700" y="5903893"/>
            <a:ext cx="8709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Web scale discovery has limitations</a:t>
            </a:r>
            <a:endParaRPr lang="en-US" sz="4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0866" y="407831"/>
            <a:ext cx="411313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“This </a:t>
            </a:r>
            <a:r>
              <a:rPr lang="en-US" sz="3600" dirty="0">
                <a:solidFill>
                  <a:schemeClr val="bg1"/>
                </a:solidFill>
              </a:rPr>
              <a:t>itself will allow much more efficient searching of the Web as though it were one giant database, rather than one giant book</a:t>
            </a:r>
            <a:r>
              <a:rPr lang="en-US" sz="3600" dirty="0" smtClean="0">
                <a:solidFill>
                  <a:schemeClr val="bg1"/>
                </a:solidFill>
              </a:rPr>
              <a:t>.”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0755" y="6671600"/>
            <a:ext cx="2000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CC by 2.0 Silvio Tanaka </a:t>
            </a:r>
            <a:r>
              <a:rPr lang="en-US" sz="10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https</a:t>
            </a:r>
            <a:r>
              <a:rPr lang="en-US" sz="10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://flic.kr/p/5TSfGB</a:t>
            </a:r>
          </a:p>
        </p:txBody>
      </p:sp>
    </p:spTree>
    <p:extLst>
      <p:ext uri="{BB962C8B-B14F-4D97-AF65-F5344CB8AC3E}">
        <p14:creationId xmlns:p14="http://schemas.microsoft.com/office/powerpoint/2010/main" val="108350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0866" y="407831"/>
            <a:ext cx="411313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“This </a:t>
            </a:r>
            <a:r>
              <a:rPr lang="en-US" sz="3600" dirty="0">
                <a:solidFill>
                  <a:schemeClr val="bg1"/>
                </a:solidFill>
              </a:rPr>
              <a:t>itself will allow much more efficient searching of the Web as though it were one giant database, rather than one giant book</a:t>
            </a:r>
            <a:r>
              <a:rPr lang="en-US" sz="3600" dirty="0" smtClean="0">
                <a:solidFill>
                  <a:schemeClr val="bg1"/>
                </a:solidFill>
              </a:rPr>
              <a:t>.”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3567" y="6611779"/>
            <a:ext cx="1975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CC by </a:t>
            </a:r>
            <a:r>
              <a:rPr lang="en-US" sz="10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2.0 Silvio Tanaka </a:t>
            </a:r>
            <a:r>
              <a:rPr lang="en-US" sz="10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https://flic.kr/p/5TSfGB</a:t>
            </a:r>
          </a:p>
        </p:txBody>
      </p:sp>
    </p:spTree>
    <p:extLst>
      <p:ext uri="{BB962C8B-B14F-4D97-AF65-F5344CB8AC3E}">
        <p14:creationId xmlns:p14="http://schemas.microsoft.com/office/powerpoint/2010/main" val="15752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nuch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nucha" id="{09E845A3-60A8-4C31-B98C-83BB9B0C1CDE}" vid="{2A9401C4-9D0E-4D27-9858-E6311E4D0119}"/>
    </a:ext>
  </a:extLst>
</a:theme>
</file>

<file path=ppt/theme/theme2.xml><?xml version="1.0" encoding="utf-8"?>
<a:theme xmlns:a="http://schemas.openxmlformats.org/drawingml/2006/main" name="1_menuch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nucha" id="{09E845A3-60A8-4C31-B98C-83BB9B0C1CDE}" vid="{2A9401C4-9D0E-4D27-9858-E6311E4D011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menucha</Template>
  <TotalTime>588</TotalTime>
  <Words>531</Words>
  <Application>Microsoft Office PowerPoint</Application>
  <PresentationFormat>On-screen Show (4:3)</PresentationFormat>
  <Paragraphs>177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 Unicode MS</vt:lpstr>
      <vt:lpstr>American Typewriter</vt:lpstr>
      <vt:lpstr>Arabic Typesetting</vt:lpstr>
      <vt:lpstr>Arial</vt:lpstr>
      <vt:lpstr>Calibri</vt:lpstr>
      <vt:lpstr>Calibri Light</vt:lpstr>
      <vt:lpstr>Segoe UI</vt:lpstr>
      <vt:lpstr>Stone Serif</vt:lpstr>
      <vt:lpstr>menucha</vt:lpstr>
      <vt:lpstr>1_menucha</vt:lpstr>
      <vt:lpstr>semantic | identity</vt:lpstr>
      <vt:lpstr>PowerPoint Presentation</vt:lpstr>
      <vt:lpstr>PowerPoint Presentation</vt:lpstr>
      <vt:lpstr>PowerPoint Presentation</vt:lpstr>
      <vt:lpstr>PowerPoint Presentation</vt:lpstr>
      <vt:lpstr>Search Engines Scale Better Than Library Catalogs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need to know what they are.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/ Identity</dc:title>
  <dc:creator>Schiller, Nicholas</dc:creator>
  <cp:lastModifiedBy>Nicholas Schiller</cp:lastModifiedBy>
  <cp:revision>46</cp:revision>
  <dcterms:created xsi:type="dcterms:W3CDTF">2014-10-21T18:06:24Z</dcterms:created>
  <dcterms:modified xsi:type="dcterms:W3CDTF">2014-11-26T20:14:25Z</dcterms:modified>
</cp:coreProperties>
</file>