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2" r:id="rId3"/>
    <p:sldId id="273" r:id="rId4"/>
    <p:sldId id="266" r:id="rId5"/>
    <p:sldId id="265" r:id="rId6"/>
    <p:sldId id="263" r:id="rId7"/>
    <p:sldId id="271" r:id="rId8"/>
    <p:sldId id="267" r:id="rId9"/>
    <p:sldId id="274" r:id="rId10"/>
    <p:sldId id="269" r:id="rId11"/>
    <p:sldId id="275" r:id="rId12"/>
    <p:sldId id="268" r:id="rId13"/>
    <p:sldId id="257" r:id="rId14"/>
    <p:sldId id="258" r:id="rId15"/>
    <p:sldId id="260" r:id="rId16"/>
    <p:sldId id="261" r:id="rId17"/>
    <p:sldId id="259" r:id="rId18"/>
    <p:sldId id="270" r:id="rId19"/>
    <p:sldId id="262" r:id="rId20"/>
    <p:sldId id="277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14" autoAdjust="0"/>
  </p:normalViewPr>
  <p:slideViewPr>
    <p:cSldViewPr>
      <p:cViewPr varScale="1">
        <p:scale>
          <a:sx n="79" d="100"/>
          <a:sy n="79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4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3E7556-B810-49E9-9E21-474ECF8D3601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C5EF93-27D9-4B4D-9D0F-ADE3B271F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52781B-225B-4BFE-A012-BB91A8406665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5B5818-67E9-4EFA-9CA0-18C8B0E72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FA665-C012-4374-9991-AB859208B1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F7AD6-CFAF-4A74-93B9-20B443C0D8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D2FA01-238B-44CE-920A-D00DFEF338A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0C0BD-FE2C-46F1-8310-A6A118C6B3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52B2F-24D3-4543-8F3A-4654DA8798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56DFA-55F7-4514-8DC1-EAA6FC85D7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77F1B8-E89C-4E0A-8AF6-ACBC7B8C9D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6BAF0-0779-4AE5-9025-9DB64BD7E6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637E33-C28B-498C-8C95-53937227132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A53C3-3DFB-4A5D-9812-57E5CC0C9DB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F4077-ED87-492F-8A21-AD431A0DF5E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BDB2C-AC40-4BA5-8102-56114A29CE3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3AC4B-D43E-467B-96BE-C41950D49F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ED981C-06DD-4945-9039-B4A8345AF89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3AA9DE-C64D-4204-9FF8-D3AE1C4ADC3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EF289-2121-493A-B4F1-7854AA5925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47E2A8-A48E-4AE5-8B17-DC375D1FD1E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76A2D9-29CA-4A5C-934F-18F903749BA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274676-765C-4A83-A116-A16D58854F02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9AAF51-8AB2-4749-821F-4D99F5028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9CCE1-AB04-4685-88C0-EF154A4A3CB7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7943-EFDF-43A0-AB56-E3F41DD8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770B-0101-411B-9043-BCE517A987B2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A0DC1-E23C-408F-BD79-CCF927ADB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DAFF6-E4E2-41EC-919A-7BBA06FCDC3D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4CBA2-311A-434D-AC35-E4346785E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1A13A-ADAF-4166-B0D0-EDDD01550135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67D788-3D2C-4C1F-83DC-7873A601F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3E9B86-046B-4354-B668-F13DAFD3219A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B1F74E-BADF-49C2-9404-D1AEB1719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A899FB-2453-43F0-B803-40034CF33783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B45037-6241-48E3-805E-BE34E6386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1015-97C0-4D12-BF12-398418A531F8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965B0-99DC-45BA-832B-962BBAD53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607B8-9C4C-45A5-9596-4BFA24DF4B65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45D4CB2-2D88-4786-82C0-81184860C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62DA-7ECF-4953-89EE-EEC9F1D7C8F8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7B636-6FBF-436B-AB2E-4100F9988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9576FE-5206-4BCC-8BEC-0F4A5232C56E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B172EFC-9019-4841-9B76-B6AC79757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87D47-4DC7-45CF-91C6-DF9D70545E95}" type="datetimeFigureOut">
              <a:rPr lang="en-US"/>
              <a:pPr>
                <a:defRPr/>
              </a:pPr>
              <a:t>5/2/2013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D98E55-AD82-44AF-AEAB-87EA01B2B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7" r:id="rId2"/>
    <p:sldLayoutId id="2147484669" r:id="rId3"/>
    <p:sldLayoutId id="2147484670" r:id="rId4"/>
    <p:sldLayoutId id="2147484671" r:id="rId5"/>
    <p:sldLayoutId id="2147484666" r:id="rId6"/>
    <p:sldLayoutId id="2147484672" r:id="rId7"/>
    <p:sldLayoutId id="2147484665" r:id="rId8"/>
    <p:sldLayoutId id="2147484673" r:id="rId9"/>
    <p:sldLayoutId id="2147484664" r:id="rId10"/>
    <p:sldLayoutId id="2147484674" r:id="rId11"/>
  </p:sldLayoutIdLst>
  <p:transition spd="slow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E6C3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ilybarometer.com/canines-comfort-students-during-dead-week-1.3009650" TargetMode="External"/><Relationship Id="rId2" Type="http://schemas.openxmlformats.org/officeDocument/2006/relationships/hyperlink" Target="http://www.gazettetimes.com/news/local/welcoming-smiles/article_9ccaf722-8cb8-11e2-bd35-001a4bcf887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welcomewaggers.org/" TargetMode="External"/><Relationship Id="rId4" Type="http://schemas.openxmlformats.org/officeDocument/2006/relationships/hyperlink" Target="http://oregonstate.edu/dept/ncs/lifeatosu/2013/therapy-dogs-calm-stressed-students-during-dead-wee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OSU Valley Library is </a:t>
            </a:r>
            <a:br>
              <a:rPr lang="en-US" b="1" dirty="0" smtClean="0"/>
            </a:br>
            <a:r>
              <a:rPr lang="en-US" b="1" dirty="0" smtClean="0"/>
              <a:t>Going to the Dogs!</a:t>
            </a:r>
            <a:endParaRPr lang="en-US" b="1" dirty="0"/>
          </a:p>
        </p:txBody>
      </p:sp>
      <p:pic>
        <p:nvPicPr>
          <p:cNvPr id="15362" name="Picture 2" descr="C:\Users\Valery\AppData\Local\Microsoft\Windows\Temporary Internet Files\Content.IE5\G9O1645T\MP900444804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1752600"/>
            <a:ext cx="3427413" cy="4495800"/>
          </a:xfrm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52400" y="2352675"/>
            <a:ext cx="2362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Oregon Virtual Reference Summit</a:t>
            </a:r>
          </a:p>
          <a:p>
            <a:pPr algn="ctr"/>
            <a:r>
              <a:rPr lang="en-US" sz="1600">
                <a:latin typeface="Verdana" pitchFamily="34" charset="0"/>
              </a:rPr>
              <a:t>May 3, 2013</a:t>
            </a: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6400800" y="4419600"/>
            <a:ext cx="2514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Verdana" pitchFamily="34" charset="0"/>
              </a:rPr>
              <a:t>Valery King</a:t>
            </a:r>
          </a:p>
          <a:p>
            <a:pPr algn="ctr"/>
            <a:r>
              <a:rPr lang="en-US" sz="1600">
                <a:latin typeface="Verdana" pitchFamily="34" charset="0"/>
              </a:rPr>
              <a:t>Oregon State Univ. Valley Library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Planning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905000"/>
            <a:ext cx="8153400" cy="4191000"/>
          </a:xfrm>
        </p:spPr>
        <p:txBody>
          <a:bodyPr/>
          <a:lstStyle/>
          <a:p>
            <a:pPr eaLnBrk="1" hangingPunct="1"/>
            <a:r>
              <a:rPr lang="en-US" smtClean="0"/>
              <a:t>Schedule visit for Winter Term Dead Week</a:t>
            </a:r>
          </a:p>
          <a:p>
            <a:pPr eaLnBrk="1" hangingPunct="1"/>
            <a:r>
              <a:rPr lang="en-US" smtClean="0"/>
              <a:t>Create Attendee Survey</a:t>
            </a:r>
          </a:p>
          <a:p>
            <a:pPr eaLnBrk="1" hangingPunct="1"/>
            <a:r>
              <a:rPr lang="en-US" smtClean="0"/>
              <a:t>Get Library Volunteers</a:t>
            </a:r>
          </a:p>
          <a:p>
            <a:pPr lvl="1" eaLnBrk="1" hangingPunct="1"/>
            <a:r>
              <a:rPr lang="en-US" smtClean="0"/>
              <a:t>No shortage of helpers!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pic>
        <p:nvPicPr>
          <p:cNvPr id="33795" name="Picture 3" descr="C:\Users\kingv\AppData\Local\Temp\MP900405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124200"/>
            <a:ext cx="160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i="1" smtClean="0"/>
              <a:t>More</a:t>
            </a:r>
            <a:r>
              <a:rPr lang="en-US" smtClean="0"/>
              <a:t> Planning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153400" cy="3962400"/>
          </a:xfrm>
        </p:spPr>
        <p:txBody>
          <a:bodyPr/>
          <a:lstStyle/>
          <a:p>
            <a:pPr eaLnBrk="1" hangingPunct="1"/>
            <a:r>
              <a:rPr lang="en-US" smtClean="0"/>
              <a:t>Expenses (quite low)</a:t>
            </a:r>
          </a:p>
          <a:p>
            <a:pPr marL="365125" lvl="1" indent="0" eaLnBrk="1" hangingPunct="1">
              <a:buFont typeface="Wingdings 2" pitchFamily="18" charset="2"/>
              <a:buNone/>
            </a:pPr>
            <a:r>
              <a:rPr lang="en-US" smtClean="0"/>
              <a:t>Hand sanitizer, lint rollers, parking passes for volunteers, poster production</a:t>
            </a:r>
          </a:p>
          <a:p>
            <a:pPr eaLnBrk="1" hangingPunct="1"/>
            <a:r>
              <a:rPr lang="en-US" smtClean="0"/>
              <a:t>Marketing (vital!)</a:t>
            </a:r>
          </a:p>
          <a:p>
            <a:pPr marL="365125" lvl="1" indent="0" eaLnBrk="1" hangingPunct="1">
              <a:buFont typeface="Wingdings 2" pitchFamily="18" charset="2"/>
              <a:buNone/>
            </a:pPr>
            <a:r>
              <a:rPr lang="en-US" smtClean="0"/>
              <a:t>Limited to posters, flyers in building, OSU</a:t>
            </a:r>
            <a:r>
              <a:rPr lang="en-US" i="1" smtClean="0"/>
              <a:t> </a:t>
            </a:r>
            <a:r>
              <a:rPr lang="en-US" smtClean="0"/>
              <a:t>email lists, and social media (Facebook)</a:t>
            </a:r>
          </a:p>
          <a:p>
            <a:pPr eaLnBrk="1" hangingPunct="1"/>
            <a:endParaRPr lang="en-US" smtClean="0"/>
          </a:p>
        </p:txBody>
      </p:sp>
      <p:pic>
        <p:nvPicPr>
          <p:cNvPr id="35843" name="Picture 2" descr="http://www.popsci.com/files/imagecache/article_image_large/articles/Hand_saniti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5127625"/>
            <a:ext cx="1412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1600" y="3170238"/>
            <a:ext cx="6969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676400"/>
            <a:ext cx="26320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3733800" cy="1752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Say hello to </a:t>
            </a:r>
            <a:br>
              <a:rPr lang="en-US" sz="2200" dirty="0" smtClean="0"/>
            </a:br>
            <a:r>
              <a:rPr lang="en-US" sz="2700" i="1" dirty="0" smtClean="0"/>
              <a:t>WELCOME WAGGERS</a:t>
            </a:r>
            <a:r>
              <a:rPr lang="en-US" sz="2200" i="1" dirty="0" smtClean="0"/>
              <a:t> </a:t>
            </a:r>
            <a:r>
              <a:rPr lang="en-US" sz="2200" dirty="0" smtClean="0"/>
              <a:t>THERAPY DOGS!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57200" y="1752600"/>
            <a:ext cx="3733800" cy="4724400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en-US" sz="2400" dirty="0" smtClean="0"/>
              <a:t>Teams (dog + handler) registered through national organization of therapy dogs</a:t>
            </a:r>
          </a:p>
          <a:p>
            <a:pPr eaLnBrk="1" fontAlgn="auto" hangingPunct="1">
              <a:buFont typeface="Wingdings"/>
              <a:buNone/>
              <a:defRPr/>
            </a:pPr>
            <a:endParaRPr lang="en-US" sz="2400" dirty="0" smtClean="0"/>
          </a:p>
          <a:p>
            <a:pPr eaLnBrk="1" fontAlgn="auto" hangingPunct="1">
              <a:buFont typeface="Wingdings"/>
              <a:buNone/>
              <a:defRPr/>
            </a:pPr>
            <a:r>
              <a:rPr lang="en-US" sz="2400" dirty="0" smtClean="0"/>
              <a:t>At least 1 month notice (very busy)</a:t>
            </a:r>
          </a:p>
          <a:p>
            <a:pPr eaLnBrk="1" fontAlgn="auto" hangingPunct="1">
              <a:buFont typeface="Wingdings"/>
              <a:buNone/>
              <a:defRPr/>
            </a:pPr>
            <a:endParaRPr lang="en-US" sz="2400" dirty="0" smtClean="0"/>
          </a:p>
          <a:p>
            <a:pPr eaLnBrk="1" fontAlgn="auto" hangingPunct="1">
              <a:buFont typeface="Wingdings"/>
              <a:buNone/>
              <a:defRPr/>
            </a:pPr>
            <a:r>
              <a:rPr lang="en-US" sz="2400" dirty="0" smtClean="0"/>
              <a:t>No cost for the service (all volunteers)</a:t>
            </a:r>
          </a:p>
          <a:p>
            <a:pPr eaLnBrk="1" fontAlgn="auto" hangingPunct="1">
              <a:buFont typeface="Wingdings"/>
              <a:buNone/>
              <a:defRPr/>
            </a:pPr>
            <a:endParaRPr lang="en-US" sz="2400" dirty="0"/>
          </a:p>
          <a:p>
            <a:pPr eaLnBrk="1" fontAlgn="auto" hangingPunct="1">
              <a:buFont typeface="Wingdings"/>
              <a:buNone/>
              <a:defRPr/>
            </a:pPr>
            <a:r>
              <a:rPr lang="en-US" sz="2400" dirty="0" smtClean="0"/>
              <a:t>Carry their own insurance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 smtClean="0"/>
          </a:p>
          <a:p>
            <a:pPr eaLnBrk="1" fontAlgn="auto" hangingPunct="1">
              <a:buFont typeface="Wingdings"/>
              <a:buNone/>
              <a:defRPr/>
            </a:pPr>
            <a:endParaRPr lang="en-US" dirty="0"/>
          </a:p>
        </p:txBody>
      </p:sp>
      <p:pic>
        <p:nvPicPr>
          <p:cNvPr id="36867" name="Content Placeholder 5" descr="WelcomeWagger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11650" y="228600"/>
            <a:ext cx="3740150" cy="1676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0"/>
            <a:ext cx="1428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572000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9525" y="2352675"/>
            <a:ext cx="1428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2975" y="4572000"/>
            <a:ext cx="14287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Advertising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676400"/>
            <a:ext cx="2965450" cy="45720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85800" y="2667000"/>
            <a:ext cx="3886200" cy="2133600"/>
          </a:xfrm>
        </p:spPr>
        <p:txBody>
          <a:bodyPr>
            <a:normAutofit fontScale="7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400" dirty="0" smtClean="0"/>
              <a:t>Posters &amp; Flyers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44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400" dirty="0" smtClean="0"/>
              <a:t>Facebook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300" dirty="0" smtClean="0"/>
              <a:t>(10,000+ views in 4 hours!)</a:t>
            </a:r>
            <a:endParaRPr lang="en-US" sz="2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835525"/>
            <a:ext cx="1438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mtClean="0"/>
              <a:t>Welcome Waggers are a hit!</a:t>
            </a:r>
          </a:p>
        </p:txBody>
      </p:sp>
      <p:pic>
        <p:nvPicPr>
          <p:cNvPr id="4096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4629150"/>
            <a:ext cx="2343150" cy="1752600"/>
          </a:xfrm>
        </p:spPr>
      </p:pic>
      <p:pic>
        <p:nvPicPr>
          <p:cNvPr id="40963" name="Picture 3" descr="C:\Users\kingv\Pictures\Library\Dogs\Facebook Page photos\FB lin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2"/>
          <p:cNvSpPr txBox="1">
            <a:spLocks noChangeArrowheads="1"/>
          </p:cNvSpPr>
          <p:nvPr/>
        </p:nvSpPr>
        <p:spPr bwMode="auto">
          <a:xfrm>
            <a:off x="4800600" y="5105400"/>
            <a:ext cx="396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Verdana" pitchFamily="34" charset="0"/>
              </a:rPr>
              <a:t>Lines out the door </a:t>
            </a:r>
            <a:r>
              <a:rPr lang="en-US" sz="2000" i="1">
                <a:latin typeface="Verdana" pitchFamily="34" charset="0"/>
              </a:rPr>
              <a:t>both</a:t>
            </a:r>
            <a:r>
              <a:rPr lang="en-US" sz="2000">
                <a:latin typeface="Verdana" pitchFamily="34" charset="0"/>
              </a:rPr>
              <a:t> days!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2098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Waggers are a hit!</a:t>
            </a:r>
          </a:p>
        </p:txBody>
      </p:sp>
      <p:pic>
        <p:nvPicPr>
          <p:cNvPr id="3074" name="Picture 2" descr="C:\Users\kingv\Pictures\Library\Dogs\Laura Wilson photos\DSC_4269 dog1 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2581275"/>
            <a:ext cx="19050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kingv\Pictures\Library\Dogs\Laura Wilson photos\DSC_4266 dog sma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905000"/>
            <a:ext cx="1924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kingv\Pictures\Library\Dogs\Laura Wilson photos\DSC_4267 dog2 sm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8825" y="3733800"/>
            <a:ext cx="182086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kingv\Pictures\Library\Dogs\Laura Wilson photos\DSC_4275smal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7813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4"/>
          <p:cNvSpPr txBox="1">
            <a:spLocks noChangeArrowheads="1"/>
          </p:cNvSpPr>
          <p:nvPr/>
        </p:nvSpPr>
        <p:spPr bwMode="auto">
          <a:xfrm>
            <a:off x="5791200" y="5572125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Verdana" pitchFamily="34" charset="0"/>
              </a:rPr>
              <a:t>Photos by Laura Wilson, OSUL&amp;P staff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Everyone had a great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998663"/>
            <a:ext cx="3122613" cy="2092325"/>
          </a:xfrm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1143000" y="3733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Students …</a:t>
            </a:r>
          </a:p>
        </p:txBody>
      </p:sp>
      <p:sp>
        <p:nvSpPr>
          <p:cNvPr id="45060" name="TextBox 4"/>
          <p:cNvSpPr txBox="1">
            <a:spLocks noChangeArrowheads="1"/>
          </p:cNvSpPr>
          <p:nvPr/>
        </p:nvSpPr>
        <p:spPr bwMode="auto">
          <a:xfrm>
            <a:off x="6561138" y="4191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… staff …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4884738" y="5726113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… dogs and handlers, too</a:t>
            </a:r>
          </a:p>
        </p:txBody>
      </p:sp>
      <p:pic>
        <p:nvPicPr>
          <p:cNvPr id="3075" name="Picture 3" descr="C:\Users\kingv\Pictures\Library\Dogs\handl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310063"/>
            <a:ext cx="2443163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100" y="1684338"/>
            <a:ext cx="25908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media got involved</a:t>
            </a: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72050" y="2141538"/>
            <a:ext cx="2476500" cy="1600200"/>
          </a:xfrm>
        </p:spPr>
      </p:pic>
      <p:pic>
        <p:nvPicPr>
          <p:cNvPr id="47107" name="Picture 3" descr="C:\Users\kingv\Pictures\Library\Dogs\Hannah Gustin BAROMETER photos\Bentle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981200"/>
            <a:ext cx="2476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4773613" y="3886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>
                <a:latin typeface="Verdana" pitchFamily="34" charset="0"/>
              </a:rPr>
              <a:t>Photos by Hannah Gustin of the BAROMETER staff</a:t>
            </a:r>
          </a:p>
        </p:txBody>
      </p:sp>
      <p:sp>
        <p:nvSpPr>
          <p:cNvPr id="47109" name="TextBox 2"/>
          <p:cNvSpPr txBox="1">
            <a:spLocks noChangeArrowheads="1"/>
          </p:cNvSpPr>
          <p:nvPr/>
        </p:nvSpPr>
        <p:spPr bwMode="auto">
          <a:xfrm>
            <a:off x="4267200" y="4648200"/>
            <a:ext cx="434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Local paper (Gazette-Times)</a:t>
            </a:r>
          </a:p>
          <a:p>
            <a:r>
              <a:rPr lang="en-US">
                <a:latin typeface="Verdana" pitchFamily="34" charset="0"/>
              </a:rPr>
              <a:t>Student newspaper (Barometer)</a:t>
            </a:r>
          </a:p>
          <a:p>
            <a:r>
              <a:rPr lang="en-US">
                <a:latin typeface="Verdana" pitchFamily="34" charset="0"/>
              </a:rPr>
              <a:t>OSU news magazine (Life@OSU) 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375 surveys received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Most just wanted to visit with a dog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b="1" i="1" dirty="0" smtClean="0"/>
              <a:t>100% </a:t>
            </a:r>
            <a:r>
              <a:rPr lang="en-US" dirty="0" smtClean="0"/>
              <a:t>reported they felt better for coming!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(Many with multiple exclamation points and smiley faces !!! </a:t>
            </a:r>
            <a:r>
              <a:rPr lang="en-US" dirty="0" smtClean="0">
                <a:sym typeface="Wingdings" pitchFamily="2" charset="2"/>
              </a:rPr>
              <a:t>    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Many commented “I really miss my dog!”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i="1" dirty="0" smtClean="0"/>
              <a:t>Everyone</a:t>
            </a:r>
            <a:r>
              <a:rPr lang="en-US" dirty="0" smtClean="0"/>
              <a:t> said it was a good service for the library to offer</a:t>
            </a:r>
            <a:endParaRPr lang="en-US" dirty="0"/>
          </a:p>
        </p:txBody>
      </p:sp>
      <p:pic>
        <p:nvPicPr>
          <p:cNvPr id="49155" name="Picture 5" descr="C:\Users\kingv\AppData\Local\Temp\Temporary Internet Files\Content.IE5\XEW3EW3H\MP90031439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90488"/>
            <a:ext cx="12525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77200" cy="898525"/>
          </a:xfrm>
        </p:spPr>
        <p:txBody>
          <a:bodyPr/>
          <a:lstStyle/>
          <a:p>
            <a:pPr algn="ctr" eaLnBrk="1" hangingPunct="1"/>
            <a:r>
              <a:rPr lang="en-US" i="1" smtClean="0"/>
              <a:t>Yes</a:t>
            </a:r>
            <a:r>
              <a:rPr lang="en-US" smtClean="0"/>
              <a:t>! We’re coming back!</a:t>
            </a:r>
          </a:p>
        </p:txBody>
      </p:sp>
      <p:pic>
        <p:nvPicPr>
          <p:cNvPr id="51202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4200" y="1676400"/>
            <a:ext cx="2438400" cy="3333750"/>
          </a:xfrm>
        </p:spPr>
      </p:pic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1066800" y="5257800"/>
            <a:ext cx="708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Verdana" pitchFamily="34" charset="0"/>
              </a:rPr>
              <a:t>Welcome Waggers will return </a:t>
            </a:r>
          </a:p>
          <a:p>
            <a:pPr algn="ctr"/>
            <a:r>
              <a:rPr lang="en-US" sz="2400">
                <a:latin typeface="Verdana" pitchFamily="34" charset="0"/>
              </a:rPr>
              <a:t>to the Valley Library </a:t>
            </a:r>
          </a:p>
          <a:p>
            <a:pPr algn="ctr"/>
            <a:r>
              <a:rPr lang="en-US" sz="2400">
                <a:latin typeface="Verdana" pitchFamily="34" charset="0"/>
              </a:rPr>
              <a:t>Dead Week of Spring Term, 2013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0"/>
            <a:ext cx="5257800" cy="3535363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700" i="1" dirty="0" smtClean="0"/>
              <a:t>or</a:t>
            </a:r>
            <a:r>
              <a:rPr lang="en-US" sz="2700" dirty="0" smtClean="0"/>
              <a:t> </a:t>
            </a:r>
            <a:r>
              <a:rPr lang="en-US" sz="2700" b="1" dirty="0" smtClean="0"/>
              <a:t>A Dog and Pony Show</a:t>
            </a:r>
            <a:br>
              <a:rPr lang="en-US" sz="2700" b="1" dirty="0" smtClean="0"/>
            </a:br>
            <a:r>
              <a:rPr lang="en-US" sz="2700" b="1" dirty="0" smtClean="0"/>
              <a:t>    </a:t>
            </a:r>
            <a:r>
              <a:rPr lang="en-US" sz="2700" i="1" dirty="0" smtClean="0"/>
              <a:t>or</a:t>
            </a:r>
            <a:r>
              <a:rPr lang="en-US" sz="2700" dirty="0" smtClean="0"/>
              <a:t> </a:t>
            </a:r>
            <a:r>
              <a:rPr lang="en-US" sz="2700" b="1" dirty="0" smtClean="0"/>
              <a:t>The Dog Ate My 	Homework</a:t>
            </a:r>
            <a:br>
              <a:rPr lang="en-US" sz="2700" b="1" dirty="0" smtClean="0"/>
            </a:br>
            <a:r>
              <a:rPr lang="en-US" sz="2700" b="1" dirty="0" smtClean="0"/>
              <a:t>         </a:t>
            </a:r>
            <a:r>
              <a:rPr lang="en-US" sz="2700" i="1" dirty="0" smtClean="0"/>
              <a:t>or</a:t>
            </a:r>
            <a:r>
              <a:rPr lang="en-US" sz="2700" dirty="0" smtClean="0"/>
              <a:t> </a:t>
            </a:r>
            <a:r>
              <a:rPr lang="en-US" sz="2700" b="1" dirty="0" smtClean="0"/>
              <a:t>It’s a Dog’s Life</a:t>
            </a:r>
            <a:br>
              <a:rPr lang="en-US" sz="2700" b="1" dirty="0" smtClean="0"/>
            </a:br>
            <a:r>
              <a:rPr lang="en-US" sz="2700" b="1" dirty="0" smtClean="0"/>
              <a:t>             </a:t>
            </a:r>
            <a:r>
              <a:rPr lang="en-US" sz="2700" i="1" dirty="0" smtClean="0"/>
              <a:t>or</a:t>
            </a:r>
            <a:r>
              <a:rPr lang="en-US" sz="2700" dirty="0" smtClean="0"/>
              <a:t> </a:t>
            </a:r>
            <a:r>
              <a:rPr lang="en-US" sz="2700" b="1" dirty="0" smtClean="0"/>
              <a:t>In the Dog House</a:t>
            </a:r>
            <a:br>
              <a:rPr lang="en-US" sz="2700" b="1" dirty="0" smtClean="0"/>
            </a:br>
            <a:r>
              <a:rPr lang="en-US" sz="2700" b="1" dirty="0" smtClean="0"/>
              <a:t>                 </a:t>
            </a:r>
            <a:r>
              <a:rPr lang="en-US" sz="2700" i="1" dirty="0" smtClean="0"/>
              <a:t>or</a:t>
            </a:r>
            <a:r>
              <a:rPr lang="en-US" sz="2700" dirty="0" smtClean="0"/>
              <a:t> </a:t>
            </a:r>
            <a:r>
              <a:rPr lang="en-US" sz="2700" b="1" dirty="0" smtClean="0"/>
              <a:t>Puppy Love </a:t>
            </a:r>
            <a:br>
              <a:rPr lang="en-US" sz="2700" b="1" dirty="0" smtClean="0"/>
            </a:br>
            <a:r>
              <a:rPr lang="en-US" sz="2700" b="1" dirty="0" smtClean="0"/>
              <a:t>	</a:t>
            </a:r>
            <a:r>
              <a:rPr lang="en-US" sz="3600" b="1" dirty="0" smtClean="0"/>
              <a:t>			</a:t>
            </a:r>
            <a:r>
              <a:rPr lang="en-US" sz="3600" i="1" dirty="0" smtClean="0"/>
              <a:t>or</a:t>
            </a:r>
            <a:r>
              <a:rPr lang="en-US" sz="3600" dirty="0" smtClean="0"/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Picture 2" descr="C:\Users\Valery\AppData\Local\Microsoft\Windows\Temporary Internet Files\Content.IE5\77Z4NS3X\MP900444805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362200"/>
            <a:ext cx="2743200" cy="3598863"/>
          </a:xfr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Task Force members: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133600"/>
            <a:ext cx="8153400" cy="3962400"/>
          </a:xfrm>
        </p:spPr>
        <p:txBody>
          <a:bodyPr/>
          <a:lstStyle/>
          <a:p>
            <a:pPr eaLnBrk="1" hangingPunct="1"/>
            <a:r>
              <a:rPr lang="en-US" smtClean="0"/>
              <a:t>Mary Braun</a:t>
            </a:r>
          </a:p>
          <a:p>
            <a:pPr eaLnBrk="1" hangingPunct="1"/>
            <a:r>
              <a:rPr lang="en-US" smtClean="0"/>
              <a:t>Lisa Greenfield</a:t>
            </a:r>
          </a:p>
          <a:p>
            <a:pPr eaLnBrk="1" hangingPunct="1"/>
            <a:r>
              <a:rPr lang="en-US" smtClean="0"/>
              <a:t>Patrick Layton</a:t>
            </a:r>
          </a:p>
          <a:p>
            <a:pPr eaLnBrk="1" hangingPunct="1"/>
            <a:r>
              <a:rPr lang="en-US" smtClean="0"/>
              <a:t>Janine Salwasser </a:t>
            </a:r>
          </a:p>
          <a:p>
            <a:pPr eaLnBrk="1" hangingPunct="1"/>
            <a:r>
              <a:rPr lang="en-US" smtClean="0"/>
              <a:t>Andrea Wirth </a:t>
            </a:r>
          </a:p>
          <a:p>
            <a:pPr eaLnBrk="1" hangingPunct="1"/>
            <a:endParaRPr lang="en-US" smtClean="0"/>
          </a:p>
        </p:txBody>
      </p:sp>
      <p:pic>
        <p:nvPicPr>
          <p:cNvPr id="53251" name="Picture 3" descr="C:\Users\kingv\AppData\Local\Temp\Temporary Internet Files\Content.IE5\TSNLYG2W\MP90031439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3276600" cy="455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153400" cy="3886200"/>
          </a:xfrm>
          <a:solidFill>
            <a:schemeClr val="accent2"/>
          </a:solidFill>
        </p:spPr>
        <p:txBody>
          <a:bodyPr lIns="274320" rIns="27432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000" b="1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/>
              <a:t>Corvallis </a:t>
            </a:r>
            <a:r>
              <a:rPr lang="en-US" sz="2000" dirty="0"/>
              <a:t>Gazette Times: “Welcoming Smiles”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://www.gazettetimes.com/news/local/welcoming-smiles/article_9ccaf722-8cb8-11e2-bd35-001a4bcf887a.html</a:t>
            </a:r>
            <a:r>
              <a:rPr lang="en-US" sz="20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smtClean="0"/>
              <a:t>Daily Barometer: "</a:t>
            </a:r>
            <a:r>
              <a:rPr lang="en-US" sz="2000" dirty="0"/>
              <a:t>Canines comfort students during dead week"  </a:t>
            </a:r>
            <a:r>
              <a:rPr lang="en-US" sz="2000" dirty="0">
                <a:hlinkClick r:id="rId3"/>
              </a:rPr>
              <a:t>http://www.dailybarometer.com/canines-comfort-students-during-dead-week-1.3009650#.UUH5oGWw8C4.email</a:t>
            </a:r>
            <a:endParaRPr lang="en-US" sz="20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 err="1" smtClean="0"/>
              <a:t>Life@OSU</a:t>
            </a:r>
            <a:r>
              <a:rPr lang="en-US" sz="2000" dirty="0" smtClean="0"/>
              <a:t>:</a:t>
            </a:r>
            <a:r>
              <a:rPr lang="en-US" sz="2000" b="1" dirty="0" smtClean="0"/>
              <a:t> </a:t>
            </a:r>
            <a:r>
              <a:rPr lang="en-US" sz="2000" dirty="0" smtClean="0"/>
              <a:t>"</a:t>
            </a:r>
            <a:r>
              <a:rPr lang="en-US" sz="2000" dirty="0"/>
              <a:t>Therapy Dogs Calm Stressed Students During Dead Week"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oregonstate.edu/dept/ncs/lifeatosu/2013/therapy-dogs-calm-stressed-students-during-dead-week/</a:t>
            </a: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 smtClean="0"/>
              <a:t>Welcome </a:t>
            </a:r>
            <a:r>
              <a:rPr lang="en-US" sz="2000" b="1" dirty="0" err="1"/>
              <a:t>Waggers</a:t>
            </a:r>
            <a:r>
              <a:rPr lang="en-US" sz="2000" b="1" dirty="0"/>
              <a:t> </a:t>
            </a:r>
            <a:r>
              <a:rPr lang="en-US" sz="2000" dirty="0"/>
              <a:t>website: </a:t>
            </a:r>
            <a:r>
              <a:rPr lang="en-US" sz="2000" u="sng" dirty="0">
                <a:hlinkClick r:id="rId5"/>
              </a:rPr>
              <a:t>http://welcomewaggers.org</a:t>
            </a:r>
            <a:endParaRPr lang="en-US" sz="2000" u="sng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0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54275" name="Picture 4" descr="C:\Users\kingv\AppData\Local\Temp\Temporary Internet Files\Content.IE5\H6FD7CZN\MP900431289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0"/>
            <a:ext cx="1143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609600" y="5715000"/>
            <a:ext cx="8077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latin typeface="Verdana" pitchFamily="34" charset="0"/>
              </a:rPr>
              <a:t>Valery King</a:t>
            </a:r>
          </a:p>
          <a:p>
            <a:pPr algn="ctr"/>
            <a:r>
              <a:rPr lang="en-US" sz="1600" i="1">
                <a:latin typeface="Verdana" pitchFamily="34" charset="0"/>
              </a:rPr>
              <a:t>Oregon State University Libraries &amp; Press</a:t>
            </a:r>
          </a:p>
          <a:p>
            <a:pPr algn="ctr"/>
            <a:r>
              <a:rPr lang="en-US" sz="1600" i="1">
                <a:latin typeface="Verdana" pitchFamily="34" charset="0"/>
              </a:rPr>
              <a:t>valery.king@oregonstate.edu</a:t>
            </a: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4"/>
          <p:cNvSpPr>
            <a:spLocks noGrp="1"/>
          </p:cNvSpPr>
          <p:nvPr>
            <p:ph type="body" idx="1"/>
          </p:nvPr>
        </p:nvSpPr>
        <p:spPr>
          <a:xfrm>
            <a:off x="1066800" y="1066800"/>
            <a:ext cx="6254750" cy="742950"/>
          </a:xfrm>
        </p:spPr>
        <p:txBody>
          <a:bodyPr/>
          <a:lstStyle/>
          <a:p>
            <a:pPr eaLnBrk="1" hangingPunct="1"/>
            <a:r>
              <a:rPr lang="en-US" smtClean="0"/>
              <a:t>Somebody said…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473200"/>
            <a:ext cx="7543800" cy="1362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Hey, I’ve got a great idea…</a:t>
            </a:r>
            <a:endParaRPr lang="en-US" dirty="0"/>
          </a:p>
        </p:txBody>
      </p:sp>
      <p:pic>
        <p:nvPicPr>
          <p:cNvPr id="19459" name="Picture 3" descr="C:\Users\Valery\AppData\Local\Microsoft\Windows\Temporary Internet Files\Content.IE5\G9O1645T\MP90044480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281940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oday.ucla.edu/portal/ut/artwork/9/7/1/2/4/97124/Sad_Student_photo-pr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962400"/>
            <a:ext cx="34702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s://encrypted-tbn2.gstatic.com/images?q=tbn:ANd9GcTUI9aUcUeq668EJVpv1eGaR2wLq0nej3wNZdFPKTTEyeOPnIe0Z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9938" y="18954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AutoShape 6" descr="data:image/jpeg;base64,/9j/4AAQSkZJRgABAQAAAQABAAD/2wCEAAkGBhQSEBQUEhQWFBUUFBQUFxQVFBQVFRgUFBQVFBcUFRUXHCYeFxkjGRQUHy8hIycpLCwtFh8xNTAqNSYrLCkBCQoKDgwOGg8PGiwkHSUsLCksKSwqKSkpLCkpKSkpKSksKSwpKSwsKSwsKSkpKSwpKSwsKSwsKSwpLCwsKSkpKf/AABEIAKgA/AMBIgACEQEDEQH/xAAbAAABBQEBAAAAAAAAAAAAAAACAQMEBQYAB//EAEIQAAEDAgMEBwUDCgYDAAAAAAEAAhEDIQQSMQVBUWEGEyJxgZGhMkKx0fAUUsEHFRYjM2JykqLhQ2NzgsLxU6PS/8QAGQEAAgMBAAAAAAAAAAAAAAAAAAECAwQF/8QAKhEAAgIBBAEDAgcBAAAAAAAAAAECEQMEEiExQRMiUTJxBRQjQmGB8DP/2gAMAwEAAhEDEQA/AMolC6EoWQyHIkiVAChEkCUIAUJQkASoAJculckByVcAllJgIlaFyVnLuSbpE4R3MXIRf69fq6mYXDhzg0+9dpA4CcpG/gjoAFxbMSIERE6iztx4nepmEoGwGWbFuodnYSSy5tMGd09yplM1xwop30IflNjIEHswZ0M6aptwgx4eVlZbQp56wi2fKCSBEukGItb+6rSPKTwm1vJWRlZnnDaDC6ErR9eK5wUyoGEJCJcQkACSESEhMYhCAhOISmABCEhGSgKkABQEIykKAGSEJCccEBCBk1KhhKEiAqJCEQQAoSgJAEYQBwXJYXJWBwRBIia2UgORBJlROpnfA9TzMcFFySLceOU3wG0NJgA67zbwG7vTzMIMpIudYO8HcCN/NMurQIFu4kE9/l6p2lVgTJDZOokeYWWcjq4cHFOv6JGIGYNqN1ADSLT2bacwFaOcX0gWSHtc1wtEkNEX4kT8FUUnjNLbGzS2DcOtAO877K8w1EzlkggaQdWkgDvF1XKXCZNYmm0/P+saqYQVSx1mCowtzHUOeZBk9zlQHDEkBoJtaMxnda1lsRSgCGhxmIBj2nAwDBsSR5ELPPr1Q8tL3DKYs4jQ6WIvaFZhnwZ9RjTaBo7P6sZ3TIkC0AG1/AkCdLqreI7997LU4qqRSNOo/VwMZm6NM5QTcAmLQdAqxmGn9m0TO6owyL+77Q3K2M0+WUZcNcIp4SQrh+zDID29VwiXTOlgPim8bgRQIsXONwHCABuLgJB7p3Ke9PhFPoSStlVCEhOPdJlDCsKQCEBCdIQlqAGyEBThCEhOwG3BCQnCgIUgGyEEJ0hBCAJKVIlSIihEhCJAChEEgShAgly4FKogKjpzunwn8ECkUsRl9mAZnNqe7uSZKPLCcAIzEifDjYquxWYE5XiIFzc7jbhcKea5OpP1Karhp0Ehou6LzuAO6yztOzrYJY/pKcYmo2b5gN4mdIuOCbp7fcwwQIOup+Kk1K2QEgSTEGN3LiFQ42uJ4A7lJLfwzbtUFa4NThdt0XWbIPA/hOo5LUdH9pNqGDq2L2nK4wBOmo13715FSr5XSDp8e9aPZGLeGVH5gMwzAED/AAix1v5iq8uClwWxyKapno1PG5akGMwcSBf2bEHXuVe3FMNRznWy3cRMkXcBBJ+6BbgqWpthzf17j2mBpABmWOcBnyiwu0G/3lAxGLqDOBLAXHtuEuLakWaBq8yRG63FUQxy8E3CPlGjZj2OdLu0YiZm4JdM7zJupB22ZAY1oG6YAH4lZei8gRBbM3nNYRJzaE/wqdg8OXS4duDBPu7tTqbRutB4KDi0WbIdmvwu3njVrXxeIN9YnWf7KNjukdJzTLBm1GWYnvIgAcFB2Xj3U3GQSIlx5w0aeQjiRxVrWwNHEglrYfrLRllpiDwk281bjlX1HP1ON/sMfXdLieN9ITRCm7QwfVvgGdd0HU+emqhlb07OHJNPkEoCnChTIjZQwnCEJCAAIQEJwoE0A2QhKcKCFIB4JUgSpEQkoSQlCADC4JAUQKTEKEqQIkgFCWEiVIYoCYxlfIy1gBppPMc93/afVftScoOgm3PWTEzG/wAFGVGvTbnNIh1q2cSHXGotb/68FT4rDlxAjW+9WGGw8uFpAknwm5VjsTZ5q1CXA/hHJQUtp29trkqKOxyWi2m9aDZGHixaTZw4xnaGEjhAHFXxwjWtsEeFotMfUcFVObl2WxikuCA3YstyyXDIWRwFshka9kAb0eD2U8uzvzWECZ1As4cDImVo8BUGYWHBamlgGOZbWEo45T6ZGeXZ2eLfmx75mp2gQXTaL6ydZtfdAVpsqoW1GsBMPIIzOloLr5gW6mRpzvvU7pTgDRr5mWGaY0Bgz9buKhYfChtR4cczZMOa2QJc10hszHrY7pVcnwaI00Ta+FdTcXgyyzRobuOjhuFjeNY5LsPtN1NwglvvC8ESBB9QD3jkpmEqOqAgx2hFzE2JA0GUmBrMwbWlVWKBzmbkQD4ADv3D0VmD3Lk5GucoNEraW0OsN+cWFgQ2BO+7TfgRvkqtIROKErUlRyJS3OwSkIRkISmRGyhIRlCUxgEICnSgKaAbKAp0oCmgHEsJEQQROCVIiQIUIkIKJIBQiQhGEgOhKulKEDCp0514/GB8Sq/bdOwE3AgkSRNye6ANx19bAu+vkqramKJOQbrE3mY0/p9e9VT7OpoqbaIOGJIdHGBcab794laPo1Ty87R/ZUraRY0g+HEDgfrerro2wtpfvGTfiTv+Kpk7OxXFFtiD6/Vl2EGp4XWW2ptJucjramZtsw7TJ4RoFZ7DxpqSC5ptBIkW7uKHGlYJmk2PigX30W2wVUOsF5dteu7DtaWnKXSQYLjysmujfSECq11VuJcCQ3rHBzWtzHcAYF1Zjk48lWaG81XTB461sjTlucYjykrJ4d5D3xeJO8j909qbQQNBoON9Z02weakDMkBgzbz2gJ8isfsSetBggF8boPYkSTxj17lnyqmzRhX6Zd1XHOR7rgIIADYnMDJ3FxBG4AjuEHHMMkl2aYMgR7oIka3nu5lWdbDgzlJc3JO/L7IAjiAA3+RUtV8kn69LeSen7OZ+Iv2oaKSEZQracQEhDCMpCgACEKMoUwAKAhOISmhjZQoyEKAORBIlCZEIJUJKUIEE1FCRLKQBNKVCCiSAVSvsRIlpzERIGscRxCiypWArZHi8fC+7uUJXVo1adQlLbk8+RXYJ7XBpBBLQRzabSCLEf3UDCbGBcXO7MFxDAWh0Hjy0udf5Z1Jwjq9AZLvoEw2YzUzBtxNtN4lM4ek0NJeSS4TDDADSDIc4a/D8KZttWjoYorT5HEzNajLw3gT3QAfT5alWuzWjKYUaowEEmYAPsi0gho32blm44KTgXtyjKRAsYM3sSJ5TCp+511JPoi4rDHRoA9Au2Zgw1xv2okxbwlTMW8AKFg3ES61z9QpXxRNJM2u1tn0atCk6sS0+w13AgTfvUfYuyurcO1ImZHyVdVxtWthDTZ2hNxAJEGRHOfxSdF9puzQZkazqCp7laKNrUXbNB0wvhpG4g+AWXwuAPV04MODgfauAcrDDZ/g8ty0u3sQHUi0zv9lpcZyk6AGNNYhQG4al9mcZJcAwk7i4gOyAiZAAjUX4ySq8qcpcCx5VCFMKgJBaDoezpIBAvMRa2u4nuVDtFgFRwbxI04aeP1zN0+pBc4On2ZAcc2gtexGbeLG11W0MEZLj4fP+yWH2W2ZNTB5moh0tnAUg4t969Qmw7PsATHOTwtviFtHEio8uDQ2wFhGaPeI4nwU3amJyN6ka6v7/ALvz71UrVBPtnP1c4L9OC4XkEpCihDCtMAMISiISFAAFAQnIQuTQxsoCE4UKABSyuXKRAJEEIKUJAGCllAjCQChFKRqVIAguQogEDLPAYxzCHsPaafMcD4Kxx7RWa91MZXCHmkBIcCIL2kakWMadk9xptmu7ccbeOoPx81OpOfTeHtiWEAbpB1BO9ZpeyR38LWpw1Lv5K00A6b7vG4uRxWkqYEvwYe4gVGNaQ24sBlcL8YETyVFtHs4ipAygPMDgJkAcktDaDmzvkRBuLGbqx403ZihqnD2y8Mi7Qf8AqzHL6Cqdl7Za4EVWOsT7L+B0y6Kzxg7Nt0FU2IwcOLmCSYOXc7u5qmKXTO+luVotam2aTGTTpvLhNzULRqIsCbRPBF0RxrnuD3+06Sed4nkqSjQfWOWMoNiTOnJa/ZGzQyuQIDaVNoJ3ZiE5UlQpKuTWYYGxBAJmAYgkCS29tJsqTG1XMZEkZQGlsvDRA90NMNmQNCLzYKZt2vUp0aZZGQmHSJh3tNPK0rPfa31KjS5xJGkkwIvYcFKMaW44ubLul6ZN2fhgRLs0tykCLEm0OPdJ7wOKtetbQpGo9j3ugZYAytkwM88beac2bssOoZ9+YzHIWUrpWMuDhosTSE/1T5tCUIt8s15mseNxiYao8kkkySZJ70CUhItBwGIkKVJKBAlIURQlMASgKMoCgAChIRuQpjBShCEoKkRCSpAUoSAUFGEARApCCalSAIkgFCVIEqBjuHMPaeY8pCtq7iGjvnyVG+sG3cQBxOiu612jmVnzeDr/AIc+xrpPVJqUXkD9ZTAkcWEgzzu0KujgrvbWGqVcE00Q11Sm+2cwMrrE947MBZobVqU6ZFaiadSAMwbLDNswIsPFSTqNhl08cmRVwc+v2iBoDCF7QU3hQNJudVK+ym57lSzswkl0ObKw5zSIt5wOZ0Wm2dTBeRxdmceJGnksh1pGk8LA35WC23RKlnbmI0sZEKLTbI5pcWXTaLCOqqiaVUQDPsvGl93IrDYij1WMrYftONP2XsEtylod+sM9k9oN/iBC9Cq4dpBYbgiI330I4ETIUfbOzmUsJWc0CXZC5+rnHMy7nbzHwWhcRaOY1GU1J9kXodWkOZPgeI3penTYwzN0VW9wHV1B8vRUuwMdlxDIHtw0gcdFc/lJxjqWDs0kvq022BMRmqbv9OP9wVmF3Cg1Ue18mEK4hV1HbTT7YLdym08S13suB7ipHHcWgiEhRFIUiIJQoyhQABQuRlIUwGygRkIUwG0oS0amVwMB0bnCQe8KczGZrjD0jHBjh/yTBKyCAU4KR4HyKsG7bAscO2JEx1ot4FaXD0sK5gd1br8C/d3OCX3LlhtGM6h33XeRRdS77rv5StRiW02+wyP4nV/weoL3gntAFsaB9YeMl6i5In+Wb6KZtI8D5FH1LvunyVi91L3WPn/VdG/jKtMLWw4aOsoOLo1651zxtEITsPyzRmRTPAqDtXaJpNGVpc46AA25leg0do4aI+yt8HSfUElS/wA5Ui3K3DNE2ktB15ZbqfHkFgPBcdjqtQy/NyEEAdwXrFBmalTJOrGeeUKIRjy90YPBRmIBdRcJAMA2ndC1FPHvZTBfQotiAezaY90G8WUMyTSN2n9vCIlIhlJ4dvGnPd6wquszMez5fWpU7beIzYOu9rRLYqQLQ1rml0dzZsqPCY4EAgzz3cvn4rFJeTTLsKm2SdLbiL/7t6l4WmQIECb8rHgPJSnYdtWmXts9usfV1Bpv3EwRwtvVbYKTZssCwZAJjQ5txMHXjr6KZQpxEuJ46Xm020Wf2VWtEeSuW1Q0Fzju05/UK2MlVmeV2FtFwGVrblxvHDf/AGWb/KD0nFHqKAIOYg1CdAziec38E3tTpIKDDWdd2jRxJ4d1l5ftTaFTF1wXmXVXhkA6NkQB4K7Et9vwJ3GSPR9jua2q1xOhDp00vqtdjekWanFKs1jpHaMPESCQQdZEhYujSg8gLTv3J+FXGcorg050pPkvGY1pBFVuGqA3/ZBpJ3ybpqnRwQk/ZqIJMy0j0zCyqEoUvWn8md44stfseCJk045BxjvsQkfsfAumHPZw/WRf/c0n1VbCVNZpEHgh8Ev9DqLm9nFNzfdMZR4yCVHq9A63+G+nUETM5fIXlNwiaY0t3WU1m+UVvTR8EKv0PxbdaDjwyw74GVUV6LmOLXgtcLFpEEd4K1tLHVG+zUeO5xTW0a5rNPW/rIa6C72hDSbOF9w3qXqRZTLTNK0zIlClKFWGQbV9sGg/q3PYGukxlJjSDc+SoFfdH6wyloeGuzEhukyGjf8Awpt10WYvqGntqtMGi7hYyfUBI2u73qVVo5NJ/CFp+udZp3g99hNlxfxJS9Q3dlHsKjSfXaHMJkmMzCBGU6yI10WvOxqU/s2+VlVdW37o8QEYA3D0Ru/gZbDAUxoxv8qdbSZ+7/SqcOS50twqLKrUaOHoipYtqrWvRB6lvFRb/aWRrHgfkqLa+1AQGZSCHTMyIuJ43CkdYs1tDETWqj7paP8A1sd/yVWWb2l+ninMt9j1gSWuFnAtIPA2hefUKn2bF1cJUMBjyKbv3T2mA+Dh4rW7MxMPBn/pZ38reAipRxDffbkdrqw5m8hYnyUMKUvay/UXF7kXWy9oGjUh+mhG4g7wFI2hTDKltHQQeI1Wa6M7VGKo5Hft6QkO3vYJ3cRv7wrt1YuoEH26V+cbx5LNODi6ZGElLlFpsyqQ5vzVhtzHQ0NEy75/is/gcRcGdT8lD6T7YyuqOHuM7I5xA8i70Sim+AkubM10t2r1tfIDLafZ1sXe8efBRujVDrMWw2hgc4TysIjfmcD4Kjp1ZLifom8+a3H5NMGyo5+abZRaJveJid3wXScdkKRlhK52zVUmgsBF9Z9Eiax9fJUe1gytBgDkI3m+qi/aDxXOs3yi5O0TwilV3XO4ohWdx+CW4j6cifKJV/XHilFZ3H4I3oXpyJTq4GqRuLb94eaivcTqU2Wc/NTUokHjmWbKgOhB7r/BDjH5abzocpHn2fxVcG8QPrwTG0SZESGkaSYkcvJWRUZdMzZnKEeUQCkhKUkrUcwYlECuXKQi8wWJrMpg5swIs1wmByOoTVTpJVDwC1kSBMOkebki5UeTo4+EWDtqOGrm+QTR25/mM/pXLlWuTR4E/SFu+rT82Lv0npDWuwePySLlZsI2EOlNH/yz3Bx+ARfpNS/zXd1KqfwXLkmqGuRdo9IsO/DPpv6+nmaR1nVPaWkmWuzW3xab6aEhed7N6QPY853F4dAJJLvZGUEE3NgB4JFyuxpSi0yEnskmjV4DaYzAzYqB092ua3U0m3DSSe82+CVcqoKpm7I92O2Y7Z+Pdh64ew3Y7zE6HkQvVMNVZUDatMyx4MjvEQQeaRcpatLamYMD5aIWCdlLmfcdH4hZnppiCHuG5zgb8IkfFcuVGBe80ZfoMsx8fXBb7oI99Gmagy9sgwdRkNnC0zIOhFly5a9Q6iVaWKlLkusRjc7nONi4yYaQJ7pPxTJxbePoVy5cyuTq7EkJ9ubxPku/ODefkuXJ7UKkD+cm8HenzSnareDvT5rlyNqHSBdtmmNSW94n4J2ntOk7R7fEwfVcuVqxLbZhnlccm1EhjxuTW0mdlpnUutvgZb+M+iRco4V7yOs/5MriglcuW44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572000"/>
            <a:ext cx="2400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https://encrypted-tbn1.gstatic.com/images?q=tbn:ANd9GcSIkeAS4Uug7CEGYSyLe-lM7r-dz1PLeIsegWsn4XAgGO179ui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2098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https://encrypted-tbn3.gstatic.com/images?q=tbn:ANd9GcQoLG-w5Hoa7K4X61Y0YTwTabH7i7U-HFY9Im8vwuGcqdQ8KD0MC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100" y="2100263"/>
            <a:ext cx="2057400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smtClean="0"/>
              <a:t>End-of-Term: </a:t>
            </a:r>
            <a:br>
              <a:rPr lang="en-US" sz="3600" smtClean="0"/>
            </a:br>
            <a:r>
              <a:rPr lang="en-US" sz="3600" smtClean="0"/>
              <a:t>Students are Stressed Out…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 tmFilter="0, 0; .2, .5; .8, .5; 1, 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875" autoRev="1" fill="hold"/>
                                        <p:tgtEl>
                                          <p:spTgt spid="9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17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750" fill="hold"/>
                                        <p:tgtEl>
                                          <p:spTgt spid="92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 descr="data:image/jpeg;base64,/9j/4AAQSkZJRgABAQAAAQABAAD/2wCEAAkGBhQSEBQUEhQUFBQUFBQUFBUUFRQUFRQUFBQVFBQUFBQXHCYeFxkjGhQUHy8gIycpLCwsFR4xNTAqNSYrLCkBCQoKDgwOFw8PGCwkHBwpLCwpLCwpKSksLCksKSkpKSwsKSkuKSksKSkpKSwpKSkpLCksKSkpLCkpKSkpLCksKf/AABEIALcBEwMBIgACEQEDEQH/xAAcAAACAgMBAQAAAAAAAAAAAAAEBQMGAAIHAQj/xAA/EAABAwMCAwYEBAQEBQUAAAABAAIDBBEhBTESQVEGImFxgZETFKHwBzKx0RVCweFScpLxM0SCotIWI3ODsv/EABkBAAMBAQEAAAAAAAAAAAAAAAABAgMEBf/EACIRAAICAgICAwEBAAAAAAAAAAABAhEDIRIxQVETMmEiBP/aAAwDAQACEQMRAD8ALWpKlLVC9ecdRo9RfDXpkW7HBFjoVaiMKuVLMq1ahFcKu1cFitoMzkEULcIkoSmfZSCa5TfYB0O6eaeEkpwn2nhZsEWfTRsn0WySaaE8hGEIZItXhbWXj0wsBnQN8o+cIK2UhBEaLCGiCJGyYgeoKT1hTiZqWVUN0DEkqGeE0kpFBJSpAK3oGpTWeGyU1eECEtYgo90VWlCRFU+gXYyp1M5gI2UNOUQuR9mwg1PTwb4VefomVe5IgUM6jC6IZqRnKCZWKXR7ck2p9NHRMhTgLZKWVsaikRwUgBCaOjx6IJu4TA7KG2UIZqEcR2WIuUZK8VcmKi4PegaioUtTKk1XOpbNMcOTJHVOUTTTXSQOJKMp5rJJHRkikhpMy6W1VJdMYpLqV0AstkcLKy6GyjjFim9XT2S17LFWnZLGNLsn2nqu0r1YdMKzY0WvTgnkWyS6cE7iGEIDcLx62C1eqACnCDsjpwhQxIRLEiAoo2KdMCJ7UO+FFlakIAXupVBNS4TNwQ8+yAK5XRWuqzqUllZtVktdUbWKrJVqNktgFZKh4HISepW9JJdXOFIUXseU5RKEpii1wS7OlGpUEj1M5DTBCBkRmXhmULlGVqoomw9kmyaNdhIo3bJrHJ3UmhWCyu7xWLJDkrE6QyxVLUqnhT2VqAmiU1suM6FBZZQ/GN0ylgQhpTdaRoJTbN6WqKZNqTZQUdCmXyeNlTaMRRWzFJpqg3VmnoCUsn03wTUkS0B0dSVatGluQq7FR2KsGjMsQlJp9DReNNGAnUWyT6aMBOoxhIZstXrdavCABZAohGiHBahqYjGtWxXtl4UAalaFblaFAEbkLUnCJcgqx2E0hFX1uTBXOtaqDcq9a9LgrnWsyd5deGJlNiqSZHae/ZLiEdQBXmWhY3sslIUagKPZHLyJdnYjwqJ4UhWhSGDviUZhRRWhVJiIWxoqM4US9Y9UmI9c1YsLliqwLdI1BytR8gwgZUgIWxKWKlF1jFNHukAdTUYTFtELISmKZRnCmwBX0AQM+nhOXIKZFgI5KCxRdBBYqWRinpI8qkxFk05uAm8YwldAMJtHsrRJ7ZeOC3stXKhEDl4Fs4LwBAGLUrZalAzUrRy3K0cUCIXlLNQlwmE7sKv6rUYKpCKvr0+6oOpZcrVrVVuqnObld2HRzTYG5iMoQhXlFURyjN9R43ssFKjUFSFGrx5dncjUrQrcrQqRmpWhWxWpVIRqVoVuVoVSA84li8XidiLxK7CAkdlGTlAP3TEyVimj3UEZREaljGNMmceyWUyZx7KQPXISVFuQkqAB3BEUoyhJaho3KyPUQNgUuaXY6bLbRbBNY9lRma27lhTxa7IP5gfBP5ohwZdVBNVtBsT+qrctc947z7eDXlp/7QUFJIfy2Lwf8YJt/wBRF7+yHnXgFjLayoa7Yg+q2VbprtaT8JltiWEB/wBcHyKlOolovkgdb2zuCL933ISWb2gcPQ/utSUmGrnl9+Hmi49QBAvi/Lmt4zUuiHFoLJWjioTWA7FRuqQqJI6t2FUtcqLAqw11SLKl67UCxWiEyparPclKSi61+UMAu/GtHLMCm3U9EcqOdqkoxlTm+o8fZY6LZHhL6I4Rt8LyJRtncmeucEPJUAKGseQEmkqDdXHGJyG761QurksyVnwHFaLGieQea5MaJnEEgFI5PNOJaMolBJaBSbD/AJNYozUrFnRVllmQL90dM5ASOykBJGURFuhI3ImE5UjGtMmceyW0qZsGFIGOSjVK0MFr5KZ1M3CFWa0cZLvYKJyoqKsBjmubm6LfOP8AEQpaZotsBlCay1rWFxJAbiwxc9Fz9s2DH1oDR+qjpq4A8yeQ528uXmUjpqr/ABH06IwVYAxz+ySqcaENJNTtsCPK1gt49V5Z8ze/sEkfOTzz4qWGnk5AOHhg/wB0UBZ6XUHHcXxa4BBHmi4agsvza7kR93HkqtBXFjuF4Nx13Rwr8YPjbP3dRtDocQVYc0t/0/5TtfyK1dUXbZwvcbg2cM9UmgqwCeWbj1tce4RkNYCbnw/ojkwoIjkc3xHK2MeSjl1a25R9PMw7kZ5c1JP2ebI0/wA3PG/vfH1XVjysxlBFardZ8fqqxqdcXf7i/snHaDspMxjpIbva2/E0f8RtufDu4eQuqBUVhJ68utj0PQ+BXoYantM5p3HsnldcrZjVFA7i3+/BFMC74nJJgVRGtqSPmpp2rxhSyK0PG9jeiVw0fsw5zeOQWGLNN7kna/QKudmHN+KzitbiG/0+q6PRVYNwfsrzJKmdsdlN1nRxnAB8Aqv/AA7K6ZrcI9bKsHTVk5taLpCEUQ6KeKAdE0dp6Hkp7KVJjBjGFoWqQtK0cCrEacKxaFxWKqEPpqkoUylFOhWraZTQjIiUXAcryGnRMMKmihjRnZNGvwl1NGp6yWzbBJ6Qyva3q5D8/wBrdSgGa1G0Cx4ycWG/mEXrMTXBrieEtGCdiOhVUrtUDD3d7hoIxk7lc8Y8zbpFr06raSQ7F9uo6JT2gjkkeLOADeWffzSum1K2BcnmSR/up59QuMn78Oaahxeh3ZGyItGTdSR1CWtqySRf78UZplM6WQNA8/ALRx9k2NtOpy839h/sj561sIyLnzI+iIqnsp2hv5nnZo2HmVVdZ1Cxu9zb8hfb6LHi5Mdj1lZ8U2cLdOq9ljLMg4uqvT6gXEFpyLKzRylzLlKUHEpNMidMjKOqxlBhnLqhnuLCOnNJxsdhuo6y1g43GwBydvRM+yva9kzi1ji7wuLD67KuyU8VQ9sLg0/EJ4Q4uDOJrS9nGWEO4SW2NiDndVzs9JJQzytlbwPZuDsQcAgjBHiF048K4cl2ZTl/VHUu0JDO+34jb4Ng+3+o4VD7Qaa19pWgXO7gbl3+cbX+ytq3trxC7W2a8cMrMNN9uK7d+oJ8eij0bWS090jO9wD74JVRTxPkiXU1TF0VB4IltGVZhTMky0Z52tbOVt/Drcl6GP8A0qS0cU8Li9lSqaW2UrmnsrdqlLYFUjVDZy3U+SM1Ggyn1jh5q06L21cTY2J6/uudOcjNGlIesJxTRrGTR2CKtLxcnJWziq5ptYbBMfm1wNUzpDnKF8d0KapaGrQBIabwUMsIG6w1iXV9WVSVhYQWNWJJ84fFYtODJs6OaILX5MJkY1r8NQMEZTKVlMiWRqVrEhmkcVgk+pagGHjce6L38lJrXaaKEEEku6DJHn0XPdY10Tvwe705DzPPyWbXLSLS8kmr666Z2+L2a0feT+6DhoOL8xzk2Hj4qOjZi9rb28AeqJijDe8XH0yPWxT+ukUtmk7Wxjcg9f7pc+uAuSb+Wb+C3rWl5OQUsksCGtyRk9AdmjzyfZa4432ROQZE4taC7dx+/wBvRdJ7LUggpviEXkeL36DkFzNrwZGg7N3P6ldA1XXmx0jS0d5wDYx0uD3iPAD9FGRBET63rXw+N35nnZURpMji+YuI72GnhNyDw5INhe3LwxuHrZTxtkd3uFwdw9RsfXKbvm014DnRv4tyG/EbnyBst8CUVdWRkuXkqujVRY62bYsfMXIV3odTu0BV/U3fHc3giEMUbSI2Nt3b5Liebip9InIIvkX36KM8VLaLxNx0y50lPxDO6mdRNduELR11wEz+aa1uSL9F5jtM3FFb2YDxwi4yC0g2LXXuCHbiyTavo0z7GV/GQxzAeGxPEN3EbG4HsrnFWk7NJUr6hpaQ4WP0WsMso6JlFM4dBU3x1+7I6Cp4T0QuvULoKiRjgR3nFvi0m4IQzKkHB36r0nFSVo5FKnR0Xs9q4IscE2yLcupKssFQHN5XGDa3uuS6fqBY4EGxHPn6dFetPqXSNEjDxY74sL354GLLlaeN34N9TX6G6vsqFqdC57rBXeWYOGR4EX+igjpY3OPCNlvHOkYvEymQ9mHHmUwoOzBab3KujIGgLxzmhJ52wWNIBpKLhCleLIlsgWjgCsuRdAT5UNLV2R0kSFfAFaaFQG+vQs1XdMXUQUTtOC0UkKmLfiBYjTQLE+SFTOs8K14URwLwsWRZE1qWa7UvA4GEgkFziNwBgAeJP6JyAk/aKVrW3Lg24N7m3dbnHqQPVRLoaOZ69Hwk3de2+b+5SFk3EejUdqtQXOJbkE7/AF/RL4InOdv3RywB4X8VcFocnsbvfcWGwFz/AHU723jyT9+OEA82vm5P3+yYx/8ADPXChlIT19X8OM2y52G9fEj9EohY+2Gute/S59U/j0p0shcb8LcN8ep97+yZDSXW2C2+RQVGTi5Oyp08h4rG4JVlpXl4HGb8IsL8kU7s5xZf/dHUGg8J3uPFZzyRZcYtADqcKSDTmbm3onM+jt4d88gELDpJfgG3gVjz/TQErGNa3HsEvoI8nwKM1SikiNpBa+x5HyKHpJAMcv6rRfUT7GhqAxv3lRN10DcIeU2zuk+pVHC2/CQfoojDk6CUqVjWo7WuvZuPJbUnaCQkF5wqkybhu5Y2tLxcE4wu5f5oV0c3zSL/AK5o8ddAHMP/ALjQeF2+2S0rlr48n/ZX/wDDjUHGoDXX4Xb3va4OLel8qu9rdI+Xrp2bD4jnN6BrjxNAPPBCjEnjk4XrtBP+kpCWNzh4oyLVJGCzS4X3sVLTU4ON1YNL0IOP5R4kg28h1Kc5rygjF+GIqXtJI0gXuByI+8p/p3aNoHPvc+EuJ8rCybx0cTP5W32uQD9EcZGhvEGt9gL4XNOcX1E3ipLyCQ6uDkXt0OPLCybVWowTl2zRbmQAbeYWtbozH5cwG9rOb3SD0JH9woUkuymhbJrICh/jqXazpZhHExxc29s2uD4kJP8AMuXRFRasybotDtdQsmsknCRfNuXnzrvBVSFY8OslaO1opR86ei8bWeCdIVjM6s5Yl3zg6LxOkFn0PZQyPsq/2t7UvpnNZGBct4i4i/OwAHoVS63tPPMGguNh3sYJ8+qwLSOmT1rWfmcBfa538lQe31eZJWtBHDG0+fE61/pb6oJ2rPmeHFwuzYE8kJXSOcbnJOfXxU3sriI3y7N+7jYolkWBbH3+v7rDCLgvOeoGAp2wb5HD1uqbFQAYi52Lk7JsxtrMN877ewCFlrQCGsAvte3XohtJ+IZC9wsOV979UVewui40rQAALAdAjgGN8T9Akelync+Nv3ROoVZDLN3Kw4tuiuQRqOqta3kpdKr2StObEjCqFWHSPY12Gg5VjoY2MsTYWVSxqK/RKVhzYyH3cfXkhdV1Hgcwt6oTV9dBcGA3vzHJBQxvkNskdT/RCx+ZD5ei3Bzamn4ZBfoeYPUKp1enGI73HI+CO0/UzdzActXs1nAXz/RCuLoLTFnxTvZQ1obI2xTGSLCDmaFSewq0VapoOE8yOlyFFGLbDmnM0VzsvBRtFrkA32XZHI62c0se9DrsA/4c3ERvb08k5/FPSe/FVN/LIAx+/wCdty04I3HM3/KEp0ohpFj7KzdoasSadIzcgBzdt2m+Fxym1l5Pyb8Vwo55psl3eHUm/orRRVVnBvgR7m/36Kn00wu3O/1Pgn0M9xjf+91rkViga6xGGyMILuElwceh3xZN4CHxcO/QgpBX1XCCD0O2+Odl5o9e57RYj2s72bhQ4Or9FKSuhk2V8b2b5Njv6ZRdDq9nujfcZPCTzANgQga+vbHwmQ7ZtfPshJtUa+0kZI4GuJuN78kcOS6Fyob65Rl0cgsSHtN7bcVsEeN7Lm7qeQH8r/YrpuhPknaDICLbYIzzJPPyTj+EM6BXinwtMma5bOM8Mg5O9it3yuHUeYXZRpjOg9lFJpMR3jafQLX5U/Bnwfs46Kx3gvRXHoF1Wfs1Tu3ib7BLajsLTu2Bb5FP5IehcZHP/n/BYrk78OmXxIbeQWJ8oCqR0DtXoLKpg74a9mWu3xzaR0/Zc11KllifwljnEHDmNc5p8cC49V3B0QPIKP4A6Bc6ZucIfNKMiGW//wAb/wBlI2qkcLOjmH/1v/Zd0+WB3A9l78k3oE7XoW/ZxExPc2zYpdt/hSf+K1ptIqiCBTTOHiA3/wDRwu5fKrPlila9DdnCf/S1eH8Rp3ADlxN/oUwbpswsZWuHUNHd9Sux/KX3UEmhB3JOUr8CSo5O6r4XgbCy1r5PigFrrOb92XQqzsHE/wDlA8Rj9Enk/DBtyQ548nJKuwZRfjOeQ15siJ3EtsXFWWf8NJB+SQn/ADWP6AISf8PKo3HG32KvQiqRRkPFzdNKipc2M8HIdUYz8NqwfzMPof3Ux/DqsdgvbboLpy27bEtIrWiNfxmR7rXOc8lYP4tHezSD18U40r8L5BmQh/gcj2KslL+HtOB3oIz/ANIUzSbscbRRXVbOZQVRqMQH5gumSfh7SO3pmn3/AHUJ/DmjH/Ks/wC4/wBVCUSm34OST6mDcNIb1J39ENeMd5zuIrs0XYSkH/KxerAf1R0XZOEbRRt8mNWnJEUzhsOov4rRRvdncAn6WVxoNMqJ2WLHAEZGxHpzXTotGY07D2sj2R8Ix/RKUk/A0n7OJan2EnaO4zxzdtvIgJZPSVEQu+FxPPgyD4iy70833t6qKSBp3ARy9hXo+dqiV/HxcDwdu80jB3zZSU2otiPdIAO4vzXeZdNjP8o9ghJNAgduxvsnyXVC4s4VW1rZHAA87lxN/QBOtGpfiSNaGuLBmQkEXHQA+Nl1n+AwA3EbP9IU7aZrdrDyACbmqqgURVSU54AGtsLYuOSkML+gTqNwtuvHHxWVFiFzHf4foonPd0T9yhf5J0AhLytHNunbmjooXRt6IATEef0XqamMdFiYFlDl7xLxYpA2BXpXixAGcSzjWLEASr1kixYkBM2ULY2WLEAeBrV6YW9FixMR4Im9FI1gHJYsTGbtIW914sQBhctS5YsQBGSF5hYsQBnAFI+McKxYgAQxheGELFiAInQBR/LLFiAI5KVRGlWLEAeClWhgPVYsQBG6MhalpWLEARlqjcxerEwNPhrFix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3554" name="AutoShape 4" descr="data:image/jpeg;base64,/9j/4AAQSkZJRgABAQAAAQABAAD/2wCEAAkGBhQSEBQUEhQUFBQUFBQUFBUUFRQUFRQUFBQVFBQUFBQXHCYeFxkjGhQUHy8gIycpLCwsFR4xNTAqNSYrLCkBCQoKDgwOFw8PGCwkHBwpLCwpLCwpKSksLCksKSkpKSwsKSkuKSksKSkpKSwpKSkpLCksKSkpLCkpKSkpLCksKf/AABEIALcBEwMBIgACEQEDEQH/xAAcAAACAgMBAQAAAAAAAAAAAAAEBQMGAAIHAQj/xAA/EAABAwMCAwYEBAQEBQUAAAABAAIDBBEhBTESQVEGImFxgZETFKHwBzKx0RVCweFScpLxM0SCotIWI3ODsv/EABkBAAMBAQEAAAAAAAAAAAAAAAABAgMEBf/EACIRAAICAgICAwEBAAAAAAAAAAABAhEDIRIxQVETMmEiBP/aAAwDAQACEQMRAD8ALWpKlLVC9ecdRo9RfDXpkW7HBFjoVaiMKuVLMq1ahFcKu1cFitoMzkEULcIkoSmfZSCa5TfYB0O6eaeEkpwn2nhZsEWfTRsn0WySaaE8hGEIZItXhbWXj0wsBnQN8o+cIK2UhBEaLCGiCJGyYgeoKT1hTiZqWVUN0DEkqGeE0kpFBJSpAK3oGpTWeGyU1eECEtYgo90VWlCRFU+gXYyp1M5gI2UNOUQuR9mwg1PTwb4VefomVe5IgUM6jC6IZqRnKCZWKXR7ck2p9NHRMhTgLZKWVsaikRwUgBCaOjx6IJu4TA7KG2UIZqEcR2WIuUZK8VcmKi4PegaioUtTKk1XOpbNMcOTJHVOUTTTXSQOJKMp5rJJHRkikhpMy6W1VJdMYpLqV0AstkcLKy6GyjjFim9XT2S17LFWnZLGNLsn2nqu0r1YdMKzY0WvTgnkWyS6cE7iGEIDcLx62C1eqACnCDsjpwhQxIRLEiAoo2KdMCJ7UO+FFlakIAXupVBNS4TNwQ8+yAK5XRWuqzqUllZtVktdUbWKrJVqNktgFZKh4HISepW9JJdXOFIUXseU5RKEpii1wS7OlGpUEj1M5DTBCBkRmXhmULlGVqoomw9kmyaNdhIo3bJrHJ3UmhWCyu7xWLJDkrE6QyxVLUqnhT2VqAmiU1suM6FBZZQ/GN0ylgQhpTdaRoJTbN6WqKZNqTZQUdCmXyeNlTaMRRWzFJpqg3VmnoCUsn03wTUkS0B0dSVatGluQq7FR2KsGjMsQlJp9DReNNGAnUWyT6aMBOoxhIZstXrdavCABZAohGiHBahqYjGtWxXtl4UAalaFblaFAEbkLUnCJcgqx2E0hFX1uTBXOtaqDcq9a9LgrnWsyd5deGJlNiqSZHae/ZLiEdQBXmWhY3sslIUagKPZHLyJdnYjwqJ4UhWhSGDviUZhRRWhVJiIWxoqM4US9Y9UmI9c1YsLliqwLdI1BytR8gwgZUgIWxKWKlF1jFNHukAdTUYTFtELISmKZRnCmwBX0AQM+nhOXIKZFgI5KCxRdBBYqWRinpI8qkxFk05uAm8YwldAMJtHsrRJ7ZeOC3stXKhEDl4Fs4LwBAGLUrZalAzUrRy3K0cUCIXlLNQlwmE7sKv6rUYKpCKvr0+6oOpZcrVrVVuqnObld2HRzTYG5iMoQhXlFURyjN9R43ssFKjUFSFGrx5dncjUrQrcrQqRmpWhWxWpVIRqVoVuVoVSA84li8XidiLxK7CAkdlGTlAP3TEyVimj3UEZREaljGNMmceyWUyZx7KQPXISVFuQkqAB3BEUoyhJaho3KyPUQNgUuaXY6bLbRbBNY9lRma27lhTxa7IP5gfBP5ohwZdVBNVtBsT+qrctc947z7eDXlp/7QUFJIfy2Lwf8YJt/wBRF7+yHnXgFjLayoa7Yg+q2VbprtaT8JltiWEB/wBcHyKlOolovkgdb2zuCL933ISWb2gcPQ/utSUmGrnl9+Hmi49QBAvi/Lmt4zUuiHFoLJWjioTWA7FRuqQqJI6t2FUtcqLAqw11SLKl67UCxWiEyparPclKSi61+UMAu/GtHLMCm3U9EcqOdqkoxlTm+o8fZY6LZHhL6I4Rt8LyJRtncmeucEPJUAKGseQEmkqDdXHGJyG761QurksyVnwHFaLGieQea5MaJnEEgFI5PNOJaMolBJaBSbD/AJNYozUrFnRVllmQL90dM5ASOykBJGURFuhI3ImE5UjGtMmceyW0qZsGFIGOSjVK0MFr5KZ1M3CFWa0cZLvYKJyoqKsBjmubm6LfOP8AEQpaZotsBlCay1rWFxJAbiwxc9Fz9s2DH1oDR+qjpq4A8yeQ528uXmUjpqr/ABH06IwVYAxz+ySqcaENJNTtsCPK1gt49V5Z8ze/sEkfOTzz4qWGnk5AOHhg/wB0UBZ6XUHHcXxa4BBHmi4agsvza7kR93HkqtBXFjuF4Nx13Rwr8YPjbP3dRtDocQVYc0t/0/5TtfyK1dUXbZwvcbg2cM9UmgqwCeWbj1tce4RkNYCbnw/ojkwoIjkc3xHK2MeSjl1a25R9PMw7kZ5c1JP2ebI0/wA3PG/vfH1XVjysxlBFardZ8fqqxqdcXf7i/snHaDspMxjpIbva2/E0f8RtufDu4eQuqBUVhJ68utj0PQ+BXoYantM5p3HsnldcrZjVFA7i3+/BFMC74nJJgVRGtqSPmpp2rxhSyK0PG9jeiVw0fsw5zeOQWGLNN7kna/QKudmHN+KzitbiG/0+q6PRVYNwfsrzJKmdsdlN1nRxnAB8Aqv/AA7K6ZrcI9bKsHTVk5taLpCEUQ6KeKAdE0dp6Hkp7KVJjBjGFoWqQtK0cCrEacKxaFxWKqEPpqkoUylFOhWraZTQjIiUXAcryGnRMMKmihjRnZNGvwl1NGp6yWzbBJ6Qyva3q5D8/wBrdSgGa1G0Cx4ycWG/mEXrMTXBrieEtGCdiOhVUrtUDD3d7hoIxk7lc8Y8zbpFr06raSQ7F9uo6JT2gjkkeLOADeWffzSum1K2BcnmSR/up59QuMn78Oaahxeh3ZGyItGTdSR1CWtqySRf78UZplM6WQNA8/ALRx9k2NtOpy839h/sj561sIyLnzI+iIqnsp2hv5nnZo2HmVVdZ1Cxu9zb8hfb6LHi5Mdj1lZ8U2cLdOq9ljLMg4uqvT6gXEFpyLKzRylzLlKUHEpNMidMjKOqxlBhnLqhnuLCOnNJxsdhuo6y1g43GwBydvRM+yva9kzi1ji7wuLD67KuyU8VQ9sLg0/EJ4Q4uDOJrS9nGWEO4SW2NiDndVzs9JJQzytlbwPZuDsQcAgjBHiF048K4cl2ZTl/VHUu0JDO+34jb4Ng+3+o4VD7Qaa19pWgXO7gbl3+cbX+ytq3trxC7W2a8cMrMNN9uK7d+oJ8eij0bWS090jO9wD74JVRTxPkiXU1TF0VB4IltGVZhTMky0Z52tbOVt/Drcl6GP8A0qS0cU8Li9lSqaW2UrmnsrdqlLYFUjVDZy3U+SM1Ggyn1jh5q06L21cTY2J6/uudOcjNGlIesJxTRrGTR2CKtLxcnJWziq5ptYbBMfm1wNUzpDnKF8d0KapaGrQBIabwUMsIG6w1iXV9WVSVhYQWNWJJ84fFYtODJs6OaILX5MJkY1r8NQMEZTKVlMiWRqVrEhmkcVgk+pagGHjce6L38lJrXaaKEEEku6DJHn0XPdY10Tvwe705DzPPyWbXLSLS8kmr666Z2+L2a0feT+6DhoOL8xzk2Hj4qOjZi9rb28AeqJijDe8XH0yPWxT+ukUtmk7Wxjcg9f7pc+uAuSb+Wb+C3rWl5OQUsksCGtyRk9AdmjzyfZa4432ROQZE4taC7dx+/wBvRdJ7LUggpviEXkeL36DkFzNrwZGg7N3P6ldA1XXmx0jS0d5wDYx0uD3iPAD9FGRBET63rXw+N35nnZURpMji+YuI72GnhNyDw5INhe3LwxuHrZTxtkd3uFwdw9RsfXKbvm014DnRv4tyG/EbnyBst8CUVdWRkuXkqujVRY62bYsfMXIV3odTu0BV/U3fHc3giEMUbSI2Nt3b5Liebip9InIIvkX36KM8VLaLxNx0y50lPxDO6mdRNduELR11wEz+aa1uSL9F5jtM3FFb2YDxwi4yC0g2LXXuCHbiyTavo0z7GV/GQxzAeGxPEN3EbG4HsrnFWk7NJUr6hpaQ4WP0WsMso6JlFM4dBU3x1+7I6Cp4T0QuvULoKiRjgR3nFvi0m4IQzKkHB36r0nFSVo5FKnR0Xs9q4IscE2yLcupKssFQHN5XGDa3uuS6fqBY4EGxHPn6dFetPqXSNEjDxY74sL354GLLlaeN34N9TX6G6vsqFqdC57rBXeWYOGR4EX+igjpY3OPCNlvHOkYvEymQ9mHHmUwoOzBab3KujIGgLxzmhJ52wWNIBpKLhCleLIlsgWjgCsuRdAT5UNLV2R0kSFfAFaaFQG+vQs1XdMXUQUTtOC0UkKmLfiBYjTQLE+SFTOs8K14URwLwsWRZE1qWa7UvA4GEgkFziNwBgAeJP6JyAk/aKVrW3Lg24N7m3dbnHqQPVRLoaOZ69Hwk3de2+b+5SFk3EejUdqtQXOJbkE7/AF/RL4InOdv3RywB4X8VcFocnsbvfcWGwFz/AHU723jyT9+OEA82vm5P3+yYx/8ADPXChlIT19X8OM2y52G9fEj9EohY+2Gute/S59U/j0p0shcb8LcN8ep97+yZDSXW2C2+RQVGTi5Oyp08h4rG4JVlpXl4HGb8IsL8kU7s5xZf/dHUGg8J3uPFZzyRZcYtADqcKSDTmbm3onM+jt4d88gELDpJfgG3gVjz/TQErGNa3HsEvoI8nwKM1SikiNpBa+x5HyKHpJAMcv6rRfUT7GhqAxv3lRN10DcIeU2zuk+pVHC2/CQfoojDk6CUqVjWo7WuvZuPJbUnaCQkF5wqkybhu5Y2tLxcE4wu5f5oV0c3zSL/AK5o8ddAHMP/ALjQeF2+2S0rlr48n/ZX/wDDjUHGoDXX4Xb3va4OLel8qu9rdI+Xrp2bD4jnN6BrjxNAPPBCjEnjk4XrtBP+kpCWNzh4oyLVJGCzS4X3sVLTU4ON1YNL0IOP5R4kg28h1Kc5rygjF+GIqXtJI0gXuByI+8p/p3aNoHPvc+EuJ8rCybx0cTP5W32uQD9EcZGhvEGt9gL4XNOcX1E3ipLyCQ6uDkXt0OPLCybVWowTl2zRbmQAbeYWtbozH5cwG9rOb3SD0JH9woUkuymhbJrICh/jqXazpZhHExxc29s2uD4kJP8AMuXRFRasybotDtdQsmsknCRfNuXnzrvBVSFY8OslaO1opR86ei8bWeCdIVjM6s5Yl3zg6LxOkFn0PZQyPsq/2t7UvpnNZGBct4i4i/OwAHoVS63tPPMGguNh3sYJ8+qwLSOmT1rWfmcBfa538lQe31eZJWtBHDG0+fE61/pb6oJ2rPmeHFwuzYE8kJXSOcbnJOfXxU3sriI3y7N+7jYolkWBbH3+v7rDCLgvOeoGAp2wb5HD1uqbFQAYi52Lk7JsxtrMN877ewCFlrQCGsAvte3XohtJ+IZC9wsOV979UVewui40rQAALAdAjgGN8T9Akelync+Nv3ROoVZDLN3Kw4tuiuQRqOqta3kpdKr2StObEjCqFWHSPY12Gg5VjoY2MsTYWVSxqK/RKVhzYyH3cfXkhdV1Hgcwt6oTV9dBcGA3vzHJBQxvkNskdT/RCx+ZD5ei3Bzamn4ZBfoeYPUKp1enGI73HI+CO0/UzdzActXs1nAXz/RCuLoLTFnxTvZQ1obI2xTGSLCDmaFSewq0VapoOE8yOlyFFGLbDmnM0VzsvBRtFrkA32XZHI62c0se9DrsA/4c3ERvb08k5/FPSe/FVN/LIAx+/wCdty04I3HM3/KEp0ohpFj7KzdoasSadIzcgBzdt2m+Fxym1l5Pyb8Vwo55psl3eHUm/orRRVVnBvgR7m/36Kn00wu3O/1Pgn0M9xjf+91rkViga6xGGyMILuElwceh3xZN4CHxcO/QgpBX1XCCD0O2+Odl5o9e57RYj2s72bhQ4Or9FKSuhk2V8b2b5Njv6ZRdDq9nujfcZPCTzANgQga+vbHwmQ7ZtfPshJtUa+0kZI4GuJuN78kcOS6Fyob65Rl0cgsSHtN7bcVsEeN7Lm7qeQH8r/YrpuhPknaDICLbYIzzJPPyTj+EM6BXinwtMma5bOM8Mg5O9it3yuHUeYXZRpjOg9lFJpMR3jafQLX5U/Bnwfs46Kx3gvRXHoF1Wfs1Tu3ib7BLajsLTu2Bb5FP5IehcZHP/n/BYrk78OmXxIbeQWJ8oCqR0DtXoLKpg74a9mWu3xzaR0/Zc11KllifwljnEHDmNc5p8cC49V3B0QPIKP4A6Bc6ZucIfNKMiGW//wAb/wBlI2qkcLOjmH/1v/Zd0+WB3A9l78k3oE7XoW/ZxExPc2zYpdt/hSf+K1ptIqiCBTTOHiA3/wDRwu5fKrPlila9DdnCf/S1eH8Rp3ADlxN/oUwbpswsZWuHUNHd9Sux/KX3UEmhB3JOUr8CSo5O6r4XgbCy1r5PigFrrOb92XQqzsHE/wDlA8Rj9Enk/DBtyQ548nJKuwZRfjOeQ15siJ3EtsXFWWf8NJB+SQn/ADWP6AISf8PKo3HG32KvQiqRRkPFzdNKipc2M8HIdUYz8NqwfzMPof3Ux/DqsdgvbboLpy27bEtIrWiNfxmR7rXOc8lYP4tHezSD18U40r8L5BmQh/gcj2KslL+HtOB3oIz/ANIUzSbscbRRXVbOZQVRqMQH5gumSfh7SO3pmn3/AHUJ/DmjH/Ks/wC4/wBVCUSm34OST6mDcNIb1J39ENeMd5zuIrs0XYSkH/KxerAf1R0XZOEbRRt8mNWnJEUzhsOov4rRRvdncAn6WVxoNMqJ2WLHAEZGxHpzXTotGY07D2sj2R8Ix/RKUk/A0n7OJan2EnaO4zxzdtvIgJZPSVEQu+FxPPgyD4iy70833t6qKSBp3ARy9hXo+dqiV/HxcDwdu80jB3zZSU2otiPdIAO4vzXeZdNjP8o9ghJNAgduxvsnyXVC4s4VW1rZHAA87lxN/QBOtGpfiSNaGuLBmQkEXHQA+Nl1n+AwA3EbP9IU7aZrdrDyACbmqqgURVSU54AGtsLYuOSkML+gTqNwtuvHHxWVFiFzHf4foonPd0T9yhf5J0AhLytHNunbmjooXRt6IATEef0XqamMdFiYFlDl7xLxYpA2BXpXixAGcSzjWLEASr1kixYkBM2ULY2WLEAeBrV6YW9FixMR4Im9FI1gHJYsTGbtIW914sQBhctS5YsQBGSF5hYsQBnAFI+McKxYgAQxheGELFiAInQBR/LLFiAI5KVRGlWLEAeClWhgPVYsQBG6MhalpWLEARlqjcxerEwNPhrFixAH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3555" name="AutoShape 6" descr="data:image/jpeg;base64,/9j/4AAQSkZJRgABAQAAAQABAAD/2wCEAAkGBhQSEBQUEhQUFBQUFBQUFBUUFRQUFRQUFBQVFBQUFBQXHCYeFxkjGhQUHy8gIycpLCwsFR4xNTAqNSYrLCkBCQoKDgwOFw8PGCwkHBwpLCwpLCwpKSksLCksKSkpKSwsKSkuKSksKSkpKSwpKSkpLCksKSkpLCkpKSkpLCksKf/AABEIALcBEwMBIgACEQEDEQH/xAAcAAACAgMBAQAAAAAAAAAAAAAEBQMGAAIHAQj/xAA/EAABAwMCAwYEBAQEBQUAAAABAAIDBBEhBTESQVEGImFxgZETFKHwBzKx0RVCweFScpLxM0SCotIWI3ODsv/EABkBAAMBAQEAAAAAAAAAAAAAAAABAgMEBf/EACIRAAICAgICAwEBAAAAAAAAAAABAhEDIRIxQVETMmEiBP/aAAwDAQACEQMRAD8ALWpKlLVC9ecdRo9RfDXpkW7HBFjoVaiMKuVLMq1ahFcKu1cFitoMzkEULcIkoSmfZSCa5TfYB0O6eaeEkpwn2nhZsEWfTRsn0WySaaE8hGEIZItXhbWXj0wsBnQN8o+cIK2UhBEaLCGiCJGyYgeoKT1hTiZqWVUN0DEkqGeE0kpFBJSpAK3oGpTWeGyU1eECEtYgo90VWlCRFU+gXYyp1M5gI2UNOUQuR9mwg1PTwb4VefomVe5IgUM6jC6IZqRnKCZWKXR7ck2p9NHRMhTgLZKWVsaikRwUgBCaOjx6IJu4TA7KG2UIZqEcR2WIuUZK8VcmKi4PegaioUtTKk1XOpbNMcOTJHVOUTTTXSQOJKMp5rJJHRkikhpMy6W1VJdMYpLqV0AstkcLKy6GyjjFim9XT2S17LFWnZLGNLsn2nqu0r1YdMKzY0WvTgnkWyS6cE7iGEIDcLx62C1eqACnCDsjpwhQxIRLEiAoo2KdMCJ7UO+FFlakIAXupVBNS4TNwQ8+yAK5XRWuqzqUllZtVktdUbWKrJVqNktgFZKh4HISepW9JJdXOFIUXseU5RKEpii1wS7OlGpUEj1M5DTBCBkRmXhmULlGVqoomw9kmyaNdhIo3bJrHJ3UmhWCyu7xWLJDkrE6QyxVLUqnhT2VqAmiU1suM6FBZZQ/GN0ylgQhpTdaRoJTbN6WqKZNqTZQUdCmXyeNlTaMRRWzFJpqg3VmnoCUsn03wTUkS0B0dSVatGluQq7FR2KsGjMsQlJp9DReNNGAnUWyT6aMBOoxhIZstXrdavCABZAohGiHBahqYjGtWxXtl4UAalaFblaFAEbkLUnCJcgqx2E0hFX1uTBXOtaqDcq9a9LgrnWsyd5deGJlNiqSZHae/ZLiEdQBXmWhY3sslIUagKPZHLyJdnYjwqJ4UhWhSGDviUZhRRWhVJiIWxoqM4US9Y9UmI9c1YsLliqwLdI1BytR8gwgZUgIWxKWKlF1jFNHukAdTUYTFtELISmKZRnCmwBX0AQM+nhOXIKZFgI5KCxRdBBYqWRinpI8qkxFk05uAm8YwldAMJtHsrRJ7ZeOC3stXKhEDl4Fs4LwBAGLUrZalAzUrRy3K0cUCIXlLNQlwmE7sKv6rUYKpCKvr0+6oOpZcrVrVVuqnObld2HRzTYG5iMoQhXlFURyjN9R43ssFKjUFSFGrx5dncjUrQrcrQqRmpWhWxWpVIRqVoVuVoVSA84li8XidiLxK7CAkdlGTlAP3TEyVimj3UEZREaljGNMmceyWUyZx7KQPXISVFuQkqAB3BEUoyhJaho3KyPUQNgUuaXY6bLbRbBNY9lRma27lhTxa7IP5gfBP5ohwZdVBNVtBsT+qrctc947z7eDXlp/7QUFJIfy2Lwf8YJt/wBRF7+yHnXgFjLayoa7Yg+q2VbprtaT8JltiWEB/wBcHyKlOolovkgdb2zuCL933ISWb2gcPQ/utSUmGrnl9+Hmi49QBAvi/Lmt4zUuiHFoLJWjioTWA7FRuqQqJI6t2FUtcqLAqw11SLKl67UCxWiEyparPclKSi61+UMAu/GtHLMCm3U9EcqOdqkoxlTm+o8fZY6LZHhL6I4Rt8LyJRtncmeucEPJUAKGseQEmkqDdXHGJyG761QurksyVnwHFaLGieQea5MaJnEEgFI5PNOJaMolBJaBSbD/AJNYozUrFnRVllmQL90dM5ASOykBJGURFuhI3ImE5UjGtMmceyW0qZsGFIGOSjVK0MFr5KZ1M3CFWa0cZLvYKJyoqKsBjmubm6LfOP8AEQpaZotsBlCay1rWFxJAbiwxc9Fz9s2DH1oDR+qjpq4A8yeQ528uXmUjpqr/ABH06IwVYAxz+ySqcaENJNTtsCPK1gt49V5Z8ze/sEkfOTzz4qWGnk5AOHhg/wB0UBZ6XUHHcXxa4BBHmi4agsvza7kR93HkqtBXFjuF4Nx13Rwr8YPjbP3dRtDocQVYc0t/0/5TtfyK1dUXbZwvcbg2cM9UmgqwCeWbj1tce4RkNYCbnw/ojkwoIjkc3xHK2MeSjl1a25R9PMw7kZ5c1JP2ebI0/wA3PG/vfH1XVjysxlBFardZ8fqqxqdcXf7i/snHaDspMxjpIbva2/E0f8RtufDu4eQuqBUVhJ68utj0PQ+BXoYantM5p3HsnldcrZjVFA7i3+/BFMC74nJJgVRGtqSPmpp2rxhSyK0PG9jeiVw0fsw5zeOQWGLNN7kna/QKudmHN+KzitbiG/0+q6PRVYNwfsrzJKmdsdlN1nRxnAB8Aqv/AA7K6ZrcI9bKsHTVk5taLpCEUQ6KeKAdE0dp6Hkp7KVJjBjGFoWqQtK0cCrEacKxaFxWKqEPpqkoUylFOhWraZTQjIiUXAcryGnRMMKmihjRnZNGvwl1NGp6yWzbBJ6Qyva3q5D8/wBrdSgGa1G0Cx4ycWG/mEXrMTXBrieEtGCdiOhVUrtUDD3d7hoIxk7lc8Y8zbpFr06raSQ7F9uo6JT2gjkkeLOADeWffzSum1K2BcnmSR/up59QuMn78Oaahxeh3ZGyItGTdSR1CWtqySRf78UZplM6WQNA8/ALRx9k2NtOpy839h/sj561sIyLnzI+iIqnsp2hv5nnZo2HmVVdZ1Cxu9zb8hfb6LHi5Mdj1lZ8U2cLdOq9ljLMg4uqvT6gXEFpyLKzRylzLlKUHEpNMidMjKOqxlBhnLqhnuLCOnNJxsdhuo6y1g43GwBydvRM+yva9kzi1ji7wuLD67KuyU8VQ9sLg0/EJ4Q4uDOJrS9nGWEO4SW2NiDndVzs9JJQzytlbwPZuDsQcAgjBHiF048K4cl2ZTl/VHUu0JDO+34jb4Ng+3+o4VD7Qaa19pWgXO7gbl3+cbX+ytq3trxC7W2a8cMrMNN9uK7d+oJ8eij0bWS090jO9wD74JVRTxPkiXU1TF0VB4IltGVZhTMky0Z52tbOVt/Drcl6GP8A0qS0cU8Li9lSqaW2UrmnsrdqlLYFUjVDZy3U+SM1Ggyn1jh5q06L21cTY2J6/uudOcjNGlIesJxTRrGTR2CKtLxcnJWziq5ptYbBMfm1wNUzpDnKF8d0KapaGrQBIabwUMsIG6w1iXV9WVSVhYQWNWJJ84fFYtODJs6OaILX5MJkY1r8NQMEZTKVlMiWRqVrEhmkcVgk+pagGHjce6L38lJrXaaKEEEku6DJHn0XPdY10Tvwe705DzPPyWbXLSLS8kmr666Z2+L2a0feT+6DhoOL8xzk2Hj4qOjZi9rb28AeqJijDe8XH0yPWxT+ukUtmk7Wxjcg9f7pc+uAuSb+Wb+C3rWl5OQUsksCGtyRk9AdmjzyfZa4432ROQZE4taC7dx+/wBvRdJ7LUggpviEXkeL36DkFzNrwZGg7N3P6ldA1XXmx0jS0d5wDYx0uD3iPAD9FGRBET63rXw+N35nnZURpMji+YuI72GnhNyDw5INhe3LwxuHrZTxtkd3uFwdw9RsfXKbvm014DnRv4tyG/EbnyBst8CUVdWRkuXkqujVRY62bYsfMXIV3odTu0BV/U3fHc3giEMUbSI2Nt3b5Liebip9InIIvkX36KM8VLaLxNx0y50lPxDO6mdRNduELR11wEz+aa1uSL9F5jtM3FFb2YDxwi4yC0g2LXXuCHbiyTavo0z7GV/GQxzAeGxPEN3EbG4HsrnFWk7NJUr6hpaQ4WP0WsMso6JlFM4dBU3x1+7I6Cp4T0QuvULoKiRjgR3nFvi0m4IQzKkHB36r0nFSVo5FKnR0Xs9q4IscE2yLcupKssFQHN5XGDa3uuS6fqBY4EGxHPn6dFetPqXSNEjDxY74sL354GLLlaeN34N9TX6G6vsqFqdC57rBXeWYOGR4EX+igjpY3OPCNlvHOkYvEymQ9mHHmUwoOzBab3KujIGgLxzmhJ52wWNIBpKLhCleLIlsgWjgCsuRdAT5UNLV2R0kSFfAFaaFQG+vQs1XdMXUQUTtOC0UkKmLfiBYjTQLE+SFTOs8K14URwLwsWRZE1qWa7UvA4GEgkFziNwBgAeJP6JyAk/aKVrW3Lg24N7m3dbnHqQPVRLoaOZ69Hwk3de2+b+5SFk3EejUdqtQXOJbkE7/AF/RL4InOdv3RywB4X8VcFocnsbvfcWGwFz/AHU723jyT9+OEA82vm5P3+yYx/8ADPXChlIT19X8OM2y52G9fEj9EohY+2Gute/S59U/j0p0shcb8LcN8ep97+yZDSXW2C2+RQVGTi5Oyp08h4rG4JVlpXl4HGb8IsL8kU7s5xZf/dHUGg8J3uPFZzyRZcYtADqcKSDTmbm3onM+jt4d88gELDpJfgG3gVjz/TQErGNa3HsEvoI8nwKM1SikiNpBa+x5HyKHpJAMcv6rRfUT7GhqAxv3lRN10DcIeU2zuk+pVHC2/CQfoojDk6CUqVjWo7WuvZuPJbUnaCQkF5wqkybhu5Y2tLxcE4wu5f5oV0c3zSL/AK5o8ddAHMP/ALjQeF2+2S0rlr48n/ZX/wDDjUHGoDXX4Xb3va4OLel8qu9rdI+Xrp2bD4jnN6BrjxNAPPBCjEnjk4XrtBP+kpCWNzh4oyLVJGCzS4X3sVLTU4ON1YNL0IOP5R4kg28h1Kc5rygjF+GIqXtJI0gXuByI+8p/p3aNoHPvc+EuJ8rCybx0cTP5W32uQD9EcZGhvEGt9gL4XNOcX1E3ipLyCQ6uDkXt0OPLCybVWowTl2zRbmQAbeYWtbozH5cwG9rOb3SD0JH9woUkuymhbJrICh/jqXazpZhHExxc29s2uD4kJP8AMuXRFRasybotDtdQsmsknCRfNuXnzrvBVSFY8OslaO1opR86ei8bWeCdIVjM6s5Yl3zg6LxOkFn0PZQyPsq/2t7UvpnNZGBct4i4i/OwAHoVS63tPPMGguNh3sYJ8+qwLSOmT1rWfmcBfa538lQe31eZJWtBHDG0+fE61/pb6oJ2rPmeHFwuzYE8kJXSOcbnJOfXxU3sriI3y7N+7jYolkWBbH3+v7rDCLgvOeoGAp2wb5HD1uqbFQAYi52Lk7JsxtrMN877ewCFlrQCGsAvte3XohtJ+IZC9wsOV979UVewui40rQAALAdAjgGN8T9Akelync+Nv3ROoVZDLN3Kw4tuiuQRqOqta3kpdKr2StObEjCqFWHSPY12Gg5VjoY2MsTYWVSxqK/RKVhzYyH3cfXkhdV1Hgcwt6oTV9dBcGA3vzHJBQxvkNskdT/RCx+ZD5ei3Bzamn4ZBfoeYPUKp1enGI73HI+CO0/UzdzActXs1nAXz/RCuLoLTFnxTvZQ1obI2xTGSLCDmaFSewq0VapoOE8yOlyFFGLbDmnM0VzsvBRtFrkA32XZHI62c0se9DrsA/4c3ERvb08k5/FPSe/FVN/LIAx+/wCdty04I3HM3/KEp0ohpFj7KzdoasSadIzcgBzdt2m+Fxym1l5Pyb8Vwo55psl3eHUm/orRRVVnBvgR7m/36Kn00wu3O/1Pgn0M9xjf+91rkViga6xGGyMILuElwceh3xZN4CHxcO/QgpBX1XCCD0O2+Odl5o9e57RYj2s72bhQ4Or9FKSuhk2V8b2b5Njv6ZRdDq9nujfcZPCTzANgQga+vbHwmQ7ZtfPshJtUa+0kZI4GuJuN78kcOS6Fyob65Rl0cgsSHtN7bcVsEeN7Lm7qeQH8r/YrpuhPknaDICLbYIzzJPPyTj+EM6BXinwtMma5bOM8Mg5O9it3yuHUeYXZRpjOg9lFJpMR3jafQLX5U/Bnwfs46Kx3gvRXHoF1Wfs1Tu3ib7BLajsLTu2Bb5FP5IehcZHP/n/BYrk78OmXxIbeQWJ8oCqR0DtXoLKpg74a9mWu3xzaR0/Zc11KllifwljnEHDmNc5p8cC49V3B0QPIKP4A6Bc6ZucIfNKMiGW//wAb/wBlI2qkcLOjmH/1v/Zd0+WB3A9l78k3oE7XoW/ZxExPc2zYpdt/hSf+K1ptIqiCBTTOHiA3/wDRwu5fKrPlila9DdnCf/S1eH8Rp3ADlxN/oUwbpswsZWuHUNHd9Sux/KX3UEmhB3JOUr8CSo5O6r4XgbCy1r5PigFrrOb92XQqzsHE/wDlA8Rj9Enk/DBtyQ548nJKuwZRfjOeQ15siJ3EtsXFWWf8NJB+SQn/ADWP6AISf8PKo3HG32KvQiqRRkPFzdNKipc2M8HIdUYz8NqwfzMPof3Ux/DqsdgvbboLpy27bEtIrWiNfxmR7rXOc8lYP4tHezSD18U40r8L5BmQh/gcj2KslL+HtOB3oIz/ANIUzSbscbRRXVbOZQVRqMQH5gumSfh7SO3pmn3/AHUJ/DmjH/Ks/wC4/wBVCUSm34OST6mDcNIb1J39ENeMd5zuIrs0XYSkH/KxerAf1R0XZOEbRRt8mNWnJEUzhsOov4rRRvdncAn6WVxoNMqJ2WLHAEZGxHpzXTotGY07D2sj2R8Ix/RKUk/A0n7OJan2EnaO4zxzdtvIgJZPSVEQu+FxPPgyD4iy70833t6qKSBp3ARy9hXo+dqiV/HxcDwdu80jB3zZSU2otiPdIAO4vzXeZdNjP8o9ghJNAgduxvsnyXVC4s4VW1rZHAA87lxN/QBOtGpfiSNaGuLBmQkEXHQA+Nl1n+AwA3EbP9IU7aZrdrDyACbmqqgURVSU54AGtsLYuOSkML+gTqNwtuvHHxWVFiFzHf4foonPd0T9yhf5J0AhLytHNunbmjooXRt6IATEef0XqamMdFiYFlDl7xLxYpA2BXpXixAGcSzjWLEASr1kixYkBM2ULY2WLEAeBrV6YW9FixMR4Im9FI1gHJYsTGbtIW914sQBhctS5YsQBGSF5hYsQBnAFI+McKxYgAQxheGELFiAInQBR/LLFiAI5KVRGlWLEAeClWhgPVYsQBG6MhalpWLEARlqjcxerEwNPhrFixAH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2355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They miss their pets…</a:t>
            </a:r>
          </a:p>
        </p:txBody>
      </p:sp>
      <p:pic>
        <p:nvPicPr>
          <p:cNvPr id="6146" name="Picture 2" descr="C:\Users\Valery\AppData\Local\Microsoft\Windows\Temporary Internet Files\Content.IE5\XLD62SJT\MP9004393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Valery\AppData\Local\Microsoft\Windows\Temporary Internet Files\Content.IE5\77Z4NS3X\MP90044231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438400"/>
            <a:ext cx="49069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Valery\AppData\Local\Microsoft\Windows\Temporary Internet Files\Content.IE5\XLD62SJT\MP90044239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057400"/>
            <a:ext cx="5257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Valery\AppData\Local\Microsoft\Windows\Temporary Internet Files\Content.IE5\XLD62SJT\MP90042245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971800"/>
            <a:ext cx="36417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Valery\AppData\Local\Microsoft\Windows\Temporary Internet Files\Content.IE5\G9O1645T\MP900422290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7100" y="2667000"/>
            <a:ext cx="35052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http://2.bp.blogspot.com/_1xHCqFHSKVo/TI1MgjuUP7I/AAAAAAAAA5I/8IF17Otm4YI/s1600/sad_do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5175" y="1524000"/>
            <a:ext cx="773430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i="1" smtClean="0"/>
              <a:t>Landlords</a:t>
            </a:r>
            <a:r>
              <a:rPr lang="en-US" sz="3600" smtClean="0"/>
              <a:t> don’t allow pets, </a:t>
            </a:r>
            <a:br>
              <a:rPr lang="en-US" sz="3600" smtClean="0"/>
            </a:br>
            <a:r>
              <a:rPr lang="en-US" sz="3600" smtClean="0"/>
              <a:t>       </a:t>
            </a:r>
            <a:r>
              <a:rPr lang="en-US" sz="3600" i="1" smtClean="0"/>
              <a:t>buildings</a:t>
            </a:r>
            <a:r>
              <a:rPr lang="en-US" sz="3600" smtClean="0"/>
              <a:t> don’t allow pets…</a:t>
            </a:r>
          </a:p>
        </p:txBody>
      </p:sp>
      <p:pic>
        <p:nvPicPr>
          <p:cNvPr id="6146" name="Picture 2" descr="C:\Users\kingv\AppData\Local\Temp\Temporary Internet Files\Content.IE5\DV5P2MSB\MC900389284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4876800"/>
            <a:ext cx="1436688" cy="1524000"/>
          </a:xfrm>
        </p:spPr>
      </p:pic>
      <p:pic>
        <p:nvPicPr>
          <p:cNvPr id="6148" name="Picture 4" descr="http://www.hooverwebdesign.com/free-printables/signs/no-dogs-allowed-printable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360613"/>
            <a:ext cx="15906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images.all-free-download.com/images/graphicmedium/no_dogs_clip_art_176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8388" y="433863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www.allstatesign.com/media/catalog/product/cache/1/small_image/9df78eab33525d08d6e5fb8d27136e95/1/7/1755_small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8388" y="2360613"/>
            <a:ext cx="1190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https://encrypted-tbn2.gstatic.com/images?q=tbn:ANd9GcTTpNZwplIqtYDNK6053N_5zCv5IHKyKvmub_yQycJQspNgPQIRL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2425700"/>
            <a:ext cx="27051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en-US" sz="3600" b="1" smtClean="0"/>
              <a:t>Get Dogs to come to the Library!</a:t>
            </a:r>
          </a:p>
        </p:txBody>
      </p:sp>
      <p:pic>
        <p:nvPicPr>
          <p:cNvPr id="27650" name="Picture 4" descr="C:\Users\Valery\AppData\Local\Microsoft\Windows\Temporary Internet Files\Content.IE5\QIMGQRDY\MP900448575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905000"/>
            <a:ext cx="6716713" cy="4495800"/>
          </a:xfr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College students miss their pets when away from home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Therapy animals help relieve stress (a better, safer option than other dogs)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smtClean="0"/>
              <a:t>Contributes to library’s focus on student success &amp; retention</a:t>
            </a:r>
          </a:p>
        </p:txBody>
      </p:sp>
      <p:pic>
        <p:nvPicPr>
          <p:cNvPr id="29699" name="Picture 2" descr="C:\Users\kingv\AppData\Local\Temp\Temporary Internet Files\Content.IE5\AK3E21M0\MP900403676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828800"/>
            <a:ext cx="3049588" cy="4572000"/>
          </a:xfrm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To-Do List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0" y="1589088"/>
            <a:ext cx="4845050" cy="45720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/>
              <a:t>Consult with leader of a successful program (Rice Univ.)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/>
              <a:t>Check with Counseling </a:t>
            </a:r>
            <a:r>
              <a:rPr lang="en-US" sz="2600" dirty="0"/>
              <a:t>&amp; Psychological Services on campus </a:t>
            </a:r>
            <a:r>
              <a:rPr lang="en-US" sz="2600" dirty="0" smtClean="0"/>
              <a:t>(very enthusiastic!)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 smtClean="0"/>
              <a:t>Clear w/university to have dogs in the building</a:t>
            </a:r>
            <a:endParaRPr lang="en-US" sz="2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600" dirty="0"/>
              <a:t>Find a Therapy dog group in </a:t>
            </a:r>
            <a:r>
              <a:rPr lang="en-US" sz="2600" dirty="0" smtClean="0"/>
              <a:t>community</a:t>
            </a:r>
            <a:endParaRPr lang="en-US" sz="2600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1747" name="Picture 2" descr="C:\Users\kingv\AppData\Local\Temp\Temporary Internet Files\Content.IE5\84ON00IX\MP900314395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5750" y="2046288"/>
            <a:ext cx="1993900" cy="3657600"/>
          </a:xfrm>
        </p:spPr>
      </p:pic>
    </p:spTree>
  </p:cSld>
  <p:clrMapOvr>
    <a:masterClrMapping/>
  </p:clrMapOvr>
  <p:transition spd="slow" advClick="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699</TotalTime>
  <Words>431</Words>
  <Application>Microsoft Office PowerPoint</Application>
  <PresentationFormat>On-screen Show (4:3)</PresentationFormat>
  <Paragraphs>103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Verdana</vt:lpstr>
      <vt:lpstr>Wingdings</vt:lpstr>
      <vt:lpstr>Wingdings 2</vt:lpstr>
      <vt:lpstr>Calibri</vt:lpstr>
      <vt:lpstr>Median</vt:lpstr>
      <vt:lpstr>Median</vt:lpstr>
      <vt:lpstr>Median</vt:lpstr>
      <vt:lpstr>Median</vt:lpstr>
      <vt:lpstr>Median</vt:lpstr>
      <vt:lpstr>Median</vt:lpstr>
      <vt:lpstr>Median</vt:lpstr>
      <vt:lpstr>Median</vt:lpstr>
      <vt:lpstr>OSU Valley Library is  Going to the Dogs!</vt:lpstr>
      <vt:lpstr>or A Dog and Pony Show     or The Dog Ate My  Homework          or It’s a Dog’s Life              or In the Dog House                  or Puppy Love      or… </vt:lpstr>
      <vt:lpstr>Hey, I’ve got a great idea…</vt:lpstr>
      <vt:lpstr>End-of-Term:  Students are Stressed Out…</vt:lpstr>
      <vt:lpstr>They miss their pets…</vt:lpstr>
      <vt:lpstr>Landlords don’t allow pets,         buildings don’t allow pets…</vt:lpstr>
      <vt:lpstr>Get Dogs to come to the Library!</vt:lpstr>
      <vt:lpstr>Research</vt:lpstr>
      <vt:lpstr>To-Do List</vt:lpstr>
      <vt:lpstr>Planning</vt:lpstr>
      <vt:lpstr>More Planning</vt:lpstr>
      <vt:lpstr>Say hello to  WELCOME WAGGERS THERAPY DOGS! </vt:lpstr>
      <vt:lpstr>Advertising</vt:lpstr>
      <vt:lpstr>Welcome Waggers are a hit!</vt:lpstr>
      <vt:lpstr>Welcome Waggers are a hit!</vt:lpstr>
      <vt:lpstr>Everyone had a great time</vt:lpstr>
      <vt:lpstr>The media got involved</vt:lpstr>
      <vt:lpstr>Survey results</vt:lpstr>
      <vt:lpstr>Yes! We’re coming back!</vt:lpstr>
      <vt:lpstr>Task Force members:</vt:lpstr>
      <vt:lpstr>References</vt:lpstr>
    </vt:vector>
  </TitlesOfParts>
  <Company>Oregon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Dog’s Life!</dc:title>
  <dc:creator>kingv</dc:creator>
  <cp:lastModifiedBy>Library Computer Services</cp:lastModifiedBy>
  <cp:revision>50</cp:revision>
  <cp:lastPrinted>2013-04-29T22:53:29Z</cp:lastPrinted>
  <dcterms:created xsi:type="dcterms:W3CDTF">2013-04-16T20:27:12Z</dcterms:created>
  <dcterms:modified xsi:type="dcterms:W3CDTF">2013-05-03T00:30:34Z</dcterms:modified>
</cp:coreProperties>
</file>