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slideLayouts/slideLayout10.xml" ContentType="application/vnd.openxmlformats-officedocument.presentationml.slideLayout+xml"/>
  <Override PartName="/ppt/theme/themeOverride17.xml" ContentType="application/vnd.openxmlformats-officedocument.themeOverride+xml"/>
  <Override PartName="/ppt/theme/themeOverride18.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68" r:id="rId2"/>
    <p:sldId id="256" r:id="rId3"/>
    <p:sldId id="257" r:id="rId4"/>
    <p:sldId id="258" r:id="rId5"/>
    <p:sldId id="259" r:id="rId6"/>
    <p:sldId id="263" r:id="rId7"/>
    <p:sldId id="262" r:id="rId8"/>
    <p:sldId id="261" r:id="rId9"/>
    <p:sldId id="260" r:id="rId10"/>
    <p:sldId id="267" r:id="rId11"/>
    <p:sldId id="265" r:id="rId12"/>
    <p:sldId id="266" r:id="rId13"/>
    <p:sldId id="270" r:id="rId14"/>
    <p:sldId id="273" r:id="rId15"/>
    <p:sldId id="274" r:id="rId16"/>
    <p:sldId id="276" r:id="rId17"/>
    <p:sldId id="275" r:id="rId18"/>
    <p:sldId id="264" r:id="rId19"/>
    <p:sldId id="269" r:id="rId20"/>
    <p:sldId id="271" r:id="rId21"/>
    <p:sldId id="272"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67" autoAdjust="0"/>
    <p:restoredTop sz="94660"/>
  </p:normalViewPr>
  <p:slideViewPr>
    <p:cSldViewPr>
      <p:cViewPr varScale="1">
        <p:scale>
          <a:sx n="106" d="100"/>
          <a:sy n="106" d="100"/>
        </p:scale>
        <p:origin x="-122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7E95DC-90D1-4B39-BA1C-C87B95ECE0C2}" type="datetimeFigureOut">
              <a:rPr lang="en-US" smtClean="0"/>
              <a:pPr/>
              <a:t>4/19/2014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04F0B9E-8228-4917-B914-8364951856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7E95DC-90D1-4B39-BA1C-C87B95ECE0C2}"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F0B9E-8228-4917-B914-8364951856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27E95DC-90D1-4B39-BA1C-C87B95ECE0C2}" type="datetimeFigureOut">
              <a:rPr lang="en-US" smtClean="0"/>
              <a:pPr/>
              <a:t>4/19/2014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04F0B9E-8228-4917-B914-8364951856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7E95DC-90D1-4B39-BA1C-C87B95ECE0C2}"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04F0B9E-8228-4917-B914-83649518564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7E95DC-90D1-4B39-BA1C-C87B95ECE0C2}" type="datetimeFigureOut">
              <a:rPr lang="en-US" smtClean="0"/>
              <a:pPr/>
              <a:t>4/19/2014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04F0B9E-8228-4917-B914-83649518564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27E95DC-90D1-4B39-BA1C-C87B95ECE0C2}" type="datetimeFigureOut">
              <a:rPr lang="en-US" smtClean="0"/>
              <a:pPr/>
              <a:t>4/19/2014</a:t>
            </a:fld>
            <a:endParaRPr lang="en-US"/>
          </a:p>
        </p:txBody>
      </p:sp>
      <p:sp>
        <p:nvSpPr>
          <p:cNvPr id="10" name="Slide Number Placeholder 9"/>
          <p:cNvSpPr>
            <a:spLocks noGrp="1"/>
          </p:cNvSpPr>
          <p:nvPr>
            <p:ph type="sldNum" sz="quarter" idx="16"/>
          </p:nvPr>
        </p:nvSpPr>
        <p:spPr/>
        <p:txBody>
          <a:bodyPr rtlCol="0"/>
          <a:lstStyle/>
          <a:p>
            <a:fld id="{C04F0B9E-8228-4917-B914-83649518564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27E95DC-90D1-4B39-BA1C-C87B95ECE0C2}" type="datetimeFigureOut">
              <a:rPr lang="en-US" smtClean="0"/>
              <a:pPr/>
              <a:t>4/19/2014</a:t>
            </a:fld>
            <a:endParaRPr lang="en-US"/>
          </a:p>
        </p:txBody>
      </p:sp>
      <p:sp>
        <p:nvSpPr>
          <p:cNvPr id="12" name="Slide Number Placeholder 11"/>
          <p:cNvSpPr>
            <a:spLocks noGrp="1"/>
          </p:cNvSpPr>
          <p:nvPr>
            <p:ph type="sldNum" sz="quarter" idx="16"/>
          </p:nvPr>
        </p:nvSpPr>
        <p:spPr/>
        <p:txBody>
          <a:bodyPr rtlCol="0"/>
          <a:lstStyle/>
          <a:p>
            <a:fld id="{C04F0B9E-8228-4917-B914-83649518564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7E95DC-90D1-4B39-BA1C-C87B95ECE0C2}" type="datetimeFigureOut">
              <a:rPr lang="en-US" smtClean="0"/>
              <a:pPr/>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04F0B9E-8228-4917-B914-8364951856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E95DC-90D1-4B39-BA1C-C87B95ECE0C2}" type="datetimeFigureOut">
              <a:rPr lang="en-US" smtClean="0"/>
              <a:pPr/>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04F0B9E-8228-4917-B914-8364951856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27E95DC-90D1-4B39-BA1C-C87B95ECE0C2}"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04F0B9E-8228-4917-B914-83649518564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27E95DC-90D1-4B39-BA1C-C87B95ECE0C2}" type="datetimeFigureOut">
              <a:rPr lang="en-US" smtClean="0"/>
              <a:pPr/>
              <a:t>4/19/2014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04F0B9E-8228-4917-B914-83649518564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27E95DC-90D1-4B39-BA1C-C87B95ECE0C2}" type="datetimeFigureOut">
              <a:rPr lang="en-US" smtClean="0"/>
              <a:pPr/>
              <a:t>4/19/2014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04F0B9E-8228-4917-B914-8364951856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dreads.com/book/show/17220622-super-graphic" TargetMode="Externa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dreads.com/book/show/17237214-two-boys-kissing" TargetMode="Externa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dreads.com/book/show/15793231-if-you-find-me" TargetMode="Externa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dreads.com/book/show/13477676-forgive-me-leonard-peacock" TargetMode="Externa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dreads.com/book/show/16068905-fangirl" TargetMode="Externa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dreads.com/book/show/15792870-midwinterblood" TargetMode="Externa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dreads.com/book/show/11178225-out-of-the-easy" TargetMode="Externa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dreads.com/book/show/15937108-counting-by-7s" TargetMode="Externa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dreads.com/book/show/11861815-winger" TargetMode="Externa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dreads.com/book/show/17262236-rose-under-fire" TargetMode="Externa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dreads.com/book/show/12813630-the-coldest-girl-in-coldtow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dreads.com/book/show/13112915-in-the-shadow-of-blackbirds" TargetMode="Externa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dreads.com/book/show/16101128-the-5th-wave" TargetMode="External"/><Relationship Id="rId2" Type="http://schemas.openxmlformats.org/officeDocument/2006/relationships/slideLayout" Target="../slideLayouts/slideLayout1.xml"/><Relationship Id="rId1" Type="http://schemas.openxmlformats.org/officeDocument/2006/relationships/themeOverride" Target="../theme/themeOverride19.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dreads.com/book/show/18244920-etiquette-and-espionage"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dreads.com/book/show/16101126-the-moon-and-more" TargetMode="Externa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dreads.com/book/show/15798757-maggot-moon" TargetMode="Externa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dreads.com/book/show/15790822-rapture-practice" TargetMode="Externa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dreads.com/book/show/13453104-the-summer-prince" TargetMode="Externa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dreads.com/book/show/17332968-reality-boy" TargetMode="Externa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dreads.com/book/show/17613591-charm-and-strange" TargetMode="Externa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Your 2014 Book </a:t>
            </a:r>
            <a:r>
              <a:rPr lang="en-US" dirty="0" err="1" smtClean="0"/>
              <a:t>Ravers</a:t>
            </a:r>
            <a:r>
              <a:rPr lang="en-US" dirty="0" smtClean="0"/>
              <a:t>!</a:t>
            </a:r>
            <a:endParaRPr lang="en-US" dirty="0"/>
          </a:p>
        </p:txBody>
      </p:sp>
      <p:sp>
        <p:nvSpPr>
          <p:cNvPr id="10" name="Oval 9"/>
          <p:cNvSpPr/>
          <p:nvPr/>
        </p:nvSpPr>
        <p:spPr>
          <a:xfrm>
            <a:off x="4495800" y="4038600"/>
            <a:ext cx="3810000" cy="1676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4724400" y="4318337"/>
            <a:ext cx="3429000" cy="1015663"/>
          </a:xfrm>
          <a:prstGeom prst="rect">
            <a:avLst/>
          </a:prstGeom>
          <a:noFill/>
        </p:spPr>
        <p:txBody>
          <a:bodyPr wrap="square" rtlCol="0">
            <a:spAutoFit/>
          </a:bodyPr>
          <a:lstStyle/>
          <a:p>
            <a:pPr algn="ctr"/>
            <a:r>
              <a:rPr lang="en-US" sz="2000" dirty="0" smtClean="0"/>
              <a:t>April </a:t>
            </a:r>
            <a:r>
              <a:rPr lang="en-US" sz="2000" dirty="0" err="1" smtClean="0"/>
              <a:t>Witteveen</a:t>
            </a:r>
            <a:endParaRPr lang="en-US" sz="2000" dirty="0" smtClean="0"/>
          </a:p>
          <a:p>
            <a:pPr algn="ctr"/>
            <a:r>
              <a:rPr lang="en-US" sz="2000" dirty="0" smtClean="0"/>
              <a:t>Community Librarian</a:t>
            </a:r>
          </a:p>
          <a:p>
            <a:pPr algn="ctr"/>
            <a:r>
              <a:rPr lang="en-US" sz="2000" dirty="0" smtClean="0"/>
              <a:t>Deschutes Public Library</a:t>
            </a:r>
            <a:endParaRPr lang="en-US" sz="2000" dirty="0"/>
          </a:p>
        </p:txBody>
      </p:sp>
      <p:sp>
        <p:nvSpPr>
          <p:cNvPr id="11" name="Oval 10"/>
          <p:cNvSpPr/>
          <p:nvPr/>
        </p:nvSpPr>
        <p:spPr>
          <a:xfrm>
            <a:off x="1066800" y="304800"/>
            <a:ext cx="3810000" cy="1676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extBox 11"/>
          <p:cNvSpPr txBox="1"/>
          <p:nvPr/>
        </p:nvSpPr>
        <p:spPr>
          <a:xfrm>
            <a:off x="1219200" y="584537"/>
            <a:ext cx="3429000" cy="1015663"/>
          </a:xfrm>
          <a:prstGeom prst="rect">
            <a:avLst/>
          </a:prstGeom>
          <a:noFill/>
        </p:spPr>
        <p:txBody>
          <a:bodyPr wrap="square" rtlCol="0">
            <a:spAutoFit/>
          </a:bodyPr>
          <a:lstStyle/>
          <a:p>
            <a:pPr algn="ctr"/>
            <a:r>
              <a:rPr lang="en-US" sz="2000" dirty="0" err="1" smtClean="0"/>
              <a:t>Abbie</a:t>
            </a:r>
            <a:r>
              <a:rPr lang="en-US" sz="2000" dirty="0" smtClean="0"/>
              <a:t> Anderson</a:t>
            </a:r>
          </a:p>
          <a:p>
            <a:pPr algn="ctr"/>
            <a:r>
              <a:rPr lang="en-US" sz="2000" dirty="0" smtClean="0"/>
              <a:t>Assistant Library Director</a:t>
            </a:r>
          </a:p>
          <a:p>
            <a:pPr algn="ctr"/>
            <a:r>
              <a:rPr lang="en-US" sz="2000" dirty="0" smtClean="0"/>
              <a:t>North Bend Public Library</a:t>
            </a:r>
            <a:endParaRPr lang="en-US" sz="2000" dirty="0"/>
          </a:p>
        </p:txBody>
      </p:sp>
      <p:sp>
        <p:nvSpPr>
          <p:cNvPr id="13" name="Oval 12"/>
          <p:cNvSpPr/>
          <p:nvPr/>
        </p:nvSpPr>
        <p:spPr>
          <a:xfrm>
            <a:off x="4648200" y="1524000"/>
            <a:ext cx="3810000" cy="1676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a:off x="4800600" y="1828800"/>
            <a:ext cx="3429000" cy="1323439"/>
          </a:xfrm>
          <a:prstGeom prst="rect">
            <a:avLst/>
          </a:prstGeom>
          <a:noFill/>
        </p:spPr>
        <p:txBody>
          <a:bodyPr wrap="square" rtlCol="0">
            <a:spAutoFit/>
          </a:bodyPr>
          <a:lstStyle/>
          <a:p>
            <a:pPr algn="ctr"/>
            <a:r>
              <a:rPr lang="en-US" sz="2000" dirty="0" smtClean="0"/>
              <a:t>Barratt Miller</a:t>
            </a:r>
          </a:p>
          <a:p>
            <a:pPr algn="ctr"/>
            <a:r>
              <a:rPr lang="en-US" sz="2000" dirty="0" smtClean="0"/>
              <a:t>Youth &amp; Adult Librarian</a:t>
            </a:r>
          </a:p>
          <a:p>
            <a:pPr algn="ctr"/>
            <a:r>
              <a:rPr lang="en-US" sz="2000" dirty="0" smtClean="0"/>
              <a:t>Crook County Library</a:t>
            </a:r>
          </a:p>
          <a:p>
            <a:pPr algn="ctr"/>
            <a:endParaRPr lang="en-US" sz="2000" dirty="0"/>
          </a:p>
        </p:txBody>
      </p:sp>
      <p:sp>
        <p:nvSpPr>
          <p:cNvPr id="15" name="Oval 14"/>
          <p:cNvSpPr/>
          <p:nvPr/>
        </p:nvSpPr>
        <p:spPr>
          <a:xfrm>
            <a:off x="838200" y="2895600"/>
            <a:ext cx="3810000" cy="1676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TextBox 15"/>
          <p:cNvSpPr txBox="1"/>
          <p:nvPr/>
        </p:nvSpPr>
        <p:spPr>
          <a:xfrm>
            <a:off x="990600" y="3175337"/>
            <a:ext cx="3429000" cy="1015663"/>
          </a:xfrm>
          <a:prstGeom prst="rect">
            <a:avLst/>
          </a:prstGeom>
          <a:noFill/>
        </p:spPr>
        <p:txBody>
          <a:bodyPr wrap="square" rtlCol="0">
            <a:spAutoFit/>
          </a:bodyPr>
          <a:lstStyle/>
          <a:p>
            <a:pPr algn="ctr"/>
            <a:r>
              <a:rPr lang="en-US" sz="2000" dirty="0" smtClean="0"/>
              <a:t>Sonja Somerville</a:t>
            </a:r>
          </a:p>
          <a:p>
            <a:pPr algn="ctr"/>
            <a:r>
              <a:rPr lang="en-US" sz="2000" dirty="0" smtClean="0"/>
              <a:t>Teen Services Librarian</a:t>
            </a:r>
          </a:p>
          <a:p>
            <a:pPr algn="ctr"/>
            <a:r>
              <a:rPr lang="en-US" sz="2000" dirty="0" smtClean="0"/>
              <a:t>Salem Public Library</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Super Graphic—Tim Leong</a:t>
            </a:r>
            <a:endParaRPr lang="en-US" dirty="0"/>
          </a:p>
        </p:txBody>
      </p:sp>
      <p:sp>
        <p:nvSpPr>
          <p:cNvPr id="5" name="Pentagon 4"/>
          <p:cNvSpPr/>
          <p:nvPr/>
        </p:nvSpPr>
        <p:spPr>
          <a:xfrm>
            <a:off x="304800" y="1676400"/>
            <a:ext cx="3962400" cy="2286000"/>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2946" name="Picture 2" descr="Super Graphic: A Visual Guide to the Comic Book Universe">
            <a:hlinkClick r:id="rId3"/>
          </p:cNvPr>
          <p:cNvPicPr>
            <a:picLocks noChangeAspect="1" noChangeArrowheads="1"/>
          </p:cNvPicPr>
          <p:nvPr/>
        </p:nvPicPr>
        <p:blipFill>
          <a:blip r:embed="rId4"/>
          <a:srcRect/>
          <a:stretch>
            <a:fillRect/>
          </a:stretch>
        </p:blipFill>
        <p:spPr bwMode="auto">
          <a:xfrm>
            <a:off x="4512564" y="152400"/>
            <a:ext cx="4412361" cy="5638800"/>
          </a:xfrm>
          <a:prstGeom prst="rect">
            <a:avLst/>
          </a:prstGeom>
          <a:noFill/>
        </p:spPr>
      </p:pic>
      <p:sp>
        <p:nvSpPr>
          <p:cNvPr id="6" name="TextBox 5"/>
          <p:cNvSpPr txBox="1"/>
          <p:nvPr/>
        </p:nvSpPr>
        <p:spPr>
          <a:xfrm>
            <a:off x="493951" y="1995607"/>
            <a:ext cx="3581400" cy="1661993"/>
          </a:xfrm>
          <a:prstGeom prst="rect">
            <a:avLst/>
          </a:prstGeom>
          <a:noFill/>
        </p:spPr>
        <p:txBody>
          <a:bodyPr wrap="square" rtlCol="0">
            <a:spAutoFit/>
          </a:bodyPr>
          <a:lstStyle/>
          <a:p>
            <a:pPr>
              <a:spcAft>
                <a:spcPts val="1800"/>
              </a:spcAft>
            </a:pPr>
            <a:r>
              <a:rPr lang="en-US" dirty="0">
                <a:solidFill>
                  <a:srgbClr val="FFFFFF"/>
                </a:solidFill>
              </a:rPr>
              <a:t>Awesome Statistical </a:t>
            </a:r>
            <a:r>
              <a:rPr lang="en-US" dirty="0" smtClean="0">
                <a:solidFill>
                  <a:srgbClr val="FFFFFF"/>
                </a:solidFill>
              </a:rPr>
              <a:t>Representation</a:t>
            </a:r>
          </a:p>
          <a:p>
            <a:pPr>
              <a:spcAft>
                <a:spcPts val="1800"/>
              </a:spcAft>
            </a:pPr>
            <a:r>
              <a:rPr lang="en-US" dirty="0" smtClean="0">
                <a:solidFill>
                  <a:srgbClr val="FFFFFF"/>
                </a:solidFill>
              </a:rPr>
              <a:t>Awesome </a:t>
            </a:r>
            <a:r>
              <a:rPr lang="en-US" dirty="0" err="1" smtClean="0">
                <a:solidFill>
                  <a:srgbClr val="FFFFFF"/>
                </a:solidFill>
              </a:rPr>
              <a:t>Geekiness</a:t>
            </a:r>
            <a:endParaRPr lang="en-US" dirty="0" smtClean="0">
              <a:solidFill>
                <a:srgbClr val="FFFFFF"/>
              </a:solidFill>
            </a:endParaRPr>
          </a:p>
          <a:p>
            <a:pPr>
              <a:spcAft>
                <a:spcPts val="1800"/>
              </a:spcAft>
            </a:pPr>
            <a:r>
              <a:rPr lang="en-US" dirty="0" smtClean="0">
                <a:solidFill>
                  <a:srgbClr val="FFFFFF"/>
                </a:solidFill>
              </a:rPr>
              <a:t>Awesome </a:t>
            </a:r>
            <a:r>
              <a:rPr lang="en-US" dirty="0">
                <a:solidFill>
                  <a:srgbClr val="FFFFFF"/>
                </a:solidFill>
              </a:rPr>
              <a:t>Visual </a:t>
            </a:r>
            <a:r>
              <a:rPr lang="en-US" dirty="0" smtClean="0">
                <a:solidFill>
                  <a:srgbClr val="FFFFFF"/>
                </a:solidFill>
              </a:rPr>
              <a:t>Appeal</a:t>
            </a:r>
            <a:endParaRPr lang="en-US"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Two Boys Kissing—David </a:t>
            </a:r>
            <a:r>
              <a:rPr lang="en-US" dirty="0" err="1" smtClean="0"/>
              <a:t>Levithan</a:t>
            </a:r>
            <a:endParaRPr lang="en-US" dirty="0"/>
          </a:p>
        </p:txBody>
      </p:sp>
      <p:sp>
        <p:nvSpPr>
          <p:cNvPr id="5" name="Pentagon 4"/>
          <p:cNvSpPr/>
          <p:nvPr/>
        </p:nvSpPr>
        <p:spPr>
          <a:xfrm>
            <a:off x="228600" y="3810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spcAft>
                <a:spcPts val="1200"/>
              </a:spcAft>
            </a:pPr>
            <a:r>
              <a:rPr lang="en-US" sz="2800" dirty="0" smtClean="0"/>
              <a:t>Gay-bashing</a:t>
            </a:r>
          </a:p>
          <a:p>
            <a:pPr>
              <a:spcAft>
                <a:spcPts val="1200"/>
              </a:spcAft>
            </a:pPr>
            <a:r>
              <a:rPr lang="en-US" sz="2800" dirty="0" smtClean="0"/>
              <a:t>Fighting for change</a:t>
            </a:r>
          </a:p>
          <a:p>
            <a:pPr>
              <a:spcAft>
                <a:spcPts val="1200"/>
              </a:spcAft>
            </a:pPr>
            <a:r>
              <a:rPr lang="en-US" sz="2800" dirty="0" smtClean="0"/>
              <a:t>80s AIDS crisis</a:t>
            </a:r>
          </a:p>
          <a:p>
            <a:pPr>
              <a:spcAft>
                <a:spcPts val="1200"/>
              </a:spcAft>
            </a:pPr>
            <a:r>
              <a:rPr lang="en-US" sz="2800" dirty="0" err="1" smtClean="0"/>
              <a:t>Chapterless</a:t>
            </a:r>
            <a:endParaRPr lang="en-US" sz="2800" dirty="0"/>
          </a:p>
        </p:txBody>
      </p:sp>
      <p:pic>
        <p:nvPicPr>
          <p:cNvPr id="84994" name="Picture 2" descr="Two Boys Kissing">
            <a:hlinkClick r:id="rId3"/>
          </p:cNvPr>
          <p:cNvPicPr>
            <a:picLocks noChangeAspect="1" noChangeArrowheads="1"/>
          </p:cNvPicPr>
          <p:nvPr/>
        </p:nvPicPr>
        <p:blipFill>
          <a:blip r:embed="rId4"/>
          <a:srcRect/>
          <a:stretch>
            <a:fillRect/>
          </a:stretch>
        </p:blipFill>
        <p:spPr bwMode="auto">
          <a:xfrm>
            <a:off x="4990804" y="152400"/>
            <a:ext cx="3972221" cy="5638800"/>
          </a:xfrm>
          <a:prstGeom prst="rect">
            <a:avLst/>
          </a:prstGeom>
          <a:noFill/>
        </p:spPr>
      </p:pic>
      <p:sp>
        <p:nvSpPr>
          <p:cNvPr id="6" name="TextBox 5"/>
          <p:cNvSpPr txBox="1"/>
          <p:nvPr/>
        </p:nvSpPr>
        <p:spPr>
          <a:xfrm>
            <a:off x="304800" y="3505200"/>
            <a:ext cx="3810000" cy="1938992"/>
          </a:xfrm>
          <a:prstGeom prst="rect">
            <a:avLst/>
          </a:prstGeom>
          <a:noFill/>
        </p:spPr>
        <p:txBody>
          <a:bodyPr wrap="square" rtlCol="0">
            <a:spAutoFit/>
          </a:bodyPr>
          <a:lstStyle/>
          <a:p>
            <a:r>
              <a:rPr lang="en-US" sz="2000" dirty="0" smtClean="0"/>
              <a:t>“People like to say being gay isn’t like skin color, isn’t anything physical. They tell us we always have the option of hiding. But if that’s true, why do they always find us?”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If You Find Me—Emily Murdoch</a:t>
            </a:r>
            <a:endParaRPr lang="en-US" dirty="0"/>
          </a:p>
        </p:txBody>
      </p:sp>
      <p:sp>
        <p:nvSpPr>
          <p:cNvPr id="5" name="Pentagon 4"/>
          <p:cNvSpPr/>
          <p:nvPr/>
        </p:nvSpPr>
        <p:spPr>
          <a:xfrm>
            <a:off x="381000" y="2286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3970" name="Picture 2" descr="If You Find Me">
            <a:hlinkClick r:id="rId3"/>
          </p:cNvPr>
          <p:cNvPicPr>
            <a:picLocks noChangeAspect="1" noChangeArrowheads="1"/>
          </p:cNvPicPr>
          <p:nvPr/>
        </p:nvPicPr>
        <p:blipFill>
          <a:blip r:embed="rId4"/>
          <a:srcRect/>
          <a:stretch>
            <a:fillRect/>
          </a:stretch>
        </p:blipFill>
        <p:spPr bwMode="auto">
          <a:xfrm>
            <a:off x="5181600" y="152400"/>
            <a:ext cx="3771900" cy="5657850"/>
          </a:xfrm>
          <a:prstGeom prst="rect">
            <a:avLst/>
          </a:prstGeom>
          <a:noFill/>
        </p:spPr>
      </p:pic>
      <p:sp>
        <p:nvSpPr>
          <p:cNvPr id="6" name="TextBox 5"/>
          <p:cNvSpPr txBox="1"/>
          <p:nvPr/>
        </p:nvSpPr>
        <p:spPr>
          <a:xfrm>
            <a:off x="533400" y="381000"/>
            <a:ext cx="3124200" cy="2262158"/>
          </a:xfrm>
          <a:prstGeom prst="rect">
            <a:avLst/>
          </a:prstGeom>
          <a:noFill/>
        </p:spPr>
        <p:txBody>
          <a:bodyPr wrap="square" rtlCol="0">
            <a:spAutoFit/>
          </a:bodyPr>
          <a:lstStyle/>
          <a:p>
            <a:pPr>
              <a:spcAft>
                <a:spcPts val="1800"/>
              </a:spcAft>
            </a:pPr>
            <a:r>
              <a:rPr lang="en-US" sz="2400" dirty="0" smtClean="0">
                <a:solidFill>
                  <a:schemeClr val="tx2">
                    <a:lumMod val="10000"/>
                  </a:schemeClr>
                </a:solidFill>
              </a:rPr>
              <a:t>Living off the grid</a:t>
            </a:r>
          </a:p>
          <a:p>
            <a:pPr>
              <a:spcAft>
                <a:spcPts val="1800"/>
              </a:spcAft>
            </a:pPr>
            <a:r>
              <a:rPr lang="en-US" sz="2400" dirty="0" smtClean="0">
                <a:solidFill>
                  <a:schemeClr val="tx2">
                    <a:lumMod val="10000"/>
                  </a:schemeClr>
                </a:solidFill>
              </a:rPr>
              <a:t>Drug addiction</a:t>
            </a:r>
          </a:p>
          <a:p>
            <a:pPr>
              <a:spcAft>
                <a:spcPts val="1800"/>
              </a:spcAft>
            </a:pPr>
            <a:r>
              <a:rPr lang="en-US" sz="2400" dirty="0" smtClean="0">
                <a:solidFill>
                  <a:schemeClr val="tx2">
                    <a:lumMod val="10000"/>
                  </a:schemeClr>
                </a:solidFill>
              </a:rPr>
              <a:t>Child abuse</a:t>
            </a:r>
          </a:p>
          <a:p>
            <a:pPr>
              <a:spcAft>
                <a:spcPts val="1800"/>
              </a:spcAft>
            </a:pPr>
            <a:r>
              <a:rPr lang="en-US" sz="2400" dirty="0" smtClean="0">
                <a:solidFill>
                  <a:schemeClr val="tx2">
                    <a:lumMod val="10000"/>
                  </a:schemeClr>
                </a:solidFill>
              </a:rPr>
              <a:t>Secrets</a:t>
            </a:r>
          </a:p>
        </p:txBody>
      </p:sp>
      <p:sp>
        <p:nvSpPr>
          <p:cNvPr id="7" name="TextBox 6"/>
          <p:cNvSpPr txBox="1"/>
          <p:nvPr/>
        </p:nvSpPr>
        <p:spPr>
          <a:xfrm>
            <a:off x="381000" y="3178076"/>
            <a:ext cx="3810000" cy="2308324"/>
          </a:xfrm>
          <a:prstGeom prst="rect">
            <a:avLst/>
          </a:prstGeom>
          <a:noFill/>
        </p:spPr>
        <p:txBody>
          <a:bodyPr wrap="square" rtlCol="0">
            <a:spAutoFit/>
          </a:bodyPr>
          <a:lstStyle/>
          <a:p>
            <a:r>
              <a:rPr lang="en-US" dirty="0" smtClean="0"/>
              <a:t>I carry the secret close as skin or breath or pee. It rode in the truck with me as surely as those three garbage bags. Even with hours and miles between us, the truth hunkers down fat as a tick tucked into the moistest, darkest place.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200" dirty="0" smtClean="0"/>
              <a:t>Forgive Me, Leonard Peacock—Matthew Quick</a:t>
            </a:r>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6018" name="Picture 2" descr="Forgive Me, Leonard Peacock">
            <a:hlinkClick r:id="rId3"/>
          </p:cNvPr>
          <p:cNvPicPr>
            <a:picLocks noChangeAspect="1" noChangeArrowheads="1"/>
          </p:cNvPicPr>
          <p:nvPr/>
        </p:nvPicPr>
        <p:blipFill>
          <a:blip r:embed="rId4"/>
          <a:srcRect/>
          <a:stretch>
            <a:fillRect/>
          </a:stretch>
        </p:blipFill>
        <p:spPr bwMode="auto">
          <a:xfrm>
            <a:off x="5206907" y="152400"/>
            <a:ext cx="3727544" cy="5638800"/>
          </a:xfrm>
          <a:prstGeom prst="rect">
            <a:avLst/>
          </a:prstGeom>
          <a:noFill/>
        </p:spPr>
      </p:pic>
      <p:sp>
        <p:nvSpPr>
          <p:cNvPr id="2" name="Rectangle 1"/>
          <p:cNvSpPr/>
          <p:nvPr/>
        </p:nvSpPr>
        <p:spPr>
          <a:xfrm>
            <a:off x="533400" y="1977985"/>
            <a:ext cx="3733800" cy="1908215"/>
          </a:xfrm>
          <a:prstGeom prst="rect">
            <a:avLst/>
          </a:prstGeom>
        </p:spPr>
        <p:txBody>
          <a:bodyPr wrap="square">
            <a:spAutoFit/>
          </a:bodyPr>
          <a:lstStyle/>
          <a:p>
            <a:pPr>
              <a:spcAft>
                <a:spcPts val="1800"/>
              </a:spcAft>
            </a:pPr>
            <a:r>
              <a:rPr lang="en-US" sz="2200" dirty="0"/>
              <a:t>Suicidal </a:t>
            </a:r>
            <a:r>
              <a:rPr lang="en-US" sz="2200" dirty="0" smtClean="0"/>
              <a:t>Planning</a:t>
            </a:r>
          </a:p>
          <a:p>
            <a:pPr>
              <a:spcAft>
                <a:spcPts val="1800"/>
              </a:spcAft>
            </a:pPr>
            <a:r>
              <a:rPr lang="en-US" sz="2200" dirty="0" smtClean="0"/>
              <a:t>Sexual Abuse</a:t>
            </a:r>
          </a:p>
          <a:p>
            <a:pPr>
              <a:spcAft>
                <a:spcPts val="1800"/>
              </a:spcAft>
            </a:pPr>
            <a:r>
              <a:rPr lang="en-US" sz="2200" dirty="0" smtClean="0"/>
              <a:t>Teen </a:t>
            </a:r>
            <a:r>
              <a:rPr lang="en-US" sz="2200" dirty="0"/>
              <a:t>relationships with </a:t>
            </a:r>
            <a:r>
              <a:rPr lang="en-US" sz="2200" dirty="0" smtClean="0"/>
              <a:t>adults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Fangirl</a:t>
            </a:r>
            <a:r>
              <a:rPr lang="en-US" dirty="0" smtClean="0"/>
              <a:t>—Rainbow Rowell</a:t>
            </a:r>
            <a:endParaRPr lang="en-US" dirty="0"/>
          </a:p>
        </p:txBody>
      </p:sp>
      <p:sp>
        <p:nvSpPr>
          <p:cNvPr id="5" name="Pentagon 4"/>
          <p:cNvSpPr/>
          <p:nvPr/>
        </p:nvSpPr>
        <p:spPr>
          <a:xfrm>
            <a:off x="381000" y="3048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90114" name="Picture 2" descr="Fangirl">
            <a:hlinkClick r:id="rId3"/>
          </p:cNvPr>
          <p:cNvPicPr>
            <a:picLocks noChangeAspect="1" noChangeArrowheads="1"/>
          </p:cNvPicPr>
          <p:nvPr/>
        </p:nvPicPr>
        <p:blipFill>
          <a:blip r:embed="rId4"/>
          <a:srcRect/>
          <a:stretch>
            <a:fillRect/>
          </a:stretch>
        </p:blipFill>
        <p:spPr bwMode="auto">
          <a:xfrm>
            <a:off x="5192578" y="152400"/>
            <a:ext cx="3799022" cy="5638800"/>
          </a:xfrm>
          <a:prstGeom prst="rect">
            <a:avLst/>
          </a:prstGeom>
          <a:noFill/>
        </p:spPr>
      </p:pic>
      <p:sp>
        <p:nvSpPr>
          <p:cNvPr id="6" name="TextBox 5"/>
          <p:cNvSpPr txBox="1"/>
          <p:nvPr/>
        </p:nvSpPr>
        <p:spPr>
          <a:xfrm>
            <a:off x="533400" y="312122"/>
            <a:ext cx="3124200" cy="2508379"/>
          </a:xfrm>
          <a:prstGeom prst="rect">
            <a:avLst/>
          </a:prstGeom>
          <a:noFill/>
        </p:spPr>
        <p:txBody>
          <a:bodyPr wrap="square" rtlCol="0">
            <a:spAutoFit/>
          </a:bodyPr>
          <a:lstStyle/>
          <a:p>
            <a:pPr>
              <a:spcAft>
                <a:spcPts val="600"/>
              </a:spcAft>
            </a:pPr>
            <a:r>
              <a:rPr lang="en-US" sz="2200" dirty="0" smtClean="0"/>
              <a:t>Nerds</a:t>
            </a:r>
          </a:p>
          <a:p>
            <a:pPr>
              <a:spcAft>
                <a:spcPts val="600"/>
              </a:spcAft>
            </a:pPr>
            <a:r>
              <a:rPr lang="en-US" sz="2200" dirty="0" smtClean="0"/>
              <a:t>College</a:t>
            </a:r>
          </a:p>
          <a:p>
            <a:pPr>
              <a:spcAft>
                <a:spcPts val="600"/>
              </a:spcAft>
            </a:pPr>
            <a:r>
              <a:rPr lang="en-US" sz="2200" dirty="0" smtClean="0"/>
              <a:t>Anxiety</a:t>
            </a:r>
          </a:p>
          <a:p>
            <a:pPr>
              <a:spcAft>
                <a:spcPts val="600"/>
              </a:spcAft>
            </a:pPr>
            <a:r>
              <a:rPr lang="en-US" sz="2200" dirty="0" err="1" smtClean="0"/>
              <a:t>Fanfiction</a:t>
            </a:r>
            <a:endParaRPr lang="en-US" sz="2200" dirty="0" smtClean="0"/>
          </a:p>
          <a:p>
            <a:pPr>
              <a:spcAft>
                <a:spcPts val="600"/>
              </a:spcAft>
            </a:pPr>
            <a:r>
              <a:rPr lang="en-US" sz="2200" dirty="0" smtClean="0"/>
              <a:t>Romance</a:t>
            </a:r>
          </a:p>
          <a:p>
            <a:pPr>
              <a:spcAft>
                <a:spcPts val="600"/>
              </a:spcAft>
            </a:pPr>
            <a:r>
              <a:rPr lang="en-US" sz="2200" dirty="0" smtClean="0"/>
              <a:t>Contemporary</a:t>
            </a:r>
            <a:endParaRPr lang="en-US" sz="2200" dirty="0"/>
          </a:p>
        </p:txBody>
      </p:sp>
      <p:sp>
        <p:nvSpPr>
          <p:cNvPr id="7" name="TextBox 6"/>
          <p:cNvSpPr txBox="1"/>
          <p:nvPr/>
        </p:nvSpPr>
        <p:spPr>
          <a:xfrm>
            <a:off x="381000" y="3505200"/>
            <a:ext cx="3810000" cy="1569660"/>
          </a:xfrm>
          <a:prstGeom prst="rect">
            <a:avLst/>
          </a:prstGeom>
          <a:noFill/>
        </p:spPr>
        <p:txBody>
          <a:bodyPr wrap="square" rtlCol="0">
            <a:spAutoFit/>
          </a:bodyPr>
          <a:lstStyle/>
          <a:p>
            <a:r>
              <a:rPr lang="en-US" sz="2400" dirty="0" smtClean="0"/>
              <a:t>“</a:t>
            </a:r>
            <a:r>
              <a:rPr lang="en-US" sz="2400" dirty="0"/>
              <a:t>To really be a nerd, she'd decided, you had to prefer fictional worlds to the real one</a:t>
            </a:r>
            <a:r>
              <a:rPr lang="en-US" sz="2400" dirty="0" smtClean="0"/>
              <a:t>.”</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Midwinterblood</a:t>
            </a:r>
            <a:r>
              <a:rPr lang="en-US" dirty="0" smtClean="0"/>
              <a:t>—Marcus Sedgwick</a:t>
            </a:r>
            <a:endParaRPr lang="en-US" dirty="0"/>
          </a:p>
        </p:txBody>
      </p:sp>
      <p:sp>
        <p:nvSpPr>
          <p:cNvPr id="5" name="Pentagon 4"/>
          <p:cNvSpPr/>
          <p:nvPr/>
        </p:nvSpPr>
        <p:spPr>
          <a:xfrm>
            <a:off x="381000" y="1677749"/>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spcAft>
                <a:spcPts val="1800"/>
              </a:spcAft>
            </a:pPr>
            <a:r>
              <a:rPr lang="en-US" sz="2400" dirty="0"/>
              <a:t>Near Future to Far </a:t>
            </a:r>
            <a:r>
              <a:rPr lang="en-US" sz="2400" dirty="0" smtClean="0"/>
              <a:t>Past</a:t>
            </a:r>
          </a:p>
          <a:p>
            <a:pPr>
              <a:spcAft>
                <a:spcPts val="1800"/>
              </a:spcAft>
            </a:pPr>
            <a:r>
              <a:rPr lang="en-US" sz="2400" dirty="0" smtClean="0"/>
              <a:t>Multiple Lives</a:t>
            </a:r>
          </a:p>
          <a:p>
            <a:pPr>
              <a:spcAft>
                <a:spcPts val="1800"/>
              </a:spcAft>
            </a:pPr>
            <a:r>
              <a:rPr lang="en-US" sz="2400" dirty="0" smtClean="0"/>
              <a:t>Fate</a:t>
            </a:r>
            <a:r>
              <a:rPr lang="en-US" sz="2400" dirty="0"/>
              <a:t>, Love, </a:t>
            </a:r>
            <a:r>
              <a:rPr lang="en-US" sz="2400" dirty="0" smtClean="0"/>
              <a:t>Sacrifice</a:t>
            </a:r>
            <a:endParaRPr lang="en-US" sz="2400" dirty="0"/>
          </a:p>
        </p:txBody>
      </p:sp>
      <p:pic>
        <p:nvPicPr>
          <p:cNvPr id="89090" name="Picture 2" descr="Midwinterblood">
            <a:hlinkClick r:id="rId3"/>
          </p:cNvPr>
          <p:cNvPicPr>
            <a:picLocks noChangeAspect="1" noChangeArrowheads="1"/>
          </p:cNvPicPr>
          <p:nvPr/>
        </p:nvPicPr>
        <p:blipFill>
          <a:blip r:embed="rId4"/>
          <a:srcRect/>
          <a:stretch>
            <a:fillRect/>
          </a:stretch>
        </p:blipFill>
        <p:spPr bwMode="auto">
          <a:xfrm>
            <a:off x="5180798" y="123825"/>
            <a:ext cx="3782227" cy="56673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Out of the Easy—</a:t>
            </a:r>
            <a:r>
              <a:rPr lang="en-US" dirty="0" err="1" smtClean="0"/>
              <a:t>Ruta</a:t>
            </a:r>
            <a:r>
              <a:rPr lang="en-US" dirty="0" smtClean="0"/>
              <a:t> </a:t>
            </a:r>
            <a:r>
              <a:rPr lang="en-US" dirty="0" err="1" smtClean="0"/>
              <a:t>Sepetys</a:t>
            </a:r>
            <a:endParaRPr lang="en-US" dirty="0"/>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7042" name="Picture 2" descr="Out of the Easy">
            <a:hlinkClick r:id="rId3"/>
          </p:cNvPr>
          <p:cNvPicPr>
            <a:picLocks noChangeAspect="1" noChangeArrowheads="1"/>
          </p:cNvPicPr>
          <p:nvPr/>
        </p:nvPicPr>
        <p:blipFill>
          <a:blip r:embed="rId4"/>
          <a:srcRect/>
          <a:stretch>
            <a:fillRect/>
          </a:stretch>
        </p:blipFill>
        <p:spPr bwMode="auto">
          <a:xfrm>
            <a:off x="5250722" y="152400"/>
            <a:ext cx="3712304" cy="5562600"/>
          </a:xfrm>
          <a:prstGeom prst="rect">
            <a:avLst/>
          </a:prstGeom>
          <a:noFill/>
        </p:spPr>
      </p:pic>
      <p:sp>
        <p:nvSpPr>
          <p:cNvPr id="6" name="TextBox 5"/>
          <p:cNvSpPr txBox="1"/>
          <p:nvPr/>
        </p:nvSpPr>
        <p:spPr>
          <a:xfrm>
            <a:off x="533400" y="1828800"/>
            <a:ext cx="3352800" cy="2123658"/>
          </a:xfrm>
          <a:prstGeom prst="rect">
            <a:avLst/>
          </a:prstGeom>
          <a:noFill/>
        </p:spPr>
        <p:txBody>
          <a:bodyPr wrap="square" rtlCol="0">
            <a:spAutoFit/>
          </a:bodyPr>
          <a:lstStyle/>
          <a:p>
            <a:pPr>
              <a:spcAft>
                <a:spcPts val="1200"/>
              </a:spcAft>
            </a:pPr>
            <a:r>
              <a:rPr lang="en-US" sz="2800" dirty="0" smtClean="0"/>
              <a:t>Historical fiction</a:t>
            </a:r>
          </a:p>
          <a:p>
            <a:pPr>
              <a:spcAft>
                <a:spcPts val="1200"/>
              </a:spcAft>
            </a:pPr>
            <a:r>
              <a:rPr lang="en-US" sz="2800" dirty="0" smtClean="0"/>
              <a:t>New Orleans</a:t>
            </a:r>
          </a:p>
          <a:p>
            <a:pPr>
              <a:spcAft>
                <a:spcPts val="1200"/>
              </a:spcAft>
            </a:pPr>
            <a:r>
              <a:rPr lang="en-US" sz="2800" dirty="0" smtClean="0"/>
              <a:t>Criminal underworld</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Counting by 7s—Holly Goldberg Sloan</a:t>
            </a:r>
            <a:endParaRPr lang="en-US" dirty="0"/>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8066" name="Picture 2" descr="Counting by 7s">
            <a:hlinkClick r:id="rId3"/>
          </p:cNvPr>
          <p:cNvPicPr>
            <a:picLocks noChangeAspect="1" noChangeArrowheads="1"/>
          </p:cNvPicPr>
          <p:nvPr/>
        </p:nvPicPr>
        <p:blipFill>
          <a:blip r:embed="rId4"/>
          <a:srcRect/>
          <a:stretch>
            <a:fillRect/>
          </a:stretch>
        </p:blipFill>
        <p:spPr bwMode="auto">
          <a:xfrm>
            <a:off x="5189220" y="152400"/>
            <a:ext cx="3735705" cy="5638800"/>
          </a:xfrm>
          <a:prstGeom prst="rect">
            <a:avLst/>
          </a:prstGeom>
          <a:noFill/>
        </p:spPr>
      </p:pic>
      <p:sp>
        <p:nvSpPr>
          <p:cNvPr id="6" name="TextBox 5"/>
          <p:cNvSpPr txBox="1"/>
          <p:nvPr/>
        </p:nvSpPr>
        <p:spPr>
          <a:xfrm>
            <a:off x="533400" y="1981200"/>
            <a:ext cx="3429000" cy="1846659"/>
          </a:xfrm>
          <a:prstGeom prst="rect">
            <a:avLst/>
          </a:prstGeom>
          <a:noFill/>
        </p:spPr>
        <p:txBody>
          <a:bodyPr wrap="square" rtlCol="0">
            <a:spAutoFit/>
          </a:bodyPr>
          <a:lstStyle/>
          <a:p>
            <a:pPr>
              <a:spcAft>
                <a:spcPts val="1800"/>
              </a:spcAft>
            </a:pPr>
            <a:r>
              <a:rPr lang="en-US" sz="2800" dirty="0" smtClean="0"/>
              <a:t>Adoption</a:t>
            </a:r>
          </a:p>
          <a:p>
            <a:pPr>
              <a:spcAft>
                <a:spcPts val="1800"/>
              </a:spcAft>
            </a:pPr>
            <a:r>
              <a:rPr lang="en-US" sz="2800" dirty="0" smtClean="0"/>
              <a:t>Grief</a:t>
            </a:r>
          </a:p>
          <a:p>
            <a:pPr>
              <a:spcAft>
                <a:spcPts val="1800"/>
              </a:spcAft>
            </a:pPr>
            <a:r>
              <a:rPr lang="en-US" sz="2800" dirty="0" smtClean="0"/>
              <a:t>Friendship saves</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Winger—Andrew Smith</a:t>
            </a:r>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6020" name="Picture 4" descr="Winger (Winger, #1)">
            <a:hlinkClick r:id="rId3"/>
          </p:cNvPr>
          <p:cNvPicPr>
            <a:picLocks noChangeAspect="1" noChangeArrowheads="1"/>
          </p:cNvPicPr>
          <p:nvPr/>
        </p:nvPicPr>
        <p:blipFill>
          <a:blip r:embed="rId4"/>
          <a:srcRect/>
          <a:stretch>
            <a:fillRect/>
          </a:stretch>
        </p:blipFill>
        <p:spPr bwMode="auto">
          <a:xfrm>
            <a:off x="5216692" y="123825"/>
            <a:ext cx="3698708" cy="5667375"/>
          </a:xfrm>
          <a:prstGeom prst="rect">
            <a:avLst/>
          </a:prstGeom>
          <a:noFill/>
        </p:spPr>
      </p:pic>
      <p:sp>
        <p:nvSpPr>
          <p:cNvPr id="7" name="TextBox 6"/>
          <p:cNvSpPr txBox="1"/>
          <p:nvPr/>
        </p:nvSpPr>
        <p:spPr>
          <a:xfrm>
            <a:off x="533400" y="1981200"/>
            <a:ext cx="3429000" cy="1877437"/>
          </a:xfrm>
          <a:prstGeom prst="rect">
            <a:avLst/>
          </a:prstGeom>
          <a:noFill/>
        </p:spPr>
        <p:txBody>
          <a:bodyPr wrap="square" rtlCol="0">
            <a:spAutoFit/>
          </a:bodyPr>
          <a:lstStyle/>
          <a:p>
            <a:pPr>
              <a:spcAft>
                <a:spcPts val="1200"/>
              </a:spcAft>
            </a:pPr>
            <a:r>
              <a:rPr lang="en-US" sz="2400" dirty="0" smtClean="0">
                <a:solidFill>
                  <a:schemeClr val="accent5">
                    <a:lumMod val="50000"/>
                  </a:schemeClr>
                </a:solidFill>
              </a:rPr>
              <a:t>Boarding School</a:t>
            </a:r>
          </a:p>
          <a:p>
            <a:pPr>
              <a:spcAft>
                <a:spcPts val="1200"/>
              </a:spcAft>
            </a:pPr>
            <a:r>
              <a:rPr lang="en-US" sz="2400" dirty="0" smtClean="0">
                <a:solidFill>
                  <a:schemeClr val="accent5">
                    <a:lumMod val="50000"/>
                  </a:schemeClr>
                </a:solidFill>
              </a:rPr>
              <a:t>Troublemakers</a:t>
            </a:r>
          </a:p>
          <a:p>
            <a:pPr>
              <a:spcAft>
                <a:spcPts val="1200"/>
              </a:spcAft>
            </a:pPr>
            <a:r>
              <a:rPr lang="en-US" sz="2400" dirty="0" smtClean="0">
                <a:solidFill>
                  <a:schemeClr val="accent5">
                    <a:lumMod val="50000"/>
                  </a:schemeClr>
                </a:solidFill>
              </a:rPr>
              <a:t>A year that changes everything</a:t>
            </a:r>
            <a:endParaRPr lang="en-US" sz="2400" dirty="0">
              <a:solidFill>
                <a:schemeClr val="accent5">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Rose Under Fire—Elizabeth </a:t>
            </a:r>
            <a:r>
              <a:rPr lang="en-US" dirty="0" err="1" smtClean="0"/>
              <a:t>Wein</a:t>
            </a:r>
            <a:endParaRPr lang="en-US" dirty="0" smtClean="0"/>
          </a:p>
        </p:txBody>
      </p:sp>
      <p:sp>
        <p:nvSpPr>
          <p:cNvPr id="5" name="Pentagon 4"/>
          <p:cNvSpPr/>
          <p:nvPr/>
        </p:nvSpPr>
        <p:spPr>
          <a:xfrm>
            <a:off x="381000" y="3810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94210" name="Picture 2" descr="Rose Under Fire (Code Name Verity, #2)">
            <a:hlinkClick r:id="rId3"/>
          </p:cNvPr>
          <p:cNvPicPr>
            <a:picLocks noChangeAspect="1" noChangeArrowheads="1"/>
          </p:cNvPicPr>
          <p:nvPr/>
        </p:nvPicPr>
        <p:blipFill>
          <a:blip r:embed="rId4"/>
          <a:srcRect/>
          <a:stretch>
            <a:fillRect/>
          </a:stretch>
        </p:blipFill>
        <p:spPr bwMode="auto">
          <a:xfrm>
            <a:off x="5199868" y="152400"/>
            <a:ext cx="3763157" cy="5638800"/>
          </a:xfrm>
          <a:prstGeom prst="rect">
            <a:avLst/>
          </a:prstGeom>
          <a:noFill/>
        </p:spPr>
      </p:pic>
      <p:sp>
        <p:nvSpPr>
          <p:cNvPr id="6" name="TextBox 5"/>
          <p:cNvSpPr txBox="1"/>
          <p:nvPr/>
        </p:nvSpPr>
        <p:spPr>
          <a:xfrm>
            <a:off x="533400" y="588764"/>
            <a:ext cx="4038600" cy="2154436"/>
          </a:xfrm>
          <a:prstGeom prst="rect">
            <a:avLst/>
          </a:prstGeom>
          <a:noFill/>
        </p:spPr>
        <p:txBody>
          <a:bodyPr wrap="square" rtlCol="0">
            <a:spAutoFit/>
          </a:bodyPr>
          <a:lstStyle/>
          <a:p>
            <a:pPr>
              <a:spcAft>
                <a:spcPts val="1200"/>
              </a:spcAft>
            </a:pPr>
            <a:r>
              <a:rPr lang="en-US" sz="2600" dirty="0" smtClean="0"/>
              <a:t>Historical</a:t>
            </a:r>
          </a:p>
          <a:p>
            <a:pPr>
              <a:spcAft>
                <a:spcPts val="1200"/>
              </a:spcAft>
            </a:pPr>
            <a:r>
              <a:rPr lang="en-US" sz="2600" dirty="0" smtClean="0"/>
              <a:t>Concentration camps</a:t>
            </a:r>
          </a:p>
          <a:p>
            <a:pPr>
              <a:spcAft>
                <a:spcPts val="1200"/>
              </a:spcAft>
            </a:pPr>
            <a:r>
              <a:rPr lang="en-US" sz="2600" dirty="0" smtClean="0"/>
              <a:t>Germany</a:t>
            </a:r>
          </a:p>
          <a:p>
            <a:pPr>
              <a:spcAft>
                <a:spcPts val="1200"/>
              </a:spcAft>
            </a:pPr>
            <a:r>
              <a:rPr lang="en-US" sz="2600" dirty="0" smtClean="0"/>
              <a:t>World War II</a:t>
            </a:r>
            <a:endParaRPr lang="en-US" sz="2600" dirty="0"/>
          </a:p>
        </p:txBody>
      </p:sp>
      <p:sp>
        <p:nvSpPr>
          <p:cNvPr id="7" name="TextBox 6"/>
          <p:cNvSpPr txBox="1"/>
          <p:nvPr/>
        </p:nvSpPr>
        <p:spPr>
          <a:xfrm>
            <a:off x="381000" y="3352800"/>
            <a:ext cx="3962400" cy="2062103"/>
          </a:xfrm>
          <a:prstGeom prst="rect">
            <a:avLst/>
          </a:prstGeom>
          <a:noFill/>
        </p:spPr>
        <p:txBody>
          <a:bodyPr wrap="square" rtlCol="0">
            <a:spAutoFit/>
          </a:bodyPr>
          <a:lstStyle/>
          <a:p>
            <a:r>
              <a:rPr lang="en-US" sz="1600" dirty="0" smtClean="0"/>
              <a:t>"</a:t>
            </a:r>
            <a:r>
              <a:rPr lang="en-US" sz="1600" dirty="0"/>
              <a:t>And you know, it was like I was breathing my own self back into me to say these </a:t>
            </a:r>
            <a:r>
              <a:rPr lang="en-US" sz="1600" dirty="0" smtClean="0"/>
              <a:t>words, </a:t>
            </a:r>
            <a:r>
              <a:rPr lang="en-US" sz="1600" dirty="0"/>
              <a:t>to remember that these things </a:t>
            </a:r>
            <a:r>
              <a:rPr lang="en-US" sz="1600" dirty="0" smtClean="0"/>
              <a:t>existed—the </a:t>
            </a:r>
            <a:r>
              <a:rPr lang="en-US" sz="1600" dirty="0"/>
              <a:t>green trees of the eastern woodland at home in North America, their strong and supple branches, sunlight through the trees."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smtClean="0"/>
              <a:t>The Coldest Girl in </a:t>
            </a:r>
            <a:r>
              <a:rPr lang="en-US" dirty="0" err="1" smtClean="0"/>
              <a:t>Coldtown</a:t>
            </a:r>
            <a:r>
              <a:rPr lang="en-US" dirty="0" smtClean="0"/>
              <a:t>—Holly Black</a:t>
            </a:r>
            <a:endParaRPr lang="en-US" dirty="0"/>
          </a:p>
        </p:txBody>
      </p:sp>
      <p:pic>
        <p:nvPicPr>
          <p:cNvPr id="73730" name="Picture 2" descr="The Coldest Girl in Coldtown">
            <a:hlinkClick r:id="rId2"/>
          </p:cNvPr>
          <p:cNvPicPr>
            <a:picLocks noChangeAspect="1" noChangeArrowheads="1"/>
          </p:cNvPicPr>
          <p:nvPr/>
        </p:nvPicPr>
        <p:blipFill>
          <a:blip r:embed="rId3"/>
          <a:srcRect/>
          <a:stretch>
            <a:fillRect/>
          </a:stretch>
        </p:blipFill>
        <p:spPr bwMode="auto">
          <a:xfrm>
            <a:off x="5348779" y="228600"/>
            <a:ext cx="3595196" cy="5562600"/>
          </a:xfrm>
          <a:prstGeom prst="rect">
            <a:avLst/>
          </a:prstGeom>
          <a:noFill/>
        </p:spPr>
      </p:pic>
      <p:sp>
        <p:nvSpPr>
          <p:cNvPr id="5" name="Pentagon 4"/>
          <p:cNvSpPr/>
          <p:nvPr/>
        </p:nvSpPr>
        <p:spPr>
          <a:xfrm>
            <a:off x="457200" y="399544"/>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6" name="TextBox 5"/>
          <p:cNvSpPr txBox="1"/>
          <p:nvPr/>
        </p:nvSpPr>
        <p:spPr>
          <a:xfrm>
            <a:off x="685800" y="641181"/>
            <a:ext cx="3124200" cy="2031325"/>
          </a:xfrm>
          <a:prstGeom prst="rect">
            <a:avLst/>
          </a:prstGeom>
          <a:noFill/>
        </p:spPr>
        <p:txBody>
          <a:bodyPr wrap="square" rtlCol="0">
            <a:spAutoFit/>
          </a:bodyPr>
          <a:lstStyle/>
          <a:p>
            <a:pPr>
              <a:spcAft>
                <a:spcPts val="1800"/>
              </a:spcAft>
            </a:pPr>
            <a:r>
              <a:rPr lang="en-US" sz="3200" dirty="0" smtClean="0"/>
              <a:t>Vampires</a:t>
            </a:r>
          </a:p>
          <a:p>
            <a:pPr>
              <a:spcAft>
                <a:spcPts val="1800"/>
              </a:spcAft>
            </a:pPr>
            <a:r>
              <a:rPr lang="en-US" sz="3200" dirty="0" smtClean="0"/>
              <a:t>Fantasy</a:t>
            </a:r>
          </a:p>
          <a:p>
            <a:pPr>
              <a:spcAft>
                <a:spcPts val="1800"/>
              </a:spcAft>
            </a:pPr>
            <a:r>
              <a:rPr lang="en-US" sz="3200" dirty="0" smtClean="0"/>
              <a:t>Horror</a:t>
            </a:r>
            <a:endParaRPr lang="en-US" sz="3200" dirty="0"/>
          </a:p>
        </p:txBody>
      </p:sp>
      <p:sp>
        <p:nvSpPr>
          <p:cNvPr id="7" name="TextBox 6"/>
          <p:cNvSpPr txBox="1"/>
          <p:nvPr/>
        </p:nvSpPr>
        <p:spPr>
          <a:xfrm>
            <a:off x="381000" y="3505200"/>
            <a:ext cx="3810000" cy="1569660"/>
          </a:xfrm>
          <a:prstGeom prst="rect">
            <a:avLst/>
          </a:prstGeom>
          <a:noFill/>
        </p:spPr>
        <p:txBody>
          <a:bodyPr wrap="square" rtlCol="0">
            <a:spAutoFit/>
          </a:bodyPr>
          <a:lstStyle/>
          <a:p>
            <a:r>
              <a:rPr lang="en-US" sz="1600" dirty="0"/>
              <a:t>“Maybe it was that nearly everyone else was dead and she felt a little bit dead too, but she figured that even a vampire deserved to be saved. Maybe she ought to leave him, but she wasn't going 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In the Shadow of Blackbirds—Cat Winters</a:t>
            </a:r>
          </a:p>
        </p:txBody>
      </p:sp>
      <p:sp>
        <p:nvSpPr>
          <p:cNvPr id="5" name="Pentagon 4"/>
          <p:cNvSpPr/>
          <p:nvPr/>
        </p:nvSpPr>
        <p:spPr>
          <a:xfrm>
            <a:off x="381000" y="3048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spcAft>
                <a:spcPts val="1200"/>
              </a:spcAft>
            </a:pPr>
            <a:r>
              <a:rPr lang="en-US" sz="2800" dirty="0" smtClean="0"/>
              <a:t>Historical fiction</a:t>
            </a:r>
          </a:p>
          <a:p>
            <a:pPr>
              <a:spcAft>
                <a:spcPts val="1200"/>
              </a:spcAft>
            </a:pPr>
            <a:r>
              <a:rPr lang="en-US" sz="2800" dirty="0" smtClean="0"/>
              <a:t>Spirit Photography</a:t>
            </a:r>
          </a:p>
          <a:p>
            <a:pPr>
              <a:spcAft>
                <a:spcPts val="1200"/>
              </a:spcAft>
            </a:pPr>
            <a:r>
              <a:rPr lang="en-US" sz="2800" dirty="0" smtClean="0"/>
              <a:t>Grief</a:t>
            </a:r>
          </a:p>
          <a:p>
            <a:pPr>
              <a:spcAft>
                <a:spcPts val="1200"/>
              </a:spcAft>
            </a:pPr>
            <a:r>
              <a:rPr lang="en-US" sz="2800" dirty="0" smtClean="0"/>
              <a:t>Ghosts</a:t>
            </a:r>
          </a:p>
        </p:txBody>
      </p:sp>
      <p:pic>
        <p:nvPicPr>
          <p:cNvPr id="92162" name="Picture 2" descr="In the Shadow of Blackbirds">
            <a:hlinkClick r:id="rId3"/>
          </p:cNvPr>
          <p:cNvPicPr>
            <a:picLocks noChangeAspect="1" noChangeArrowheads="1"/>
          </p:cNvPicPr>
          <p:nvPr/>
        </p:nvPicPr>
        <p:blipFill>
          <a:blip r:embed="rId4"/>
          <a:srcRect/>
          <a:stretch>
            <a:fillRect/>
          </a:stretch>
        </p:blipFill>
        <p:spPr bwMode="auto">
          <a:xfrm>
            <a:off x="5204560" y="152400"/>
            <a:ext cx="3739415" cy="5638800"/>
          </a:xfrm>
          <a:prstGeom prst="rect">
            <a:avLst/>
          </a:prstGeom>
          <a:noFill/>
        </p:spPr>
      </p:pic>
      <p:sp>
        <p:nvSpPr>
          <p:cNvPr id="6" name="TextBox 5"/>
          <p:cNvSpPr txBox="1"/>
          <p:nvPr/>
        </p:nvSpPr>
        <p:spPr>
          <a:xfrm>
            <a:off x="381000" y="3505200"/>
            <a:ext cx="3810000" cy="1569660"/>
          </a:xfrm>
          <a:prstGeom prst="rect">
            <a:avLst/>
          </a:prstGeom>
          <a:noFill/>
        </p:spPr>
        <p:txBody>
          <a:bodyPr wrap="square" rtlCol="0">
            <a:spAutoFit/>
          </a:bodyPr>
          <a:lstStyle/>
          <a:p>
            <a:r>
              <a:rPr lang="en-US" sz="2400" dirty="0" smtClean="0"/>
              <a:t>“I had a little bird,</a:t>
            </a:r>
          </a:p>
          <a:p>
            <a:r>
              <a:rPr lang="en-US" sz="2400" dirty="0" smtClean="0"/>
              <a:t>Its name was </a:t>
            </a:r>
            <a:r>
              <a:rPr lang="en-US" sz="2400" dirty="0" err="1" smtClean="0"/>
              <a:t>Enza</a:t>
            </a:r>
            <a:r>
              <a:rPr lang="en-US" sz="2400" dirty="0" smtClean="0"/>
              <a:t>,</a:t>
            </a:r>
          </a:p>
          <a:p>
            <a:r>
              <a:rPr lang="en-US" sz="2400" dirty="0" smtClean="0"/>
              <a:t>I opened the window,</a:t>
            </a:r>
          </a:p>
          <a:p>
            <a:r>
              <a:rPr lang="en-US" sz="2400" dirty="0" smtClean="0"/>
              <a:t>And in-flu-</a:t>
            </a:r>
            <a:r>
              <a:rPr lang="en-US" sz="2400" dirty="0" err="1" smtClean="0"/>
              <a:t>enza</a:t>
            </a:r>
            <a:r>
              <a:rPr lang="en-US" sz="2400" smtClean="0"/>
              <a: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The 5</a:t>
            </a:r>
            <a:r>
              <a:rPr lang="en-US" baseline="30000" dirty="0" smtClean="0"/>
              <a:t>th</a:t>
            </a:r>
            <a:r>
              <a:rPr lang="en-US" dirty="0" smtClean="0"/>
              <a:t> Wave—Rick Yancey</a:t>
            </a:r>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spcAft>
                <a:spcPts val="1800"/>
              </a:spcAft>
            </a:pPr>
            <a:r>
              <a:rPr lang="en-US" sz="2200" dirty="0" smtClean="0">
                <a:solidFill>
                  <a:schemeClr val="accent3">
                    <a:lumMod val="50000"/>
                  </a:schemeClr>
                </a:solidFill>
              </a:rPr>
              <a:t>Dystopia</a:t>
            </a:r>
          </a:p>
          <a:p>
            <a:pPr>
              <a:spcAft>
                <a:spcPts val="1800"/>
              </a:spcAft>
            </a:pPr>
            <a:r>
              <a:rPr lang="en-US" sz="2200" dirty="0" smtClean="0">
                <a:solidFill>
                  <a:schemeClr val="accent3">
                    <a:lumMod val="50000"/>
                  </a:schemeClr>
                </a:solidFill>
              </a:rPr>
              <a:t>Alien </a:t>
            </a:r>
            <a:r>
              <a:rPr lang="en-US" sz="2200" dirty="0">
                <a:solidFill>
                  <a:schemeClr val="accent3">
                    <a:lumMod val="50000"/>
                  </a:schemeClr>
                </a:solidFill>
              </a:rPr>
              <a:t>Invasion</a:t>
            </a:r>
          </a:p>
          <a:p>
            <a:pPr>
              <a:spcAft>
                <a:spcPts val="1800"/>
              </a:spcAft>
            </a:pPr>
            <a:r>
              <a:rPr lang="en-US" sz="2200" dirty="0" smtClean="0">
                <a:solidFill>
                  <a:schemeClr val="accent3">
                    <a:lumMod val="50000"/>
                  </a:schemeClr>
                </a:solidFill>
              </a:rPr>
              <a:t>Strong </a:t>
            </a:r>
            <a:r>
              <a:rPr lang="en-US" sz="2200" dirty="0">
                <a:solidFill>
                  <a:schemeClr val="accent3">
                    <a:lumMod val="50000"/>
                  </a:schemeClr>
                </a:solidFill>
              </a:rPr>
              <a:t>Characters (Female and Male--All White)</a:t>
            </a:r>
          </a:p>
        </p:txBody>
      </p:sp>
      <p:pic>
        <p:nvPicPr>
          <p:cNvPr id="91138" name="Picture 2" descr="The 5th Wave (The Fifth Wave, #1)">
            <a:hlinkClick r:id="rId3"/>
          </p:cNvPr>
          <p:cNvPicPr>
            <a:picLocks noChangeAspect="1" noChangeArrowheads="1"/>
          </p:cNvPicPr>
          <p:nvPr/>
        </p:nvPicPr>
        <p:blipFill>
          <a:blip r:embed="rId4"/>
          <a:srcRect/>
          <a:stretch>
            <a:fillRect/>
          </a:stretch>
        </p:blipFill>
        <p:spPr bwMode="auto">
          <a:xfrm>
            <a:off x="5199867" y="152400"/>
            <a:ext cx="3763158" cy="5638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2000" b="1" dirty="0" smtClean="0"/>
              <a:t>Thanks to everyone who nominated and </a:t>
            </a:r>
            <a:br>
              <a:rPr lang="en-US" sz="2000" b="1" dirty="0" smtClean="0"/>
            </a:br>
            <a:r>
              <a:rPr lang="en-US" sz="2000" b="1" dirty="0" smtClean="0"/>
              <a:t>voted for the 2014 Book Raves!</a:t>
            </a:r>
            <a:endParaRPr lang="en-US" sz="2000" b="1" dirty="0"/>
          </a:p>
        </p:txBody>
      </p:sp>
      <p:sp>
        <p:nvSpPr>
          <p:cNvPr id="10" name="Oval 9"/>
          <p:cNvSpPr/>
          <p:nvPr/>
        </p:nvSpPr>
        <p:spPr>
          <a:xfrm>
            <a:off x="4495800" y="4038600"/>
            <a:ext cx="3810000" cy="1676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4572000" y="4419600"/>
            <a:ext cx="3657600" cy="707886"/>
          </a:xfrm>
          <a:prstGeom prst="rect">
            <a:avLst/>
          </a:prstGeom>
          <a:noFill/>
        </p:spPr>
        <p:txBody>
          <a:bodyPr wrap="square" rtlCol="0">
            <a:spAutoFit/>
          </a:bodyPr>
          <a:lstStyle/>
          <a:p>
            <a:pPr algn="ctr"/>
            <a:r>
              <a:rPr lang="en-US" sz="2000" b="1" dirty="0" smtClean="0"/>
              <a:t>The OYAN Blog:</a:t>
            </a:r>
          </a:p>
          <a:p>
            <a:pPr algn="ctr"/>
            <a:r>
              <a:rPr lang="en-US" sz="2000" b="1" dirty="0" smtClean="0"/>
              <a:t>oyanpeeps.wordpress.com</a:t>
            </a:r>
            <a:endParaRPr lang="en-US" sz="2000" b="1" dirty="0"/>
          </a:p>
        </p:txBody>
      </p:sp>
      <p:sp>
        <p:nvSpPr>
          <p:cNvPr id="11" name="Oval 10"/>
          <p:cNvSpPr/>
          <p:nvPr/>
        </p:nvSpPr>
        <p:spPr>
          <a:xfrm>
            <a:off x="1066800" y="304800"/>
            <a:ext cx="3810000" cy="1676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extBox 11"/>
          <p:cNvSpPr txBox="1"/>
          <p:nvPr/>
        </p:nvSpPr>
        <p:spPr>
          <a:xfrm>
            <a:off x="1219200" y="584537"/>
            <a:ext cx="3429000" cy="1015663"/>
          </a:xfrm>
          <a:prstGeom prst="rect">
            <a:avLst/>
          </a:prstGeom>
          <a:noFill/>
        </p:spPr>
        <p:txBody>
          <a:bodyPr wrap="square" rtlCol="0">
            <a:spAutoFit/>
          </a:bodyPr>
          <a:lstStyle/>
          <a:p>
            <a:pPr algn="ctr"/>
            <a:r>
              <a:rPr lang="en-US" sz="2000" dirty="0" smtClean="0"/>
              <a:t>PDFs of Book Raves brochures will be available for download:</a:t>
            </a:r>
            <a:endParaRPr lang="en-US" sz="2000" dirty="0"/>
          </a:p>
        </p:txBody>
      </p:sp>
      <p:sp>
        <p:nvSpPr>
          <p:cNvPr id="13" name="Oval 12"/>
          <p:cNvSpPr/>
          <p:nvPr/>
        </p:nvSpPr>
        <p:spPr>
          <a:xfrm>
            <a:off x="4648200" y="1524000"/>
            <a:ext cx="3810000" cy="1676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a:off x="4800600" y="1981200"/>
            <a:ext cx="3429000" cy="707886"/>
          </a:xfrm>
          <a:prstGeom prst="rect">
            <a:avLst/>
          </a:prstGeom>
          <a:noFill/>
        </p:spPr>
        <p:txBody>
          <a:bodyPr wrap="square" rtlCol="0">
            <a:spAutoFit/>
          </a:bodyPr>
          <a:lstStyle/>
          <a:p>
            <a:pPr algn="ctr"/>
            <a:r>
              <a:rPr lang="en-US" sz="2000" b="1" dirty="0" smtClean="0"/>
              <a:t>The OYAN Website:</a:t>
            </a:r>
          </a:p>
          <a:p>
            <a:pPr algn="ctr"/>
            <a:r>
              <a:rPr lang="en-US" sz="2000" b="1" dirty="0" smtClean="0"/>
              <a:t>www.olaweb.org/oyan</a:t>
            </a:r>
            <a:endParaRPr lang="en-US" sz="2000" b="1" dirty="0"/>
          </a:p>
        </p:txBody>
      </p:sp>
      <p:sp>
        <p:nvSpPr>
          <p:cNvPr id="15" name="Oval 14"/>
          <p:cNvSpPr/>
          <p:nvPr/>
        </p:nvSpPr>
        <p:spPr>
          <a:xfrm>
            <a:off x="838200" y="2895600"/>
            <a:ext cx="3810000" cy="1676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TextBox 15"/>
          <p:cNvSpPr txBox="1"/>
          <p:nvPr/>
        </p:nvSpPr>
        <p:spPr>
          <a:xfrm>
            <a:off x="990600" y="3352800"/>
            <a:ext cx="3429000" cy="707886"/>
          </a:xfrm>
          <a:prstGeom prst="rect">
            <a:avLst/>
          </a:prstGeom>
          <a:noFill/>
        </p:spPr>
        <p:txBody>
          <a:bodyPr wrap="square" rtlCol="0">
            <a:spAutoFit/>
          </a:bodyPr>
          <a:lstStyle/>
          <a:p>
            <a:pPr algn="ctr"/>
            <a:r>
              <a:rPr lang="en-US" sz="2000" b="1" dirty="0" smtClean="0"/>
              <a:t>NW Central:</a:t>
            </a:r>
          </a:p>
          <a:p>
            <a:pPr algn="ctr"/>
            <a:r>
              <a:rPr lang="en-US" sz="2000" b="1" dirty="0"/>
              <a:t>nwcentral.org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Etiquette &amp; Espionage—Gail </a:t>
            </a:r>
            <a:r>
              <a:rPr lang="en-US" dirty="0" err="1" smtClean="0"/>
              <a:t>Carriger</a:t>
            </a:r>
            <a:endParaRPr lang="en-US" dirty="0"/>
          </a:p>
        </p:txBody>
      </p:sp>
      <p:sp>
        <p:nvSpPr>
          <p:cNvPr id="5" name="Pentagon 4"/>
          <p:cNvSpPr/>
          <p:nvPr/>
        </p:nvSpPr>
        <p:spPr>
          <a:xfrm>
            <a:off x="381000" y="1676400"/>
            <a:ext cx="4648200" cy="2514600"/>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4754" name="Picture 2" descr="Etiquette and Espionage (Finishing School, #1)">
            <a:hlinkClick r:id="rId3"/>
          </p:cNvPr>
          <p:cNvPicPr>
            <a:picLocks noChangeAspect="1" noChangeArrowheads="1"/>
          </p:cNvPicPr>
          <p:nvPr/>
        </p:nvPicPr>
        <p:blipFill>
          <a:blip r:embed="rId4"/>
          <a:srcRect/>
          <a:stretch>
            <a:fillRect/>
          </a:stretch>
        </p:blipFill>
        <p:spPr bwMode="auto">
          <a:xfrm>
            <a:off x="5181600" y="152400"/>
            <a:ext cx="3727544" cy="5638800"/>
          </a:xfrm>
          <a:prstGeom prst="rect">
            <a:avLst/>
          </a:prstGeom>
          <a:noFill/>
        </p:spPr>
      </p:pic>
      <p:sp>
        <p:nvSpPr>
          <p:cNvPr id="6" name="TextBox 5"/>
          <p:cNvSpPr txBox="1"/>
          <p:nvPr/>
        </p:nvSpPr>
        <p:spPr>
          <a:xfrm>
            <a:off x="533400" y="1905000"/>
            <a:ext cx="3124200" cy="2031325"/>
          </a:xfrm>
          <a:prstGeom prst="rect">
            <a:avLst/>
          </a:prstGeom>
          <a:noFill/>
        </p:spPr>
        <p:txBody>
          <a:bodyPr wrap="square" rtlCol="0">
            <a:spAutoFit/>
          </a:bodyPr>
          <a:lstStyle/>
          <a:p>
            <a:pPr>
              <a:spcAft>
                <a:spcPts val="1800"/>
              </a:spcAft>
            </a:pPr>
            <a:r>
              <a:rPr lang="en-US" sz="3200" dirty="0" err="1" smtClean="0"/>
              <a:t>Steampunk</a:t>
            </a:r>
            <a:endParaRPr lang="en-US" sz="3200" dirty="0" smtClean="0"/>
          </a:p>
          <a:p>
            <a:pPr>
              <a:spcAft>
                <a:spcPts val="1800"/>
              </a:spcAft>
            </a:pPr>
            <a:r>
              <a:rPr lang="en-US" sz="3200" dirty="0" smtClean="0"/>
              <a:t>Supernatural</a:t>
            </a:r>
          </a:p>
          <a:p>
            <a:pPr>
              <a:spcAft>
                <a:spcPts val="1800"/>
              </a:spcAft>
            </a:pPr>
            <a:r>
              <a:rPr lang="en-US" sz="3200" dirty="0" smtClean="0"/>
              <a:t>Feminine wiles</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Moon and More—Sarah </a:t>
            </a:r>
            <a:r>
              <a:rPr lang="en-US" dirty="0" err="1" smtClean="0"/>
              <a:t>Dessen</a:t>
            </a:r>
            <a:endParaRPr lang="en-US" dirty="0"/>
          </a:p>
        </p:txBody>
      </p:sp>
      <p:sp>
        <p:nvSpPr>
          <p:cNvPr id="5" name="Pentagon 4"/>
          <p:cNvSpPr/>
          <p:nvPr/>
        </p:nvSpPr>
        <p:spPr>
          <a:xfrm>
            <a:off x="381000" y="449156"/>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5778" name="Picture 2" descr="The Moon and More">
            <a:hlinkClick r:id="rId3"/>
          </p:cNvPr>
          <p:cNvPicPr>
            <a:picLocks noChangeAspect="1" noChangeArrowheads="1"/>
          </p:cNvPicPr>
          <p:nvPr/>
        </p:nvPicPr>
        <p:blipFill>
          <a:blip r:embed="rId4"/>
          <a:srcRect/>
          <a:stretch>
            <a:fillRect/>
          </a:stretch>
        </p:blipFill>
        <p:spPr bwMode="auto">
          <a:xfrm>
            <a:off x="5181600" y="152400"/>
            <a:ext cx="3733800" cy="5630333"/>
          </a:xfrm>
          <a:prstGeom prst="rect">
            <a:avLst/>
          </a:prstGeom>
          <a:noFill/>
        </p:spPr>
      </p:pic>
      <p:sp>
        <p:nvSpPr>
          <p:cNvPr id="6" name="TextBox 5"/>
          <p:cNvSpPr txBox="1"/>
          <p:nvPr/>
        </p:nvSpPr>
        <p:spPr>
          <a:xfrm>
            <a:off x="457200" y="533400"/>
            <a:ext cx="3733800" cy="2385268"/>
          </a:xfrm>
          <a:prstGeom prst="rect">
            <a:avLst/>
          </a:prstGeom>
          <a:noFill/>
        </p:spPr>
        <p:txBody>
          <a:bodyPr wrap="square" rtlCol="0">
            <a:spAutoFit/>
          </a:bodyPr>
          <a:lstStyle/>
          <a:p>
            <a:pPr>
              <a:spcAft>
                <a:spcPts val="1800"/>
              </a:spcAft>
            </a:pPr>
            <a:r>
              <a:rPr lang="en-US" sz="2600" dirty="0" smtClean="0"/>
              <a:t>Contemporary</a:t>
            </a:r>
          </a:p>
          <a:p>
            <a:pPr>
              <a:spcAft>
                <a:spcPts val="1800"/>
              </a:spcAft>
            </a:pPr>
            <a:r>
              <a:rPr lang="en-US" sz="2600" dirty="0" smtClean="0"/>
              <a:t>Summer</a:t>
            </a:r>
          </a:p>
          <a:p>
            <a:pPr>
              <a:spcAft>
                <a:spcPts val="1800"/>
              </a:spcAft>
            </a:pPr>
            <a:r>
              <a:rPr lang="en-US" sz="2600" dirty="0" smtClean="0"/>
              <a:t>Going off to college</a:t>
            </a:r>
          </a:p>
          <a:p>
            <a:pPr>
              <a:spcAft>
                <a:spcPts val="1800"/>
              </a:spcAft>
            </a:pPr>
            <a:r>
              <a:rPr lang="en-US" sz="2600" dirty="0" smtClean="0"/>
              <a:t>Small towns</a:t>
            </a:r>
            <a:endParaRPr lang="en-US" sz="2600" dirty="0"/>
          </a:p>
        </p:txBody>
      </p:sp>
      <p:sp>
        <p:nvSpPr>
          <p:cNvPr id="7" name="TextBox 6"/>
          <p:cNvSpPr txBox="1"/>
          <p:nvPr/>
        </p:nvSpPr>
        <p:spPr>
          <a:xfrm>
            <a:off x="381000" y="3455075"/>
            <a:ext cx="4114800" cy="2031325"/>
          </a:xfrm>
          <a:prstGeom prst="rect">
            <a:avLst/>
          </a:prstGeom>
          <a:noFill/>
        </p:spPr>
        <p:txBody>
          <a:bodyPr wrap="square" rtlCol="0">
            <a:spAutoFit/>
          </a:bodyPr>
          <a:lstStyle/>
          <a:p>
            <a:r>
              <a:rPr lang="en-US" sz="1400" dirty="0" smtClean="0"/>
              <a:t>“</a:t>
            </a:r>
            <a:r>
              <a:rPr lang="en-US" sz="1400" dirty="0"/>
              <a:t>In Colby, I’d found that people either wanted to stay forever (and usually did) or couldn’t wait to get gone and never look back (ditto). For me, however, it was a mix of the two, this constant push and pull. I loved it here. But I’d been in that circle and star for my entire life, and I so wanted to know what it would feel like to claim another distant spot as my own, if only for a little while.”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Maggot Moon—Sally Gardner</a:t>
            </a:r>
            <a:endParaRPr lang="en-US" dirty="0"/>
          </a:p>
        </p:txBody>
      </p:sp>
      <p:sp>
        <p:nvSpPr>
          <p:cNvPr id="5" name="Pentagon 4"/>
          <p:cNvSpPr/>
          <p:nvPr/>
        </p:nvSpPr>
        <p:spPr>
          <a:xfrm>
            <a:off x="381000" y="1676400"/>
            <a:ext cx="4648200" cy="2514600"/>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0898" name="Picture 2" descr="Maggot Moon">
            <a:hlinkClick r:id="rId3"/>
          </p:cNvPr>
          <p:cNvPicPr>
            <a:picLocks noChangeAspect="1" noChangeArrowheads="1"/>
          </p:cNvPicPr>
          <p:nvPr/>
        </p:nvPicPr>
        <p:blipFill>
          <a:blip r:embed="rId4"/>
          <a:srcRect/>
          <a:stretch>
            <a:fillRect/>
          </a:stretch>
        </p:blipFill>
        <p:spPr bwMode="auto">
          <a:xfrm>
            <a:off x="5334000" y="152400"/>
            <a:ext cx="3561347" cy="5638800"/>
          </a:xfrm>
          <a:prstGeom prst="rect">
            <a:avLst/>
          </a:prstGeom>
          <a:noFill/>
        </p:spPr>
      </p:pic>
      <p:sp>
        <p:nvSpPr>
          <p:cNvPr id="6" name="TextBox 5"/>
          <p:cNvSpPr txBox="1"/>
          <p:nvPr/>
        </p:nvSpPr>
        <p:spPr>
          <a:xfrm>
            <a:off x="533400" y="2039541"/>
            <a:ext cx="3276600" cy="1846659"/>
          </a:xfrm>
          <a:prstGeom prst="rect">
            <a:avLst/>
          </a:prstGeom>
          <a:noFill/>
        </p:spPr>
        <p:txBody>
          <a:bodyPr wrap="square" rtlCol="0">
            <a:spAutoFit/>
          </a:bodyPr>
          <a:lstStyle/>
          <a:p>
            <a:pPr>
              <a:spcAft>
                <a:spcPts val="1800"/>
              </a:spcAft>
            </a:pPr>
            <a:r>
              <a:rPr lang="en-US" sz="2800" dirty="0" smtClean="0"/>
              <a:t>Alternate history</a:t>
            </a:r>
          </a:p>
          <a:p>
            <a:pPr>
              <a:spcAft>
                <a:spcPts val="1800"/>
              </a:spcAft>
            </a:pPr>
            <a:r>
              <a:rPr lang="en-US" sz="2800" dirty="0" smtClean="0"/>
              <a:t>Conspiracies</a:t>
            </a:r>
          </a:p>
          <a:p>
            <a:pPr>
              <a:spcAft>
                <a:spcPts val="1800"/>
              </a:spcAft>
            </a:pPr>
            <a:r>
              <a:rPr lang="en-US" sz="2800" dirty="0" smtClean="0"/>
              <a:t>Power of one</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Rapture Practice—Aaron </a:t>
            </a:r>
            <a:r>
              <a:rPr lang="en-US" dirty="0" err="1" smtClean="0"/>
              <a:t>Hartzler</a:t>
            </a:r>
            <a:endParaRPr lang="en-US" dirty="0"/>
          </a:p>
        </p:txBody>
      </p:sp>
      <p:sp>
        <p:nvSpPr>
          <p:cNvPr id="5" name="Pentagon 4"/>
          <p:cNvSpPr/>
          <p:nvPr/>
        </p:nvSpPr>
        <p:spPr>
          <a:xfrm>
            <a:off x="381000" y="3048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6802" name="Picture 2" descr="Rapture Practice">
            <a:hlinkClick r:id="rId3"/>
          </p:cNvPr>
          <p:cNvPicPr>
            <a:picLocks noChangeAspect="1" noChangeArrowheads="1"/>
          </p:cNvPicPr>
          <p:nvPr/>
        </p:nvPicPr>
        <p:blipFill>
          <a:blip r:embed="rId4"/>
          <a:srcRect/>
          <a:stretch>
            <a:fillRect/>
          </a:stretch>
        </p:blipFill>
        <p:spPr bwMode="auto">
          <a:xfrm>
            <a:off x="5181599" y="152400"/>
            <a:ext cx="3763631" cy="5562600"/>
          </a:xfrm>
          <a:prstGeom prst="rect">
            <a:avLst/>
          </a:prstGeom>
          <a:noFill/>
        </p:spPr>
      </p:pic>
      <p:sp>
        <p:nvSpPr>
          <p:cNvPr id="6" name="TextBox 5"/>
          <p:cNvSpPr txBox="1"/>
          <p:nvPr/>
        </p:nvSpPr>
        <p:spPr>
          <a:xfrm>
            <a:off x="457200" y="415766"/>
            <a:ext cx="3429000" cy="2708434"/>
          </a:xfrm>
          <a:prstGeom prst="rect">
            <a:avLst/>
          </a:prstGeom>
          <a:noFill/>
        </p:spPr>
        <p:txBody>
          <a:bodyPr wrap="square" rtlCol="0">
            <a:spAutoFit/>
          </a:bodyPr>
          <a:lstStyle/>
          <a:p>
            <a:pPr>
              <a:spcAft>
                <a:spcPts val="1200"/>
              </a:spcAft>
            </a:pPr>
            <a:r>
              <a:rPr lang="en-US" sz="2800" dirty="0" smtClean="0"/>
              <a:t>Humor</a:t>
            </a:r>
          </a:p>
          <a:p>
            <a:pPr>
              <a:spcAft>
                <a:spcPts val="1200"/>
              </a:spcAft>
            </a:pPr>
            <a:r>
              <a:rPr lang="en-US" sz="2800" dirty="0" smtClean="0"/>
              <a:t>Fundamentalism</a:t>
            </a:r>
          </a:p>
          <a:p>
            <a:pPr>
              <a:spcAft>
                <a:spcPts val="1200"/>
              </a:spcAft>
            </a:pPr>
            <a:r>
              <a:rPr lang="en-US" sz="2800" dirty="0" smtClean="0"/>
              <a:t>Rebellion</a:t>
            </a:r>
          </a:p>
          <a:p>
            <a:pPr>
              <a:spcAft>
                <a:spcPts val="1200"/>
              </a:spcAft>
            </a:pPr>
            <a:r>
              <a:rPr lang="en-US" sz="2800" dirty="0" smtClean="0"/>
              <a:t>Identity questions</a:t>
            </a:r>
          </a:p>
          <a:p>
            <a:pPr>
              <a:spcAft>
                <a:spcPts val="1200"/>
              </a:spcAft>
            </a:pPr>
            <a:endParaRPr lang="en-US" dirty="0"/>
          </a:p>
        </p:txBody>
      </p:sp>
      <p:sp>
        <p:nvSpPr>
          <p:cNvPr id="7" name="TextBox 6"/>
          <p:cNvSpPr txBox="1"/>
          <p:nvPr/>
        </p:nvSpPr>
        <p:spPr>
          <a:xfrm>
            <a:off x="381000" y="3505200"/>
            <a:ext cx="3810000" cy="1815882"/>
          </a:xfrm>
          <a:prstGeom prst="rect">
            <a:avLst/>
          </a:prstGeom>
          <a:noFill/>
        </p:spPr>
        <p:txBody>
          <a:bodyPr wrap="square" rtlCol="0">
            <a:spAutoFit/>
          </a:bodyPr>
          <a:lstStyle/>
          <a:p>
            <a:r>
              <a:rPr lang="en-US" sz="1600" dirty="0" smtClean="0"/>
              <a:t>“Since I was a little boy I’ve believed God is omnipresent, but for the first time, it strikes me as </a:t>
            </a:r>
            <a:r>
              <a:rPr lang="en-US" sz="1600" i="1" dirty="0" smtClean="0"/>
              <a:t>odd</a:t>
            </a:r>
            <a:r>
              <a:rPr lang="en-US" sz="1600" dirty="0" smtClean="0"/>
              <a:t>. Is it </a:t>
            </a:r>
            <a:r>
              <a:rPr lang="en-US" sz="1600" i="1" dirty="0" smtClean="0"/>
              <a:t>weird</a:t>
            </a:r>
            <a:r>
              <a:rPr lang="en-US" sz="1600" dirty="0" smtClean="0"/>
              <a:t> that I think there’s an invisible being listening to every thought I have at every moment? … Do I think God cares whether I go see a movie?”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smtClean="0"/>
              <a:t>The Summer Prince—</a:t>
            </a:r>
            <a:r>
              <a:rPr lang="en-US" dirty="0" err="1" smtClean="0"/>
              <a:t>Alaya</a:t>
            </a:r>
            <a:r>
              <a:rPr lang="en-US" dirty="0" smtClean="0"/>
              <a:t> Dawn Johnson</a:t>
            </a:r>
            <a:endParaRPr lang="en-US" dirty="0"/>
          </a:p>
        </p:txBody>
      </p:sp>
      <p:sp>
        <p:nvSpPr>
          <p:cNvPr id="5" name="Pentagon 4"/>
          <p:cNvSpPr/>
          <p:nvPr/>
        </p:nvSpPr>
        <p:spPr>
          <a:xfrm>
            <a:off x="381000" y="3048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7826" name="Picture 2" descr="The Summer Prince">
            <a:hlinkClick r:id="rId3"/>
          </p:cNvPr>
          <p:cNvPicPr>
            <a:picLocks noChangeAspect="1" noChangeArrowheads="1"/>
          </p:cNvPicPr>
          <p:nvPr/>
        </p:nvPicPr>
        <p:blipFill>
          <a:blip r:embed="rId4"/>
          <a:srcRect/>
          <a:stretch>
            <a:fillRect/>
          </a:stretch>
        </p:blipFill>
        <p:spPr bwMode="auto">
          <a:xfrm>
            <a:off x="5105400" y="152400"/>
            <a:ext cx="3790990" cy="5638800"/>
          </a:xfrm>
          <a:prstGeom prst="rect">
            <a:avLst/>
          </a:prstGeom>
          <a:noFill/>
        </p:spPr>
      </p:pic>
      <p:sp>
        <p:nvSpPr>
          <p:cNvPr id="6" name="TextBox 5"/>
          <p:cNvSpPr txBox="1"/>
          <p:nvPr/>
        </p:nvSpPr>
        <p:spPr>
          <a:xfrm>
            <a:off x="457200" y="381000"/>
            <a:ext cx="3124200" cy="2400657"/>
          </a:xfrm>
          <a:prstGeom prst="rect">
            <a:avLst/>
          </a:prstGeom>
          <a:noFill/>
        </p:spPr>
        <p:txBody>
          <a:bodyPr wrap="square" rtlCol="0">
            <a:spAutoFit/>
          </a:bodyPr>
          <a:lstStyle/>
          <a:p>
            <a:pPr>
              <a:spcAft>
                <a:spcPts val="1200"/>
              </a:spcAft>
            </a:pPr>
            <a:r>
              <a:rPr lang="en-US" sz="2200" dirty="0" smtClean="0"/>
              <a:t>Dystopia</a:t>
            </a:r>
          </a:p>
          <a:p>
            <a:pPr>
              <a:spcAft>
                <a:spcPts val="1200"/>
              </a:spcAft>
            </a:pPr>
            <a:r>
              <a:rPr lang="en-US" sz="2200" dirty="0" smtClean="0"/>
              <a:t>Science fiction</a:t>
            </a:r>
          </a:p>
          <a:p>
            <a:pPr>
              <a:spcAft>
                <a:spcPts val="1200"/>
              </a:spcAft>
            </a:pPr>
            <a:r>
              <a:rPr lang="en-US" sz="2200" dirty="0" smtClean="0"/>
              <a:t>Romance</a:t>
            </a:r>
          </a:p>
          <a:p>
            <a:pPr>
              <a:spcAft>
                <a:spcPts val="1200"/>
              </a:spcAft>
            </a:pPr>
            <a:r>
              <a:rPr lang="en-US" sz="2200" dirty="0" smtClean="0"/>
              <a:t>Multicultural</a:t>
            </a:r>
          </a:p>
          <a:p>
            <a:pPr>
              <a:spcAft>
                <a:spcPts val="1200"/>
              </a:spcAft>
            </a:pPr>
            <a:r>
              <a:rPr lang="en-US" sz="2200" dirty="0" smtClean="0"/>
              <a:t>Art</a:t>
            </a:r>
            <a:endParaRPr lang="en-US" sz="2200" dirty="0"/>
          </a:p>
        </p:txBody>
      </p:sp>
      <p:sp>
        <p:nvSpPr>
          <p:cNvPr id="7" name="TextBox 6"/>
          <p:cNvSpPr txBox="1"/>
          <p:nvPr/>
        </p:nvSpPr>
        <p:spPr>
          <a:xfrm>
            <a:off x="381000" y="3505200"/>
            <a:ext cx="3810000" cy="1631216"/>
          </a:xfrm>
          <a:prstGeom prst="rect">
            <a:avLst/>
          </a:prstGeom>
          <a:noFill/>
        </p:spPr>
        <p:txBody>
          <a:bodyPr wrap="square" rtlCol="0">
            <a:spAutoFit/>
          </a:bodyPr>
          <a:lstStyle/>
          <a:p>
            <a:r>
              <a:rPr lang="en-US" sz="2000" dirty="0" smtClean="0"/>
              <a:t>"</a:t>
            </a:r>
            <a:r>
              <a:rPr lang="en-US" sz="2000" dirty="0"/>
              <a:t>When we started this, I swore we would only be art. And maybe we </a:t>
            </a:r>
            <a:r>
              <a:rPr lang="en-US" sz="2000" dirty="0" smtClean="0"/>
              <a:t>are—good </a:t>
            </a:r>
            <a:r>
              <a:rPr lang="en-US" sz="2000" dirty="0"/>
              <a:t>art has a habit of breaking boundaries.”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Reality Boy—A.S. King</a:t>
            </a:r>
            <a:endParaRPr lang="en-US" dirty="0"/>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8850" name="Picture 2" descr="Reality Boy">
            <a:hlinkClick r:id="rId3"/>
          </p:cNvPr>
          <p:cNvPicPr>
            <a:picLocks noChangeAspect="1" noChangeArrowheads="1"/>
          </p:cNvPicPr>
          <p:nvPr/>
        </p:nvPicPr>
        <p:blipFill>
          <a:blip r:embed="rId4"/>
          <a:srcRect/>
          <a:stretch>
            <a:fillRect/>
          </a:stretch>
        </p:blipFill>
        <p:spPr bwMode="auto">
          <a:xfrm>
            <a:off x="5181600" y="152400"/>
            <a:ext cx="3657600" cy="5586367"/>
          </a:xfrm>
          <a:prstGeom prst="rect">
            <a:avLst/>
          </a:prstGeom>
          <a:noFill/>
        </p:spPr>
      </p:pic>
      <p:sp>
        <p:nvSpPr>
          <p:cNvPr id="6" name="TextBox 5"/>
          <p:cNvSpPr txBox="1"/>
          <p:nvPr/>
        </p:nvSpPr>
        <p:spPr>
          <a:xfrm>
            <a:off x="541492" y="2039541"/>
            <a:ext cx="3581400" cy="1754326"/>
          </a:xfrm>
          <a:prstGeom prst="rect">
            <a:avLst/>
          </a:prstGeom>
          <a:noFill/>
        </p:spPr>
        <p:txBody>
          <a:bodyPr wrap="square" rtlCol="0">
            <a:spAutoFit/>
          </a:bodyPr>
          <a:lstStyle/>
          <a:p>
            <a:pPr>
              <a:spcAft>
                <a:spcPts val="1800"/>
              </a:spcAft>
            </a:pPr>
            <a:r>
              <a:rPr lang="en-US" sz="2600" dirty="0">
                <a:solidFill>
                  <a:srgbClr val="FFFFFF"/>
                </a:solidFill>
              </a:rPr>
              <a:t>Reality </a:t>
            </a:r>
            <a:r>
              <a:rPr lang="en-US" sz="2600" dirty="0" smtClean="0">
                <a:solidFill>
                  <a:srgbClr val="FFFFFF"/>
                </a:solidFill>
              </a:rPr>
              <a:t>TV</a:t>
            </a:r>
          </a:p>
          <a:p>
            <a:pPr>
              <a:spcAft>
                <a:spcPts val="1800"/>
              </a:spcAft>
            </a:pPr>
            <a:r>
              <a:rPr lang="en-US" sz="2600" dirty="0" smtClean="0">
                <a:solidFill>
                  <a:srgbClr val="FFFFFF"/>
                </a:solidFill>
              </a:rPr>
              <a:t>Acting out</a:t>
            </a:r>
          </a:p>
          <a:p>
            <a:pPr>
              <a:spcAft>
                <a:spcPts val="1800"/>
              </a:spcAft>
            </a:pPr>
            <a:r>
              <a:rPr lang="en-US" sz="2600" dirty="0" smtClean="0">
                <a:solidFill>
                  <a:srgbClr val="FFFFFF"/>
                </a:solidFill>
              </a:rPr>
              <a:t>Family </a:t>
            </a:r>
            <a:r>
              <a:rPr lang="en-US" sz="2600" dirty="0">
                <a:solidFill>
                  <a:srgbClr val="FFFFFF"/>
                </a:solidFill>
              </a:rPr>
              <a:t>and </a:t>
            </a:r>
            <a:r>
              <a:rPr lang="en-US" sz="2600" dirty="0" smtClean="0">
                <a:solidFill>
                  <a:srgbClr val="FFFFFF"/>
                </a:solidFill>
              </a:rPr>
              <a:t>identity</a:t>
            </a:r>
            <a:endParaRPr lang="en-US" sz="26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Charm and Strange—Stephanie Kuehn</a:t>
            </a:r>
            <a:endParaRPr lang="en-US" dirty="0"/>
          </a:p>
        </p:txBody>
      </p:sp>
      <p:sp>
        <p:nvSpPr>
          <p:cNvPr id="5" name="Pentagon 4"/>
          <p:cNvSpPr/>
          <p:nvPr/>
        </p:nvSpPr>
        <p:spPr>
          <a:xfrm>
            <a:off x="381000" y="1676400"/>
            <a:ext cx="4648200" cy="2514600"/>
          </a:xfrm>
          <a:prstGeom prst="homePlat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79874" name="Picture 2" descr="Charm and Strange">
            <a:hlinkClick r:id="rId3"/>
          </p:cNvPr>
          <p:cNvPicPr>
            <a:picLocks noChangeAspect="1" noChangeArrowheads="1"/>
          </p:cNvPicPr>
          <p:nvPr/>
        </p:nvPicPr>
        <p:blipFill>
          <a:blip r:embed="rId4"/>
          <a:srcRect/>
          <a:stretch>
            <a:fillRect/>
          </a:stretch>
        </p:blipFill>
        <p:spPr bwMode="auto">
          <a:xfrm>
            <a:off x="5181600" y="152400"/>
            <a:ext cx="3727544" cy="5638800"/>
          </a:xfrm>
          <a:prstGeom prst="rect">
            <a:avLst/>
          </a:prstGeom>
          <a:noFill/>
        </p:spPr>
      </p:pic>
      <p:sp>
        <p:nvSpPr>
          <p:cNvPr id="6" name="TextBox 5"/>
          <p:cNvSpPr txBox="1"/>
          <p:nvPr/>
        </p:nvSpPr>
        <p:spPr>
          <a:xfrm>
            <a:off x="493951" y="1752600"/>
            <a:ext cx="3581400" cy="2262158"/>
          </a:xfrm>
          <a:prstGeom prst="rect">
            <a:avLst/>
          </a:prstGeom>
          <a:noFill/>
        </p:spPr>
        <p:txBody>
          <a:bodyPr wrap="square" rtlCol="0">
            <a:spAutoFit/>
          </a:bodyPr>
          <a:lstStyle/>
          <a:p>
            <a:pPr>
              <a:spcAft>
                <a:spcPts val="1800"/>
              </a:spcAft>
            </a:pPr>
            <a:r>
              <a:rPr lang="en-US" sz="2400" dirty="0" smtClean="0">
                <a:solidFill>
                  <a:srgbClr val="FFFFFF"/>
                </a:solidFill>
              </a:rPr>
              <a:t>Mysterious</a:t>
            </a:r>
          </a:p>
          <a:p>
            <a:pPr>
              <a:spcAft>
                <a:spcPts val="1800"/>
              </a:spcAft>
            </a:pPr>
            <a:r>
              <a:rPr lang="en-US" sz="2400" dirty="0" smtClean="0">
                <a:solidFill>
                  <a:srgbClr val="FFFFFF"/>
                </a:solidFill>
              </a:rPr>
              <a:t>Creepy</a:t>
            </a:r>
          </a:p>
          <a:p>
            <a:pPr>
              <a:spcAft>
                <a:spcPts val="1800"/>
              </a:spcAft>
            </a:pPr>
            <a:r>
              <a:rPr lang="en-US" sz="2400" dirty="0" smtClean="0">
                <a:solidFill>
                  <a:srgbClr val="FFFFFF"/>
                </a:solidFill>
              </a:rPr>
              <a:t>Dual personality</a:t>
            </a:r>
          </a:p>
          <a:p>
            <a:pPr>
              <a:spcAft>
                <a:spcPts val="1800"/>
              </a:spcAft>
            </a:pPr>
            <a:r>
              <a:rPr lang="en-US" sz="2400" dirty="0" smtClean="0">
                <a:solidFill>
                  <a:srgbClr val="FFFFFF"/>
                </a:solidFill>
              </a:rPr>
              <a:t>Keep guessing</a:t>
            </a:r>
            <a:endParaRPr lang="en-US" sz="2400" dirty="0">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1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8.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6.xml><?xml version="1.0" encoding="utf-8"?>
<a:themeOverride xmlns:a="http://schemas.openxmlformats.org/drawingml/2006/main">
  <a:clrScheme name="Custom 1">
    <a:dk1>
      <a:srgbClr val="99FF66"/>
    </a:dk1>
    <a:lt1>
      <a:srgbClr val="0C0C0C"/>
    </a:lt1>
    <a:dk2>
      <a:srgbClr val="66FF33"/>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Custom 2">
    <a:dk1>
      <a:srgbClr val="99FF66"/>
    </a:dk1>
    <a:lt1>
      <a:srgbClr val="0C0C0C"/>
    </a:lt1>
    <a:dk2>
      <a:srgbClr val="FFFF00"/>
    </a:dk2>
    <a:lt2>
      <a:srgbClr val="D6ECFF"/>
    </a:lt2>
    <a:accent1>
      <a:srgbClr val="007DEA"/>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Median</Template>
  <TotalTime>159</TotalTime>
  <Words>696</Words>
  <Application>Microsoft Office PowerPoint</Application>
  <PresentationFormat>On-screen Show (4:3)</PresentationFormat>
  <Paragraphs>125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ssomerville</dc:creator>
  <cp:lastModifiedBy>ssomerville</cp:lastModifiedBy>
  <cp:revision>17</cp:revision>
  <dcterms:created xsi:type="dcterms:W3CDTF">2014-04-13T17:49:53Z</dcterms:created>
  <dcterms:modified xsi:type="dcterms:W3CDTF">2014-04-19T16:26:38Z</dcterms:modified>
</cp:coreProperties>
</file>