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69" r:id="rId5"/>
    <p:sldId id="270" r:id="rId6"/>
    <p:sldId id="281" r:id="rId7"/>
    <p:sldId id="278" r:id="rId8"/>
    <p:sldId id="280" r:id="rId9"/>
    <p:sldId id="282" r:id="rId10"/>
    <p:sldId id="283" r:id="rId11"/>
    <p:sldId id="284" r:id="rId12"/>
    <p:sldId id="271" r:id="rId13"/>
    <p:sldId id="272" r:id="rId14"/>
    <p:sldId id="264" r:id="rId15"/>
    <p:sldId id="258" r:id="rId16"/>
    <p:sldId id="260" r:id="rId17"/>
    <p:sldId id="261" r:id="rId18"/>
    <p:sldId id="26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D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0D869-4B71-4A0A-B387-EB3C7A5D7545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1CAE-2519-473F-95C6-1462E9661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entire converted record is 5 pages long.  This is the first page and a little</a:t>
            </a:r>
            <a:r>
              <a:rPr lang="en-US" baseline="0" dirty="0" smtClean="0"/>
              <a:t> of the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end of the fourth page and the fifth page</a:t>
            </a:r>
            <a:r>
              <a:rPr lang="en-US" baseline="0" dirty="0" smtClean="0"/>
              <a:t> of the converted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 representative sample of the kinds of comments that we submitted to LC.  Some of these issues we consider very significant, e.g., the fact that 490 series statements don’t have a property in BIBFRAME and that subjects tagged 651 were not converted.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issues related to non-roman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4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9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8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2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</a:t>
            </a:r>
            <a:r>
              <a:rPr lang="en-US" baseline="0" dirty="0" smtClean="0"/>
              <a:t> SLIDE – click to bring in overlaying parts of the RDA-RDF BIBFRAME hybrid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4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1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0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1CAE-2519-473F-95C6-1462E96614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5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4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489C-92A7-40BD-9752-13638BB1B006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0457-51D0-4C18-91D3-F3B450A58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kiegel/ld/RDA-RDF-BIBFRAME-hybrid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91527"/>
            <a:ext cx="8458200" cy="3067051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BIBFRAME Testing at the University of Washington</a:t>
            </a: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8077200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Adam Schiff  (Principal Cataloger)</a:t>
            </a:r>
          </a:p>
          <a:p>
            <a:r>
              <a:rPr lang="en-US" dirty="0" smtClean="0">
                <a:solidFill>
                  <a:srgbClr val="D6AD00"/>
                </a:solidFill>
              </a:rPr>
              <a:t>with acknowledgment and thanks to </a:t>
            </a:r>
          </a:p>
          <a:p>
            <a:r>
              <a:rPr lang="en-US" dirty="0" smtClean="0">
                <a:solidFill>
                  <a:srgbClr val="D6AD00"/>
                </a:solidFill>
              </a:rPr>
              <a:t>Charlene Chou (Head, Technical Services, East Asia Library) </a:t>
            </a:r>
          </a:p>
          <a:p>
            <a:r>
              <a:rPr lang="en-US" dirty="0" smtClean="0">
                <a:solidFill>
                  <a:srgbClr val="D6AD00"/>
                </a:solidFill>
              </a:rPr>
              <a:t>for many of these slides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1537335" cy="10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29" y="0"/>
            <a:ext cx="6132671" cy="6832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228600"/>
            <a:ext cx="1447800" cy="1200329"/>
          </a:xfrm>
          <a:prstGeom prst="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(Beginning of) Record Converted to BIBFRAME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250"/>
            <a:ext cx="9172670" cy="676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304800"/>
            <a:ext cx="1447800" cy="1200329"/>
          </a:xfrm>
          <a:prstGeom prst="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(End of) Record Converted to BIBFRAME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7030A0"/>
                </a:solidFill>
              </a:rPr>
              <a:t>UW BIBFRAME </a:t>
            </a:r>
            <a:r>
              <a:rPr lang="en-US" sz="2700" dirty="0">
                <a:solidFill>
                  <a:srgbClr val="7030A0"/>
                </a:solidFill>
              </a:rPr>
              <a:t>Issues </a:t>
            </a:r>
            <a:r>
              <a:rPr lang="en-US" sz="2700" dirty="0" smtClean="0">
                <a:solidFill>
                  <a:srgbClr val="7030A0"/>
                </a:solidFill>
              </a:rPr>
              <a:t>List: some examples (94 comments from UW) 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63562"/>
            <a:ext cx="8839200" cy="6294438"/>
          </a:xfrm>
        </p:spPr>
        <p:txBody>
          <a:bodyPr>
            <a:normAutofit fontScale="40000" lnSpcReduction="20000"/>
          </a:bodyPr>
          <a:lstStyle/>
          <a:p>
            <a:r>
              <a:rPr lang="en-US" sz="3800" dirty="0" smtClean="0">
                <a:solidFill>
                  <a:srgbClr val="7030A0"/>
                </a:solidFill>
              </a:rPr>
              <a:t>#83 </a:t>
            </a:r>
            <a:r>
              <a:rPr lang="en-US" sz="3800" dirty="0">
                <a:solidFill>
                  <a:srgbClr val="7030A0"/>
                </a:solidFill>
              </a:rPr>
              <a:t>(other):  allow the text of nonstandard relationship designators to be recorded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#105 (other):  what is the plan for holdings records?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#129 (UW):  </a:t>
            </a:r>
            <a:r>
              <a:rPr lang="en-US" sz="3800" dirty="0" err="1">
                <a:solidFill>
                  <a:srgbClr val="7030A0"/>
                </a:solidFill>
              </a:rPr>
              <a:t>workTitle</a:t>
            </a:r>
            <a:r>
              <a:rPr lang="en-US" sz="3800" dirty="0">
                <a:solidFill>
                  <a:srgbClr val="7030A0"/>
                </a:solidFill>
              </a:rPr>
              <a:t> as 245 or 130 a, n, p together as one string; when from 240 include $l and probably other subfields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#144 (UW):  Computer Files assigned wrong content-type subclasses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#148 (UW):  </a:t>
            </a:r>
            <a:r>
              <a:rPr lang="en-US" sz="3800" dirty="0" err="1">
                <a:solidFill>
                  <a:srgbClr val="7030A0"/>
                </a:solidFill>
              </a:rPr>
              <a:t>serialFirstIssue</a:t>
            </a:r>
            <a:r>
              <a:rPr lang="en-US" sz="3800" dirty="0">
                <a:solidFill>
                  <a:srgbClr val="7030A0"/>
                </a:solidFill>
              </a:rPr>
              <a:t> and </a:t>
            </a:r>
            <a:r>
              <a:rPr lang="en-US" sz="3800" dirty="0" err="1">
                <a:solidFill>
                  <a:srgbClr val="7030A0"/>
                </a:solidFill>
              </a:rPr>
              <a:t>serialLastIssue</a:t>
            </a:r>
            <a:r>
              <a:rPr lang="en-US" sz="3800" dirty="0">
                <a:solidFill>
                  <a:srgbClr val="7030A0"/>
                </a:solidFill>
              </a:rPr>
              <a:t> need more generic names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#151 (UW):  new algorithm for </a:t>
            </a:r>
            <a:r>
              <a:rPr lang="en-US" sz="3800" dirty="0" err="1">
                <a:solidFill>
                  <a:srgbClr val="7030A0"/>
                </a:solidFill>
              </a:rPr>
              <a:t>authorizedAccessPoint</a:t>
            </a:r>
            <a:r>
              <a:rPr lang="en-US" sz="3800" dirty="0">
                <a:solidFill>
                  <a:srgbClr val="7030A0"/>
                </a:solidFill>
              </a:rPr>
              <a:t> in </a:t>
            </a:r>
            <a:r>
              <a:rPr lang="en-US" sz="3800" dirty="0" smtClean="0">
                <a:solidFill>
                  <a:srgbClr val="7030A0"/>
                </a:solidFill>
              </a:rPr>
              <a:t>Work</a:t>
            </a:r>
            <a:endParaRPr lang="en-US" sz="3800" dirty="0">
              <a:solidFill>
                <a:srgbClr val="7030A0"/>
              </a:solidFill>
            </a:endParaRPr>
          </a:p>
          <a:p>
            <a:r>
              <a:rPr lang="en-US" sz="3800" dirty="0" smtClean="0">
                <a:solidFill>
                  <a:srgbClr val="7030A0"/>
                </a:solidFill>
              </a:rPr>
              <a:t>#</a:t>
            </a:r>
            <a:r>
              <a:rPr lang="en-US" sz="3800" dirty="0">
                <a:solidFill>
                  <a:srgbClr val="7030A0"/>
                </a:solidFill>
              </a:rPr>
              <a:t>203 (UW):  6XX </a:t>
            </a:r>
            <a:r>
              <a:rPr lang="en-US" sz="3800" dirty="0" err="1">
                <a:solidFill>
                  <a:srgbClr val="7030A0"/>
                </a:solidFill>
              </a:rPr>
              <a:t>ind</a:t>
            </a:r>
            <a:r>
              <a:rPr lang="en-US" sz="3800" dirty="0">
                <a:solidFill>
                  <a:srgbClr val="7030A0"/>
                </a:solidFill>
              </a:rPr>
              <a:t> 4 and 7 should not generate </a:t>
            </a:r>
            <a:r>
              <a:rPr lang="en-US" sz="3800" dirty="0" err="1">
                <a:solidFill>
                  <a:srgbClr val="7030A0"/>
                </a:solidFill>
              </a:rPr>
              <a:t>madsrdf:isMemberOfMADSScheme</a:t>
            </a:r>
            <a:endParaRPr lang="en-US" sz="3800" dirty="0">
              <a:solidFill>
                <a:srgbClr val="7030A0"/>
              </a:solidFill>
            </a:endParaRPr>
          </a:p>
          <a:p>
            <a:r>
              <a:rPr lang="en-US" sz="3800" dirty="0">
                <a:solidFill>
                  <a:srgbClr val="7030A0"/>
                </a:solidFill>
              </a:rPr>
              <a:t>#206 (UW):  </a:t>
            </a:r>
            <a:r>
              <a:rPr lang="en-US" sz="3800" dirty="0" err="1">
                <a:solidFill>
                  <a:srgbClr val="7030A0"/>
                </a:solidFill>
              </a:rPr>
              <a:t>bf:contentCategory</a:t>
            </a:r>
            <a:r>
              <a:rPr lang="en-US" sz="3800" dirty="0">
                <a:solidFill>
                  <a:srgbClr val="7030A0"/>
                </a:solidFill>
              </a:rPr>
              <a:t> should be in Work not Instance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#207 (UW):  </a:t>
            </a:r>
            <a:r>
              <a:rPr lang="en-US" sz="3800" dirty="0" err="1">
                <a:solidFill>
                  <a:srgbClr val="7030A0"/>
                </a:solidFill>
              </a:rPr>
              <a:t>bf:formDesignation</a:t>
            </a:r>
            <a:r>
              <a:rPr lang="en-US" sz="3800" dirty="0">
                <a:solidFill>
                  <a:srgbClr val="7030A0"/>
                </a:solidFill>
              </a:rPr>
              <a:t> should have domain Instance or Work, not Title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#222 (UW):  </a:t>
            </a:r>
            <a:r>
              <a:rPr lang="en-US" sz="3800" dirty="0" err="1">
                <a:solidFill>
                  <a:srgbClr val="7030A0"/>
                </a:solidFill>
              </a:rPr>
              <a:t>bf:cartographicScale</a:t>
            </a:r>
            <a:r>
              <a:rPr lang="en-US" sz="3800" dirty="0">
                <a:solidFill>
                  <a:srgbClr val="7030A0"/>
                </a:solidFill>
              </a:rPr>
              <a:t> is Work information; 034 subfields need labels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#230 (UW):  </a:t>
            </a:r>
            <a:r>
              <a:rPr lang="en-US" sz="3800" dirty="0" err="1">
                <a:solidFill>
                  <a:srgbClr val="7030A0"/>
                </a:solidFill>
              </a:rPr>
              <a:t>bf:titleType</a:t>
            </a:r>
            <a:r>
              <a:rPr lang="en-US" sz="3800" dirty="0">
                <a:solidFill>
                  <a:srgbClr val="7030A0"/>
                </a:solidFill>
              </a:rPr>
              <a:t> needs a thesaurus, and changes to the range</a:t>
            </a:r>
          </a:p>
          <a:p>
            <a:r>
              <a:rPr lang="en-US" sz="3800" dirty="0" smtClean="0">
                <a:solidFill>
                  <a:srgbClr val="7030A0"/>
                </a:solidFill>
              </a:rPr>
              <a:t>#</a:t>
            </a:r>
            <a:r>
              <a:rPr lang="en-US" sz="3800" dirty="0">
                <a:solidFill>
                  <a:srgbClr val="7030A0"/>
                </a:solidFill>
              </a:rPr>
              <a:t>233 (UW):  The agent link for an original work (from a translation) has only $a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#235 (UW):  </a:t>
            </a:r>
            <a:r>
              <a:rPr lang="en-US" sz="3800" dirty="0" err="1">
                <a:solidFill>
                  <a:srgbClr val="7030A0"/>
                </a:solidFill>
              </a:rPr>
              <a:t>bf:label</a:t>
            </a:r>
            <a:r>
              <a:rPr lang="en-US" sz="3800" dirty="0">
                <a:solidFill>
                  <a:srgbClr val="7030A0"/>
                </a:solidFill>
              </a:rPr>
              <a:t> in held item link should have both call numbers when there are </a:t>
            </a:r>
            <a:r>
              <a:rPr lang="en-US" sz="3800" dirty="0" smtClean="0">
                <a:solidFill>
                  <a:srgbClr val="7030A0"/>
                </a:solidFill>
              </a:rPr>
              <a:t>two</a:t>
            </a:r>
          </a:p>
          <a:p>
            <a:r>
              <a:rPr lang="en-US" sz="3800" dirty="0" smtClean="0">
                <a:solidFill>
                  <a:srgbClr val="7030A0"/>
                </a:solidFill>
              </a:rPr>
              <a:t>#</a:t>
            </a:r>
            <a:r>
              <a:rPr lang="en-US" sz="3800" dirty="0">
                <a:solidFill>
                  <a:srgbClr val="7030A0"/>
                </a:solidFill>
              </a:rPr>
              <a:t>238 (UW):  $3 needs a big-picture </a:t>
            </a:r>
            <a:r>
              <a:rPr lang="en-US" sz="3800" dirty="0" smtClean="0">
                <a:solidFill>
                  <a:srgbClr val="7030A0"/>
                </a:solidFill>
              </a:rPr>
              <a:t>solution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#110 (UW):  042 is not </a:t>
            </a:r>
            <a:r>
              <a:rPr lang="en-US" sz="3800" dirty="0" smtClean="0">
                <a:solidFill>
                  <a:srgbClr val="7030A0"/>
                </a:solidFill>
              </a:rPr>
              <a:t>converted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#151 (UW):  046 $o, $p are not </a:t>
            </a:r>
            <a:r>
              <a:rPr lang="en-US" sz="3800" dirty="0" smtClean="0">
                <a:solidFill>
                  <a:srgbClr val="7030A0"/>
                </a:solidFill>
              </a:rPr>
              <a:t>converted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#220 (UW):  300 $e should be in a separate instance of </a:t>
            </a:r>
            <a:r>
              <a:rPr lang="en-US" sz="3800" dirty="0" err="1">
                <a:solidFill>
                  <a:srgbClr val="7030A0"/>
                </a:solidFill>
              </a:rPr>
              <a:t>bf:extent</a:t>
            </a:r>
            <a:r>
              <a:rPr lang="en-US" sz="3800" dirty="0">
                <a:solidFill>
                  <a:srgbClr val="7030A0"/>
                </a:solidFill>
              </a:rPr>
              <a:t> and not combined with $</a:t>
            </a:r>
            <a:r>
              <a:rPr lang="en-US" sz="3800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US" sz="3800" dirty="0" smtClean="0">
                <a:solidFill>
                  <a:srgbClr val="7030A0"/>
                </a:solidFill>
              </a:rPr>
              <a:t>#186 (UW):  490 should be mapped to a new property (e.g. </a:t>
            </a:r>
            <a:r>
              <a:rPr lang="en-US" sz="3800" dirty="0" err="1" smtClean="0">
                <a:solidFill>
                  <a:srgbClr val="7030A0"/>
                </a:solidFill>
              </a:rPr>
              <a:t>bf:seriesStatement</a:t>
            </a:r>
            <a:r>
              <a:rPr lang="en-US" sz="3800" dirty="0" smtClean="0">
                <a:solidFill>
                  <a:srgbClr val="7030A0"/>
                </a:solidFill>
              </a:rPr>
              <a:t>) in Instance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#138 (UW):  520 subfield b is not converted</a:t>
            </a:r>
            <a:endParaRPr lang="en-US" sz="3800" dirty="0" smtClean="0">
              <a:solidFill>
                <a:srgbClr val="7030A0"/>
              </a:solidFill>
            </a:endParaRPr>
          </a:p>
          <a:p>
            <a:r>
              <a:rPr lang="en-US" sz="3800" dirty="0">
                <a:solidFill>
                  <a:srgbClr val="7030A0"/>
                </a:solidFill>
              </a:rPr>
              <a:t>#166 (UW):  546 in </a:t>
            </a:r>
            <a:r>
              <a:rPr lang="en-US" sz="3800" dirty="0" err="1">
                <a:solidFill>
                  <a:srgbClr val="7030A0"/>
                </a:solidFill>
              </a:rPr>
              <a:t>languageNote</a:t>
            </a:r>
            <a:r>
              <a:rPr lang="en-US" sz="3800" dirty="0">
                <a:solidFill>
                  <a:srgbClr val="7030A0"/>
                </a:solidFill>
              </a:rPr>
              <a:t> should be in Work not </a:t>
            </a:r>
            <a:r>
              <a:rPr lang="en-US" sz="3800" dirty="0" smtClean="0">
                <a:solidFill>
                  <a:srgbClr val="7030A0"/>
                </a:solidFill>
              </a:rPr>
              <a:t>Instance</a:t>
            </a:r>
          </a:p>
          <a:p>
            <a:r>
              <a:rPr lang="en-US" sz="3800" dirty="0" smtClean="0">
                <a:solidFill>
                  <a:srgbClr val="7030A0"/>
                </a:solidFill>
              </a:rPr>
              <a:t>#214 </a:t>
            </a:r>
            <a:r>
              <a:rPr lang="en-US" sz="3800" dirty="0">
                <a:solidFill>
                  <a:srgbClr val="7030A0"/>
                </a:solidFill>
              </a:rPr>
              <a:t>(UW):  651 is not </a:t>
            </a:r>
            <a:r>
              <a:rPr lang="en-US" sz="3800" dirty="0" smtClean="0">
                <a:solidFill>
                  <a:srgbClr val="7030A0"/>
                </a:solidFill>
              </a:rPr>
              <a:t>converted</a:t>
            </a:r>
          </a:p>
          <a:p>
            <a:r>
              <a:rPr lang="en-US" sz="3800" dirty="0" smtClean="0">
                <a:solidFill>
                  <a:srgbClr val="7030A0"/>
                </a:solidFill>
              </a:rPr>
              <a:t>#123 </a:t>
            </a:r>
            <a:r>
              <a:rPr lang="en-US" sz="3800" dirty="0">
                <a:solidFill>
                  <a:srgbClr val="7030A0"/>
                </a:solidFill>
              </a:rPr>
              <a:t>(UW):  example of 700 $</a:t>
            </a:r>
            <a:r>
              <a:rPr lang="en-US" sz="3800" dirty="0" err="1">
                <a:solidFill>
                  <a:srgbClr val="7030A0"/>
                </a:solidFill>
              </a:rPr>
              <a:t>i</a:t>
            </a:r>
            <a:r>
              <a:rPr lang="en-US" sz="3800" dirty="0">
                <a:solidFill>
                  <a:srgbClr val="7030A0"/>
                </a:solidFill>
              </a:rPr>
              <a:t> omitted for related </a:t>
            </a:r>
            <a:r>
              <a:rPr lang="en-US" sz="3800" dirty="0" smtClean="0">
                <a:solidFill>
                  <a:srgbClr val="7030A0"/>
                </a:solidFill>
              </a:rPr>
              <a:t>work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#126 (UW):  730s generate related works without an indication of language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#168 (UW):  740 2nd indicator 2 should have relationship </a:t>
            </a:r>
            <a:r>
              <a:rPr lang="en-US" sz="3800" dirty="0" err="1">
                <a:solidFill>
                  <a:srgbClr val="7030A0"/>
                </a:solidFill>
              </a:rPr>
              <a:t>hasPart</a:t>
            </a:r>
            <a:r>
              <a:rPr lang="en-US" sz="3800" dirty="0">
                <a:solidFill>
                  <a:srgbClr val="7030A0"/>
                </a:solidFill>
              </a:rPr>
              <a:t>; 740 should not have AAP or creator</a:t>
            </a:r>
          </a:p>
          <a:p>
            <a:r>
              <a:rPr lang="en-US" sz="3800" dirty="0" smtClean="0">
                <a:solidFill>
                  <a:srgbClr val="7030A0"/>
                </a:solidFill>
              </a:rPr>
              <a:t>#</a:t>
            </a:r>
            <a:r>
              <a:rPr lang="en-US" sz="3800" dirty="0">
                <a:solidFill>
                  <a:srgbClr val="7030A0"/>
                </a:solidFill>
              </a:rPr>
              <a:t>229 (UW):  775 may be instance, not work; should not include imprint in access point</a:t>
            </a:r>
          </a:p>
          <a:p>
            <a:r>
              <a:rPr lang="en-US" sz="3800" dirty="0">
                <a:solidFill>
                  <a:srgbClr val="7030A0"/>
                </a:solidFill>
              </a:rPr>
              <a:t>#152 (UW):  776 $</a:t>
            </a:r>
            <a:r>
              <a:rPr lang="en-US" sz="3800" dirty="0" err="1">
                <a:solidFill>
                  <a:srgbClr val="7030A0"/>
                </a:solidFill>
              </a:rPr>
              <a:t>i</a:t>
            </a:r>
            <a:r>
              <a:rPr lang="en-US" sz="3800" dirty="0">
                <a:solidFill>
                  <a:srgbClr val="7030A0"/>
                </a:solidFill>
              </a:rPr>
              <a:t> is not </a:t>
            </a:r>
            <a:r>
              <a:rPr lang="en-US" sz="3800" dirty="0" smtClean="0">
                <a:solidFill>
                  <a:srgbClr val="7030A0"/>
                </a:solidFill>
              </a:rPr>
              <a:t>converted</a:t>
            </a:r>
            <a:endParaRPr lang="en-US" sz="38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sz="40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sz="4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BIBFRAME Issues </a:t>
            </a:r>
            <a:r>
              <a:rPr lang="en-US" sz="2800" dirty="0" smtClean="0">
                <a:solidFill>
                  <a:srgbClr val="7030A0"/>
                </a:solidFill>
              </a:rPr>
              <a:t>List: related to CJK examples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943600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7030A0"/>
                </a:solidFill>
              </a:rPr>
              <a:t>#119 (UW):  020 $q should be retained for display </a:t>
            </a:r>
            <a:r>
              <a:rPr lang="en-US" sz="1700" dirty="0" smtClean="0">
                <a:solidFill>
                  <a:srgbClr val="7030A0"/>
                </a:solidFill>
              </a:rPr>
              <a:t>purposes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#174 (UW):  041 gives non-existent language code for Chinese (</a:t>
            </a:r>
            <a:r>
              <a:rPr lang="en-US" sz="1700" dirty="0" err="1">
                <a:solidFill>
                  <a:srgbClr val="7030A0"/>
                </a:solidFill>
              </a:rPr>
              <a:t>zho</a:t>
            </a:r>
            <a:r>
              <a:rPr lang="en-US" sz="1700" dirty="0">
                <a:solidFill>
                  <a:srgbClr val="7030A0"/>
                </a:solidFill>
              </a:rPr>
              <a:t>)</a:t>
            </a:r>
          </a:p>
          <a:p>
            <a:r>
              <a:rPr lang="en-US" sz="1700" dirty="0" smtClean="0">
                <a:solidFill>
                  <a:srgbClr val="7030A0"/>
                </a:solidFill>
              </a:rPr>
              <a:t>#</a:t>
            </a:r>
            <a:r>
              <a:rPr lang="en-US" sz="1700" dirty="0">
                <a:solidFill>
                  <a:srgbClr val="7030A0"/>
                </a:solidFill>
              </a:rPr>
              <a:t>228 (UW):  </a:t>
            </a:r>
            <a:r>
              <a:rPr lang="en-US" sz="1700" dirty="0" err="1">
                <a:solidFill>
                  <a:srgbClr val="7030A0"/>
                </a:solidFill>
              </a:rPr>
              <a:t>bf:titleStatement</a:t>
            </a:r>
            <a:r>
              <a:rPr lang="en-US" sz="1700" dirty="0">
                <a:solidFill>
                  <a:srgbClr val="7030A0"/>
                </a:solidFill>
              </a:rPr>
              <a:t> should have parallel non-roman script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#224 (UW):  245 $b non-roman should be in </a:t>
            </a:r>
            <a:r>
              <a:rPr lang="en-US" sz="1700" dirty="0" err="1">
                <a:solidFill>
                  <a:srgbClr val="7030A0"/>
                </a:solidFill>
              </a:rPr>
              <a:t>bf:subtitle</a:t>
            </a:r>
            <a:endParaRPr lang="en-US" sz="1700" dirty="0">
              <a:solidFill>
                <a:srgbClr val="7030A0"/>
              </a:solidFill>
            </a:endParaRPr>
          </a:p>
          <a:p>
            <a:r>
              <a:rPr lang="en-US" sz="1700" dirty="0">
                <a:solidFill>
                  <a:srgbClr val="7030A0"/>
                </a:solidFill>
              </a:rPr>
              <a:t>#201 (UW):  bf:responsibilityStatement should retain brackets; not converted for Maps format; only parallel script not </a:t>
            </a:r>
            <a:r>
              <a:rPr lang="en-US" sz="1700" dirty="0" err="1">
                <a:solidFill>
                  <a:srgbClr val="7030A0"/>
                </a:solidFill>
              </a:rPr>
              <a:t>romanization</a:t>
            </a:r>
            <a:r>
              <a:rPr lang="en-US" sz="1700" dirty="0">
                <a:solidFill>
                  <a:srgbClr val="7030A0"/>
                </a:solidFill>
              </a:rPr>
              <a:t>; not converted for book w/o non-roman script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#225 (UW):  246 $</a:t>
            </a:r>
            <a:r>
              <a:rPr lang="en-US" sz="1700" dirty="0" err="1">
                <a:solidFill>
                  <a:srgbClr val="7030A0"/>
                </a:solidFill>
              </a:rPr>
              <a:t>i</a:t>
            </a:r>
            <a:r>
              <a:rPr lang="en-US" sz="1700" dirty="0">
                <a:solidFill>
                  <a:srgbClr val="7030A0"/>
                </a:solidFill>
              </a:rPr>
              <a:t> with non-roman not given</a:t>
            </a:r>
          </a:p>
          <a:p>
            <a:r>
              <a:rPr lang="en-US" sz="1700" dirty="0" smtClean="0">
                <a:solidFill>
                  <a:srgbClr val="7030A0"/>
                </a:solidFill>
              </a:rPr>
              <a:t>#</a:t>
            </a:r>
            <a:r>
              <a:rPr lang="en-US" sz="1700" dirty="0">
                <a:solidFill>
                  <a:srgbClr val="7030A0"/>
                </a:solidFill>
              </a:rPr>
              <a:t>178 (UW):  250 repeatability--$3 and parallel </a:t>
            </a:r>
            <a:r>
              <a:rPr lang="en-US" sz="1700" dirty="0" smtClean="0">
                <a:solidFill>
                  <a:srgbClr val="7030A0"/>
                </a:solidFill>
              </a:rPr>
              <a:t>scripts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#227 (UW):  </a:t>
            </a:r>
            <a:r>
              <a:rPr lang="en-US" sz="1700" dirty="0" err="1">
                <a:solidFill>
                  <a:srgbClr val="7030A0"/>
                </a:solidFill>
              </a:rPr>
              <a:t>providerStatement</a:t>
            </a:r>
            <a:r>
              <a:rPr lang="en-US" sz="1700" dirty="0">
                <a:solidFill>
                  <a:srgbClr val="7030A0"/>
                </a:solidFill>
              </a:rPr>
              <a:t> should have parallel non-roman </a:t>
            </a:r>
            <a:r>
              <a:rPr lang="en-US" sz="1700" dirty="0" smtClean="0">
                <a:solidFill>
                  <a:srgbClr val="7030A0"/>
                </a:solidFill>
              </a:rPr>
              <a:t>script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#226 (UW):  264 $b with non-roman and multiple publishers duplicates non-roman </a:t>
            </a:r>
            <a:r>
              <a:rPr lang="en-US" sz="1700" dirty="0" smtClean="0">
                <a:solidFill>
                  <a:srgbClr val="7030A0"/>
                </a:solidFill>
              </a:rPr>
              <a:t>script</a:t>
            </a:r>
          </a:p>
          <a:p>
            <a:r>
              <a:rPr lang="fr-FR" sz="1700" dirty="0">
                <a:solidFill>
                  <a:srgbClr val="7030A0"/>
                </a:solidFill>
              </a:rPr>
              <a:t>#177 (UW):  505 </a:t>
            </a:r>
            <a:r>
              <a:rPr lang="fr-FR" sz="1700" dirty="0" err="1">
                <a:solidFill>
                  <a:srgbClr val="7030A0"/>
                </a:solidFill>
              </a:rPr>
              <a:t>lacks</a:t>
            </a:r>
            <a:r>
              <a:rPr lang="fr-FR" sz="1700" dirty="0">
                <a:solidFill>
                  <a:srgbClr val="7030A0"/>
                </a:solidFill>
              </a:rPr>
              <a:t> </a:t>
            </a:r>
            <a:r>
              <a:rPr lang="fr-FR" sz="1700" dirty="0" err="1">
                <a:solidFill>
                  <a:srgbClr val="7030A0"/>
                </a:solidFill>
              </a:rPr>
              <a:t>parallel</a:t>
            </a:r>
            <a:r>
              <a:rPr lang="fr-FR" sz="1700" dirty="0">
                <a:solidFill>
                  <a:srgbClr val="7030A0"/>
                </a:solidFill>
              </a:rPr>
              <a:t> non-roman </a:t>
            </a:r>
            <a:r>
              <a:rPr lang="fr-FR" sz="1700" dirty="0" smtClean="0">
                <a:solidFill>
                  <a:srgbClr val="7030A0"/>
                </a:solidFill>
              </a:rPr>
              <a:t>script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#116 (UW):  650, @</a:t>
            </a:r>
            <a:r>
              <a:rPr lang="en-US" sz="1700" dirty="0" err="1">
                <a:solidFill>
                  <a:srgbClr val="7030A0"/>
                </a:solidFill>
              </a:rPr>
              <a:t>en</a:t>
            </a:r>
            <a:r>
              <a:rPr lang="en-US" sz="1700" dirty="0">
                <a:solidFill>
                  <a:srgbClr val="7030A0"/>
                </a:solidFill>
              </a:rPr>
              <a:t> assigned to foreign language terms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#232 (UW):  650 _7 $2 </a:t>
            </a:r>
            <a:r>
              <a:rPr lang="en-US" sz="1700" dirty="0" err="1">
                <a:solidFill>
                  <a:srgbClr val="7030A0"/>
                </a:solidFill>
              </a:rPr>
              <a:t>sk</a:t>
            </a:r>
            <a:r>
              <a:rPr lang="en-US" sz="1700" dirty="0">
                <a:solidFill>
                  <a:srgbClr val="7030A0"/>
                </a:solidFill>
              </a:rPr>
              <a:t> should have non-roman strings with dashes and w/o $</a:t>
            </a:r>
            <a:r>
              <a:rPr lang="en-US" sz="17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#157 (UW):  8XX authorized access point should be from 8XX not </a:t>
            </a:r>
            <a:r>
              <a:rPr lang="en-US" sz="1700" dirty="0" smtClean="0">
                <a:solidFill>
                  <a:srgbClr val="7030A0"/>
                </a:solidFill>
              </a:rPr>
              <a:t>490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#162 (UW):  language qualifiers on parallel script fields seem wrong (multiple examples)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#173 (UW):  non-roman fields missing for related Work entry, e.g. original of translation</a:t>
            </a:r>
          </a:p>
          <a:p>
            <a:r>
              <a:rPr lang="en-US" sz="1700" dirty="0">
                <a:solidFill>
                  <a:srgbClr val="7030A0"/>
                </a:solidFill>
              </a:rPr>
              <a:t>#179 (UW): 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multiparts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>
                <a:solidFill>
                  <a:srgbClr val="7030A0"/>
                </a:solidFill>
              </a:rPr>
              <a:t>should not generate multiple instances, for each vol</a:t>
            </a:r>
            <a:r>
              <a:rPr lang="en-US" sz="1700" dirty="0" smtClean="0">
                <a:solidFill>
                  <a:srgbClr val="7030A0"/>
                </a:solidFill>
              </a:rPr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7030A0"/>
                </a:solidFill>
              </a:rPr>
              <a:t>#231 (UW):  Non-roman forms are not authorized access points</a:t>
            </a:r>
          </a:p>
          <a:p>
            <a:pPr marL="0" indent="0">
              <a:buNone/>
            </a:pPr>
            <a:endParaRPr lang="en-US" sz="1700" dirty="0">
              <a:solidFill>
                <a:srgbClr val="7030A0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Next Steps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Research and experiments at UW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RDA/RDF vs. BIBFRAME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RDA/RDF is stronger 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Series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Notes</a:t>
            </a: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Technical details of a resource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Inverse properties (e.g. animator/</a:t>
            </a:r>
            <a:r>
              <a:rPr lang="en-US" dirty="0" err="1" smtClean="0">
                <a:solidFill>
                  <a:srgbClr val="7030A0"/>
                </a:solidFill>
              </a:rPr>
              <a:t>animatorOf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375"/>
            <a:ext cx="4041775" cy="63976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3100" dirty="0" smtClean="0"/>
          </a:p>
          <a:p>
            <a:r>
              <a:rPr lang="en-US" sz="9600" dirty="0" smtClean="0">
                <a:solidFill>
                  <a:srgbClr val="7030A0"/>
                </a:solidFill>
              </a:rPr>
              <a:t>BIBFRAME is stronger in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2174875"/>
            <a:ext cx="4343400" cy="39512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Administrative metadata</a:t>
            </a: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Identifiers</a:t>
            </a: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Subject headings</a:t>
            </a: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Holdings information</a:t>
            </a: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Support for both transcription (literals) and URIs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 Kiegel's presentation at UW on 2/19/2015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Both RDA/RDF and BIBFRAME are able to represent library information as linked data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Both schemas originate in libraries and </a:t>
            </a:r>
            <a:r>
              <a:rPr lang="en-US" i="1" u="sng" dirty="0" smtClean="0">
                <a:solidFill>
                  <a:srgbClr val="7030A0"/>
                </a:solidFill>
              </a:rPr>
              <a:t>must be adopted widely by non-library users in order to succeed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As Linked Data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 Kiegel's presentation at UW on 2/19/2015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RDA/RDF lacks a number of features of a carrier, e.g. administrative metadata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BIBFRAME is </a:t>
            </a:r>
            <a:r>
              <a:rPr lang="en-US" dirty="0">
                <a:solidFill>
                  <a:srgbClr val="7030A0"/>
                </a:solidFill>
              </a:rPr>
              <a:t>currently </a:t>
            </a:r>
            <a:r>
              <a:rPr lang="en-US" dirty="0" smtClean="0">
                <a:solidFill>
                  <a:srgbClr val="7030A0"/>
                </a:solidFill>
              </a:rPr>
              <a:t>not capable of carrying constrained RDA without significant loss in information about classes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While neither fully works today, a combination of the two is more successful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As Carriers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 Kiegel's presentation at UW on 2/19/2015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anchor="ctr" anchorCtr="0"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faculty.washington.edu/kiegel/ld/RDA-RDF-BIBFRAME-hybrid.pdf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Example of a Hybrid (BIBFRAME and RDA/RDF) Title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 Kiegel's presentation at UW on 2/19/2015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553"/>
            <a:ext cx="5319236" cy="6744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91491"/>
            <a:ext cx="4812411" cy="2176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153" y="1156386"/>
            <a:ext cx="4786313" cy="567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Goals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Train cataloging staff to be familiar with linked data, </a:t>
            </a:r>
            <a:r>
              <a:rPr lang="en-US" dirty="0" err="1" smtClean="0">
                <a:solidFill>
                  <a:srgbClr val="7030A0"/>
                </a:solidFill>
              </a:rPr>
              <a:t>BibFrame</a:t>
            </a:r>
            <a:r>
              <a:rPr lang="en-US" dirty="0" smtClean="0">
                <a:solidFill>
                  <a:srgbClr val="7030A0"/>
                </a:solidFill>
              </a:rPr>
              <a:t>, RDF/XML, Schema.org, etc.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Review </a:t>
            </a:r>
            <a:r>
              <a:rPr lang="en-US" dirty="0">
                <a:solidFill>
                  <a:srgbClr val="7030A0"/>
                </a:solidFill>
              </a:rPr>
              <a:t>converted data to check for missing data, wrongly converted data, data with incorrect FRBR attribution, etc</a:t>
            </a:r>
            <a:r>
              <a:rPr lang="en-US" dirty="0" smtClean="0">
                <a:solidFill>
                  <a:srgbClr val="7030A0"/>
                </a:solidFill>
              </a:rPr>
              <a:t>.  If any problems, report to LC.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Review </a:t>
            </a:r>
            <a:r>
              <a:rPr lang="en-US" dirty="0">
                <a:solidFill>
                  <a:srgbClr val="7030A0"/>
                </a:solidFill>
              </a:rPr>
              <a:t>converted data</a:t>
            </a:r>
            <a:r>
              <a:rPr lang="en-US" dirty="0" smtClean="0">
                <a:solidFill>
                  <a:srgbClr val="7030A0"/>
                </a:solidFill>
              </a:rPr>
              <a:t> for different types of resources, e.g. monographs, serials, e-resources, AV, maps, scores, still images, </a:t>
            </a:r>
            <a:r>
              <a:rPr lang="en-US" dirty="0" err="1" smtClean="0">
                <a:solidFill>
                  <a:srgbClr val="7030A0"/>
                </a:solidFill>
              </a:rPr>
              <a:t>realia</a:t>
            </a:r>
            <a:r>
              <a:rPr lang="en-US" dirty="0" smtClean="0">
                <a:solidFill>
                  <a:srgbClr val="7030A0"/>
                </a:solidFill>
              </a:rPr>
              <a:t>, etc.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Review </a:t>
            </a:r>
            <a:r>
              <a:rPr lang="en-US" dirty="0">
                <a:solidFill>
                  <a:srgbClr val="7030A0"/>
                </a:solidFill>
              </a:rPr>
              <a:t>converted data</a:t>
            </a:r>
            <a:r>
              <a:rPr lang="en-US" dirty="0" smtClean="0">
                <a:solidFill>
                  <a:srgbClr val="7030A0"/>
                </a:solidFill>
              </a:rPr>
              <a:t> for non-roman scripts, e.g. </a:t>
            </a:r>
            <a:r>
              <a:rPr lang="en-US" dirty="0">
                <a:solidFill>
                  <a:srgbClr val="7030A0"/>
                </a:solidFill>
              </a:rPr>
              <a:t>CJK, </a:t>
            </a:r>
            <a:r>
              <a:rPr lang="en-US" dirty="0" smtClean="0">
                <a:solidFill>
                  <a:srgbClr val="7030A0"/>
                </a:solidFill>
              </a:rPr>
              <a:t>Cyrillic, Hebrew, Arabic, etc.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 series of training sessions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BIBFRAME training session 1-3 + exercises</a:t>
            </a:r>
          </a:p>
          <a:p>
            <a:r>
              <a:rPr lang="en-US" sz="3600" dirty="0">
                <a:solidFill>
                  <a:srgbClr val="7030A0"/>
                </a:solidFill>
              </a:rPr>
              <a:t>BIBFRAME </a:t>
            </a:r>
            <a:r>
              <a:rPr lang="en-US" sz="3600" dirty="0" smtClean="0">
                <a:solidFill>
                  <a:srgbClr val="7030A0"/>
                </a:solidFill>
              </a:rPr>
              <a:t>classes: diagram &amp; hierarchical listing</a:t>
            </a:r>
          </a:p>
          <a:p>
            <a:r>
              <a:rPr lang="en-US" sz="3600" dirty="0">
                <a:solidFill>
                  <a:srgbClr val="7030A0"/>
                </a:solidFill>
              </a:rPr>
              <a:t>BIBFRAME </a:t>
            </a:r>
            <a:r>
              <a:rPr lang="en-US" sz="3600" dirty="0" smtClean="0">
                <a:solidFill>
                  <a:srgbClr val="7030A0"/>
                </a:solidFill>
              </a:rPr>
              <a:t>in RDF/XML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Schema.org and RDA/RDF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Core Group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Head of Cataloging and Metadata Services - Chair and Instructor (Joseph </a:t>
            </a:r>
            <a:r>
              <a:rPr lang="en-US" dirty="0" err="1" smtClean="0">
                <a:solidFill>
                  <a:srgbClr val="7030A0"/>
                </a:solidFill>
              </a:rPr>
              <a:t>Kiegel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Principal Cataloger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Metadata Librarian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Catalogers of special formats (e.g., serials, media, maps, music, archival resources)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International Studies catalogers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Head of Technical Services of East Asia Library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Slavic Cataloger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Testing </a:t>
            </a:r>
            <a:r>
              <a:rPr lang="en-US" sz="3600" dirty="0">
                <a:solidFill>
                  <a:srgbClr val="7030A0"/>
                </a:solidFill>
              </a:rPr>
              <a:t>procedures, observations and </a:t>
            </a:r>
            <a:r>
              <a:rPr lang="en-US" sz="3600" dirty="0" smtClean="0">
                <a:solidFill>
                  <a:srgbClr val="7030A0"/>
                </a:solidFill>
              </a:rPr>
              <a:t>outcome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Testers select examples/records for the Chair to convert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Testers verify the converted data against its original MARC record, and have group discussions.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Chair reports anything wrong to LC for correction.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Chair maintains a BIBFRAME Issues List with ticket numbers on GitHub (e.g. #XX) as well as an indication whether each issue was submitted by UW or another institution.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1905" cy="63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0" y="152400"/>
            <a:ext cx="9051131" cy="65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" y="762000"/>
            <a:ext cx="9108281" cy="50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5832"/>
            <a:ext cx="8045672" cy="6732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304800"/>
            <a:ext cx="1524000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Source record from Alma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617</Words>
  <Application>Microsoft Office PowerPoint</Application>
  <PresentationFormat>On-screen Show (4:3)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BIBFRAME Testing at the University of Washington</vt:lpstr>
      <vt:lpstr>Goals</vt:lpstr>
      <vt:lpstr>A series of training sessions</vt:lpstr>
      <vt:lpstr>Core Group</vt:lpstr>
      <vt:lpstr>Testing procedures, observations and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UW BIBFRAME Issues List: some examples (94 comments from UW)   </vt:lpstr>
      <vt:lpstr>BIBFRAME Issues List: related to CJK examples</vt:lpstr>
      <vt:lpstr>Next Steps</vt:lpstr>
      <vt:lpstr>RDA/RDF vs. BIBFRAME</vt:lpstr>
      <vt:lpstr>As Linked Data</vt:lpstr>
      <vt:lpstr>As Carriers</vt:lpstr>
      <vt:lpstr>Example of a Hybrid (BIBFRAME and RDA/RDF) Title</vt:lpstr>
      <vt:lpstr>PowerPoint Presentation</vt:lpstr>
    </vt:vector>
  </TitlesOfParts>
  <Company>University of Washington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BibFrame Testing at the University of Washington: experiences in general and CJK scripts</dc:title>
  <dc:creator>Administrator</dc:creator>
  <cp:lastModifiedBy>Lori Robare</cp:lastModifiedBy>
  <cp:revision>44</cp:revision>
  <dcterms:created xsi:type="dcterms:W3CDTF">2015-03-03T17:43:41Z</dcterms:created>
  <dcterms:modified xsi:type="dcterms:W3CDTF">2015-04-14T17:36:30Z</dcterms:modified>
</cp:coreProperties>
</file>