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notesMasterIdLst>
    <p:notesMasterId r:id="rId45"/>
  </p:notesMasterIdLst>
  <p:sldIdLst>
    <p:sldId id="256" r:id="rId3"/>
    <p:sldId id="258" r:id="rId4"/>
    <p:sldId id="257" r:id="rId5"/>
    <p:sldId id="259" r:id="rId6"/>
    <p:sldId id="260" r:id="rId7"/>
    <p:sldId id="275" r:id="rId8"/>
    <p:sldId id="264" r:id="rId9"/>
    <p:sldId id="266" r:id="rId10"/>
    <p:sldId id="269" r:id="rId11"/>
    <p:sldId id="265" r:id="rId12"/>
    <p:sldId id="267" r:id="rId13"/>
    <p:sldId id="268" r:id="rId14"/>
    <p:sldId id="270" r:id="rId15"/>
    <p:sldId id="272" r:id="rId16"/>
    <p:sldId id="263" r:id="rId17"/>
    <p:sldId id="273" r:id="rId18"/>
    <p:sldId id="274" r:id="rId19"/>
    <p:sldId id="278" r:id="rId20"/>
    <p:sldId id="294" r:id="rId21"/>
    <p:sldId id="271" r:id="rId22"/>
    <p:sldId id="306" r:id="rId23"/>
    <p:sldId id="282" r:id="rId24"/>
    <p:sldId id="285" r:id="rId25"/>
    <p:sldId id="283" r:id="rId26"/>
    <p:sldId id="297" r:id="rId27"/>
    <p:sldId id="277" r:id="rId28"/>
    <p:sldId id="298" r:id="rId29"/>
    <p:sldId id="299" r:id="rId30"/>
    <p:sldId id="280" r:id="rId31"/>
    <p:sldId id="303" r:id="rId32"/>
    <p:sldId id="293" r:id="rId33"/>
    <p:sldId id="281" r:id="rId34"/>
    <p:sldId id="304" r:id="rId35"/>
    <p:sldId id="305" r:id="rId36"/>
    <p:sldId id="286" r:id="rId37"/>
    <p:sldId id="287" r:id="rId38"/>
    <p:sldId id="288" r:id="rId39"/>
    <p:sldId id="290" r:id="rId40"/>
    <p:sldId id="289" r:id="rId41"/>
    <p:sldId id="291" r:id="rId42"/>
    <p:sldId id="292" r:id="rId43"/>
    <p:sldId id="307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28" d="100"/>
          <a:sy n="128" d="100"/>
        </p:scale>
        <p:origin x="100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543E3F-D6B4-400B-95F1-E8C382589B89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3D95E73-2EA1-4678-A69E-79465DC1D716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GB" dirty="0" smtClean="0"/>
            <a:t>Work</a:t>
          </a:r>
          <a:endParaRPr lang="en-GB" dirty="0"/>
        </a:p>
      </dgm:t>
    </dgm:pt>
    <dgm:pt modelId="{518004C2-A9F3-429A-ADBA-BEB59E880F80}" type="parTrans" cxnId="{65A5B61D-D558-4106-A701-995B8D9A1790}">
      <dgm:prSet/>
      <dgm:spPr/>
      <dgm:t>
        <a:bodyPr/>
        <a:lstStyle/>
        <a:p>
          <a:endParaRPr lang="en-GB"/>
        </a:p>
      </dgm:t>
    </dgm:pt>
    <dgm:pt modelId="{64B7FE43-F37D-4070-8ABB-5D64D1B206A9}" type="sibTrans" cxnId="{65A5B61D-D558-4106-A701-995B8D9A1790}">
      <dgm:prSet/>
      <dgm:spPr/>
      <dgm:t>
        <a:bodyPr/>
        <a:lstStyle/>
        <a:p>
          <a:endParaRPr lang="en-GB"/>
        </a:p>
      </dgm:t>
    </dgm:pt>
    <dgm:pt modelId="{D14388C7-8C99-450E-A8BE-1BC57093D393}">
      <dgm:prSet phldrT="[Text]"/>
      <dgm:spPr>
        <a:solidFill>
          <a:schemeClr val="accent3">
            <a:lumMod val="50000"/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Expression</a:t>
          </a:r>
          <a:endParaRPr lang="en-GB" dirty="0">
            <a:solidFill>
              <a:schemeClr val="bg1"/>
            </a:solidFill>
          </a:endParaRPr>
        </a:p>
      </dgm:t>
    </dgm:pt>
    <dgm:pt modelId="{6961475A-EE52-411B-B6B1-3C104712992E}" type="parTrans" cxnId="{21D98CBD-A869-44F3-9066-C8D2EEA3979D}">
      <dgm:prSet/>
      <dgm:spPr/>
      <dgm:t>
        <a:bodyPr/>
        <a:lstStyle/>
        <a:p>
          <a:endParaRPr lang="en-GB"/>
        </a:p>
      </dgm:t>
    </dgm:pt>
    <dgm:pt modelId="{F8FD4B3E-DEAB-4F06-9DDF-2EFAD10AD11F}" type="sibTrans" cxnId="{21D98CBD-A869-44F3-9066-C8D2EEA3979D}">
      <dgm:prSet/>
      <dgm:spPr/>
      <dgm:t>
        <a:bodyPr/>
        <a:lstStyle/>
        <a:p>
          <a:endParaRPr lang="en-GB"/>
        </a:p>
      </dgm:t>
    </dgm:pt>
    <dgm:pt modelId="{9CBC1A3E-6C38-414E-87CC-245EA784D992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Manifestation</a:t>
          </a:r>
          <a:endParaRPr lang="en-GB" dirty="0">
            <a:solidFill>
              <a:schemeClr val="bg1"/>
            </a:solidFill>
          </a:endParaRPr>
        </a:p>
      </dgm:t>
    </dgm:pt>
    <dgm:pt modelId="{B562F31D-A1E5-485D-B452-1B0A8FF73BDD}" type="parTrans" cxnId="{FB71D939-171A-4EB0-8D65-5FB0A49E288E}">
      <dgm:prSet/>
      <dgm:spPr/>
      <dgm:t>
        <a:bodyPr/>
        <a:lstStyle/>
        <a:p>
          <a:endParaRPr lang="en-GB"/>
        </a:p>
      </dgm:t>
    </dgm:pt>
    <dgm:pt modelId="{75B67AF4-1864-45D1-BFFB-8010019AC60B}" type="sibTrans" cxnId="{FB71D939-171A-4EB0-8D65-5FB0A49E288E}">
      <dgm:prSet/>
      <dgm:spPr/>
      <dgm:t>
        <a:bodyPr/>
        <a:lstStyle/>
        <a:p>
          <a:endParaRPr lang="en-GB"/>
        </a:p>
      </dgm:t>
    </dgm:pt>
    <dgm:pt modelId="{5D4585B5-724E-4448-9572-05901CC994D3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GB" dirty="0" smtClean="0"/>
            <a:t>Work</a:t>
          </a:r>
          <a:endParaRPr lang="en-GB" dirty="0"/>
        </a:p>
      </dgm:t>
    </dgm:pt>
    <dgm:pt modelId="{58C80A95-EA35-4483-B1D1-757F53E43141}" type="parTrans" cxnId="{00F70C3F-D77E-4F70-BD09-8ADB8A202163}">
      <dgm:prSet/>
      <dgm:spPr/>
      <dgm:t>
        <a:bodyPr/>
        <a:lstStyle/>
        <a:p>
          <a:endParaRPr lang="en-GB"/>
        </a:p>
      </dgm:t>
    </dgm:pt>
    <dgm:pt modelId="{91FED62C-D281-4D2D-B29B-1F583414D918}" type="sibTrans" cxnId="{00F70C3F-D77E-4F70-BD09-8ADB8A202163}">
      <dgm:prSet/>
      <dgm:spPr/>
      <dgm:t>
        <a:bodyPr/>
        <a:lstStyle/>
        <a:p>
          <a:endParaRPr lang="en-GB"/>
        </a:p>
      </dgm:t>
    </dgm:pt>
    <dgm:pt modelId="{D402868B-3862-4FBF-8851-4F64208333BE}">
      <dgm:prSet phldrT="[Text]"/>
      <dgm:spPr>
        <a:solidFill>
          <a:schemeClr val="accent4">
            <a:lumMod val="75000"/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Instance</a:t>
          </a:r>
          <a:endParaRPr lang="en-GB" dirty="0">
            <a:solidFill>
              <a:schemeClr val="bg1"/>
            </a:solidFill>
          </a:endParaRPr>
        </a:p>
      </dgm:t>
    </dgm:pt>
    <dgm:pt modelId="{7E13FB83-5068-49CB-9A46-E573599FBDFB}" type="parTrans" cxnId="{04ED16F5-BCED-40D2-9D2A-D71486152ED3}">
      <dgm:prSet/>
      <dgm:spPr/>
      <dgm:t>
        <a:bodyPr/>
        <a:lstStyle/>
        <a:p>
          <a:endParaRPr lang="en-GB"/>
        </a:p>
      </dgm:t>
    </dgm:pt>
    <dgm:pt modelId="{AE9F0ACD-216B-45D6-B833-500EAC82572B}" type="sibTrans" cxnId="{04ED16F5-BCED-40D2-9D2A-D71486152ED3}">
      <dgm:prSet/>
      <dgm:spPr/>
      <dgm:t>
        <a:bodyPr/>
        <a:lstStyle/>
        <a:p>
          <a:endParaRPr lang="en-GB"/>
        </a:p>
      </dgm:t>
    </dgm:pt>
    <dgm:pt modelId="{8A4B0121-541D-4707-86E8-867F3F0E26CF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dirty="0" smtClean="0"/>
            <a:t>Annotation</a:t>
          </a:r>
          <a:endParaRPr lang="en-GB" dirty="0"/>
        </a:p>
      </dgm:t>
    </dgm:pt>
    <dgm:pt modelId="{9601974C-F748-4C31-9CA2-4596B6F75116}" type="parTrans" cxnId="{1B21F24F-6A2A-4735-BBC2-7414576A1313}">
      <dgm:prSet/>
      <dgm:spPr/>
      <dgm:t>
        <a:bodyPr/>
        <a:lstStyle/>
        <a:p>
          <a:endParaRPr lang="en-GB"/>
        </a:p>
      </dgm:t>
    </dgm:pt>
    <dgm:pt modelId="{25D761F4-1E81-406F-AC30-C78A2050566B}" type="sibTrans" cxnId="{1B21F24F-6A2A-4735-BBC2-7414576A1313}">
      <dgm:prSet/>
      <dgm:spPr/>
      <dgm:t>
        <a:bodyPr/>
        <a:lstStyle/>
        <a:p>
          <a:endParaRPr lang="en-GB"/>
        </a:p>
      </dgm:t>
    </dgm:pt>
    <dgm:pt modelId="{2D4FFABE-FD85-40A9-AD82-EE6DA1E448AC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dirty="0" smtClean="0"/>
            <a:t>Item</a:t>
          </a:r>
          <a:endParaRPr lang="en-GB" dirty="0"/>
        </a:p>
      </dgm:t>
    </dgm:pt>
    <dgm:pt modelId="{B58E8C10-2B52-4387-8692-230E62B0ACE3}" type="parTrans" cxnId="{0C9A7239-C138-4F20-9B53-13FC420EFCE6}">
      <dgm:prSet/>
      <dgm:spPr/>
      <dgm:t>
        <a:bodyPr/>
        <a:lstStyle/>
        <a:p>
          <a:endParaRPr lang="en-GB"/>
        </a:p>
      </dgm:t>
    </dgm:pt>
    <dgm:pt modelId="{F8AA6F3F-618C-4D96-8496-D5459C3E78FF}" type="sibTrans" cxnId="{0C9A7239-C138-4F20-9B53-13FC420EFCE6}">
      <dgm:prSet/>
      <dgm:spPr/>
      <dgm:t>
        <a:bodyPr/>
        <a:lstStyle/>
        <a:p>
          <a:endParaRPr lang="en-GB"/>
        </a:p>
      </dgm:t>
    </dgm:pt>
    <dgm:pt modelId="{32AA5A90-AD49-454D-A622-683AB528BDD9}" type="pres">
      <dgm:prSet presAssocID="{1F543E3F-D6B4-400B-95F1-E8C382589B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88EA6D5-CF98-4CD7-8DF0-716DEA37C6D9}" type="pres">
      <dgm:prSet presAssocID="{C3D95E73-2EA1-4678-A69E-79465DC1D716}" presName="vertFlow" presStyleCnt="0"/>
      <dgm:spPr/>
    </dgm:pt>
    <dgm:pt modelId="{3E28D1A6-B9FA-4EDD-B55F-041788B85C52}" type="pres">
      <dgm:prSet presAssocID="{C3D95E73-2EA1-4678-A69E-79465DC1D716}" presName="header" presStyleLbl="node1" presStyleIdx="0" presStyleCnt="2"/>
      <dgm:spPr/>
      <dgm:t>
        <a:bodyPr/>
        <a:lstStyle/>
        <a:p>
          <a:endParaRPr lang="en-GB"/>
        </a:p>
      </dgm:t>
    </dgm:pt>
    <dgm:pt modelId="{6CAFC23D-F1B2-4221-A87C-91673A3CD8F1}" type="pres">
      <dgm:prSet presAssocID="{6961475A-EE52-411B-B6B1-3C104712992E}" presName="parTrans" presStyleLbl="sibTrans2D1" presStyleIdx="0" presStyleCnt="5"/>
      <dgm:spPr/>
      <dgm:t>
        <a:bodyPr/>
        <a:lstStyle/>
        <a:p>
          <a:endParaRPr lang="en-GB"/>
        </a:p>
      </dgm:t>
    </dgm:pt>
    <dgm:pt modelId="{C44ED933-D096-45CE-A942-CAC860FBBB76}" type="pres">
      <dgm:prSet presAssocID="{D14388C7-8C99-450E-A8BE-1BC57093D393}" presName="child" presStyleLbl="alignAccFollow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EAEA26-3F00-4170-AD5E-DA7568E6A6B7}" type="pres">
      <dgm:prSet presAssocID="{F8FD4B3E-DEAB-4F06-9DDF-2EFAD10AD11F}" presName="sibTrans" presStyleLbl="sibTrans2D1" presStyleIdx="1" presStyleCnt="5"/>
      <dgm:spPr/>
      <dgm:t>
        <a:bodyPr/>
        <a:lstStyle/>
        <a:p>
          <a:endParaRPr lang="en-GB"/>
        </a:p>
      </dgm:t>
    </dgm:pt>
    <dgm:pt modelId="{8B78E7BB-18E0-403B-9788-3F67EEA7F05E}" type="pres">
      <dgm:prSet presAssocID="{9CBC1A3E-6C38-414E-87CC-245EA784D992}" presName="child" presStyleLbl="alignAccFollow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4BF868-ED01-45D5-B6B7-E4728BA79F0C}" type="pres">
      <dgm:prSet presAssocID="{75B67AF4-1864-45D1-BFFB-8010019AC60B}" presName="sibTrans" presStyleLbl="sibTrans2D1" presStyleIdx="2" presStyleCnt="5"/>
      <dgm:spPr/>
      <dgm:t>
        <a:bodyPr/>
        <a:lstStyle/>
        <a:p>
          <a:endParaRPr lang="en-GB"/>
        </a:p>
      </dgm:t>
    </dgm:pt>
    <dgm:pt modelId="{8908C064-EB7A-4847-B7B6-8B7EBFCFD67B}" type="pres">
      <dgm:prSet presAssocID="{2D4FFABE-FD85-40A9-AD82-EE6DA1E448AC}" presName="child" presStyleLbl="alignAccFollow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A9663A-0F41-47E8-985A-7B24F638E301}" type="pres">
      <dgm:prSet presAssocID="{C3D95E73-2EA1-4678-A69E-79465DC1D716}" presName="hSp" presStyleCnt="0"/>
      <dgm:spPr/>
    </dgm:pt>
    <dgm:pt modelId="{2D84B5A1-E154-438E-A14E-8117051FF1B5}" type="pres">
      <dgm:prSet presAssocID="{5D4585B5-724E-4448-9572-05901CC994D3}" presName="vertFlow" presStyleCnt="0"/>
      <dgm:spPr/>
    </dgm:pt>
    <dgm:pt modelId="{5AF48D0A-5517-491D-A200-95688EE14EF6}" type="pres">
      <dgm:prSet presAssocID="{5D4585B5-724E-4448-9572-05901CC994D3}" presName="header" presStyleLbl="node1" presStyleIdx="1" presStyleCnt="2" custScaleY="242584" custLinFactNeighborX="175" custLinFactNeighborY="-15657"/>
      <dgm:spPr/>
      <dgm:t>
        <a:bodyPr/>
        <a:lstStyle/>
        <a:p>
          <a:endParaRPr lang="en-GB"/>
        </a:p>
      </dgm:t>
    </dgm:pt>
    <dgm:pt modelId="{25DF1118-1F74-408C-8EB1-50D5AB33FEFD}" type="pres">
      <dgm:prSet presAssocID="{7E13FB83-5068-49CB-9A46-E573599FBDFB}" presName="parTrans" presStyleLbl="sibTrans2D1" presStyleIdx="3" presStyleCnt="5"/>
      <dgm:spPr/>
      <dgm:t>
        <a:bodyPr/>
        <a:lstStyle/>
        <a:p>
          <a:endParaRPr lang="en-GB"/>
        </a:p>
      </dgm:t>
    </dgm:pt>
    <dgm:pt modelId="{716F8E80-3490-4140-BBF3-8CFCCAE09042}" type="pres">
      <dgm:prSet presAssocID="{D402868B-3862-4FBF-8851-4F64208333BE}" presName="child" presStyleLbl="alignAccFollowNode1" presStyleIdx="3" presStyleCnt="5" custLinFactNeighborX="175" custLinFactNeighborY="-3467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0444F2-32B0-4771-8760-F2C548F00F25}" type="pres">
      <dgm:prSet presAssocID="{AE9F0ACD-216B-45D6-B833-500EAC82572B}" presName="sibTrans" presStyleLbl="sibTrans2D1" presStyleIdx="4" presStyleCnt="5"/>
      <dgm:spPr/>
      <dgm:t>
        <a:bodyPr/>
        <a:lstStyle/>
        <a:p>
          <a:endParaRPr lang="en-GB"/>
        </a:p>
      </dgm:t>
    </dgm:pt>
    <dgm:pt modelId="{8D5335A3-A76E-438C-B887-111FD26CFB8D}" type="pres">
      <dgm:prSet presAssocID="{8A4B0121-541D-4707-86E8-867F3F0E26CF}" presName="child" presStyleLbl="alignAccFollowNode1" presStyleIdx="4" presStyleCnt="5" custLinFactNeighborX="175" custLinFactNeighborY="-2000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9A7239-C138-4F20-9B53-13FC420EFCE6}" srcId="{C3D95E73-2EA1-4678-A69E-79465DC1D716}" destId="{2D4FFABE-FD85-40A9-AD82-EE6DA1E448AC}" srcOrd="2" destOrd="0" parTransId="{B58E8C10-2B52-4387-8692-230E62B0ACE3}" sibTransId="{F8AA6F3F-618C-4D96-8496-D5459C3E78FF}"/>
    <dgm:cxn modelId="{9BCB6FF5-0C86-4CFC-9D5C-612C8583FBC7}" type="presOf" srcId="{C3D95E73-2EA1-4678-A69E-79465DC1D716}" destId="{3E28D1A6-B9FA-4EDD-B55F-041788B85C52}" srcOrd="0" destOrd="0" presId="urn:microsoft.com/office/officeart/2005/8/layout/lProcess1"/>
    <dgm:cxn modelId="{04ED16F5-BCED-40D2-9D2A-D71486152ED3}" srcId="{5D4585B5-724E-4448-9572-05901CC994D3}" destId="{D402868B-3862-4FBF-8851-4F64208333BE}" srcOrd="0" destOrd="0" parTransId="{7E13FB83-5068-49CB-9A46-E573599FBDFB}" sibTransId="{AE9F0ACD-216B-45D6-B833-500EAC82572B}"/>
    <dgm:cxn modelId="{ECD0870F-1B74-4510-97B2-C86092AECB17}" type="presOf" srcId="{8A4B0121-541D-4707-86E8-867F3F0E26CF}" destId="{8D5335A3-A76E-438C-B887-111FD26CFB8D}" srcOrd="0" destOrd="0" presId="urn:microsoft.com/office/officeart/2005/8/layout/lProcess1"/>
    <dgm:cxn modelId="{4564E932-5E8C-491C-B1AF-785D0177E16D}" type="presOf" srcId="{5D4585B5-724E-4448-9572-05901CC994D3}" destId="{5AF48D0A-5517-491D-A200-95688EE14EF6}" srcOrd="0" destOrd="0" presId="urn:microsoft.com/office/officeart/2005/8/layout/lProcess1"/>
    <dgm:cxn modelId="{0009A0F8-B5DB-4A5E-96BD-4C1E5FE796CD}" type="presOf" srcId="{F8FD4B3E-DEAB-4F06-9DDF-2EFAD10AD11F}" destId="{FBEAEA26-3F00-4170-AD5E-DA7568E6A6B7}" srcOrd="0" destOrd="0" presId="urn:microsoft.com/office/officeart/2005/8/layout/lProcess1"/>
    <dgm:cxn modelId="{CCA930AC-E1A7-40E9-87A4-9406DF6A9F3B}" type="presOf" srcId="{D14388C7-8C99-450E-A8BE-1BC57093D393}" destId="{C44ED933-D096-45CE-A942-CAC860FBBB76}" srcOrd="0" destOrd="0" presId="urn:microsoft.com/office/officeart/2005/8/layout/lProcess1"/>
    <dgm:cxn modelId="{1B21F24F-6A2A-4735-BBC2-7414576A1313}" srcId="{5D4585B5-724E-4448-9572-05901CC994D3}" destId="{8A4B0121-541D-4707-86E8-867F3F0E26CF}" srcOrd="1" destOrd="0" parTransId="{9601974C-F748-4C31-9CA2-4596B6F75116}" sibTransId="{25D761F4-1E81-406F-AC30-C78A2050566B}"/>
    <dgm:cxn modelId="{FB71D939-171A-4EB0-8D65-5FB0A49E288E}" srcId="{C3D95E73-2EA1-4678-A69E-79465DC1D716}" destId="{9CBC1A3E-6C38-414E-87CC-245EA784D992}" srcOrd="1" destOrd="0" parTransId="{B562F31D-A1E5-485D-B452-1B0A8FF73BDD}" sibTransId="{75B67AF4-1864-45D1-BFFB-8010019AC60B}"/>
    <dgm:cxn modelId="{21D98CBD-A869-44F3-9066-C8D2EEA3979D}" srcId="{C3D95E73-2EA1-4678-A69E-79465DC1D716}" destId="{D14388C7-8C99-450E-A8BE-1BC57093D393}" srcOrd="0" destOrd="0" parTransId="{6961475A-EE52-411B-B6B1-3C104712992E}" sibTransId="{F8FD4B3E-DEAB-4F06-9DDF-2EFAD10AD11F}"/>
    <dgm:cxn modelId="{CDDC374A-A32F-4D92-AF20-659C0119CD41}" type="presOf" srcId="{9CBC1A3E-6C38-414E-87CC-245EA784D992}" destId="{8B78E7BB-18E0-403B-9788-3F67EEA7F05E}" srcOrd="0" destOrd="0" presId="urn:microsoft.com/office/officeart/2005/8/layout/lProcess1"/>
    <dgm:cxn modelId="{DD46318F-76AD-4B63-9BFA-E8FE8F205E5F}" type="presOf" srcId="{D402868B-3862-4FBF-8851-4F64208333BE}" destId="{716F8E80-3490-4140-BBF3-8CFCCAE09042}" srcOrd="0" destOrd="0" presId="urn:microsoft.com/office/officeart/2005/8/layout/lProcess1"/>
    <dgm:cxn modelId="{23B54EC0-FC69-4980-996C-94D5C7CF43E9}" type="presOf" srcId="{6961475A-EE52-411B-B6B1-3C104712992E}" destId="{6CAFC23D-F1B2-4221-A87C-91673A3CD8F1}" srcOrd="0" destOrd="0" presId="urn:microsoft.com/office/officeart/2005/8/layout/lProcess1"/>
    <dgm:cxn modelId="{65A5B61D-D558-4106-A701-995B8D9A1790}" srcId="{1F543E3F-D6B4-400B-95F1-E8C382589B89}" destId="{C3D95E73-2EA1-4678-A69E-79465DC1D716}" srcOrd="0" destOrd="0" parTransId="{518004C2-A9F3-429A-ADBA-BEB59E880F80}" sibTransId="{64B7FE43-F37D-4070-8ABB-5D64D1B206A9}"/>
    <dgm:cxn modelId="{0D30B032-429A-492D-BD09-23C64F3186B0}" type="presOf" srcId="{2D4FFABE-FD85-40A9-AD82-EE6DA1E448AC}" destId="{8908C064-EB7A-4847-B7B6-8B7EBFCFD67B}" srcOrd="0" destOrd="0" presId="urn:microsoft.com/office/officeart/2005/8/layout/lProcess1"/>
    <dgm:cxn modelId="{00F70C3F-D77E-4F70-BD09-8ADB8A202163}" srcId="{1F543E3F-D6B4-400B-95F1-E8C382589B89}" destId="{5D4585B5-724E-4448-9572-05901CC994D3}" srcOrd="1" destOrd="0" parTransId="{58C80A95-EA35-4483-B1D1-757F53E43141}" sibTransId="{91FED62C-D281-4D2D-B29B-1F583414D918}"/>
    <dgm:cxn modelId="{CFB30360-DA09-4209-A3A7-5D82637A9A60}" type="presOf" srcId="{7E13FB83-5068-49CB-9A46-E573599FBDFB}" destId="{25DF1118-1F74-408C-8EB1-50D5AB33FEFD}" srcOrd="0" destOrd="0" presId="urn:microsoft.com/office/officeart/2005/8/layout/lProcess1"/>
    <dgm:cxn modelId="{221E38A5-EA2C-4747-8BAA-AE7E5C9E107C}" type="presOf" srcId="{AE9F0ACD-216B-45D6-B833-500EAC82572B}" destId="{C40444F2-32B0-4771-8760-F2C548F00F25}" srcOrd="0" destOrd="0" presId="urn:microsoft.com/office/officeart/2005/8/layout/lProcess1"/>
    <dgm:cxn modelId="{FE5055C9-F9AF-4F1B-957C-206725CAA13D}" type="presOf" srcId="{75B67AF4-1864-45D1-BFFB-8010019AC60B}" destId="{9D4BF868-ED01-45D5-B6B7-E4728BA79F0C}" srcOrd="0" destOrd="0" presId="urn:microsoft.com/office/officeart/2005/8/layout/lProcess1"/>
    <dgm:cxn modelId="{6C6B1A7E-D114-47C6-904F-0CBF2505093D}" type="presOf" srcId="{1F543E3F-D6B4-400B-95F1-E8C382589B89}" destId="{32AA5A90-AD49-454D-A622-683AB528BDD9}" srcOrd="0" destOrd="0" presId="urn:microsoft.com/office/officeart/2005/8/layout/lProcess1"/>
    <dgm:cxn modelId="{519E4419-0D8B-440E-B47A-96CCDB5C7009}" type="presParOf" srcId="{32AA5A90-AD49-454D-A622-683AB528BDD9}" destId="{688EA6D5-CF98-4CD7-8DF0-716DEA37C6D9}" srcOrd="0" destOrd="0" presId="urn:microsoft.com/office/officeart/2005/8/layout/lProcess1"/>
    <dgm:cxn modelId="{CC615A17-4C39-43F1-B671-BE593012B648}" type="presParOf" srcId="{688EA6D5-CF98-4CD7-8DF0-716DEA37C6D9}" destId="{3E28D1A6-B9FA-4EDD-B55F-041788B85C52}" srcOrd="0" destOrd="0" presId="urn:microsoft.com/office/officeart/2005/8/layout/lProcess1"/>
    <dgm:cxn modelId="{8B79FF9A-50F1-40EE-9E83-4A7DCE48E2F9}" type="presParOf" srcId="{688EA6D5-CF98-4CD7-8DF0-716DEA37C6D9}" destId="{6CAFC23D-F1B2-4221-A87C-91673A3CD8F1}" srcOrd="1" destOrd="0" presId="urn:microsoft.com/office/officeart/2005/8/layout/lProcess1"/>
    <dgm:cxn modelId="{88E830C2-EE9A-4AC5-85C0-2CD2E04742CB}" type="presParOf" srcId="{688EA6D5-CF98-4CD7-8DF0-716DEA37C6D9}" destId="{C44ED933-D096-45CE-A942-CAC860FBBB76}" srcOrd="2" destOrd="0" presId="urn:microsoft.com/office/officeart/2005/8/layout/lProcess1"/>
    <dgm:cxn modelId="{6458901D-362A-46DB-BF44-352F6EE05134}" type="presParOf" srcId="{688EA6D5-CF98-4CD7-8DF0-716DEA37C6D9}" destId="{FBEAEA26-3F00-4170-AD5E-DA7568E6A6B7}" srcOrd="3" destOrd="0" presId="urn:microsoft.com/office/officeart/2005/8/layout/lProcess1"/>
    <dgm:cxn modelId="{62ADC279-0A16-434F-AA67-B6634B51262D}" type="presParOf" srcId="{688EA6D5-CF98-4CD7-8DF0-716DEA37C6D9}" destId="{8B78E7BB-18E0-403B-9788-3F67EEA7F05E}" srcOrd="4" destOrd="0" presId="urn:microsoft.com/office/officeart/2005/8/layout/lProcess1"/>
    <dgm:cxn modelId="{666E1DC7-0D1F-4AC5-89DB-13996049FBBD}" type="presParOf" srcId="{688EA6D5-CF98-4CD7-8DF0-716DEA37C6D9}" destId="{9D4BF868-ED01-45D5-B6B7-E4728BA79F0C}" srcOrd="5" destOrd="0" presId="urn:microsoft.com/office/officeart/2005/8/layout/lProcess1"/>
    <dgm:cxn modelId="{96C45DC4-1BF6-42E5-8A09-60DEB74854E7}" type="presParOf" srcId="{688EA6D5-CF98-4CD7-8DF0-716DEA37C6D9}" destId="{8908C064-EB7A-4847-B7B6-8B7EBFCFD67B}" srcOrd="6" destOrd="0" presId="urn:microsoft.com/office/officeart/2005/8/layout/lProcess1"/>
    <dgm:cxn modelId="{0C0F4B38-7A66-40DB-A552-181014B63D0D}" type="presParOf" srcId="{32AA5A90-AD49-454D-A622-683AB528BDD9}" destId="{54A9663A-0F41-47E8-985A-7B24F638E301}" srcOrd="1" destOrd="0" presId="urn:microsoft.com/office/officeart/2005/8/layout/lProcess1"/>
    <dgm:cxn modelId="{33AEC1DD-A662-43A6-81F4-227B79FBF8D5}" type="presParOf" srcId="{32AA5A90-AD49-454D-A622-683AB528BDD9}" destId="{2D84B5A1-E154-438E-A14E-8117051FF1B5}" srcOrd="2" destOrd="0" presId="urn:microsoft.com/office/officeart/2005/8/layout/lProcess1"/>
    <dgm:cxn modelId="{3308601F-1D2A-4794-BB20-C883E246155E}" type="presParOf" srcId="{2D84B5A1-E154-438E-A14E-8117051FF1B5}" destId="{5AF48D0A-5517-491D-A200-95688EE14EF6}" srcOrd="0" destOrd="0" presId="urn:microsoft.com/office/officeart/2005/8/layout/lProcess1"/>
    <dgm:cxn modelId="{87E12796-84F3-4A81-A1B7-8A80A604BF63}" type="presParOf" srcId="{2D84B5A1-E154-438E-A14E-8117051FF1B5}" destId="{25DF1118-1F74-408C-8EB1-50D5AB33FEFD}" srcOrd="1" destOrd="0" presId="urn:microsoft.com/office/officeart/2005/8/layout/lProcess1"/>
    <dgm:cxn modelId="{34E517E8-D87F-4A6C-9EF9-235CC0A0D61D}" type="presParOf" srcId="{2D84B5A1-E154-438E-A14E-8117051FF1B5}" destId="{716F8E80-3490-4140-BBF3-8CFCCAE09042}" srcOrd="2" destOrd="0" presId="urn:microsoft.com/office/officeart/2005/8/layout/lProcess1"/>
    <dgm:cxn modelId="{E1050E97-8665-4417-9EA7-2C5F2FC826E2}" type="presParOf" srcId="{2D84B5A1-E154-438E-A14E-8117051FF1B5}" destId="{C40444F2-32B0-4771-8760-F2C548F00F25}" srcOrd="3" destOrd="0" presId="urn:microsoft.com/office/officeart/2005/8/layout/lProcess1"/>
    <dgm:cxn modelId="{9B01EFB6-780E-4E25-8643-F5D858DF1CB5}" type="presParOf" srcId="{2D84B5A1-E154-438E-A14E-8117051FF1B5}" destId="{8D5335A3-A76E-438C-B887-111FD26CFB8D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6CEEA-012D-4C6E-AF89-A6536EB472D1}" type="datetimeFigureOut">
              <a:rPr lang="en-US" smtClean="0"/>
              <a:pPr/>
              <a:t>4/20/2015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012A1-6FE0-4A4F-BEDD-B199CCF082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3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AD2830-F273-4060-86D4-4212F88387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86030-5CC8-4862-BD32-64EE76B21CF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7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86A5-5193-4F6E-B814-5140BB00CB2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6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D484-F614-4F83-9E0A-076B4E5CA0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4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13AC2-A539-44A5-A75A-C18879A016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5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CBDDE-ADDB-4969-B498-C64558BF098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2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9A621-527F-4419-8114-66700E9D8B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5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A4931-8AD3-4F39-AFC6-75B29812910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9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F9D10-0EE8-4FE1-A679-2758A24CF5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2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2B9CC-8F96-454A-86EE-0F0157364D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1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DDB1C-7DF6-4C06-BC2C-8CA3CB84B2E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9F1CA9D-7821-47AD-A6E4-8DB98AEA0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uoregon.edu/kelleym/KM_MWpresentation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clipart.org/detail/81565/corythosaurus-shadow-mo-02r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editor.bibframe.zepheira.com/static/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.ucdavis.edu/bibflow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hub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bibframe.org/tools/transform/start" TargetMode="External"/><Relationship Id="rId2" Type="http://schemas.openxmlformats.org/officeDocument/2006/relationships/hyperlink" Target="http://bibframe.org/tools/compa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reeset.net/archives/1359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inkeddata.org/fa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DesignIssues/LinkedDat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 VERY SHORT INTRODUCTION TO BIBFRAME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Oregon Library Association</a:t>
            </a:r>
          </a:p>
          <a:p>
            <a:r>
              <a:rPr lang="en-US" dirty="0" smtClean="0"/>
              <a:t>April 16, 2015</a:t>
            </a:r>
          </a:p>
          <a:p>
            <a:endParaRPr lang="en-US" sz="1400" dirty="0" smtClean="0"/>
          </a:p>
          <a:p>
            <a:pPr algn="r"/>
            <a:r>
              <a:rPr lang="en-US" dirty="0"/>
              <a:t>Kelley McGrath</a:t>
            </a:r>
          </a:p>
          <a:p>
            <a:pPr algn="r"/>
            <a:r>
              <a:rPr lang="en-US" dirty="0"/>
              <a:t>University of Oregon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1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Linked Data?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When </a:t>
            </a:r>
            <a:r>
              <a:rPr lang="en-US" dirty="0"/>
              <a:t>someone looks up a URI, provide </a:t>
            </a:r>
            <a:r>
              <a:rPr lang="en-US" dirty="0">
                <a:solidFill>
                  <a:schemeClr val="accent5"/>
                </a:solidFill>
              </a:rPr>
              <a:t>useful information</a:t>
            </a:r>
            <a:r>
              <a:rPr lang="en-US" dirty="0"/>
              <a:t>, using the </a:t>
            </a:r>
            <a:r>
              <a:rPr lang="en-US" dirty="0">
                <a:solidFill>
                  <a:schemeClr val="accent5"/>
                </a:solidFill>
              </a:rPr>
              <a:t>standards</a:t>
            </a:r>
            <a:r>
              <a:rPr lang="en-US" dirty="0"/>
              <a:t> (RDF*, SPARQL)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RDF</a:t>
            </a:r>
            <a:r>
              <a:rPr lang="en-US" dirty="0" smtClean="0"/>
              <a:t> = Resource Description Framework</a:t>
            </a:r>
          </a:p>
          <a:p>
            <a:pPr lvl="1"/>
            <a:r>
              <a:rPr lang="en-US" sz="3200" dirty="0" smtClean="0"/>
              <a:t>Data model based on triples (more later)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SPARQL</a:t>
            </a:r>
            <a:r>
              <a:rPr lang="en-US" dirty="0" smtClean="0"/>
              <a:t> = query language for RDF </a:t>
            </a:r>
          </a:p>
          <a:p>
            <a:pPr marL="400050" lvl="1" indent="0">
              <a:buNone/>
            </a:pPr>
            <a:r>
              <a:rPr lang="en-US" dirty="0" smtClean="0"/>
              <a:t>(something like Z39.50 for MARC)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7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Linked Data?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25" y="1828800"/>
            <a:ext cx="7772400" cy="42672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When </a:t>
            </a:r>
            <a:r>
              <a:rPr lang="en-US" sz="2800" dirty="0"/>
              <a:t>someone looks up a URI, provide useful information, using the standards (RDF*, SPARQL)</a:t>
            </a:r>
          </a:p>
          <a:p>
            <a:endParaRPr lang="en-US" sz="1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279271"/>
            <a:ext cx="65722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8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Linked Data?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699" y="1981200"/>
            <a:ext cx="6600825" cy="41148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Include </a:t>
            </a:r>
            <a:r>
              <a:rPr lang="en-US" sz="2800" dirty="0"/>
              <a:t>links to other </a:t>
            </a:r>
            <a:r>
              <a:rPr lang="en-US" sz="2800" dirty="0" smtClean="0"/>
              <a:t>URIs </a:t>
            </a:r>
            <a:r>
              <a:rPr lang="en-US" sz="2800" dirty="0"/>
              <a:t>so that they can discover more things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550" y="76200"/>
            <a:ext cx="2343150" cy="4467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54435" y="2543175"/>
            <a:ext cx="2019300" cy="3552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70000" y="4181475"/>
            <a:ext cx="5753100" cy="2571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4932" y="3143250"/>
            <a:ext cx="24003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48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Linked Data?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25" y="1752600"/>
            <a:ext cx="7772400" cy="43434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Include </a:t>
            </a:r>
            <a:r>
              <a:rPr lang="en-US" sz="2800" dirty="0"/>
              <a:t>links to other </a:t>
            </a:r>
            <a:r>
              <a:rPr lang="en-US" sz="2800" dirty="0" smtClean="0"/>
              <a:t>URIs </a:t>
            </a:r>
            <a:r>
              <a:rPr lang="en-US" sz="2800" dirty="0"/>
              <a:t>so that they can discover more things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 smtClean="0"/>
              <a:t>Library data can be linked to by others</a:t>
            </a:r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1" y="3429000"/>
            <a:ext cx="7213600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07" y="4006553"/>
            <a:ext cx="89058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10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accent2"/>
                </a:solidFill>
              </a:rPr>
              <a:t>What is Linked Data?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00400"/>
            <a:ext cx="4343400" cy="28956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Include </a:t>
            </a:r>
            <a:r>
              <a:rPr lang="en-US" sz="2800" dirty="0"/>
              <a:t>links to other </a:t>
            </a:r>
            <a:r>
              <a:rPr lang="en-US" sz="2800" dirty="0" smtClean="0"/>
              <a:t>URIs </a:t>
            </a:r>
            <a:r>
              <a:rPr lang="en-US" sz="2800" dirty="0"/>
              <a:t>so that they can discover more things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Library catalogs can pull in contextual information from others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1" y="228600"/>
            <a:ext cx="3962400" cy="25491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3745" y="2362200"/>
            <a:ext cx="423862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59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RDF?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Resource </a:t>
            </a:r>
            <a:r>
              <a:rPr lang="en-US" b="1" dirty="0"/>
              <a:t>Description </a:t>
            </a:r>
            <a:r>
              <a:rPr lang="en-US" b="1" dirty="0" smtClean="0"/>
              <a:t>Framework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Metadata data model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937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RDF?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59725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Statements or Triples</a:t>
            </a:r>
          </a:p>
          <a:p>
            <a:pPr marL="0" indent="0" algn="ctr">
              <a:buNone/>
            </a:pPr>
            <a:r>
              <a:rPr lang="en-US" b="1" dirty="0" smtClean="0"/>
              <a:t>(not records)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u="sng" dirty="0" smtClean="0">
                <a:solidFill>
                  <a:schemeClr val="accent5"/>
                </a:solidFill>
              </a:rPr>
              <a:t>Subject</a:t>
            </a:r>
            <a:r>
              <a:rPr lang="en-US" b="1" dirty="0" smtClean="0"/>
              <a:t>  —  Predicate  </a:t>
            </a:r>
            <a:r>
              <a:rPr lang="en-US" b="1" dirty="0"/>
              <a:t>— 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Object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u="sng" dirty="0">
                <a:solidFill>
                  <a:schemeClr val="accent5"/>
                </a:solidFill>
              </a:rPr>
              <a:t>Hamlet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/>
              <a:t>was created by </a:t>
            </a:r>
            <a:r>
              <a:rPr lang="en-US" b="1" i="1" dirty="0">
                <a:solidFill>
                  <a:schemeClr val="accent2"/>
                </a:solidFill>
              </a:rPr>
              <a:t>William Shakespeare </a:t>
            </a:r>
          </a:p>
        </p:txBody>
      </p:sp>
    </p:spTree>
    <p:extLst>
      <p:ext uri="{BB962C8B-B14F-4D97-AF65-F5344CB8AC3E}">
        <p14:creationId xmlns:p14="http://schemas.microsoft.com/office/powerpoint/2010/main" val="3193367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RDF?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8112125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chemeClr val="accent5"/>
                </a:solidFill>
              </a:rPr>
              <a:t>Subject</a:t>
            </a:r>
            <a:r>
              <a:rPr lang="en-US" b="1" dirty="0" smtClean="0"/>
              <a:t> and predicate must be URIs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Object</a:t>
            </a:r>
            <a:r>
              <a:rPr lang="en-US" b="1" dirty="0" smtClean="0"/>
              <a:t> can be a URI or a string (free text)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u="sng" dirty="0">
                <a:solidFill>
                  <a:schemeClr val="accent5"/>
                </a:solidFill>
              </a:rPr>
              <a:t>http://www.wikidata.org/wiki/Q41567</a:t>
            </a:r>
          </a:p>
          <a:p>
            <a:pPr marL="0" indent="0" algn="ctr">
              <a:buNone/>
            </a:pPr>
            <a:r>
              <a:rPr lang="en-US" b="1" dirty="0" smtClean="0"/>
              <a:t>http</a:t>
            </a:r>
            <a:r>
              <a:rPr lang="en-US" b="1" dirty="0"/>
              <a:t>://</a:t>
            </a:r>
            <a:r>
              <a:rPr lang="en-US" b="1" dirty="0" smtClean="0"/>
              <a:t>purl.org/dc/terms/creator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accent2"/>
                </a:solidFill>
              </a:rPr>
              <a:t>http://id.loc.gov/authorities/names/n78095332</a:t>
            </a:r>
          </a:p>
          <a:p>
            <a:pPr marL="0" indent="0" algn="ctr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25224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304800" y="4128953"/>
            <a:ext cx="2438400" cy="11430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56623" y="4700453"/>
            <a:ext cx="2929153" cy="1420700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RDF?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8112125" cy="4114800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1066800" y="1866900"/>
            <a:ext cx="2286000" cy="137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00" y="221185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/>
                </a:solidFill>
              </a:rPr>
              <a:t>Hamlet</a:t>
            </a:r>
            <a:endParaRPr lang="en-US" sz="3600" b="1" u="sng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0159" y="4971574"/>
            <a:ext cx="28264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u="sng" dirty="0">
                <a:solidFill>
                  <a:schemeClr val="accent6"/>
                </a:solidFill>
              </a:rPr>
              <a:t>Stratford-Upon-</a:t>
            </a:r>
          </a:p>
          <a:p>
            <a:pPr algn="ctr"/>
            <a:r>
              <a:rPr lang="en-US" sz="3200" i="1" u="sng" dirty="0">
                <a:solidFill>
                  <a:schemeClr val="accent6"/>
                </a:solidFill>
              </a:rPr>
              <a:t>Avon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418369" y="1717452"/>
            <a:ext cx="2819400" cy="1600200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1269" y="2002881"/>
            <a:ext cx="281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 smtClean="0">
                <a:solidFill>
                  <a:schemeClr val="accent6"/>
                </a:solidFill>
              </a:rPr>
              <a:t>William Shakespeare</a:t>
            </a:r>
            <a:endParaRPr lang="en-US" sz="3200" i="1" u="sng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6835" y="4223399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2"/>
                </a:solidFill>
              </a:rPr>
              <a:t>United Kingdom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967753" y="4838700"/>
            <a:ext cx="1828800" cy="12573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70969" y="5205473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accent2"/>
                </a:solidFill>
              </a:rPr>
              <a:t>1564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02000" y="1902668"/>
            <a:ext cx="186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</a:t>
            </a:r>
            <a:r>
              <a:rPr lang="en-US" sz="2400" b="1" dirty="0" smtClean="0"/>
              <a:t>as creator</a:t>
            </a:r>
            <a:endParaRPr lang="en-US" sz="2400" b="1" dirty="0"/>
          </a:p>
        </p:txBody>
      </p:sp>
      <p:cxnSp>
        <p:nvCxnSpPr>
          <p:cNvPr id="18" name="Straight Arrow Connector 17"/>
          <p:cNvCxnSpPr>
            <a:endCxn id="10" idx="2"/>
          </p:cNvCxnSpPr>
          <p:nvPr/>
        </p:nvCxnSpPr>
        <p:spPr bwMode="auto">
          <a:xfrm>
            <a:off x="3352800" y="2438400"/>
            <a:ext cx="2065569" cy="7915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3924539" y="327404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</a:t>
            </a:r>
            <a:r>
              <a:rPr lang="en-US" sz="2400" b="1" dirty="0" smtClean="0"/>
              <a:t>as birthplace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128874" y="5500553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dirty="0" smtClean="0"/>
              <a:t>s in country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572680" y="3511201"/>
            <a:ext cx="96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</a:t>
            </a:r>
            <a:r>
              <a:rPr lang="en-US" sz="2400" b="1" dirty="0" smtClean="0"/>
              <a:t>as birth year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5156200" y="3214553"/>
            <a:ext cx="829576" cy="146903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170969" y="3351220"/>
            <a:ext cx="343139" cy="148748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572735" y="5050726"/>
            <a:ext cx="483888" cy="212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25224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975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What does BIBFRAME look like?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BIBFRAME?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Bibliographic </a:t>
            </a:r>
            <a:r>
              <a:rPr lang="en-US" b="1" dirty="0"/>
              <a:t>Framework </a:t>
            </a:r>
            <a:r>
              <a:rPr lang="en-US" b="1" dirty="0" smtClean="0"/>
              <a:t>Initiative</a:t>
            </a:r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b="1" dirty="0"/>
              <a:t>I</a:t>
            </a:r>
            <a:r>
              <a:rPr lang="en-US" b="1" dirty="0" smtClean="0"/>
              <a:t>ntended to…</a:t>
            </a:r>
          </a:p>
          <a:p>
            <a:endParaRPr lang="en-US" sz="800" b="1" dirty="0" smtClean="0"/>
          </a:p>
          <a:p>
            <a:pPr lvl="1"/>
            <a:r>
              <a:rPr lang="en-US" b="1" dirty="0" smtClean="0"/>
              <a:t>Replace MARC</a:t>
            </a:r>
          </a:p>
          <a:p>
            <a:pPr lvl="1"/>
            <a:r>
              <a:rPr lang="en-US" b="1" dirty="0" smtClean="0"/>
              <a:t>Make library data more shareable</a:t>
            </a:r>
          </a:p>
          <a:p>
            <a:pPr lvl="1"/>
            <a:r>
              <a:rPr lang="en-US" b="1" dirty="0" smtClean="0"/>
              <a:t>Integrate better with the Web</a:t>
            </a:r>
          </a:p>
          <a:p>
            <a:endParaRPr lang="en-US" sz="1100" b="1" dirty="0" smtClean="0"/>
          </a:p>
          <a:p>
            <a:r>
              <a:rPr lang="en-US" b="1" dirty="0" smtClean="0"/>
              <a:t>Uses linked data principles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5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609600"/>
            <a:ext cx="4241799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Four Main Classes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1" y="1981200"/>
            <a:ext cx="4225924" cy="4114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Creative Work</a:t>
            </a:r>
          </a:p>
          <a:p>
            <a:r>
              <a:rPr lang="en-US" dirty="0" smtClean="0"/>
              <a:t>Instance</a:t>
            </a:r>
          </a:p>
          <a:p>
            <a:r>
              <a:rPr lang="en-US" dirty="0" smtClean="0"/>
              <a:t>Authority</a:t>
            </a:r>
          </a:p>
          <a:p>
            <a:r>
              <a:rPr lang="en-US" dirty="0" smtClean="0"/>
              <a:t>Annotation</a:t>
            </a:r>
            <a:endParaRPr lang="en-US" dirty="0"/>
          </a:p>
        </p:txBody>
      </p:sp>
      <p:pic>
        <p:nvPicPr>
          <p:cNvPr id="1026" name="Picture 2" descr="http://www.loc.gov/bibframe/docs/images/bibfram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426692" cy="612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704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Event?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5167" y="1981200"/>
            <a:ext cx="4590316" cy="4114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54125" y="6324600"/>
            <a:ext cx="7701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http://www.loc.gov/bibframe/pdf/bibframe-avmodelingstudy-may15-2014.pdf</a:t>
            </a:r>
          </a:p>
        </p:txBody>
      </p:sp>
    </p:spTree>
    <p:extLst>
      <p:ext uri="{BB962C8B-B14F-4D97-AF65-F5344CB8AC3E}">
        <p14:creationId xmlns:p14="http://schemas.microsoft.com/office/powerpoint/2010/main" val="2814868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Properties for Any Resource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89019"/>
              </p:ext>
            </p:extLst>
          </p:nvPr>
        </p:nvGraphicFramePr>
        <p:xfrm>
          <a:off x="137874" y="1143000"/>
          <a:ext cx="8890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976"/>
                <a:gridCol w="3744224"/>
                <a:gridCol w="1955800"/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LABEL /</a:t>
                      </a:r>
                      <a:endParaRPr lang="en-US" sz="2400" b="1" dirty="0" smtClean="0">
                        <a:solidFill>
                          <a:schemeClr val="accent5"/>
                        </a:solidFill>
                      </a:endParaRPr>
                    </a:p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PROPERTY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/>
                          </a:solidFill>
                        </a:rPr>
                        <a:t>EXPECTED</a:t>
                      </a:r>
                      <a:r>
                        <a:rPr lang="en-US" sz="2400" b="1" baseline="0" dirty="0" smtClean="0">
                          <a:solidFill>
                            <a:schemeClr val="accent5"/>
                          </a:solidFill>
                        </a:rPr>
                        <a:t> VALUES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Authorized access point </a:t>
                      </a:r>
                      <a:endParaRPr lang="en-US" sz="2400" b="1" i="1" dirty="0" smtClean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authorizedAccessPoint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Controlled string form of a resource label intended to help uniquely identify it, such as a unique title or a unique name plus title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Literal 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</a:t>
                      </a:r>
                    </a:p>
                    <a:p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or code that uniquely identifies an entity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</a:t>
                      </a: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Label</a:t>
                      </a:r>
                    </a:p>
                    <a:p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label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 string expressing the property value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Literal 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resource </a:t>
                      </a:r>
                    </a:p>
                    <a:p>
                      <a:r>
                        <a:rPr lang="en-US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relatedTo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relationship between work or instance resources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URL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834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Subproperties of Identifier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029031"/>
              </p:ext>
            </p:extLst>
          </p:nvPr>
        </p:nvGraphicFramePr>
        <p:xfrm>
          <a:off x="533400" y="1397000"/>
          <a:ext cx="8001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3505200"/>
                <a:gridCol w="1828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baseline="0" dirty="0" smtClean="0">
                          <a:solidFill>
                            <a:schemeClr val="accent5"/>
                          </a:solidFill>
                        </a:rPr>
                        <a:t>LABEL</a:t>
                      </a:r>
                      <a:r>
                        <a:rPr lang="en-US" sz="2400" b="1" baseline="0" dirty="0" smtClean="0">
                          <a:solidFill>
                            <a:schemeClr val="accent5"/>
                          </a:solidFill>
                        </a:rPr>
                        <a:t> / </a:t>
                      </a:r>
                      <a:endParaRPr lang="en-US" sz="2400" b="1" dirty="0" smtClean="0">
                        <a:solidFill>
                          <a:schemeClr val="accent5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accent5"/>
                          </a:solidFill>
                        </a:rPr>
                        <a:t>PROPERTY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/>
                          </a:solidFill>
                        </a:rPr>
                        <a:t>DESCRIPTION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/>
                          </a:solidFill>
                        </a:rPr>
                        <a:t>USED WITH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chemeClr val="accent5"/>
                          </a:solidFill>
                        </a:rPr>
                        <a:t>ISSN-L</a:t>
                      </a:r>
                    </a:p>
                    <a:p>
                      <a:r>
                        <a:rPr lang="en-US" sz="2400" b="1" dirty="0" smtClean="0"/>
                        <a:t>issnL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International Standard Serial Number that links together various media versions of a continuing resource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Work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ISBN</a:t>
                      </a:r>
                    </a:p>
                    <a:p>
                      <a:r>
                        <a:rPr lang="en-US" sz="2400" b="1" dirty="0" err="1" smtClean="0"/>
                        <a:t>isbn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International Standard Book Number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Instance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Local identifier</a:t>
                      </a:r>
                    </a:p>
                    <a:p>
                      <a:r>
                        <a:rPr lang="en-US" sz="2400" b="1" dirty="0" smtClean="0"/>
                        <a:t>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Identifier established locally and not a standard number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699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610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Ex. of Properties Used with Identifier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365736"/>
              </p:ext>
            </p:extLst>
          </p:nvPr>
        </p:nvGraphicFramePr>
        <p:xfrm>
          <a:off x="533400" y="1397000"/>
          <a:ext cx="81534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3571966"/>
                <a:gridCol w="186363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baseline="0" dirty="0" smtClean="0">
                          <a:solidFill>
                            <a:schemeClr val="accent5"/>
                          </a:solidFill>
                        </a:rPr>
                        <a:t>LABEL</a:t>
                      </a:r>
                      <a:r>
                        <a:rPr lang="en-US" sz="2400" b="1" baseline="0" dirty="0" smtClean="0">
                          <a:solidFill>
                            <a:schemeClr val="accent5"/>
                          </a:solidFill>
                        </a:rPr>
                        <a:t> / </a:t>
                      </a:r>
                      <a:endParaRPr lang="en-US" sz="2400" b="1" dirty="0" smtClean="0">
                        <a:solidFill>
                          <a:schemeClr val="accent5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accent5"/>
                          </a:solidFill>
                        </a:rPr>
                        <a:t>PROPERTY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/>
                          </a:solidFill>
                        </a:rPr>
                        <a:t>DESCRIPTION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/>
                          </a:solidFill>
                        </a:rPr>
                        <a:t>EXPECTED VALUES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chemeClr val="accent5"/>
                          </a:solidFill>
                        </a:rPr>
                        <a:t>Identifier assigner </a:t>
                      </a:r>
                      <a:r>
                        <a:rPr lang="en-US" sz="2400" b="1" dirty="0" smtClean="0"/>
                        <a:t>identifierAssigner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Entity that assigned the identifier.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Literal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Identifier qualifier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identifierQualifier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Qualifying information associated with the identifier, e.g. specifying its applicability.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Literal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Identifier scheme </a:t>
                      </a:r>
                      <a:r>
                        <a:rPr lang="en-US" sz="2400" b="1" dirty="0" smtClean="0"/>
                        <a:t>identifierScheme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Scheme within which the identifier is unique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URL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IdentifierValue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identifierValue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 Value of the identifier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Literal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771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FRBR and BIBFRAME Models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1295400" cy="487362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GB" sz="2800" dirty="0">
                <a:solidFill>
                  <a:schemeClr val="accent3">
                    <a:lumMod val="50000"/>
                  </a:schemeClr>
                </a:solidFill>
              </a:rPr>
              <a:t>FRBR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1600200"/>
            <a:ext cx="2286001" cy="487362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GB" sz="2800" dirty="0" smtClean="0">
                <a:solidFill>
                  <a:schemeClr val="accent4">
                    <a:lumMod val="50000"/>
                  </a:schemeClr>
                </a:solidFill>
              </a:rPr>
              <a:t>BIBFRAME</a:t>
            </a:r>
            <a:endParaRPr lang="en-GB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3" name="Content Placeholder 6"/>
          <p:cNvGraphicFramePr>
            <a:graphicFrameLocks/>
          </p:cNvGraphicFramePr>
          <p:nvPr>
            <p:extLst/>
          </p:nvPr>
        </p:nvGraphicFramePr>
        <p:xfrm>
          <a:off x="457200" y="2174875"/>
          <a:ext cx="8219256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/>
          <p:cNvSpPr/>
          <p:nvPr/>
        </p:nvSpPr>
        <p:spPr>
          <a:xfrm>
            <a:off x="2743200" y="6324600"/>
            <a:ext cx="624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Slide </a:t>
            </a:r>
            <a:r>
              <a:rPr lang="en-US" sz="1400" dirty="0"/>
              <a:t>from BIBFRAME and Moving Away From MARC, Thomas Meehan, </a:t>
            </a:r>
            <a:r>
              <a:rPr lang="en-US" sz="1400" dirty="0" smtClean="0"/>
              <a:t>2/20/15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56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Work &amp; Instance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reflecting a conceptual essence of the cataloging resource</a:t>
            </a:r>
          </a:p>
          <a:p>
            <a:pPr lvl="1">
              <a:buNone/>
            </a:pPr>
            <a:r>
              <a:rPr lang="en-US" sz="3200" dirty="0" smtClean="0"/>
              <a:t>= FRBR work + expression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Resource reflecting an individual, material embodiment of the Work</a:t>
            </a:r>
          </a:p>
          <a:p>
            <a:pPr lvl="1">
              <a:buNone/>
            </a:pPr>
            <a:r>
              <a:rPr lang="en-US" sz="3200" dirty="0"/>
              <a:t>= FRBR manifestation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Instance 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75" y="1447800"/>
            <a:ext cx="8874125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>
                <a:solidFill>
                  <a:schemeClr val="accent5"/>
                </a:solidFill>
              </a:rPr>
              <a:t>&lt;http://</a:t>
            </a:r>
            <a:r>
              <a:rPr lang="en-US" sz="2400" b="1" u="sng" dirty="0" smtClean="0">
                <a:solidFill>
                  <a:schemeClr val="accent5"/>
                </a:solidFill>
              </a:rPr>
              <a:t>bibframe.org/resources/NYG142912/77216072instance52</a:t>
            </a:r>
            <a:r>
              <a:rPr lang="en-US" sz="2400" b="1" u="sng" dirty="0">
                <a:solidFill>
                  <a:schemeClr val="accent5"/>
                </a:solidFill>
              </a:rPr>
              <a:t>&gt; </a:t>
            </a:r>
            <a:r>
              <a:rPr lang="en-US" sz="2400" b="1" dirty="0"/>
              <a:t>a </a:t>
            </a:r>
            <a:r>
              <a:rPr lang="en-US" sz="2400" b="1" i="1" dirty="0">
                <a:solidFill>
                  <a:schemeClr val="accent2"/>
                </a:solidFill>
              </a:rPr>
              <a:t>bf:Instance</a:t>
            </a:r>
            <a:r>
              <a:rPr lang="en-US" sz="2400" b="1" dirty="0" smtClean="0"/>
              <a:t>,</a:t>
            </a:r>
          </a:p>
          <a:p>
            <a:pPr marL="0" indent="0">
              <a:buNone/>
            </a:pPr>
            <a:r>
              <a:rPr lang="en-US" sz="2400" b="1" dirty="0" smtClean="0"/>
              <a:t>        </a:t>
            </a:r>
            <a:r>
              <a:rPr lang="en-US" sz="2400" b="1" i="1" dirty="0" smtClean="0">
                <a:solidFill>
                  <a:schemeClr val="accent2"/>
                </a:solidFill>
              </a:rPr>
              <a:t>bf:Monograph</a:t>
            </a:r>
            <a:r>
              <a:rPr lang="en-US" sz="2400" b="1" dirty="0" smtClean="0"/>
              <a:t> ;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2400" b="1" dirty="0" smtClean="0"/>
              <a:t>    bf:creditsNote </a:t>
            </a:r>
            <a:r>
              <a:rPr lang="en-US" sz="2400" b="1" i="1" dirty="0" smtClean="0">
                <a:solidFill>
                  <a:schemeClr val="accent2"/>
                </a:solidFill>
              </a:rPr>
              <a:t>"Cinematography</a:t>
            </a:r>
            <a:r>
              <a:rPr lang="en-US" sz="2400" b="1" i="1" dirty="0">
                <a:solidFill>
                  <a:schemeClr val="accent2"/>
                </a:solidFill>
              </a:rPr>
              <a:t>, Carlo Montuori ..." </a:t>
            </a:r>
            <a:r>
              <a:rPr lang="en-US" sz="2400" b="1" dirty="0" smtClean="0"/>
              <a:t>;</a:t>
            </a:r>
          </a:p>
          <a:p>
            <a:pPr marL="0" indent="0">
              <a:buNone/>
            </a:pPr>
            <a:r>
              <a:rPr lang="en-US" sz="2400" b="1" dirty="0" smtClean="0"/>
              <a:t>    bf:dimensions </a:t>
            </a:r>
            <a:r>
              <a:rPr lang="en-US" sz="2400" b="1" i="1" dirty="0">
                <a:solidFill>
                  <a:schemeClr val="accent2"/>
                </a:solidFill>
              </a:rPr>
              <a:t>"4 3/4 in. +" </a:t>
            </a:r>
            <a:r>
              <a:rPr lang="en-US" sz="2400" b="1" dirty="0" smtClean="0"/>
              <a:t>;</a:t>
            </a:r>
          </a:p>
          <a:p>
            <a:pPr marL="0" indent="0">
              <a:buNone/>
            </a:pPr>
            <a:r>
              <a:rPr lang="en-US" sz="2400" b="1" dirty="0" smtClean="0"/>
              <a:t>    bf:extent </a:t>
            </a:r>
            <a:r>
              <a:rPr lang="en-US" sz="2400" b="1" i="1" dirty="0">
                <a:solidFill>
                  <a:schemeClr val="accent2"/>
                </a:solidFill>
              </a:rPr>
              <a:t>"2 videodiscs (89 min.) : 1 guide (75 p. : ill. ; 19 cm.)" </a:t>
            </a:r>
            <a:r>
              <a:rPr lang="en-US" sz="2400" b="1" dirty="0" smtClean="0"/>
              <a:t>;</a:t>
            </a:r>
          </a:p>
          <a:p>
            <a:pPr marL="0" indent="0">
              <a:buNone/>
            </a:pPr>
            <a:r>
              <a:rPr lang="en-US" sz="2400" b="1" dirty="0" smtClean="0"/>
              <a:t>    bf:illustrationNote </a:t>
            </a:r>
            <a:r>
              <a:rPr lang="en-US" sz="2400" b="1" i="1" dirty="0">
                <a:solidFill>
                  <a:schemeClr val="accent2"/>
                </a:solidFill>
              </a:rPr>
              <a:t>"sd., b&amp;w ;" </a:t>
            </a:r>
            <a:r>
              <a:rPr lang="en-US" sz="2400" b="1" dirty="0" smtClean="0"/>
              <a:t>;</a:t>
            </a:r>
          </a:p>
          <a:p>
            <a:pPr marL="0" indent="0">
              <a:buNone/>
            </a:pPr>
            <a:r>
              <a:rPr lang="en-US" sz="2400" b="1" dirty="0" smtClean="0"/>
              <a:t>    </a:t>
            </a:r>
            <a:r>
              <a:rPr lang="en-US" sz="2400" b="1" dirty="0"/>
              <a:t>bf:instanceOf  </a:t>
            </a:r>
            <a:r>
              <a:rPr lang="en-US" sz="2400" b="1" dirty="0" smtClean="0"/>
              <a:t>      	</a:t>
            </a:r>
            <a:r>
              <a:rPr lang="en-US" sz="2400" b="1" i="1" dirty="0">
                <a:solidFill>
                  <a:schemeClr val="accent2"/>
                </a:solidFill>
              </a:rPr>
              <a:t>&lt;http://</a:t>
            </a:r>
            <a:r>
              <a:rPr lang="en-US" sz="2400" b="1" i="1" dirty="0" smtClean="0">
                <a:solidFill>
                  <a:schemeClr val="accent2"/>
                </a:solidFill>
              </a:rPr>
              <a:t>bibframe.org/resources/NYG142912/772160</a:t>
            </a:r>
            <a:r>
              <a:rPr lang="en-US" sz="2400" b="1" i="1" dirty="0">
                <a:solidFill>
                  <a:schemeClr val="accent2"/>
                </a:solidFill>
              </a:rPr>
              <a:t>&gt; </a:t>
            </a:r>
            <a:r>
              <a:rPr lang="en-US" sz="2400" b="1" dirty="0" smtClean="0"/>
              <a:t>;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bf:isbn10 </a:t>
            </a:r>
            <a:r>
              <a:rPr lang="en-US" sz="2400" b="1" i="1" dirty="0">
                <a:solidFill>
                  <a:schemeClr val="accent2"/>
                </a:solidFill>
              </a:rPr>
              <a:t>&lt;http://isbn.example.org/193412124X&gt; </a:t>
            </a:r>
            <a:r>
              <a:rPr lang="en-US" sz="2400" b="1" dirty="0"/>
              <a:t>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29000" y="6273225"/>
            <a:ext cx="571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z="1600" dirty="0" smtClean="0">
                <a:latin typeface="Arial Unicode MS" panose="020B0604020202020204" pitchFamily="34" charset="-128"/>
              </a:rPr>
              <a:t>**bf = </a:t>
            </a:r>
            <a:r>
              <a:rPr lang="en-US" altLang="en-US" sz="1600" dirty="0">
                <a:latin typeface="Arial Unicode MS" panose="020B0604020202020204" pitchFamily="34" charset="-128"/>
              </a:rPr>
              <a:t>&lt;http://bibframe.org/vocab/&gt;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** a = &lt;http://www.w3.org/1999/02/22-rdf-syntax-ns#type&gt;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53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Work 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75" y="1447800"/>
            <a:ext cx="8874125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>
                <a:solidFill>
                  <a:schemeClr val="accent5"/>
                </a:solidFill>
              </a:rPr>
              <a:t>&lt;http://</a:t>
            </a:r>
            <a:r>
              <a:rPr lang="en-US" sz="2400" b="1" u="sng" dirty="0" smtClean="0">
                <a:solidFill>
                  <a:schemeClr val="accent5"/>
                </a:solidFill>
              </a:rPr>
              <a:t>bibframe.org/resources/NYG142912/772160&gt; </a:t>
            </a:r>
            <a:r>
              <a:rPr lang="en-US" sz="2400" b="1" dirty="0"/>
              <a:t>a </a:t>
            </a:r>
            <a:r>
              <a:rPr lang="en-US" sz="2400" b="1" i="1" dirty="0">
                <a:solidFill>
                  <a:schemeClr val="accent2"/>
                </a:solidFill>
              </a:rPr>
              <a:t>bf:MovingImage</a:t>
            </a:r>
            <a:r>
              <a:rPr lang="en-US" sz="2400" b="1" dirty="0"/>
              <a:t>,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        bf:Work </a:t>
            </a:r>
            <a:r>
              <a:rPr lang="en-US" sz="2400" b="1" dirty="0"/>
              <a:t>;</a:t>
            </a:r>
          </a:p>
          <a:p>
            <a:pPr marL="0" indent="0">
              <a:buNone/>
            </a:pPr>
            <a:r>
              <a:rPr lang="en-US" sz="2400" b="1" dirty="0"/>
              <a:t>    bf:authorizedAccessPoint </a:t>
            </a:r>
            <a:r>
              <a:rPr lang="en-US" sz="2400" b="1" i="1" dirty="0">
                <a:solidFill>
                  <a:schemeClr val="accent2"/>
                </a:solidFill>
              </a:rPr>
              <a:t>"Zavattini, Cesare, 1902-1989. Ladri di biciclette (Motion picture)" </a:t>
            </a:r>
            <a:r>
              <a:rPr lang="en-US" sz="2400" b="1" dirty="0"/>
              <a:t>;</a:t>
            </a:r>
          </a:p>
          <a:p>
            <a:pPr marL="0" indent="0">
              <a:buNone/>
            </a:pPr>
            <a:r>
              <a:rPr lang="en-US" sz="2400" b="1" dirty="0"/>
              <a:t>    bf:awardNote </a:t>
            </a:r>
            <a:r>
              <a:rPr lang="en-US" sz="2400" b="1" i="1" dirty="0">
                <a:solidFill>
                  <a:schemeClr val="accent2"/>
                </a:solidFill>
              </a:rPr>
              <a:t>"Winner, Best Foreign Film, 1950 Golden </a:t>
            </a:r>
            <a:r>
              <a:rPr lang="en-US" sz="2400" b="1" i="1" dirty="0" smtClean="0">
                <a:solidFill>
                  <a:schemeClr val="accent2"/>
                </a:solidFill>
              </a:rPr>
              <a:t>Globes ..." </a:t>
            </a:r>
            <a:r>
              <a:rPr lang="en-US" sz="2400" b="1" dirty="0"/>
              <a:t>;</a:t>
            </a:r>
          </a:p>
          <a:p>
            <a:pPr marL="0" indent="0">
              <a:buNone/>
            </a:pPr>
            <a:r>
              <a:rPr lang="en-US" sz="2400" b="1" dirty="0"/>
              <a:t>    bf:contentsNote </a:t>
            </a:r>
            <a:r>
              <a:rPr lang="en-US" sz="2400" b="1" i="1" dirty="0">
                <a:solidFill>
                  <a:schemeClr val="accent2"/>
                </a:solidFill>
              </a:rPr>
              <a:t>"Disc 2, the supplements. Zavattini …" </a:t>
            </a:r>
            <a:r>
              <a:rPr lang="en-US" sz="2400" b="1" dirty="0"/>
              <a:t>;</a:t>
            </a:r>
          </a:p>
          <a:p>
            <a:pPr marL="0" indent="0">
              <a:buNone/>
            </a:pPr>
            <a:r>
              <a:rPr lang="en-US" sz="2400" b="1" dirty="0"/>
              <a:t>    bf:contributor </a:t>
            </a:r>
            <a:r>
              <a:rPr lang="en-US" sz="2400" b="1" i="1" dirty="0">
                <a:solidFill>
                  <a:schemeClr val="accent2"/>
                </a:solidFill>
              </a:rPr>
              <a:t>&lt;http://bibframe.org/resources/NYG142912/772160organization16&gt; </a:t>
            </a:r>
            <a:r>
              <a:rPr lang="en-US" sz="2400" b="1" dirty="0"/>
              <a:t>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29000" y="6273225"/>
            <a:ext cx="571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z="1600" dirty="0" smtClean="0">
                <a:latin typeface="Arial Unicode MS" panose="020B0604020202020204" pitchFamily="34" charset="-128"/>
              </a:rPr>
              <a:t>**bf = </a:t>
            </a:r>
            <a:r>
              <a:rPr lang="en-US" altLang="en-US" sz="1600" dirty="0">
                <a:latin typeface="Arial Unicode MS" panose="020B0604020202020204" pitchFamily="34" charset="-128"/>
              </a:rPr>
              <a:t>&lt;http://bibframe.org/vocab/&gt;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** a = &lt;http://www.w3.org/1999/02/22-rdf-syntax-ns#type&gt;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509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Authority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776813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Resource </a:t>
            </a:r>
            <a:r>
              <a:rPr lang="en-US" dirty="0"/>
              <a:t>reflecting key authority concepts that have defined relationships reflected in the Work and </a:t>
            </a:r>
            <a:r>
              <a:rPr lang="en-US" b="1" dirty="0"/>
              <a:t>Instance</a:t>
            </a:r>
            <a:r>
              <a:rPr lang="en-US" dirty="0"/>
              <a:t>. Example of </a:t>
            </a:r>
            <a:r>
              <a:rPr lang="en-US" b="1" dirty="0"/>
              <a:t>Authority Resources</a:t>
            </a:r>
            <a:r>
              <a:rPr lang="en-US" dirty="0"/>
              <a:t> include </a:t>
            </a:r>
            <a:r>
              <a:rPr lang="en-US" i="1" dirty="0"/>
              <a:t>People,</a:t>
            </a:r>
            <a:r>
              <a:rPr lang="en-US" dirty="0"/>
              <a:t> </a:t>
            </a:r>
            <a:r>
              <a:rPr lang="en-US" i="1" dirty="0"/>
              <a:t>Places, Topics, Organizations,</a:t>
            </a:r>
            <a:r>
              <a:rPr lang="en-US" dirty="0"/>
              <a:t> etc. </a:t>
            </a:r>
          </a:p>
        </p:txBody>
      </p:sp>
    </p:spTree>
    <p:extLst>
      <p:ext uri="{BB962C8B-B14F-4D97-AF65-F5344CB8AC3E}">
        <p14:creationId xmlns:p14="http://schemas.microsoft.com/office/powerpoint/2010/main" val="401119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Why Replace MARC?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to work with data</a:t>
            </a:r>
          </a:p>
          <a:p>
            <a:r>
              <a:rPr lang="en-US" dirty="0" smtClean="0"/>
              <a:t>Sharing data</a:t>
            </a:r>
          </a:p>
          <a:p>
            <a:r>
              <a:rPr lang="en-US" dirty="0" smtClean="0"/>
              <a:t>Web visibility</a:t>
            </a:r>
          </a:p>
        </p:txBody>
      </p:sp>
      <p:pic>
        <p:nvPicPr>
          <p:cNvPr id="4" name="Picture 3" descr="corythosaurus-shadow-mo-02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438400"/>
            <a:ext cx="3809524" cy="35809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325" y="6291887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pages.uoregon.edu/kelleym/KM_MWpresentation.pdf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89625" y="5147043"/>
            <a:ext cx="1371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Image from </a:t>
            </a:r>
            <a:r>
              <a:rPr lang="en-US" sz="800" dirty="0">
                <a:hlinkClick r:id="rId4"/>
              </a:rPr>
              <a:t>https://</a:t>
            </a:r>
            <a:r>
              <a:rPr lang="en-US" sz="800" dirty="0" smtClean="0">
                <a:hlinkClick r:id="rId4"/>
              </a:rPr>
              <a:t>openclipart.org/detail/81565/corythosaurus-shadow-mo-02r</a:t>
            </a:r>
            <a:r>
              <a:rPr lang="en-US" sz="800" dirty="0" smtClean="0"/>
              <a:t>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143321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Authority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/>
              <a:t>Direct Approach</a:t>
            </a:r>
          </a:p>
          <a:p>
            <a:pPr marL="0" indent="0">
              <a:buNone/>
            </a:pPr>
            <a:r>
              <a:rPr lang="en-GB" sz="2000" b="1" u="sng" dirty="0">
                <a:solidFill>
                  <a:schemeClr val="accent5"/>
                </a:solidFill>
              </a:rPr>
              <a:t>ex:wk666 </a:t>
            </a:r>
            <a:r>
              <a:rPr lang="en-GB" sz="2000" b="1" dirty="0"/>
              <a:t>	a </a:t>
            </a:r>
            <a:r>
              <a:rPr lang="en-GB" sz="2000" b="1" i="1" dirty="0">
                <a:solidFill>
                  <a:schemeClr val="accent2"/>
                </a:solidFill>
              </a:rPr>
              <a:t>bf:Work</a:t>
            </a:r>
            <a:r>
              <a:rPr lang="en-GB" sz="2000" b="1" dirty="0"/>
              <a:t> ;</a:t>
            </a:r>
          </a:p>
          <a:p>
            <a:pPr marL="0" indent="0">
              <a:buNone/>
            </a:pPr>
            <a:r>
              <a:rPr lang="en-GB" sz="2000" b="1" dirty="0"/>
              <a:t>		bf:creator </a:t>
            </a:r>
            <a:r>
              <a:rPr lang="en-GB" sz="2000" b="1" i="1" dirty="0">
                <a:solidFill>
                  <a:schemeClr val="accent2"/>
                </a:solidFill>
              </a:rPr>
              <a:t>&lt;http://id.loc.gov/authorities/names/n79049248&gt; </a:t>
            </a:r>
            <a:r>
              <a:rPr lang="en-GB" sz="2000" b="1" dirty="0"/>
              <a:t>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400" b="1" dirty="0"/>
              <a:t>Indirect Approach, or, The lightweight abstraction layer</a:t>
            </a:r>
          </a:p>
          <a:p>
            <a:pPr marL="0" indent="0">
              <a:buNone/>
            </a:pPr>
            <a:r>
              <a:rPr lang="en-GB" sz="2000" b="1" u="sng" dirty="0">
                <a:solidFill>
                  <a:schemeClr val="accent5"/>
                </a:solidFill>
              </a:rPr>
              <a:t>ex:wk666</a:t>
            </a:r>
            <a:r>
              <a:rPr lang="en-GB" sz="2000" b="1" dirty="0"/>
              <a:t> 	a </a:t>
            </a:r>
            <a:r>
              <a:rPr lang="en-GB" sz="2000" b="1" i="1" dirty="0">
                <a:solidFill>
                  <a:schemeClr val="accent2"/>
                </a:solidFill>
              </a:rPr>
              <a:t>bf:Work</a:t>
            </a:r>
            <a:r>
              <a:rPr lang="en-GB" sz="2000" b="1" dirty="0"/>
              <a:t> ;</a:t>
            </a:r>
          </a:p>
          <a:p>
            <a:pPr marL="0" indent="0">
              <a:buNone/>
            </a:pPr>
            <a:r>
              <a:rPr lang="en-GB" sz="2000" b="1" dirty="0"/>
              <a:t>		bf:creator </a:t>
            </a:r>
            <a:r>
              <a:rPr lang="en-GB" sz="2000" b="1" i="1" dirty="0">
                <a:solidFill>
                  <a:schemeClr val="accent2"/>
                </a:solidFill>
              </a:rPr>
              <a:t>ex:person99 </a:t>
            </a:r>
            <a:r>
              <a:rPr lang="en-GB" sz="2000" b="1" dirty="0" smtClean="0"/>
              <a:t>.</a:t>
            </a:r>
          </a:p>
          <a:p>
            <a:pPr marL="0" indent="0">
              <a:buNone/>
            </a:pPr>
            <a:endParaRPr lang="en-GB" sz="1000" b="1" dirty="0"/>
          </a:p>
          <a:p>
            <a:pPr marL="0" indent="0">
              <a:buNone/>
            </a:pPr>
            <a:r>
              <a:rPr lang="en-GB" sz="2000" b="1" u="sng" dirty="0">
                <a:solidFill>
                  <a:schemeClr val="accent5"/>
                </a:solidFill>
              </a:rPr>
              <a:t>ex:person99</a:t>
            </a:r>
            <a:r>
              <a:rPr lang="en-GB" sz="2000" b="1" dirty="0"/>
              <a:t> 	a </a:t>
            </a:r>
            <a:r>
              <a:rPr lang="en-GB" sz="2000" b="1" i="1" dirty="0">
                <a:solidFill>
                  <a:schemeClr val="accent2"/>
                </a:solidFill>
              </a:rPr>
              <a:t>bf:Person</a:t>
            </a:r>
            <a:r>
              <a:rPr lang="en-GB" sz="2000" b="1" dirty="0"/>
              <a:t> ;</a:t>
            </a:r>
          </a:p>
          <a:p>
            <a:pPr marL="0" indent="0">
              <a:buNone/>
            </a:pPr>
            <a:r>
              <a:rPr lang="en-GB" sz="2000" b="1" dirty="0"/>
              <a:t>		authorizedAccessPoint </a:t>
            </a:r>
            <a:r>
              <a:rPr lang="en-GB" sz="2000" b="1" i="1" dirty="0">
                <a:solidFill>
                  <a:schemeClr val="accent2"/>
                </a:solidFill>
              </a:rPr>
              <a:t>"Waugh, Evelyn,1903-1966." </a:t>
            </a:r>
            <a:r>
              <a:rPr lang="en-GB" sz="2000" b="1" dirty="0"/>
              <a:t>;</a:t>
            </a:r>
          </a:p>
          <a:p>
            <a:pPr marL="0" indent="0">
              <a:buNone/>
            </a:pPr>
            <a:r>
              <a:rPr lang="en-GB" sz="2000" b="1" dirty="0"/>
              <a:t>		hasAuthority </a:t>
            </a:r>
            <a:r>
              <a:rPr lang="en-GB" sz="2000" b="1" i="1" dirty="0">
                <a:solidFill>
                  <a:schemeClr val="accent2"/>
                </a:solidFill>
              </a:rPr>
              <a:t>&lt;http://id.loc.gov/authorities/names/n79049248&gt;</a:t>
            </a:r>
            <a:endParaRPr lang="en-US" sz="2000" b="1" i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6324600"/>
            <a:ext cx="624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Slide </a:t>
            </a:r>
            <a:r>
              <a:rPr lang="en-US" sz="1400" dirty="0"/>
              <a:t>from BIBFRAME and Moving Away From MARC, Thomas Meehan, </a:t>
            </a:r>
            <a:r>
              <a:rPr lang="en-US" sz="1400" dirty="0" smtClean="0"/>
              <a:t>2/20/15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12199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Authority Example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776813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800" b="1" u="sng" dirty="0">
                <a:solidFill>
                  <a:schemeClr val="accent5"/>
                </a:solidFill>
              </a:rPr>
              <a:t>&lt;http://</a:t>
            </a:r>
            <a:r>
              <a:rPr lang="en-US" sz="2800" b="1" u="sng" dirty="0" smtClean="0">
                <a:solidFill>
                  <a:schemeClr val="accent5"/>
                </a:solidFill>
              </a:rPr>
              <a:t>bibframe.org/resources/NYG142912/772160organization16</a:t>
            </a:r>
            <a:r>
              <a:rPr lang="en-US" sz="2800" b="1" u="sng" dirty="0">
                <a:solidFill>
                  <a:schemeClr val="accent5"/>
                </a:solidFill>
              </a:rPr>
              <a:t>&gt; </a:t>
            </a:r>
            <a:r>
              <a:rPr lang="en-US" sz="2800" b="1" dirty="0"/>
              <a:t>a </a:t>
            </a:r>
            <a:r>
              <a:rPr lang="en-US" sz="2800" b="1" i="1" dirty="0">
                <a:solidFill>
                  <a:schemeClr val="accent3"/>
                </a:solidFill>
              </a:rPr>
              <a:t>bf:Organization</a:t>
            </a:r>
            <a:r>
              <a:rPr lang="en-US" sz="2800" b="1" dirty="0"/>
              <a:t> ;</a:t>
            </a:r>
          </a:p>
          <a:p>
            <a:pPr>
              <a:buNone/>
            </a:pPr>
            <a:r>
              <a:rPr lang="en-US" sz="2800" b="1" dirty="0"/>
              <a:t>    bf:authorizedAccessPoint </a:t>
            </a:r>
            <a:r>
              <a:rPr lang="en-US" sz="2800" b="1" i="1" dirty="0">
                <a:solidFill>
                  <a:schemeClr val="accent3"/>
                </a:solidFill>
              </a:rPr>
              <a:t>"Produzioni De Sica S.A." </a:t>
            </a:r>
            <a:r>
              <a:rPr lang="en-US" sz="2800" b="1" dirty="0"/>
              <a:t>;</a:t>
            </a:r>
          </a:p>
          <a:p>
            <a:pPr>
              <a:buNone/>
            </a:pPr>
            <a:r>
              <a:rPr lang="en-US" sz="2800" b="1" dirty="0"/>
              <a:t>    bf:hasAuthority </a:t>
            </a:r>
            <a:r>
              <a:rPr lang="en-US" sz="2800" b="1" i="1" dirty="0">
                <a:solidFill>
                  <a:schemeClr val="accent3"/>
                </a:solidFill>
              </a:rPr>
              <a:t>&lt;http://id.loc.gov/authorities/names/no2009152607&gt; </a:t>
            </a:r>
            <a:r>
              <a:rPr lang="en-US" sz="2800" b="1" dirty="0"/>
              <a:t>;</a:t>
            </a:r>
          </a:p>
          <a:p>
            <a:pPr>
              <a:buNone/>
            </a:pPr>
            <a:r>
              <a:rPr lang="en-US" sz="2800" b="1" dirty="0"/>
              <a:t>    bf:label </a:t>
            </a:r>
            <a:r>
              <a:rPr lang="en-US" sz="2800" b="1" i="1" dirty="0">
                <a:solidFill>
                  <a:schemeClr val="accent3"/>
                </a:solidFill>
              </a:rPr>
              <a:t>"Produzioni De Sica S.A." </a:t>
            </a:r>
            <a:r>
              <a:rPr lang="en-US" sz="2800" b="1" dirty="0"/>
              <a:t>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29000" y="6273225"/>
            <a:ext cx="571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z="1600" dirty="0" smtClean="0">
                <a:latin typeface="Arial Unicode MS" panose="020B0604020202020204" pitchFamily="34" charset="-128"/>
              </a:rPr>
              <a:t>**bf = </a:t>
            </a:r>
            <a:r>
              <a:rPr lang="en-US" altLang="en-US" sz="1600" dirty="0">
                <a:latin typeface="Arial Unicode MS" panose="020B0604020202020204" pitchFamily="34" charset="-128"/>
              </a:rPr>
              <a:t>&lt;http://bibframe.org/vocab/&gt;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** a = &lt;http://www.w3.org/1999/02/22-rdf-syntax-ns#type&gt;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020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Annotation</a:t>
            </a:r>
            <a:endParaRPr lang="en-US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Resource </a:t>
            </a:r>
            <a:r>
              <a:rPr lang="en-US" dirty="0"/>
              <a:t>that enhances our knowledge about another resource when knowing, minimally, 'who' is doing the annotating is important. Library Holdings, Cover Art and Reviews are examples types.</a:t>
            </a:r>
          </a:p>
        </p:txBody>
      </p:sp>
    </p:spTree>
    <p:extLst>
      <p:ext uri="{BB962C8B-B14F-4D97-AF65-F5344CB8AC3E}">
        <p14:creationId xmlns:p14="http://schemas.microsoft.com/office/powerpoint/2010/main" val="2483658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509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Annotation Example (External info.)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776813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800" b="1" u="sng" dirty="0">
                <a:solidFill>
                  <a:schemeClr val="accent5"/>
                </a:solidFill>
              </a:rPr>
              <a:t>&lt;http://</a:t>
            </a:r>
            <a:r>
              <a:rPr lang="en-US" sz="2800" b="1" u="sng" dirty="0" smtClean="0">
                <a:solidFill>
                  <a:schemeClr val="accent5"/>
                </a:solidFill>
              </a:rPr>
              <a:t>bibframe.org/resources/NYG142912/772160annotation53</a:t>
            </a:r>
            <a:r>
              <a:rPr lang="en-US" sz="2800" b="1" u="sng" dirty="0">
                <a:solidFill>
                  <a:schemeClr val="accent5"/>
                </a:solidFill>
              </a:rPr>
              <a:t>&gt;</a:t>
            </a:r>
            <a:r>
              <a:rPr lang="en-US" sz="2800" b="1" dirty="0"/>
              <a:t> a </a:t>
            </a:r>
            <a:r>
              <a:rPr lang="en-US" sz="2800" b="1" i="1" dirty="0">
                <a:solidFill>
                  <a:schemeClr val="accent3"/>
                </a:solidFill>
              </a:rPr>
              <a:t>bf:Annotation</a:t>
            </a:r>
            <a:r>
              <a:rPr lang="en-US" sz="2800" b="1" dirty="0"/>
              <a:t> ;</a:t>
            </a:r>
          </a:p>
          <a:p>
            <a:pPr>
              <a:buNone/>
            </a:pPr>
            <a:r>
              <a:rPr lang="en-US" sz="2800" b="1" dirty="0"/>
              <a:t>    bf:annotates </a:t>
            </a:r>
            <a:r>
              <a:rPr lang="en-US" sz="2800" b="1" i="1" dirty="0">
                <a:solidFill>
                  <a:schemeClr val="accent3"/>
                </a:solidFill>
              </a:rPr>
              <a:t>&lt;http://bibframe.org/resources/NYG1429123439/77216072&gt; </a:t>
            </a:r>
            <a:r>
              <a:rPr lang="en-US" sz="2800" b="1" dirty="0"/>
              <a:t>;</a:t>
            </a:r>
          </a:p>
          <a:p>
            <a:pPr>
              <a:buNone/>
            </a:pPr>
            <a:r>
              <a:rPr lang="en-US" sz="2800" b="1" dirty="0"/>
              <a:t>    bf:annotationBody </a:t>
            </a:r>
            <a:r>
              <a:rPr lang="en-US" sz="2800" b="1" i="1" dirty="0">
                <a:solidFill>
                  <a:schemeClr val="accent3"/>
                </a:solidFill>
              </a:rPr>
              <a:t>&lt;http://www.mrqe.com/lookup?bicycle+thief&gt; </a:t>
            </a:r>
            <a:r>
              <a:rPr lang="en-US" sz="2800" b="1" dirty="0"/>
              <a:t>;</a:t>
            </a:r>
          </a:p>
          <a:p>
            <a:pPr>
              <a:buNone/>
            </a:pPr>
            <a:r>
              <a:rPr lang="en-US" sz="2800" b="1" dirty="0"/>
              <a:t>    bf:copyNote </a:t>
            </a:r>
            <a:r>
              <a:rPr lang="en-US" sz="2800" b="1" i="1" dirty="0">
                <a:solidFill>
                  <a:schemeClr val="accent3"/>
                </a:solidFill>
              </a:rPr>
              <a:t>"Connect to reviews of this title online" </a:t>
            </a:r>
            <a:r>
              <a:rPr lang="en-US" sz="2800" b="1" dirty="0"/>
              <a:t>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29000" y="6273225"/>
            <a:ext cx="571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z="1600" dirty="0" smtClean="0">
                <a:latin typeface="Arial Unicode MS" panose="020B0604020202020204" pitchFamily="34" charset="-128"/>
              </a:rPr>
              <a:t>**bf = </a:t>
            </a:r>
            <a:r>
              <a:rPr lang="en-US" altLang="en-US" sz="1600" dirty="0">
                <a:latin typeface="Arial Unicode MS" panose="020B0604020202020204" pitchFamily="34" charset="-128"/>
              </a:rPr>
              <a:t>&lt;http://bibframe.org/vocab/&gt;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** a = &lt;http://www.w3.org/1999/02/22-rdf-syntax-ns#type&gt;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93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Annotation Example (Item)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776813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800" b="1" u="sng" dirty="0">
                <a:solidFill>
                  <a:schemeClr val="accent5"/>
                </a:solidFill>
              </a:rPr>
              <a:t>&lt;http://bibframe.org/resources/NYG1429123439/77216072helditem92&gt;</a:t>
            </a:r>
            <a:r>
              <a:rPr lang="en-US" sz="2800" b="1" dirty="0"/>
              <a:t> a </a:t>
            </a:r>
            <a:r>
              <a:rPr lang="en-US" sz="2800" b="1" i="1" dirty="0">
                <a:solidFill>
                  <a:schemeClr val="accent3"/>
                </a:solidFill>
              </a:rPr>
              <a:t>bf:HeldItem</a:t>
            </a:r>
            <a:r>
              <a:rPr lang="en-US" sz="2800" b="1" dirty="0"/>
              <a:t> ;</a:t>
            </a:r>
          </a:p>
          <a:p>
            <a:pPr>
              <a:buNone/>
            </a:pPr>
            <a:r>
              <a:rPr lang="en-US" sz="2800" b="1" dirty="0"/>
              <a:t>    bf:holdingFor </a:t>
            </a:r>
            <a:r>
              <a:rPr lang="en-US" sz="2800" b="1" i="1" dirty="0">
                <a:solidFill>
                  <a:schemeClr val="accent3"/>
                </a:solidFill>
              </a:rPr>
              <a:t>&lt;http://bibframe.org/resources/NYG1429123439/77216072instance52&gt; </a:t>
            </a:r>
            <a:r>
              <a:rPr lang="en-US" sz="2800" b="1" dirty="0"/>
              <a:t>;</a:t>
            </a:r>
          </a:p>
          <a:p>
            <a:pPr>
              <a:buNone/>
            </a:pPr>
            <a:r>
              <a:rPr lang="en-US" sz="2800" b="1" dirty="0"/>
              <a:t>    bf:label </a:t>
            </a:r>
            <a:r>
              <a:rPr lang="en-US" sz="2800" b="1" i="1" dirty="0">
                <a:solidFill>
                  <a:schemeClr val="accent3"/>
                </a:solidFill>
              </a:rPr>
              <a:t>"PN1995.9.M45 B539354 2007" </a:t>
            </a:r>
            <a:r>
              <a:rPr lang="en-US" sz="2800" b="1" dirty="0"/>
              <a:t>;</a:t>
            </a:r>
          </a:p>
          <a:p>
            <a:pPr>
              <a:buNone/>
            </a:pPr>
            <a:r>
              <a:rPr lang="en-US" sz="2800" b="1" dirty="0"/>
              <a:t>    bf:shelfMarkLcc </a:t>
            </a:r>
            <a:r>
              <a:rPr lang="en-US" sz="2800" b="1" i="1" dirty="0">
                <a:solidFill>
                  <a:schemeClr val="accent3"/>
                </a:solidFill>
              </a:rPr>
              <a:t>"PN1995.9.M45 B539354 2007"</a:t>
            </a:r>
            <a:r>
              <a:rPr lang="en-US" sz="2800" b="1" dirty="0"/>
              <a:t> 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29000" y="6273225"/>
            <a:ext cx="571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z="1600" dirty="0" smtClean="0">
                <a:latin typeface="Arial Unicode MS" panose="020B0604020202020204" pitchFamily="34" charset="-128"/>
              </a:rPr>
              <a:t>**bf = </a:t>
            </a:r>
            <a:r>
              <a:rPr lang="en-US" altLang="en-US" sz="1600" dirty="0">
                <a:latin typeface="Arial Unicode MS" panose="020B0604020202020204" pitchFamily="34" charset="-128"/>
              </a:rPr>
              <a:t>&lt;http://bibframe.org/vocab/&gt;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** a = &lt;http://www.w3.org/1999/02/22-rdf-syntax-ns#type&gt;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367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BIBFRAME Editor (LC)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8483479" cy="46866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5669281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http://bibframe.org/tools/editor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7583895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BIBFRAME SCRIBE (Zepheira)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752600"/>
            <a:ext cx="4346320" cy="39986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03400" y="59436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hlinkClick r:id="rId3"/>
              </a:rPr>
              <a:t>http://editor.bibframe.zepheira.com/static</a:t>
            </a:r>
            <a:r>
              <a:rPr lang="en-US" sz="2800" b="1" dirty="0" smtClean="0">
                <a:hlinkClick r:id="rId3"/>
              </a:rPr>
              <a:t>/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56883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Testing: Early Experimenters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Helped develop the basic vocabulary:</a:t>
            </a:r>
          </a:p>
          <a:p>
            <a:endParaRPr lang="en-US" dirty="0"/>
          </a:p>
          <a:p>
            <a:r>
              <a:rPr lang="en-US" dirty="0" smtClean="0"/>
              <a:t>British </a:t>
            </a:r>
            <a:r>
              <a:rPr lang="en-US" dirty="0"/>
              <a:t>Library, George Washington University, Princeton University, Deutsche National Bibliothek, National Library of Medicine, OCLC, and the Library of Congress</a:t>
            </a:r>
          </a:p>
        </p:txBody>
      </p:sp>
    </p:spTree>
    <p:extLst>
      <p:ext uri="{BB962C8B-B14F-4D97-AF65-F5344CB8AC3E}">
        <p14:creationId xmlns:p14="http://schemas.microsoft.com/office/powerpoint/2010/main" val="2457459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Testing: BIBFLOW (UC Davis)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Two-year IMLS grant to investigate future workflows and roadmap for transition</a:t>
            </a:r>
          </a:p>
          <a:p>
            <a:endParaRPr lang="en-US" sz="1400" dirty="0" smtClean="0"/>
          </a:p>
          <a:p>
            <a:r>
              <a:rPr lang="en-US" dirty="0" smtClean="0"/>
              <a:t>Store BIBFRAME triples in Kuali OLE</a:t>
            </a: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Is it practical to </a:t>
            </a:r>
            <a:r>
              <a:rPr lang="en-US" dirty="0"/>
              <a:t>convert all of their bib data to linked data</a:t>
            </a:r>
            <a:r>
              <a:rPr lang="en-US" dirty="0" smtClean="0"/>
              <a:t>? How should we do this?</a:t>
            </a:r>
          </a:p>
          <a:p>
            <a:endParaRPr lang="en-US" sz="1400" dirty="0"/>
          </a:p>
          <a:p>
            <a:pPr marL="0" indent="0" algn="r">
              <a:buNone/>
            </a:pPr>
            <a:r>
              <a:rPr lang="en-US" dirty="0">
                <a:hlinkClick r:id="rId2"/>
              </a:rPr>
              <a:t>www.lib.ucdavis.edu/bibflow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653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Testing: LibHub (Zepheira)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 BIBFRAME resources for MARC records from participating libraries</a:t>
            </a:r>
          </a:p>
          <a:p>
            <a:endParaRPr lang="en-US" sz="1400" dirty="0"/>
          </a:p>
          <a:p>
            <a:r>
              <a:rPr lang="en-US" dirty="0" smtClean="0"/>
              <a:t>Create links among BIBFRAME resources and from BIBFRAME to other resources </a:t>
            </a:r>
          </a:p>
          <a:p>
            <a:endParaRPr lang="en-US" sz="1400" dirty="0"/>
          </a:p>
          <a:p>
            <a:r>
              <a:rPr lang="en-US" dirty="0" smtClean="0"/>
              <a:t>Will this raise the visibility of library resources on the Web?</a:t>
            </a:r>
          </a:p>
          <a:p>
            <a:endParaRPr lang="en-US" sz="1400" dirty="0"/>
          </a:p>
          <a:p>
            <a:pPr marL="0" indent="0" algn="r">
              <a:buNone/>
            </a:pPr>
            <a:r>
              <a:rPr lang="en-US" dirty="0">
                <a:hlinkClick r:id="rId2"/>
              </a:rPr>
              <a:t>http://www.libhub.org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5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Why Now?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RDA</a:t>
            </a:r>
          </a:p>
          <a:p>
            <a:endParaRPr lang="en-US" sz="1200" dirty="0"/>
          </a:p>
          <a:p>
            <a:r>
              <a:rPr lang="en-US" dirty="0" smtClean="0"/>
              <a:t>U.S. National Libraries RDA testers:</a:t>
            </a:r>
          </a:p>
          <a:p>
            <a:pPr marL="457200" lvl="1" indent="0">
              <a:buNone/>
            </a:pPr>
            <a:r>
              <a:rPr lang="en-US" dirty="0" smtClean="0"/>
              <a:t>Can’t realize the potential of RDA in MARC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968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Testing: LC Pilot Project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Upcoming pilot project to train 25-30 catalogers to use BIBFRAME and the BIBFRAME editor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Can catalogers create original cataloging, including authority work, in BIBFRAME?</a:t>
            </a:r>
          </a:p>
          <a:p>
            <a:endParaRPr lang="en-US" sz="1400" dirty="0" smtClean="0"/>
          </a:p>
          <a:p>
            <a:r>
              <a:rPr lang="en-US" dirty="0" smtClean="0"/>
              <a:t>How much and what kind of training is needed?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921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MARC </a:t>
            </a: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 BIBFRAME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LC’s </a:t>
            </a:r>
            <a:r>
              <a:rPr lang="en-US" b="1" dirty="0">
                <a:solidFill>
                  <a:schemeClr val="accent4"/>
                </a:solidFill>
              </a:rPr>
              <a:t>Comparison </a:t>
            </a:r>
            <a:r>
              <a:rPr lang="en-US" b="1" dirty="0" smtClean="0">
                <a:solidFill>
                  <a:schemeClr val="accent4"/>
                </a:solidFill>
              </a:rPr>
              <a:t>Service (from LCCN)</a:t>
            </a:r>
            <a:endParaRPr lang="en-US" b="1" dirty="0">
              <a:solidFill>
                <a:schemeClr val="accent4"/>
              </a:solidFill>
            </a:endParaRPr>
          </a:p>
          <a:p>
            <a:pPr lvl="1">
              <a:buNone/>
            </a:pPr>
            <a:r>
              <a:rPr lang="en-US" sz="3200" b="1" dirty="0">
                <a:hlinkClick r:id="rId2"/>
              </a:rPr>
              <a:t>http://bibframe.org/tools/compare</a:t>
            </a:r>
            <a:r>
              <a:rPr lang="en-US" sz="3200" b="1" dirty="0" smtClean="0">
                <a:hlinkClick r:id="rId2"/>
              </a:rPr>
              <a:t>/</a:t>
            </a:r>
            <a:endParaRPr lang="en-US" sz="3200" b="1" dirty="0" smtClean="0"/>
          </a:p>
          <a:p>
            <a:endParaRPr lang="en-US" sz="1100" b="1" dirty="0"/>
          </a:p>
          <a:p>
            <a:r>
              <a:rPr lang="en-US" b="1" dirty="0">
                <a:solidFill>
                  <a:schemeClr val="accent4"/>
                </a:solidFill>
              </a:rPr>
              <a:t>LC’s Transformation </a:t>
            </a:r>
            <a:r>
              <a:rPr lang="en-US" b="1" dirty="0" smtClean="0">
                <a:solidFill>
                  <a:schemeClr val="accent4"/>
                </a:solidFill>
              </a:rPr>
              <a:t>Service</a:t>
            </a:r>
          </a:p>
          <a:p>
            <a:pPr lvl="1">
              <a:buNone/>
            </a:pPr>
            <a:r>
              <a:rPr lang="en-US" sz="3200" b="1" dirty="0">
                <a:hlinkClick r:id="rId3"/>
              </a:rPr>
              <a:t>http://</a:t>
            </a:r>
            <a:r>
              <a:rPr lang="en-US" sz="3200" b="1" dirty="0" smtClean="0">
                <a:hlinkClick r:id="rId3"/>
              </a:rPr>
              <a:t>bibframe.org/tools/transform/start</a:t>
            </a:r>
            <a:endParaRPr lang="en-US" sz="3200" b="1" dirty="0" smtClean="0"/>
          </a:p>
          <a:p>
            <a:endParaRPr lang="en-US" sz="1100" b="1" dirty="0" smtClean="0"/>
          </a:p>
          <a:p>
            <a:r>
              <a:rPr lang="en-US" b="1" dirty="0">
                <a:solidFill>
                  <a:schemeClr val="accent4"/>
                </a:solidFill>
              </a:rPr>
              <a:t>MarcEdit’s </a:t>
            </a:r>
            <a:r>
              <a:rPr lang="en-US" b="1" dirty="0" smtClean="0">
                <a:solidFill>
                  <a:schemeClr val="accent4"/>
                </a:solidFill>
              </a:rPr>
              <a:t>MARCNext</a:t>
            </a:r>
            <a:endParaRPr lang="en-US" b="1" dirty="0">
              <a:solidFill>
                <a:schemeClr val="accent4"/>
              </a:solidFill>
            </a:endParaRPr>
          </a:p>
          <a:p>
            <a:pPr lvl="1">
              <a:buNone/>
            </a:pPr>
            <a:r>
              <a:rPr lang="en-US" sz="3200" b="1" dirty="0" smtClean="0">
                <a:hlinkClick r:id="rId4"/>
              </a:rPr>
              <a:t>http</a:t>
            </a:r>
            <a:r>
              <a:rPr lang="en-US" sz="3200" b="1" dirty="0">
                <a:hlinkClick r:id="rId4"/>
              </a:rPr>
              <a:t>://</a:t>
            </a:r>
            <a:r>
              <a:rPr lang="en-US" sz="3200" b="1" dirty="0" smtClean="0">
                <a:hlinkClick r:id="rId4"/>
              </a:rPr>
              <a:t>blog.reeset.net/archives/1359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561952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Whither BIBFRAME?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800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8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 tuned…</a:t>
            </a:r>
            <a:endParaRPr lang="en-US" sz="88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40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Linked Data?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set of best practices for publishing and connecting structured data on the Web”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Enables links between data </a:t>
            </a:r>
          </a:p>
          <a:p>
            <a:pPr marL="800100" lvl="2" indent="0">
              <a:buNone/>
            </a:pPr>
            <a:r>
              <a:rPr lang="en-US" sz="2800" dirty="0" smtClean="0"/>
              <a:t>(like the Web does for documents)</a:t>
            </a:r>
          </a:p>
          <a:p>
            <a:endParaRPr lang="en-US" dirty="0" smtClean="0"/>
          </a:p>
          <a:p>
            <a:pPr algn="r">
              <a:buNone/>
            </a:pPr>
            <a:endParaRPr lang="en-US" sz="2400" dirty="0" smtClean="0"/>
          </a:p>
          <a:p>
            <a:pPr algn="r">
              <a:buNone/>
            </a:pPr>
            <a:r>
              <a:rPr lang="en-US" sz="2400" dirty="0" smtClean="0">
                <a:hlinkClick r:id="rId2"/>
              </a:rPr>
              <a:t>http://linkeddata.org/faq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Linked Data?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493125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Tim Berners-Lee’s rules for linked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www.w3.org/DesignIssues/LinkedData.html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Linked Data?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153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URIs as names for </a:t>
            </a:r>
            <a:r>
              <a:rPr lang="en-US" dirty="0" smtClean="0"/>
              <a:t>things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Things (identifiers) </a:t>
            </a:r>
            <a:r>
              <a:rPr lang="en-US" b="1" dirty="0" smtClean="0">
                <a:solidFill>
                  <a:schemeClr val="accent5"/>
                </a:solidFill>
              </a:rPr>
              <a:t>NOT</a:t>
            </a:r>
            <a:r>
              <a:rPr lang="en-US" dirty="0" smtClean="0"/>
              <a:t> strings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b="1" dirty="0"/>
              <a:t>http://</a:t>
            </a:r>
            <a:r>
              <a:rPr lang="en-US" b="1" dirty="0" smtClean="0"/>
              <a:t>id.loc.gov/authorities/names/n78095332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NOT</a:t>
            </a:r>
          </a:p>
          <a:p>
            <a:pPr marL="0" indent="0" algn="ctr">
              <a:buNone/>
            </a:pPr>
            <a:r>
              <a:rPr lang="en-US" b="1" dirty="0"/>
              <a:t>Shakespeare, William, 1564-1616</a:t>
            </a:r>
          </a:p>
          <a:p>
            <a:pPr marL="0" indent="0">
              <a:buNone/>
            </a:pPr>
            <a:endParaRPr lang="en-US" sz="1000" dirty="0"/>
          </a:p>
          <a:p>
            <a:endParaRPr lang="en-US" sz="10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is Linked Data?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24" y="1981200"/>
            <a:ext cx="7889875" cy="41148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Use </a:t>
            </a:r>
            <a:r>
              <a:rPr lang="en-US" b="1" dirty="0">
                <a:solidFill>
                  <a:schemeClr val="accent5"/>
                </a:solidFill>
              </a:rPr>
              <a:t>HTTP URIs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so that people can look up those </a:t>
            </a:r>
            <a:r>
              <a:rPr lang="en-US" dirty="0" smtClean="0"/>
              <a:t>names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2800" dirty="0" smtClean="0"/>
              <a:t>Works with a Web browser; no special tools needed for look-up</a:t>
            </a:r>
            <a:endParaRPr lang="en-US" sz="2800" dirty="0"/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http://</a:t>
            </a:r>
            <a:r>
              <a:rPr lang="en-US" dirty="0" smtClean="0"/>
              <a:t>id.loc.gov/authorities/names/n78095332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NOT</a:t>
            </a:r>
          </a:p>
          <a:p>
            <a:pPr marL="0" indent="0" algn="ctr">
              <a:buNone/>
            </a:pPr>
            <a:r>
              <a:rPr lang="en-US" dirty="0"/>
              <a:t>n78095332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        What is Linked Data?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981200"/>
            <a:ext cx="6019799" cy="4114800"/>
          </a:xfrm>
        </p:spPr>
        <p:txBody>
          <a:bodyPr/>
          <a:lstStyle/>
          <a:p>
            <a:endParaRPr lang="en-US" sz="14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Use </a:t>
            </a:r>
            <a:r>
              <a:rPr lang="en-US" b="1" dirty="0">
                <a:solidFill>
                  <a:schemeClr val="accent5"/>
                </a:solidFill>
              </a:rPr>
              <a:t>HTTP URIs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so that people can look up those </a:t>
            </a:r>
            <a:r>
              <a:rPr lang="en-US" dirty="0" smtClean="0"/>
              <a:t>names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http://</a:t>
            </a:r>
            <a:r>
              <a:rPr lang="en-US" dirty="0"/>
              <a:t>id.loc.gov/authorities/names/n79084636</a:t>
            </a:r>
            <a:endParaRPr lang="en-US" dirty="0" smtClean="0"/>
          </a:p>
          <a:p>
            <a:endParaRPr lang="en-US" sz="1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8744" y="5257800"/>
            <a:ext cx="6077187" cy="1352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586" y="1295400"/>
            <a:ext cx="2876550" cy="480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85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HTML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4800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RDF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06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FFFFFF"/>
      </a:hlink>
      <a:folHlink>
        <a:srgbClr val="7F723D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E1596A-A690-4827-8B17-F638600A8E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2292</TotalTime>
  <Words>1317</Words>
  <Application>Microsoft Office PowerPoint</Application>
  <PresentationFormat>On-screen Show (4:3)</PresentationFormat>
  <Paragraphs>300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 Unicode MS</vt:lpstr>
      <vt:lpstr>Arial</vt:lpstr>
      <vt:lpstr>Calibri</vt:lpstr>
      <vt:lpstr>Times New Roman</vt:lpstr>
      <vt:lpstr>Wingdings</vt:lpstr>
      <vt:lpstr>Office Theme</vt:lpstr>
      <vt:lpstr>A VERY SHORT INTRODUCTION TO BIBFRAME </vt:lpstr>
      <vt:lpstr>What is BIBFRAME?</vt:lpstr>
      <vt:lpstr>Why Replace MARC?</vt:lpstr>
      <vt:lpstr>Why Now?</vt:lpstr>
      <vt:lpstr>What is Linked Data?</vt:lpstr>
      <vt:lpstr>What is Linked Data?</vt:lpstr>
      <vt:lpstr>What is Linked Data?</vt:lpstr>
      <vt:lpstr>What is Linked Data?</vt:lpstr>
      <vt:lpstr>        What is Linked Data?</vt:lpstr>
      <vt:lpstr>What is Linked Data?</vt:lpstr>
      <vt:lpstr>What is Linked Data?</vt:lpstr>
      <vt:lpstr>What is Linked Data?</vt:lpstr>
      <vt:lpstr>What is Linked Data?</vt:lpstr>
      <vt:lpstr>What is Linked Data?</vt:lpstr>
      <vt:lpstr>What is RDF?</vt:lpstr>
      <vt:lpstr>What is RDF?</vt:lpstr>
      <vt:lpstr>What is RDF?</vt:lpstr>
      <vt:lpstr>What is RDF?</vt:lpstr>
      <vt:lpstr>What does BIBFRAME look like?</vt:lpstr>
      <vt:lpstr>Four Main Classes</vt:lpstr>
      <vt:lpstr>Event?</vt:lpstr>
      <vt:lpstr>Properties for Any Resource</vt:lpstr>
      <vt:lpstr>Subproperties of Identifier</vt:lpstr>
      <vt:lpstr>Ex. of Properties Used with Identifier</vt:lpstr>
      <vt:lpstr>FRBR and BIBFRAME Models</vt:lpstr>
      <vt:lpstr>Work &amp; Instance</vt:lpstr>
      <vt:lpstr>Instance Example</vt:lpstr>
      <vt:lpstr>Work Example</vt:lpstr>
      <vt:lpstr>Authority</vt:lpstr>
      <vt:lpstr>Authority</vt:lpstr>
      <vt:lpstr>Authority Example</vt:lpstr>
      <vt:lpstr>Annotation</vt:lpstr>
      <vt:lpstr>Annotation Example (External info.)</vt:lpstr>
      <vt:lpstr>Annotation Example (Item)</vt:lpstr>
      <vt:lpstr>BIBFRAME Editor (LC)</vt:lpstr>
      <vt:lpstr>BIBFRAME SCRIBE (Zepheira)</vt:lpstr>
      <vt:lpstr>Testing: Early Experimenters</vt:lpstr>
      <vt:lpstr>Testing: BIBFLOW (UC Davis)</vt:lpstr>
      <vt:lpstr>Testing: LibHub (Zepheira)</vt:lpstr>
      <vt:lpstr>Testing: LC Pilot Project</vt:lpstr>
      <vt:lpstr>MARC  BIBFRAME</vt:lpstr>
      <vt:lpstr>Whither BIBFRAME?</vt:lpstr>
    </vt:vector>
  </TitlesOfParts>
  <Company>University of Oregon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VERY SHORT INSTRODUCTION TO BIBFRAME</dc:title>
  <dc:creator>Kelley McGrath</dc:creator>
  <cp:keywords/>
  <cp:lastModifiedBy>Lori Robare</cp:lastModifiedBy>
  <cp:revision>156</cp:revision>
  <cp:lastPrinted>1601-01-01T00:00:00Z</cp:lastPrinted>
  <dcterms:created xsi:type="dcterms:W3CDTF">2015-04-02T16:50:38Z</dcterms:created>
  <dcterms:modified xsi:type="dcterms:W3CDTF">2015-04-20T17:40:01Z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</Properties>
</file>