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256" r:id="rId2"/>
    <p:sldId id="292" r:id="rId3"/>
    <p:sldId id="288" r:id="rId4"/>
    <p:sldId id="305" r:id="rId5"/>
    <p:sldId id="289" r:id="rId6"/>
    <p:sldId id="282" r:id="rId7"/>
    <p:sldId id="302" r:id="rId8"/>
    <p:sldId id="298" r:id="rId9"/>
    <p:sldId id="291" r:id="rId10"/>
    <p:sldId id="270" r:id="rId11"/>
    <p:sldId id="293" r:id="rId12"/>
    <p:sldId id="296" r:id="rId13"/>
    <p:sldId id="304" r:id="rId14"/>
    <p:sldId id="266" r:id="rId15"/>
    <p:sldId id="307" r:id="rId16"/>
    <p:sldId id="267" r:id="rId17"/>
    <p:sldId id="271" r:id="rId18"/>
    <p:sldId id="272" r:id="rId19"/>
    <p:sldId id="290" r:id="rId20"/>
    <p:sldId id="306" r:id="rId21"/>
    <p:sldId id="275" r:id="rId22"/>
    <p:sldId id="276" r:id="rId23"/>
    <p:sldId id="308" r:id="rId24"/>
    <p:sldId id="281" r:id="rId25"/>
    <p:sldId id="285" r:id="rId26"/>
    <p:sldId id="309" r:id="rId27"/>
    <p:sldId id="310" r:id="rId28"/>
    <p:sldId id="263" r:id="rId29"/>
    <p:sldId id="258" r:id="rId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16" autoAdjust="0"/>
    <p:restoredTop sz="94634" autoAdjust="0"/>
  </p:normalViewPr>
  <p:slideViewPr>
    <p:cSldViewPr>
      <p:cViewPr>
        <p:scale>
          <a:sx n="106" d="100"/>
          <a:sy n="106" d="100"/>
        </p:scale>
        <p:origin x="-156" y="34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6754E61-FE39-435A-855E-510FE3A9ADF5}" type="datetimeFigureOut">
              <a:rPr lang="en-US" smtClean="0"/>
              <a:pPr/>
              <a:t>4/16/2015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3A3FD51-A68B-4A5C-A3C9-43A336CDE9BC}" type="slidenum">
              <a:rPr lang="en-US" smtClean="0"/>
              <a:pPr/>
              <a:t>‹#›</a:t>
            </a:fld>
            <a:endParaRPr lang="en-US" dirty="0"/>
          </a:p>
        </p:txBody>
      </p:sp>
    </p:spTree>
    <p:extLst>
      <p:ext uri="{BB962C8B-B14F-4D97-AF65-F5344CB8AC3E}">
        <p14:creationId xmlns:p14="http://schemas.microsoft.com/office/powerpoint/2010/main" val="2580848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Today I’m focusing</a:t>
            </a:r>
            <a:r>
              <a:rPr lang="en-US" baseline="0" dirty="0" smtClean="0"/>
              <a:t> mostly on our glass displays.   </a:t>
            </a:r>
            <a:endParaRPr lang="en-US" dirty="0"/>
          </a:p>
        </p:txBody>
      </p:sp>
      <p:sp>
        <p:nvSpPr>
          <p:cNvPr id="4" name="Slide Number Placeholder 3"/>
          <p:cNvSpPr>
            <a:spLocks noGrp="1"/>
          </p:cNvSpPr>
          <p:nvPr>
            <p:ph type="sldNum" sz="quarter" idx="10"/>
          </p:nvPr>
        </p:nvSpPr>
        <p:spPr/>
        <p:txBody>
          <a:bodyPr/>
          <a:lstStyle/>
          <a:p>
            <a:fld id="{B3A3FD51-A68B-4A5C-A3C9-43A336CDE9BC}"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a:t>
            </a:r>
            <a:r>
              <a:rPr lang="en-US" baseline="0" dirty="0" smtClean="0"/>
              <a:t> DPL, our Community Relations department sets monthly library themes that occur throughout the district.   These are based on our “Know More” branding.  So for example, some themes we’ve had are “Know Africa, Know Travel,”  etc…  Library programs and events center around this theme.  </a:t>
            </a:r>
            <a:endParaRPr lang="en-US" dirty="0"/>
          </a:p>
        </p:txBody>
      </p:sp>
      <p:sp>
        <p:nvSpPr>
          <p:cNvPr id="4" name="Slide Number Placeholder 3"/>
          <p:cNvSpPr>
            <a:spLocks noGrp="1"/>
          </p:cNvSpPr>
          <p:nvPr>
            <p:ph type="sldNum" sz="quarter" idx="10"/>
          </p:nvPr>
        </p:nvSpPr>
        <p:spPr/>
        <p:txBody>
          <a:bodyPr/>
          <a:lstStyle/>
          <a:p>
            <a:fld id="{B3A3FD51-A68B-4A5C-A3C9-43A336CDE9BC}"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3FD51-A68B-4A5C-A3C9-43A336CDE9BC}" type="slidenum">
              <a:rPr lang="en-US" smtClean="0"/>
              <a:pPr/>
              <a:t>4</a:t>
            </a:fld>
            <a:endParaRPr lang="en-US" dirty="0"/>
          </a:p>
        </p:txBody>
      </p:sp>
    </p:spTree>
    <p:extLst>
      <p:ext uri="{BB962C8B-B14F-4D97-AF65-F5344CB8AC3E}">
        <p14:creationId xmlns:p14="http://schemas.microsoft.com/office/powerpoint/2010/main" val="2101566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receive</a:t>
            </a:r>
            <a:r>
              <a:rPr lang="en-US" baseline="0" dirty="0" smtClean="0"/>
              <a:t> many unique items for book displays from staff  -  it’s a fun collaboration to involve coworkers in the displays.  DPL has borrowed items from outside sources, such as military items from the Des Chutes Historical Museum for our WWI display last summer marking the 100 Anniversary of the war.  </a:t>
            </a:r>
            <a:endParaRPr lang="en-US" dirty="0"/>
          </a:p>
        </p:txBody>
      </p:sp>
      <p:sp>
        <p:nvSpPr>
          <p:cNvPr id="4" name="Slide Number Placeholder 3"/>
          <p:cNvSpPr>
            <a:spLocks noGrp="1"/>
          </p:cNvSpPr>
          <p:nvPr>
            <p:ph type="sldNum" sz="quarter" idx="10"/>
          </p:nvPr>
        </p:nvSpPr>
        <p:spPr/>
        <p:txBody>
          <a:bodyPr/>
          <a:lstStyle/>
          <a:p>
            <a:fld id="{B3A3FD51-A68B-4A5C-A3C9-43A336CDE9BC}"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smtClean="0"/>
              <a:t>When you</a:t>
            </a:r>
            <a:r>
              <a:rPr lang="en-US" baseline="0" dirty="0" smtClean="0"/>
              <a:t> don’t want to take items out of circulation – make faux items!  We often times create decoy books and </a:t>
            </a:r>
            <a:r>
              <a:rPr lang="en-US" baseline="0" dirty="0" err="1" smtClean="0"/>
              <a:t>dvds</a:t>
            </a:r>
            <a:endParaRPr lang="en-US" dirty="0"/>
          </a:p>
        </p:txBody>
      </p:sp>
      <p:sp>
        <p:nvSpPr>
          <p:cNvPr id="4" name="Slide Number Placeholder 3"/>
          <p:cNvSpPr>
            <a:spLocks noGrp="1"/>
          </p:cNvSpPr>
          <p:nvPr>
            <p:ph type="sldNum" sz="quarter" idx="10"/>
          </p:nvPr>
        </p:nvSpPr>
        <p:spPr/>
        <p:txBody>
          <a:bodyPr/>
          <a:lstStyle/>
          <a:p>
            <a:fld id="{B3A3FD51-A68B-4A5C-A3C9-43A336CDE9BC}" type="slidenum">
              <a:rPr lang="en-US" smtClean="0"/>
              <a:pPr/>
              <a:t>7</a:t>
            </a:fld>
            <a:endParaRPr lang="en-US" dirty="0"/>
          </a:p>
        </p:txBody>
      </p:sp>
    </p:spTree>
    <p:extLst>
      <p:ext uri="{BB962C8B-B14F-4D97-AF65-F5344CB8AC3E}">
        <p14:creationId xmlns:p14="http://schemas.microsoft.com/office/powerpoint/2010/main" val="3513600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It’s less about proportions,</a:t>
            </a:r>
            <a:r>
              <a:rPr lang="en-US" baseline="0" dirty="0" smtClean="0"/>
              <a:t> and</a:t>
            </a:r>
            <a:r>
              <a:rPr lang="en-US" dirty="0" smtClean="0"/>
              <a:t> more about balance</a:t>
            </a:r>
            <a:r>
              <a:rPr lang="en-US" baseline="0" dirty="0" smtClean="0"/>
              <a:t>.  Triangle </a:t>
            </a:r>
            <a:r>
              <a:rPr lang="en-US" baseline="0" dirty="0" smtClean="0"/>
              <a:t>technique</a:t>
            </a:r>
            <a:r>
              <a:rPr lang="en-US" baseline="0" dirty="0" smtClean="0"/>
              <a:t>! </a:t>
            </a:r>
            <a:r>
              <a:rPr lang="en-US" dirty="0"/>
              <a:t>The triangle, or pyramid, shape creates a sense of stability and harmony where the eye is often drawn to the peak of the display. .</a:t>
            </a:r>
          </a:p>
        </p:txBody>
      </p:sp>
      <p:sp>
        <p:nvSpPr>
          <p:cNvPr id="4" name="Slide Number Placeholder 3"/>
          <p:cNvSpPr>
            <a:spLocks noGrp="1"/>
          </p:cNvSpPr>
          <p:nvPr>
            <p:ph type="sldNum" sz="quarter" idx="10"/>
          </p:nvPr>
        </p:nvSpPr>
        <p:spPr/>
        <p:txBody>
          <a:bodyPr/>
          <a:lstStyle/>
          <a:p>
            <a:fld id="{B3A3FD51-A68B-4A5C-A3C9-43A336CDE9BC}"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different approaches on same display – both successful </a:t>
            </a:r>
            <a:endParaRPr lang="en-US" dirty="0"/>
          </a:p>
        </p:txBody>
      </p:sp>
      <p:sp>
        <p:nvSpPr>
          <p:cNvPr id="4" name="Slide Number Placeholder 3"/>
          <p:cNvSpPr>
            <a:spLocks noGrp="1"/>
          </p:cNvSpPr>
          <p:nvPr>
            <p:ph type="sldNum" sz="quarter" idx="10"/>
          </p:nvPr>
        </p:nvSpPr>
        <p:spPr/>
        <p:txBody>
          <a:bodyPr/>
          <a:lstStyle/>
          <a:p>
            <a:fld id="{B3A3FD51-A68B-4A5C-A3C9-43A336CDE9BC}" type="slidenum">
              <a:rPr lang="en-US" smtClean="0"/>
              <a:pPr/>
              <a:t>11</a:t>
            </a:fld>
            <a:endParaRPr lang="en-US" dirty="0"/>
          </a:p>
        </p:txBody>
      </p:sp>
    </p:spTree>
    <p:extLst>
      <p:ext uri="{BB962C8B-B14F-4D97-AF65-F5344CB8AC3E}">
        <p14:creationId xmlns:p14="http://schemas.microsoft.com/office/powerpoint/2010/main" val="2738822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was a fun and easy library display – we simply walked through the children’s area and selected items with </a:t>
            </a:r>
            <a:endParaRPr lang="en-US" dirty="0"/>
          </a:p>
        </p:txBody>
      </p:sp>
      <p:sp>
        <p:nvSpPr>
          <p:cNvPr id="4" name="Slide Number Placeholder 3"/>
          <p:cNvSpPr>
            <a:spLocks noGrp="1"/>
          </p:cNvSpPr>
          <p:nvPr>
            <p:ph type="sldNum" sz="quarter" idx="10"/>
          </p:nvPr>
        </p:nvSpPr>
        <p:spPr/>
        <p:txBody>
          <a:bodyPr/>
          <a:lstStyle/>
          <a:p>
            <a:fld id="{B3A3FD51-A68B-4A5C-A3C9-43A336CDE9BC}"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E9ECD56D-AD5C-4787-8660-2FDCCC5F406C}" type="datetimeFigureOut">
              <a:rPr lang="en-US" smtClean="0"/>
              <a:pPr/>
              <a:t>4/16/2015</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794FE82A-2577-44DD-9467-2E3F96155FB1}" type="slidenum">
              <a:rPr lang="en-US" smtClean="0"/>
              <a:pPr/>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ECD56D-AD5C-4787-8660-2FDCCC5F406C}" type="datetimeFigureOut">
              <a:rPr lang="en-US" smtClean="0"/>
              <a:pPr/>
              <a:t>4/16/2015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4FE82A-2577-44DD-9467-2E3F96155FB1}" type="slidenum">
              <a:rPr lang="en-US" smtClean="0"/>
              <a:pPr/>
              <a:t>‹#›</a:t>
            </a:fld>
            <a:endParaRPr lang="en-US" dirty="0"/>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ECD56D-AD5C-4787-8660-2FDCCC5F406C}" type="datetimeFigureOut">
              <a:rPr lang="en-US" smtClean="0"/>
              <a:pPr/>
              <a:t>4/16/2015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4FE82A-2577-44DD-9467-2E3F96155FB1}" type="slidenum">
              <a:rPr lang="en-US" smtClean="0"/>
              <a:pPr/>
              <a:t>‹#›</a:t>
            </a:fld>
            <a:endParaRPr lang="en-US" dirty="0"/>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ECD56D-AD5C-4787-8660-2FDCCC5F406C}" type="datetimeFigureOut">
              <a:rPr lang="en-US" smtClean="0"/>
              <a:pPr/>
              <a:t>4/16/2015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4FE82A-2577-44DD-9467-2E3F96155FB1}" type="slidenum">
              <a:rPr lang="en-US" smtClean="0"/>
              <a:pPr/>
              <a:t>‹#›</a:t>
            </a:fld>
            <a:endParaRPr lang="en-US" dirty="0"/>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ECD56D-AD5C-4787-8660-2FDCCC5F406C}" type="datetimeFigureOut">
              <a:rPr lang="en-US" smtClean="0"/>
              <a:pPr/>
              <a:t>4/16/2015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4FE82A-2577-44DD-9467-2E3F96155FB1}" type="slidenum">
              <a:rPr lang="en-US" smtClean="0"/>
              <a:pPr/>
              <a:t>‹#›</a:t>
            </a:fld>
            <a:endParaRPr lang="en-US" dirty="0"/>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9ECD56D-AD5C-4787-8660-2FDCCC5F406C}" type="datetimeFigureOut">
              <a:rPr lang="en-US" smtClean="0"/>
              <a:pPr/>
              <a:t>4/16/2015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94FE82A-2577-44DD-9467-2E3F96155FB1}"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9ECD56D-AD5C-4787-8660-2FDCCC5F406C}" type="datetimeFigureOut">
              <a:rPr lang="en-US" smtClean="0"/>
              <a:pPr/>
              <a:t>4/16/2015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94FE82A-2577-44DD-9467-2E3F96155FB1}" type="slidenum">
              <a:rPr lang="en-US" smtClean="0"/>
              <a:pPr/>
              <a:t>‹#›</a:t>
            </a:fld>
            <a:endParaRPr lang="en-US" dirty="0"/>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ECD56D-AD5C-4787-8660-2FDCCC5F406C}" type="datetimeFigureOut">
              <a:rPr lang="en-US" smtClean="0"/>
              <a:pPr/>
              <a:t>4/16/2015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94FE82A-2577-44DD-9467-2E3F96155FB1}" type="slidenum">
              <a:rPr lang="en-US" smtClean="0"/>
              <a:pPr/>
              <a:t>‹#›</a:t>
            </a:fld>
            <a:endParaRPr lang="en-US" dirty="0"/>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ECD56D-AD5C-4787-8660-2FDCCC5F406C}" type="datetimeFigureOut">
              <a:rPr lang="en-US" smtClean="0"/>
              <a:pPr/>
              <a:t>4/16/2015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94FE82A-2577-44DD-9467-2E3F96155FB1}" type="slidenum">
              <a:rPr lang="en-US" smtClean="0"/>
              <a:pPr/>
              <a:t>‹#›</a:t>
            </a:fld>
            <a:endParaRPr lang="en-US" dirty="0"/>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E9ECD56D-AD5C-4787-8660-2FDCCC5F406C}" type="datetimeFigureOut">
              <a:rPr lang="en-US" smtClean="0"/>
              <a:pPr/>
              <a:t>4/16/2015</a:t>
            </a:fld>
            <a:endParaRPr lang="en-US" dirty="0"/>
          </a:p>
        </p:txBody>
      </p:sp>
      <p:sp>
        <p:nvSpPr>
          <p:cNvPr id="7" name="Slide Number Placeholder 6"/>
          <p:cNvSpPr>
            <a:spLocks noGrp="1"/>
          </p:cNvSpPr>
          <p:nvPr>
            <p:ph type="sldNum" sz="quarter" idx="12"/>
          </p:nvPr>
        </p:nvSpPr>
        <p:spPr/>
        <p:txBody>
          <a:bodyPr/>
          <a:lstStyle/>
          <a:p>
            <a:fld id="{794FE82A-2577-44DD-9467-2E3F96155FB1}" type="slidenum">
              <a:rPr lang="en-US" smtClean="0"/>
              <a:pPr/>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ECD56D-AD5C-4787-8660-2FDCCC5F406C}" type="datetimeFigureOut">
              <a:rPr lang="en-US" smtClean="0"/>
              <a:pPr/>
              <a:t>4/16/2015</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794FE82A-2577-44DD-9467-2E3F96155FB1}" type="slidenum">
              <a:rPr lang="en-US" smtClean="0"/>
              <a:pPr/>
              <a:t>‹#›</a:t>
            </a:fld>
            <a:endParaRPr lang="en-US" dirty="0"/>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E9ECD56D-AD5C-4787-8660-2FDCCC5F406C}" type="datetimeFigureOut">
              <a:rPr lang="en-US" smtClean="0"/>
              <a:pPr/>
              <a:t>4/16/2015</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794FE82A-2577-44DD-9467-2E3F96155FB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wipe dir="r"/>
  </p:transition>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2.pn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7.jpeg"/><Relationship Id="rId5" Type="http://schemas.microsoft.com/office/2007/relationships/hdphoto" Target="../media/hdphoto1.wdp"/><Relationship Id="rId10" Type="http://schemas.openxmlformats.org/officeDocument/2006/relationships/image" Target="../media/image49.jpeg"/><Relationship Id="rId4" Type="http://schemas.openxmlformats.org/officeDocument/2006/relationships/image" Target="../media/image46.jpe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jpeg"/><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5.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5.wdp"/><Relationship Id="rId7" Type="http://schemas.openxmlformats.org/officeDocument/2006/relationships/image" Target="../media/image61.jpeg"/><Relationship Id="rId2" Type="http://schemas.openxmlformats.org/officeDocument/2006/relationships/image" Target="../media/image59.jpe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0.jpeg"/><Relationship Id="rId10" Type="http://schemas.microsoft.com/office/2007/relationships/hdphoto" Target="../media/hdphoto8.wdp"/><Relationship Id="rId4" Type="http://schemas.openxmlformats.org/officeDocument/2006/relationships/image" Target="../media/image2.png"/><Relationship Id="rId9"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png"/><Relationship Id="rId1" Type="http://schemas.openxmlformats.org/officeDocument/2006/relationships/slideLayout" Target="../slideLayouts/slideLayout4.xml"/><Relationship Id="rId6" Type="http://schemas.microsoft.com/office/2007/relationships/hdphoto" Target="../media/hdphoto10.wdp"/><Relationship Id="rId5" Type="http://schemas.openxmlformats.org/officeDocument/2006/relationships/image" Target="../media/image64.jpeg"/><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68.jpeg"/><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jpeg"/><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s://youtu.be/wm5I6Vl-tV4"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2.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95800" y="3200400"/>
            <a:ext cx="3657600" cy="2133600"/>
          </a:xfrm>
        </p:spPr>
        <p:txBody>
          <a:bodyPr>
            <a:normAutofit fontScale="90000"/>
          </a:bodyPr>
          <a:lstStyle/>
          <a:p>
            <a:pPr algn="ctr"/>
            <a:r>
              <a:rPr lang="en-US" sz="4000" dirty="0" smtClean="0"/>
              <a:t>Infusing</a:t>
            </a:r>
            <a:r>
              <a:rPr lang="en-US" dirty="0" smtClean="0"/>
              <a:t> </a:t>
            </a:r>
            <a:br>
              <a:rPr lang="en-US" dirty="0" smtClean="0"/>
            </a:br>
            <a:r>
              <a:rPr lang="en-US" sz="6700" dirty="0" smtClean="0">
                <a:latin typeface="Curlz MT" panose="04040404050702020202" pitchFamily="82" charset="0"/>
              </a:rPr>
              <a:t>creativity </a:t>
            </a:r>
            <a:r>
              <a:rPr lang="en-US" dirty="0" smtClean="0"/>
              <a:t/>
            </a:r>
            <a:br>
              <a:rPr lang="en-US" dirty="0" smtClean="0"/>
            </a:br>
            <a:r>
              <a:rPr lang="en-US" sz="4000" dirty="0" smtClean="0"/>
              <a:t>into </a:t>
            </a:r>
            <a:br>
              <a:rPr lang="en-US" sz="4000" dirty="0" smtClean="0"/>
            </a:br>
            <a:r>
              <a:rPr lang="en-US" sz="4000" dirty="0" smtClean="0"/>
              <a:t>book displays</a:t>
            </a:r>
            <a:endParaRPr lang="en-US" sz="4000" dirty="0"/>
          </a:p>
        </p:txBody>
      </p:sp>
      <p:sp>
        <p:nvSpPr>
          <p:cNvPr id="3" name="Subtitle 2"/>
          <p:cNvSpPr>
            <a:spLocks noGrp="1"/>
          </p:cNvSpPr>
          <p:nvPr>
            <p:ph type="subTitle" idx="1"/>
          </p:nvPr>
        </p:nvSpPr>
        <p:spPr>
          <a:xfrm>
            <a:off x="4876800" y="5562600"/>
            <a:ext cx="3242568" cy="500109"/>
          </a:xfrm>
        </p:spPr>
        <p:txBody>
          <a:bodyPr>
            <a:normAutofit fontScale="62500" lnSpcReduction="20000"/>
          </a:bodyPr>
          <a:lstStyle/>
          <a:p>
            <a:pPr algn="ctr"/>
            <a:r>
              <a:rPr lang="en-US" dirty="0" smtClean="0">
                <a:latin typeface="+mj-lt"/>
              </a:rPr>
              <a:t>Chris </a:t>
            </a:r>
            <a:r>
              <a:rPr lang="en-US" dirty="0" err="1" smtClean="0">
                <a:latin typeface="+mj-lt"/>
              </a:rPr>
              <a:t>Isett</a:t>
            </a:r>
            <a:r>
              <a:rPr lang="en-US" dirty="0" smtClean="0">
                <a:latin typeface="+mj-lt"/>
              </a:rPr>
              <a:t> &amp; Kristin McGovern</a:t>
            </a:r>
          </a:p>
          <a:p>
            <a:pPr algn="ctr"/>
            <a:r>
              <a:rPr lang="en-US" sz="2400" dirty="0" smtClean="0">
                <a:latin typeface="+mj-lt"/>
              </a:rPr>
              <a:t>Public Service Specialists</a:t>
            </a:r>
            <a:endParaRPr lang="en-US" sz="2400" dirty="0"/>
          </a:p>
        </p:txBody>
      </p:sp>
      <p:pic>
        <p:nvPicPr>
          <p:cNvPr id="30726" name="Picture 6" descr="dpl logo"/>
          <p:cNvPicPr>
            <a:picLocks noChangeAspect="1" noChangeArrowheads="1"/>
          </p:cNvPicPr>
          <p:nvPr/>
        </p:nvPicPr>
        <p:blipFill>
          <a:blip r:embed="rId2" cstate="print"/>
          <a:srcRect/>
          <a:stretch>
            <a:fillRect/>
          </a:stretch>
        </p:blipFill>
        <p:spPr bwMode="auto">
          <a:xfrm>
            <a:off x="609600" y="1066800"/>
            <a:ext cx="2868028" cy="875382"/>
          </a:xfrm>
          <a:prstGeom prst="rect">
            <a:avLst/>
          </a:prstGeom>
          <a:noFill/>
        </p:spPr>
      </p:pic>
      <p:sp>
        <p:nvSpPr>
          <p:cNvPr id="7" name="Rectangle 6"/>
          <p:cNvSpPr/>
          <p:nvPr/>
        </p:nvSpPr>
        <p:spPr>
          <a:xfrm>
            <a:off x="4648200" y="0"/>
            <a:ext cx="3505200" cy="25146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descr="Know DIY 1.jpg"/>
          <p:cNvPicPr>
            <a:picLocks noChangeAspect="1"/>
          </p:cNvPicPr>
          <p:nvPr/>
        </p:nvPicPr>
        <p:blipFill>
          <a:blip r:embed="rId3" cstate="print"/>
          <a:stretch>
            <a:fillRect/>
          </a:stretch>
        </p:blipFill>
        <p:spPr>
          <a:xfrm>
            <a:off x="5029200" y="0"/>
            <a:ext cx="2590800" cy="2602175"/>
          </a:xfrm>
          <a:prstGeom prst="rect">
            <a:avLst/>
          </a:prstGeom>
        </p:spPr>
      </p:pic>
    </p:spTree>
    <p:extLst>
      <p:ext uri="{BB962C8B-B14F-4D97-AF65-F5344CB8AC3E}">
        <p14:creationId xmlns:p14="http://schemas.microsoft.com/office/powerpoint/2010/main" val="202148061"/>
      </p:ext>
    </p:extLst>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90600"/>
            <a:ext cx="7024744" cy="769974"/>
          </a:xfrm>
        </p:spPr>
        <p:txBody>
          <a:bodyPr/>
          <a:lstStyle/>
          <a:p>
            <a:pPr algn="ctr"/>
            <a:r>
              <a:rPr lang="en-US" b="1" dirty="0" smtClean="0">
                <a:latin typeface="Lucida Calligraphy" panose="03010101010101010101" pitchFamily="66" charset="0"/>
              </a:rPr>
              <a:t>The Goldilocks Dilemma </a:t>
            </a:r>
            <a:endParaRPr lang="en-US" b="1" dirty="0">
              <a:latin typeface="Lucida Calligraphy" panose="03010101010101010101" pitchFamily="66" charset="0"/>
            </a:endParaRPr>
          </a:p>
        </p:txBody>
      </p:sp>
      <p:pic>
        <p:nvPicPr>
          <p:cNvPr id="7" name="Content Placeholder 6" descr="whatswrong .JPG"/>
          <p:cNvPicPr>
            <a:picLocks noGrp="1" noChangeAspect="1"/>
          </p:cNvPicPr>
          <p:nvPr>
            <p:ph sz="half" idx="2"/>
          </p:nvPr>
        </p:nvPicPr>
        <p:blipFill>
          <a:blip r:embed="rId2" cstate="print"/>
          <a:stretch>
            <a:fillRect/>
          </a:stretch>
        </p:blipFill>
        <p:spPr>
          <a:xfrm>
            <a:off x="3352800" y="2161955"/>
            <a:ext cx="2542318" cy="3156227"/>
          </a:xfrm>
        </p:spPr>
      </p:pic>
      <p:pic>
        <p:nvPicPr>
          <p:cNvPr id="8" name="Content Placeholder 7" descr="whatswrong 2.JPG"/>
          <p:cNvPicPr>
            <a:picLocks noGrp="1" noChangeAspect="1"/>
          </p:cNvPicPr>
          <p:nvPr>
            <p:ph sz="quarter" idx="4"/>
          </p:nvPr>
        </p:nvPicPr>
        <p:blipFill>
          <a:blip r:embed="rId3" cstate="print"/>
          <a:stretch>
            <a:fillRect/>
          </a:stretch>
        </p:blipFill>
        <p:spPr>
          <a:xfrm>
            <a:off x="6062662" y="2130991"/>
            <a:ext cx="2590800" cy="3178330"/>
          </a:xfrm>
        </p:spPr>
      </p:pic>
      <p:pic>
        <p:nvPicPr>
          <p:cNvPr id="9" name="Picture 4" descr="dpl logo"/>
          <p:cNvPicPr>
            <a:picLocks noChangeAspect="1" noChangeArrowheads="1"/>
          </p:cNvPicPr>
          <p:nvPr/>
        </p:nvPicPr>
        <p:blipFill>
          <a:blip r:embed="rId4" cstate="print"/>
          <a:srcRect/>
          <a:stretch>
            <a:fillRect/>
          </a:stretch>
        </p:blipFill>
        <p:spPr bwMode="auto">
          <a:xfrm>
            <a:off x="4876800" y="0"/>
            <a:ext cx="2371725" cy="723900"/>
          </a:xfrm>
          <a:prstGeom prst="rect">
            <a:avLst/>
          </a:prstGeom>
          <a:noFill/>
        </p:spPr>
      </p:pic>
      <p:pic>
        <p:nvPicPr>
          <p:cNvPr id="10" name="Content Placeholder 5" descr="few items.jpg"/>
          <p:cNvPicPr>
            <a:picLocks noChangeAspect="1"/>
          </p:cNvPicPr>
          <p:nvPr/>
        </p:nvPicPr>
        <p:blipFill>
          <a:blip r:embed="rId5" cstate="print"/>
          <a:stretch>
            <a:fillRect/>
          </a:stretch>
        </p:blipFill>
        <p:spPr>
          <a:xfrm>
            <a:off x="494414" y="2130056"/>
            <a:ext cx="2661061" cy="3156228"/>
          </a:xfrm>
          <a:prstGeom prst="rect">
            <a:avLst/>
          </a:prstGeom>
        </p:spPr>
      </p:pic>
      <p:sp>
        <p:nvSpPr>
          <p:cNvPr id="12" name="Title 1"/>
          <p:cNvSpPr txBox="1">
            <a:spLocks/>
          </p:cNvSpPr>
          <p:nvPr/>
        </p:nvSpPr>
        <p:spPr>
          <a:xfrm>
            <a:off x="1167809" y="5562600"/>
            <a:ext cx="7024744" cy="533400"/>
          </a:xfrm>
          <a:prstGeom prst="rect">
            <a:avLst/>
          </a:prstGeom>
        </p:spPr>
        <p:txBody>
          <a:bodyPr vert="horz" lIns="91440" tIns="45720" rIns="91440" bIns="45720" rtlCol="0" anchor="b">
            <a:normAutofit fontScale="85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smtClean="0">
                <a:solidFill>
                  <a:srgbClr val="0070C0"/>
                </a:solidFill>
              </a:rPr>
              <a:t>Find the right balance</a:t>
            </a:r>
            <a:endParaRPr lang="en-US" dirty="0">
              <a:solidFill>
                <a:srgbClr val="0070C0"/>
              </a:solidFill>
            </a:endParaRPr>
          </a:p>
        </p:txBody>
      </p:sp>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953536"/>
          </a:xfrm>
        </p:spPr>
        <p:txBody>
          <a:bodyPr>
            <a:normAutofit fontScale="90000"/>
          </a:bodyPr>
          <a:lstStyle/>
          <a:p>
            <a:pPr algn="r"/>
            <a:r>
              <a:rPr lang="en-US" dirty="0" smtClean="0"/>
              <a:t>Oh, the things you can think!</a:t>
            </a:r>
            <a:br>
              <a:rPr lang="en-US" dirty="0" smtClean="0"/>
            </a:br>
            <a:r>
              <a:rPr lang="en-US" sz="1800" dirty="0" smtClean="0"/>
              <a:t>- Dr. Seuss</a:t>
            </a:r>
            <a:endParaRPr lang="en-US" sz="1800" dirty="0"/>
          </a:p>
        </p:txBody>
      </p:sp>
      <p:pic>
        <p:nvPicPr>
          <p:cNvPr id="6" name="Content Placeholder 5" descr="Seuss 2.jpg"/>
          <p:cNvPicPr>
            <a:picLocks noGrp="1" noChangeAspect="1"/>
          </p:cNvPicPr>
          <p:nvPr>
            <p:ph sz="quarter" idx="14"/>
          </p:nvPr>
        </p:nvPicPr>
        <p:blipFill>
          <a:blip r:embed="rId3" cstate="print"/>
          <a:stretch>
            <a:fillRect/>
          </a:stretch>
        </p:blipFill>
        <p:spPr>
          <a:xfrm>
            <a:off x="4982116" y="2312988"/>
            <a:ext cx="2745293" cy="3494087"/>
          </a:xfrm>
        </p:spPr>
      </p:pic>
      <p:pic>
        <p:nvPicPr>
          <p:cNvPr id="7" name="Picture 4" descr="dpl logo"/>
          <p:cNvPicPr>
            <a:picLocks noChangeAspect="1" noChangeArrowheads="1"/>
          </p:cNvPicPr>
          <p:nvPr/>
        </p:nvPicPr>
        <p:blipFill>
          <a:blip r:embed="rId4" cstate="print"/>
          <a:srcRect/>
          <a:stretch>
            <a:fillRect/>
          </a:stretch>
        </p:blipFill>
        <p:spPr bwMode="auto">
          <a:xfrm>
            <a:off x="5257800" y="0"/>
            <a:ext cx="2371725" cy="723900"/>
          </a:xfrm>
          <a:prstGeom prst="rect">
            <a:avLst/>
          </a:prstGeom>
          <a:noFill/>
        </p:spPr>
      </p:pic>
      <p:pic>
        <p:nvPicPr>
          <p:cNvPr id="8" name="Content Placeholder 5" descr="Seuss 6.jpg"/>
          <p:cNvPicPr>
            <a:picLocks noChangeAspect="1"/>
          </p:cNvPicPr>
          <p:nvPr/>
        </p:nvPicPr>
        <p:blipFill>
          <a:blip r:embed="rId5" cstate="print"/>
          <a:stretch>
            <a:fillRect/>
          </a:stretch>
        </p:blipFill>
        <p:spPr>
          <a:xfrm>
            <a:off x="1447800" y="2285999"/>
            <a:ext cx="2665751" cy="3494087"/>
          </a:xfrm>
          <a:prstGeom prst="rect">
            <a:avLst/>
          </a:prstGeom>
        </p:spPr>
      </p:pic>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dpl logo"/>
          <p:cNvPicPr>
            <a:picLocks noChangeAspect="1" noChangeArrowheads="1"/>
          </p:cNvPicPr>
          <p:nvPr/>
        </p:nvPicPr>
        <p:blipFill>
          <a:blip r:embed="rId2" cstate="print"/>
          <a:srcRect/>
          <a:stretch>
            <a:fillRect/>
          </a:stretch>
        </p:blipFill>
        <p:spPr bwMode="auto">
          <a:xfrm>
            <a:off x="5257800" y="0"/>
            <a:ext cx="2371725" cy="723900"/>
          </a:xfrm>
          <a:prstGeom prst="rect">
            <a:avLst/>
          </a:prstGeom>
          <a:noFill/>
        </p:spPr>
      </p:pic>
      <p:pic>
        <p:nvPicPr>
          <p:cNvPr id="9" name="Content Placeholder 4" descr="Seuss 13.jpg"/>
          <p:cNvPicPr>
            <a:picLocks noChangeAspect="1"/>
          </p:cNvPicPr>
          <p:nvPr/>
        </p:nvPicPr>
        <p:blipFill>
          <a:blip r:embed="rId3" cstate="print"/>
          <a:stretch>
            <a:fillRect/>
          </a:stretch>
        </p:blipFill>
        <p:spPr>
          <a:xfrm>
            <a:off x="4408512" y="2438400"/>
            <a:ext cx="3306274" cy="1416651"/>
          </a:xfrm>
          <a:prstGeom prst="rect">
            <a:avLst/>
          </a:prstGeom>
        </p:spPr>
      </p:pic>
      <p:pic>
        <p:nvPicPr>
          <p:cNvPr id="8" name="Content Placeholder 4" descr="Seuss 7.jpg"/>
          <p:cNvPicPr>
            <a:picLocks noChangeAspect="1"/>
          </p:cNvPicPr>
          <p:nvPr/>
        </p:nvPicPr>
        <p:blipFill>
          <a:blip r:embed="rId4" cstate="print"/>
          <a:stretch>
            <a:fillRect/>
          </a:stretch>
        </p:blipFill>
        <p:spPr>
          <a:xfrm>
            <a:off x="4418038" y="867423"/>
            <a:ext cx="3296748" cy="1453590"/>
          </a:xfrm>
          <a:prstGeom prst="rect">
            <a:avLst/>
          </a:prstGeom>
        </p:spPr>
      </p:pic>
      <p:pic>
        <p:nvPicPr>
          <p:cNvPr id="12" name="Content Placeholder 4" descr="Seuss 1.jpg"/>
          <p:cNvPicPr>
            <a:picLocks noChangeAspect="1"/>
          </p:cNvPicPr>
          <p:nvPr/>
        </p:nvPicPr>
        <p:blipFill>
          <a:blip r:embed="rId5" cstate="print"/>
          <a:stretch>
            <a:fillRect/>
          </a:stretch>
        </p:blipFill>
        <p:spPr>
          <a:xfrm>
            <a:off x="950259" y="1904999"/>
            <a:ext cx="3164541" cy="3828512"/>
          </a:xfrm>
          <a:prstGeom prst="rect">
            <a:avLst/>
          </a:prstGeom>
        </p:spPr>
      </p:pic>
      <p:sp>
        <p:nvSpPr>
          <p:cNvPr id="13" name="Title 2"/>
          <p:cNvSpPr>
            <a:spLocks noGrp="1"/>
          </p:cNvSpPr>
          <p:nvPr>
            <p:ph type="title"/>
          </p:nvPr>
        </p:nvSpPr>
        <p:spPr>
          <a:xfrm>
            <a:off x="800648" y="457200"/>
            <a:ext cx="3304572" cy="1344506"/>
          </a:xfrm>
        </p:spPr>
        <p:txBody>
          <a:bodyPr/>
          <a:lstStyle/>
          <a:p>
            <a:pPr algn="ctr"/>
            <a:r>
              <a:rPr lang="en-US" dirty="0" smtClean="0"/>
              <a:t>A Birthday for Seuss</a:t>
            </a:r>
            <a:endParaRPr lang="en-US" dirty="0"/>
          </a:p>
        </p:txBody>
      </p:sp>
      <p:pic>
        <p:nvPicPr>
          <p:cNvPr id="11" name="Content Placeholder 5" descr="Seuss 8.jpg"/>
          <p:cNvPicPr>
            <a:picLocks noChangeAspect="1"/>
          </p:cNvPicPr>
          <p:nvPr/>
        </p:nvPicPr>
        <p:blipFill>
          <a:blip r:embed="rId6" cstate="print"/>
          <a:stretch>
            <a:fillRect/>
          </a:stretch>
        </p:blipFill>
        <p:spPr>
          <a:xfrm>
            <a:off x="4437088" y="3962400"/>
            <a:ext cx="3277698" cy="1761650"/>
          </a:xfrm>
          <a:prstGeom prst="rect">
            <a:avLst/>
          </a:prstGeom>
        </p:spPr>
      </p:pic>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838200"/>
            <a:ext cx="3886200" cy="1143000"/>
          </a:xfrm>
        </p:spPr>
        <p:txBody>
          <a:bodyPr>
            <a:normAutofit/>
          </a:bodyPr>
          <a:lstStyle/>
          <a:p>
            <a:r>
              <a:rPr lang="en-US" sz="4800" b="1" dirty="0" smtClean="0"/>
              <a:t>Know Africa </a:t>
            </a:r>
            <a:endParaRPr lang="en-US" sz="4800" b="1" dirty="0"/>
          </a:p>
        </p:txBody>
      </p:sp>
      <p:pic>
        <p:nvPicPr>
          <p:cNvPr id="5" name="Content Placeholder 4" descr="Adult africa 5.jpg"/>
          <p:cNvPicPr>
            <a:picLocks noGrp="1" noChangeAspect="1"/>
          </p:cNvPicPr>
          <p:nvPr>
            <p:ph sz="quarter" idx="13"/>
          </p:nvPr>
        </p:nvPicPr>
        <p:blipFill>
          <a:blip r:embed="rId2" cstate="print"/>
          <a:stretch>
            <a:fillRect/>
          </a:stretch>
        </p:blipFill>
        <p:spPr>
          <a:xfrm>
            <a:off x="3733800" y="2362200"/>
            <a:ext cx="4608631" cy="3505200"/>
          </a:xfrm>
        </p:spPr>
      </p:pic>
      <p:pic>
        <p:nvPicPr>
          <p:cNvPr id="6" name="Content Placeholder 5" descr="Adult africa 6.jpg"/>
          <p:cNvPicPr>
            <a:picLocks noGrp="1" noChangeAspect="1"/>
          </p:cNvPicPr>
          <p:nvPr>
            <p:ph sz="quarter" idx="14"/>
          </p:nvPr>
        </p:nvPicPr>
        <p:blipFill>
          <a:blip r:embed="rId3" cstate="print"/>
          <a:stretch>
            <a:fillRect/>
          </a:stretch>
        </p:blipFill>
        <p:spPr>
          <a:xfrm>
            <a:off x="1066800" y="2362200"/>
            <a:ext cx="2329391" cy="3494087"/>
          </a:xfrm>
        </p:spPr>
      </p:pic>
      <p:pic>
        <p:nvPicPr>
          <p:cNvPr id="7" name="Picture 4" descr="dpl logo"/>
          <p:cNvPicPr>
            <a:picLocks noChangeAspect="1" noChangeArrowheads="1"/>
          </p:cNvPicPr>
          <p:nvPr/>
        </p:nvPicPr>
        <p:blipFill>
          <a:blip r:embed="rId4" cstate="print"/>
          <a:srcRect/>
          <a:stretch>
            <a:fillRect/>
          </a:stretch>
        </p:blipFill>
        <p:spPr bwMode="auto">
          <a:xfrm>
            <a:off x="4953000" y="0"/>
            <a:ext cx="2371725" cy="723900"/>
          </a:xfrm>
          <a:prstGeom prst="rect">
            <a:avLst/>
          </a:prstGeom>
          <a:noFill/>
        </p:spPr>
      </p:pic>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Adult africa 2.jpg"/>
          <p:cNvPicPr>
            <a:picLocks noGrp="1" noChangeAspect="1"/>
          </p:cNvPicPr>
          <p:nvPr>
            <p:ph idx="1"/>
          </p:nvPr>
        </p:nvPicPr>
        <p:blipFill>
          <a:blip r:embed="rId2" cstate="print"/>
          <a:stretch>
            <a:fillRect/>
          </a:stretch>
        </p:blipFill>
        <p:spPr>
          <a:xfrm>
            <a:off x="695325" y="1462190"/>
            <a:ext cx="3419475" cy="2254424"/>
          </a:xfrm>
        </p:spPr>
      </p:pic>
      <p:pic>
        <p:nvPicPr>
          <p:cNvPr id="5" name="Content Placeholder 4" descr="Adult africa 3.jpg"/>
          <p:cNvPicPr>
            <a:picLocks noChangeAspect="1"/>
          </p:cNvPicPr>
          <p:nvPr/>
        </p:nvPicPr>
        <p:blipFill>
          <a:blip r:embed="rId3" cstate="print"/>
          <a:stretch>
            <a:fillRect/>
          </a:stretch>
        </p:blipFill>
        <p:spPr>
          <a:xfrm>
            <a:off x="714375" y="3884079"/>
            <a:ext cx="3419475" cy="1922997"/>
          </a:xfrm>
          <a:prstGeom prst="rect">
            <a:avLst/>
          </a:prstGeom>
        </p:spPr>
      </p:pic>
      <p:pic>
        <p:nvPicPr>
          <p:cNvPr id="6" name="Content Placeholder 5" descr="Adult africa 4.jpg"/>
          <p:cNvPicPr>
            <a:picLocks noChangeAspect="1"/>
          </p:cNvPicPr>
          <p:nvPr/>
        </p:nvPicPr>
        <p:blipFill>
          <a:blip r:embed="rId4" cstate="print"/>
          <a:stretch>
            <a:fillRect/>
          </a:stretch>
        </p:blipFill>
        <p:spPr>
          <a:xfrm>
            <a:off x="4554899" y="1443140"/>
            <a:ext cx="3917429" cy="4363936"/>
          </a:xfrm>
          <a:prstGeom prst="rect">
            <a:avLst/>
          </a:prstGeom>
        </p:spPr>
      </p:pic>
      <p:pic>
        <p:nvPicPr>
          <p:cNvPr id="7" name="Picture 4" descr="dpl logo"/>
          <p:cNvPicPr>
            <a:picLocks noChangeAspect="1" noChangeArrowheads="1"/>
          </p:cNvPicPr>
          <p:nvPr/>
        </p:nvPicPr>
        <p:blipFill>
          <a:blip r:embed="rId5" cstate="print"/>
          <a:srcRect/>
          <a:stretch>
            <a:fillRect/>
          </a:stretch>
        </p:blipFill>
        <p:spPr bwMode="auto">
          <a:xfrm>
            <a:off x="4876800" y="0"/>
            <a:ext cx="2371725" cy="723900"/>
          </a:xfrm>
          <a:prstGeom prst="rect">
            <a:avLst/>
          </a:prstGeom>
          <a:noFill/>
        </p:spPr>
      </p:pic>
      <p:sp>
        <p:nvSpPr>
          <p:cNvPr id="8" name="Title 1"/>
          <p:cNvSpPr>
            <a:spLocks noGrp="1"/>
          </p:cNvSpPr>
          <p:nvPr>
            <p:ph type="title"/>
          </p:nvPr>
        </p:nvSpPr>
        <p:spPr>
          <a:xfrm>
            <a:off x="1042527" y="723900"/>
            <a:ext cx="7024744" cy="647700"/>
          </a:xfrm>
        </p:spPr>
        <p:txBody>
          <a:bodyPr>
            <a:normAutofit fontScale="90000"/>
          </a:bodyPr>
          <a:lstStyle/>
          <a:p>
            <a:pPr algn="ctr"/>
            <a:r>
              <a:rPr lang="en-US" dirty="0" smtClean="0"/>
              <a:t>Take the journey……..</a:t>
            </a:r>
            <a:endParaRPr lang="en-US" sz="1800" dirty="0"/>
          </a:p>
        </p:txBody>
      </p:sp>
    </p:spTree>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724936"/>
          </a:xfrm>
        </p:spPr>
        <p:txBody>
          <a:bodyPr/>
          <a:lstStyle/>
          <a:p>
            <a:pPr algn="ctr"/>
            <a:r>
              <a:rPr lang="en-US" dirty="0" smtClean="0"/>
              <a:t>Plant </a:t>
            </a:r>
            <a:r>
              <a:rPr lang="en-US" sz="3600" dirty="0" smtClean="0"/>
              <a:t>the</a:t>
            </a:r>
            <a:r>
              <a:rPr lang="en-US" dirty="0" smtClean="0"/>
              <a:t> seed for inquiry….</a:t>
            </a:r>
            <a:endParaRPr lang="en-US" dirty="0"/>
          </a:p>
        </p:txBody>
      </p:sp>
      <p:pic>
        <p:nvPicPr>
          <p:cNvPr id="4" name="Content Placeholder 4" descr="kids africa 4.jpg"/>
          <p:cNvPicPr>
            <a:picLocks noGrp="1" noChangeAspect="1"/>
          </p:cNvPicPr>
          <p:nvPr>
            <p:ph idx="1"/>
          </p:nvPr>
        </p:nvPicPr>
        <p:blipFill>
          <a:blip r:embed="rId2" cstate="print"/>
          <a:stretch>
            <a:fillRect/>
          </a:stretch>
        </p:blipFill>
        <p:spPr>
          <a:xfrm>
            <a:off x="981884" y="2133601"/>
            <a:ext cx="3328180" cy="3865554"/>
          </a:xfrm>
        </p:spPr>
      </p:pic>
      <p:pic>
        <p:nvPicPr>
          <p:cNvPr id="5" name="Picture 2" descr="E:\OLA\Childrens Africa\kids africa 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2138338"/>
            <a:ext cx="3119136" cy="38703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pl logo"/>
          <p:cNvPicPr>
            <a:picLocks noChangeAspect="1" noChangeArrowheads="1"/>
          </p:cNvPicPr>
          <p:nvPr/>
        </p:nvPicPr>
        <p:blipFill>
          <a:blip r:embed="rId4" cstate="print"/>
          <a:srcRect/>
          <a:stretch>
            <a:fillRect/>
          </a:stretch>
        </p:blipFill>
        <p:spPr bwMode="auto">
          <a:xfrm>
            <a:off x="5105400" y="0"/>
            <a:ext cx="2371725" cy="723900"/>
          </a:xfrm>
          <a:prstGeom prst="rect">
            <a:avLst/>
          </a:prstGeom>
          <a:noFill/>
        </p:spPr>
      </p:pic>
    </p:spTree>
    <p:extLst>
      <p:ext uri="{BB962C8B-B14F-4D97-AF65-F5344CB8AC3E}">
        <p14:creationId xmlns:p14="http://schemas.microsoft.com/office/powerpoint/2010/main" val="2402290866"/>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kids africa 10.jpg"/>
          <p:cNvPicPr>
            <a:picLocks noChangeAspect="1"/>
          </p:cNvPicPr>
          <p:nvPr/>
        </p:nvPicPr>
        <p:blipFill>
          <a:blip r:embed="rId2" cstate="print"/>
          <a:stretch>
            <a:fillRect/>
          </a:stretch>
        </p:blipFill>
        <p:spPr>
          <a:xfrm>
            <a:off x="838200" y="1143000"/>
            <a:ext cx="3419475" cy="2354724"/>
          </a:xfrm>
          <a:prstGeom prst="rect">
            <a:avLst/>
          </a:prstGeom>
        </p:spPr>
      </p:pic>
      <p:pic>
        <p:nvPicPr>
          <p:cNvPr id="8" name="Content Placeholder 5" descr="kids africa 11.jpg"/>
          <p:cNvPicPr>
            <a:picLocks noChangeAspect="1"/>
          </p:cNvPicPr>
          <p:nvPr/>
        </p:nvPicPr>
        <p:blipFill>
          <a:blip r:embed="rId3" cstate="print"/>
          <a:stretch>
            <a:fillRect/>
          </a:stretch>
        </p:blipFill>
        <p:spPr>
          <a:xfrm>
            <a:off x="838200" y="3581400"/>
            <a:ext cx="3419475" cy="2447237"/>
          </a:xfrm>
          <a:prstGeom prst="rect">
            <a:avLst/>
          </a:prstGeom>
        </p:spPr>
      </p:pic>
      <p:pic>
        <p:nvPicPr>
          <p:cNvPr id="9" name="Picture 4" descr="dpl logo"/>
          <p:cNvPicPr>
            <a:picLocks noChangeAspect="1" noChangeArrowheads="1"/>
          </p:cNvPicPr>
          <p:nvPr/>
        </p:nvPicPr>
        <p:blipFill>
          <a:blip r:embed="rId4" cstate="print"/>
          <a:srcRect/>
          <a:stretch>
            <a:fillRect/>
          </a:stretch>
        </p:blipFill>
        <p:spPr bwMode="auto">
          <a:xfrm>
            <a:off x="4876800" y="0"/>
            <a:ext cx="2371725" cy="723900"/>
          </a:xfrm>
          <a:prstGeom prst="rect">
            <a:avLst/>
          </a:prstGeom>
          <a:noFill/>
        </p:spPr>
      </p:pic>
      <p:sp>
        <p:nvSpPr>
          <p:cNvPr id="11" name="Content Placeholder 2"/>
          <p:cNvSpPr>
            <a:spLocks noGrp="1"/>
          </p:cNvSpPr>
          <p:nvPr>
            <p:ph idx="4294967295"/>
          </p:nvPr>
        </p:nvSpPr>
        <p:spPr>
          <a:xfrm>
            <a:off x="4648200" y="1419405"/>
            <a:ext cx="3299907" cy="4156638"/>
          </a:xfrm>
          <a:prstGeom prst="rect">
            <a:avLst/>
          </a:prstGeom>
        </p:spPr>
        <p:txBody>
          <a:bodyPr/>
          <a:lstStyle/>
          <a:p>
            <a:r>
              <a:rPr lang="en-US" dirty="0" smtClean="0"/>
              <a:t>Texture</a:t>
            </a:r>
          </a:p>
          <a:p>
            <a:pPr>
              <a:buNone/>
            </a:pPr>
            <a:endParaRPr lang="en-US" dirty="0" smtClean="0"/>
          </a:p>
          <a:p>
            <a:r>
              <a:rPr lang="en-US" dirty="0" smtClean="0"/>
              <a:t>Color</a:t>
            </a:r>
          </a:p>
          <a:p>
            <a:endParaRPr lang="en-US" dirty="0" smtClean="0"/>
          </a:p>
          <a:p>
            <a:r>
              <a:rPr lang="en-US" dirty="0" smtClean="0"/>
              <a:t>Diversity </a:t>
            </a:r>
          </a:p>
          <a:p>
            <a:pPr>
              <a:buNone/>
            </a:pPr>
            <a:endParaRPr lang="en-US" dirty="0" smtClean="0"/>
          </a:p>
          <a:p>
            <a:r>
              <a:rPr lang="en-US" dirty="0" smtClean="0"/>
              <a:t>Size</a:t>
            </a:r>
          </a:p>
          <a:p>
            <a:endParaRPr lang="en-US" dirty="0"/>
          </a:p>
          <a:p>
            <a:r>
              <a:rPr lang="en-US" dirty="0" smtClean="0"/>
              <a:t>Focal advantage</a:t>
            </a:r>
            <a:endParaRPr lang="en-US" dirty="0"/>
          </a:p>
        </p:txBody>
      </p:sp>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838200"/>
            <a:ext cx="7024744" cy="914400"/>
          </a:xfrm>
        </p:spPr>
        <p:txBody>
          <a:bodyPr>
            <a:normAutofit/>
          </a:bodyPr>
          <a:lstStyle/>
          <a:p>
            <a:pPr algn="ctr"/>
            <a:r>
              <a:rPr lang="en-US" sz="4400" b="1" dirty="0" smtClean="0"/>
              <a:t>KNOW </a:t>
            </a:r>
            <a:r>
              <a:rPr lang="en-US" sz="4400" b="1" dirty="0" smtClean="0">
                <a:solidFill>
                  <a:schemeClr val="tx2">
                    <a:lumMod val="50000"/>
                  </a:schemeClr>
                </a:solidFill>
              </a:rPr>
              <a:t>FRIGHT</a:t>
            </a:r>
            <a:endParaRPr lang="en-US" b="1" dirty="0">
              <a:latin typeface="Bradley Hand ITC" pitchFamily="66" charset="0"/>
            </a:endParaRPr>
          </a:p>
        </p:txBody>
      </p:sp>
      <p:pic>
        <p:nvPicPr>
          <p:cNvPr id="5" name="Content Placeholder 4" descr="halloween 1.jpg"/>
          <p:cNvPicPr>
            <a:picLocks noGrp="1" noChangeAspect="1"/>
          </p:cNvPicPr>
          <p:nvPr>
            <p:ph sz="quarter" idx="13"/>
          </p:nvPr>
        </p:nvPicPr>
        <p:blipFill>
          <a:blip r:embed="rId2" cstate="print"/>
          <a:stretch>
            <a:fillRect/>
          </a:stretch>
        </p:blipFill>
        <p:spPr>
          <a:xfrm>
            <a:off x="1143000" y="1905000"/>
            <a:ext cx="3286276" cy="4119416"/>
          </a:xfrm>
        </p:spPr>
      </p:pic>
      <p:pic>
        <p:nvPicPr>
          <p:cNvPr id="6" name="Content Placeholder 5" descr="halloween 5.jpg"/>
          <p:cNvPicPr>
            <a:picLocks noGrp="1" noChangeAspect="1"/>
          </p:cNvPicPr>
          <p:nvPr>
            <p:ph sz="quarter" idx="14"/>
          </p:nvPr>
        </p:nvPicPr>
        <p:blipFill>
          <a:blip r:embed="rId3" cstate="print"/>
          <a:stretch>
            <a:fillRect/>
          </a:stretch>
        </p:blipFill>
        <p:spPr>
          <a:xfrm>
            <a:off x="4956133" y="1905000"/>
            <a:ext cx="3294181" cy="4114800"/>
          </a:xfrm>
        </p:spPr>
      </p:pic>
      <p:pic>
        <p:nvPicPr>
          <p:cNvPr id="7" name="Picture 4" descr="dpl logo"/>
          <p:cNvPicPr>
            <a:picLocks noChangeAspect="1" noChangeArrowheads="1"/>
          </p:cNvPicPr>
          <p:nvPr/>
        </p:nvPicPr>
        <p:blipFill>
          <a:blip r:embed="rId4" cstate="print"/>
          <a:srcRect/>
          <a:stretch>
            <a:fillRect/>
          </a:stretch>
        </p:blipFill>
        <p:spPr bwMode="auto">
          <a:xfrm>
            <a:off x="4876800" y="0"/>
            <a:ext cx="2371725" cy="723900"/>
          </a:xfrm>
          <a:prstGeom prst="rect">
            <a:avLst/>
          </a:prstGeom>
          <a:noFill/>
        </p:spPr>
      </p:pic>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G:\Halloween\halloween 3.jpg"/>
          <p:cNvPicPr>
            <a:picLocks noChangeAspect="1" noChangeArrowheads="1"/>
          </p:cNvPicPr>
          <p:nvPr/>
        </p:nvPicPr>
        <p:blipFill>
          <a:blip r:embed="rId2" cstate="print"/>
          <a:srcRect/>
          <a:stretch>
            <a:fillRect/>
          </a:stretch>
        </p:blipFill>
        <p:spPr bwMode="auto">
          <a:xfrm>
            <a:off x="619125" y="4038600"/>
            <a:ext cx="3810000" cy="2187482"/>
          </a:xfrm>
          <a:prstGeom prst="rect">
            <a:avLst/>
          </a:prstGeom>
          <a:noFill/>
        </p:spPr>
      </p:pic>
      <p:pic>
        <p:nvPicPr>
          <p:cNvPr id="1028" name="Picture 4" descr="G:\Halloween\halloween 4.jpg"/>
          <p:cNvPicPr>
            <a:picLocks noChangeAspect="1" noChangeArrowheads="1"/>
          </p:cNvPicPr>
          <p:nvPr/>
        </p:nvPicPr>
        <p:blipFill>
          <a:blip r:embed="rId3" cstate="print"/>
          <a:srcRect/>
          <a:stretch>
            <a:fillRect/>
          </a:stretch>
        </p:blipFill>
        <p:spPr bwMode="auto">
          <a:xfrm>
            <a:off x="4619134" y="4038600"/>
            <a:ext cx="3772392" cy="2187482"/>
          </a:xfrm>
          <a:prstGeom prst="rect">
            <a:avLst/>
          </a:prstGeom>
          <a:noFill/>
        </p:spPr>
      </p:pic>
      <p:pic>
        <p:nvPicPr>
          <p:cNvPr id="1029" name="Picture 5" descr="G:\Halloween\halloween 6.JPG"/>
          <p:cNvPicPr>
            <a:picLocks noChangeAspect="1" noChangeArrowheads="1"/>
          </p:cNvPicPr>
          <p:nvPr/>
        </p:nvPicPr>
        <p:blipFill rotWithShape="1">
          <a:blip r:embed="rId4" cstate="print"/>
          <a:srcRect l="2696" t="8632"/>
          <a:stretch/>
        </p:blipFill>
        <p:spPr bwMode="auto">
          <a:xfrm>
            <a:off x="4628659" y="1572306"/>
            <a:ext cx="3781425" cy="2034401"/>
          </a:xfrm>
          <a:prstGeom prst="rect">
            <a:avLst/>
          </a:prstGeom>
          <a:noFill/>
        </p:spPr>
      </p:pic>
      <p:pic>
        <p:nvPicPr>
          <p:cNvPr id="6" name="Picture 4" descr="dpl logo"/>
          <p:cNvPicPr>
            <a:picLocks noChangeAspect="1" noChangeArrowheads="1"/>
          </p:cNvPicPr>
          <p:nvPr/>
        </p:nvPicPr>
        <p:blipFill>
          <a:blip r:embed="rId5" cstate="print"/>
          <a:srcRect/>
          <a:stretch>
            <a:fillRect/>
          </a:stretch>
        </p:blipFill>
        <p:spPr bwMode="auto">
          <a:xfrm>
            <a:off x="5105400" y="0"/>
            <a:ext cx="2371725" cy="723900"/>
          </a:xfrm>
          <a:prstGeom prst="rect">
            <a:avLst/>
          </a:prstGeom>
          <a:noFill/>
        </p:spPr>
      </p:pic>
      <p:pic>
        <p:nvPicPr>
          <p:cNvPr id="2050" name="Picture 2" descr="E:\OLA\Halloween\halloween 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1959"/>
          <a:stretch/>
        </p:blipFill>
        <p:spPr bwMode="auto">
          <a:xfrm>
            <a:off x="609460" y="1572306"/>
            <a:ext cx="3819665" cy="203440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1043490" y="723900"/>
            <a:ext cx="7024744" cy="5715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dirty="0" err="1" smtClean="0">
                <a:solidFill>
                  <a:schemeClr val="tx2">
                    <a:lumMod val="50000"/>
                  </a:schemeClr>
                </a:solidFill>
                <a:latin typeface="Chiller" panose="04020404031007020602" pitchFamily="82" charset="0"/>
              </a:rPr>
              <a:t>Spooktacular</a:t>
            </a:r>
            <a:r>
              <a:rPr lang="en-US" sz="5400" dirty="0" smtClean="0">
                <a:solidFill>
                  <a:schemeClr val="tx2">
                    <a:lumMod val="50000"/>
                  </a:schemeClr>
                </a:solidFill>
                <a:latin typeface="Chiller" panose="04020404031007020602" pitchFamily="82" charset="0"/>
              </a:rPr>
              <a:t> Fun</a:t>
            </a:r>
            <a:endParaRPr lang="en-US" sz="5400" dirty="0">
              <a:solidFill>
                <a:schemeClr val="tx2">
                  <a:lumMod val="50000"/>
                </a:schemeClr>
              </a:solidFill>
              <a:latin typeface="Chiller" panose="04020404031007020602" pitchFamily="82" charset="0"/>
            </a:endParaRPr>
          </a:p>
        </p:txBody>
      </p:sp>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622" y="914400"/>
            <a:ext cx="7024744" cy="533400"/>
          </a:xfrm>
        </p:spPr>
        <p:txBody>
          <a:bodyPr>
            <a:normAutofit fontScale="90000"/>
          </a:bodyPr>
          <a:lstStyle/>
          <a:p>
            <a:r>
              <a:rPr lang="en-US" dirty="0" smtClean="0"/>
              <a:t>Color </a:t>
            </a:r>
            <a:r>
              <a:rPr lang="en-US" dirty="0" smtClean="0">
                <a:solidFill>
                  <a:srgbClr val="FF0000"/>
                </a:solidFill>
              </a:rPr>
              <a:t>Blocked</a:t>
            </a:r>
            <a:r>
              <a:rPr lang="en-US" dirty="0" smtClean="0"/>
              <a:t> Book Display</a:t>
            </a:r>
            <a:endParaRPr lang="en-US" dirty="0"/>
          </a:p>
        </p:txBody>
      </p:sp>
      <p:sp>
        <p:nvSpPr>
          <p:cNvPr id="3" name="Content Placeholder 2"/>
          <p:cNvSpPr>
            <a:spLocks noGrp="1"/>
          </p:cNvSpPr>
          <p:nvPr>
            <p:ph idx="1"/>
          </p:nvPr>
        </p:nvSpPr>
        <p:spPr>
          <a:xfrm>
            <a:off x="1066800" y="1524000"/>
            <a:ext cx="6777317" cy="914400"/>
          </a:xfrm>
        </p:spPr>
        <p:txBody>
          <a:bodyPr>
            <a:normAutofit/>
          </a:bodyPr>
          <a:lstStyle/>
          <a:p>
            <a:r>
              <a:rPr lang="en-US" dirty="0" smtClean="0"/>
              <a:t>Try using one color for a bold statement </a:t>
            </a:r>
          </a:p>
          <a:p>
            <a:r>
              <a:rPr lang="en-US" dirty="0"/>
              <a:t>Plethora of possibilities</a:t>
            </a:r>
          </a:p>
          <a:p>
            <a:endParaRPr lang="en-US" dirty="0"/>
          </a:p>
        </p:txBody>
      </p:sp>
      <p:pic>
        <p:nvPicPr>
          <p:cNvPr id="4" name="Picture 4" descr="dpl logo"/>
          <p:cNvPicPr>
            <a:picLocks noChangeAspect="1" noChangeArrowheads="1"/>
          </p:cNvPicPr>
          <p:nvPr/>
        </p:nvPicPr>
        <p:blipFill>
          <a:blip r:embed="rId3" cstate="print"/>
          <a:srcRect/>
          <a:stretch>
            <a:fillRect/>
          </a:stretch>
        </p:blipFill>
        <p:spPr bwMode="auto">
          <a:xfrm>
            <a:off x="4953000" y="0"/>
            <a:ext cx="2371725" cy="723900"/>
          </a:xfrm>
          <a:prstGeom prst="rect">
            <a:avLst/>
          </a:prstGeom>
          <a:noFill/>
        </p:spPr>
      </p:pic>
      <p:pic>
        <p:nvPicPr>
          <p:cNvPr id="47105" name="Picture 1" descr="G:\Library Displays\Feb Red Display 2.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Lst>
          </a:blip>
          <a:srcRect t="12500" b="4167"/>
          <a:stretch/>
        </p:blipFill>
        <p:spPr bwMode="auto">
          <a:xfrm>
            <a:off x="762000" y="2895600"/>
            <a:ext cx="2057400" cy="3048000"/>
          </a:xfrm>
          <a:prstGeom prst="rect">
            <a:avLst/>
          </a:prstGeom>
          <a:noFill/>
        </p:spPr>
      </p:pic>
      <p:pic>
        <p:nvPicPr>
          <p:cNvPr id="47106" name="Picture 2" descr="G:\Library Displays\Feb Red Display 4.jp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p:blipFill>
        <p:spPr bwMode="auto">
          <a:xfrm>
            <a:off x="3023129" y="2590801"/>
            <a:ext cx="3115733" cy="1752600"/>
          </a:xfrm>
          <a:prstGeom prst="rect">
            <a:avLst/>
          </a:prstGeom>
          <a:noFill/>
        </p:spPr>
      </p:pic>
      <p:pic>
        <p:nvPicPr>
          <p:cNvPr id="1026" name="Picture 2" descr="G:\Library Displays\Feb Red Display 5.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Lst>
          </a:blip>
          <a:srcRect t="12246" b="6123"/>
          <a:stretch/>
        </p:blipFill>
        <p:spPr bwMode="auto">
          <a:xfrm>
            <a:off x="6324600" y="2895600"/>
            <a:ext cx="2100263" cy="3048000"/>
          </a:xfrm>
          <a:prstGeom prst="rect">
            <a:avLst/>
          </a:prstGeom>
          <a:noFill/>
        </p:spPr>
      </p:pic>
      <p:pic>
        <p:nvPicPr>
          <p:cNvPr id="3074" name="Picture 2" descr="http://fc02.deviantart.net/fs71/i/2013/337/2/2/rainbow__july_by_dynamicz34-d6wmnl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23128" y="4495799"/>
            <a:ext cx="3115733" cy="17525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Book Displays</a:t>
            </a:r>
            <a:endParaRPr lang="en-US" dirty="0"/>
          </a:p>
        </p:txBody>
      </p:sp>
      <p:sp>
        <p:nvSpPr>
          <p:cNvPr id="3" name="Content Placeholder 2"/>
          <p:cNvSpPr>
            <a:spLocks noGrp="1"/>
          </p:cNvSpPr>
          <p:nvPr>
            <p:ph idx="1"/>
          </p:nvPr>
        </p:nvSpPr>
        <p:spPr/>
        <p:txBody>
          <a:bodyPr/>
          <a:lstStyle/>
          <a:p>
            <a:r>
              <a:rPr lang="en-US" dirty="0" smtClean="0"/>
              <a:t>Draw attention to </a:t>
            </a:r>
            <a:r>
              <a:rPr lang="en-US" dirty="0" smtClean="0"/>
              <a:t>the library </a:t>
            </a:r>
            <a:r>
              <a:rPr lang="en-US" dirty="0" smtClean="0"/>
              <a:t>collection to increase circulation</a:t>
            </a:r>
          </a:p>
          <a:p>
            <a:pPr>
              <a:buNone/>
            </a:pPr>
            <a:endParaRPr lang="en-US" dirty="0" smtClean="0"/>
          </a:p>
          <a:p>
            <a:r>
              <a:rPr lang="en-US" dirty="0" smtClean="0"/>
              <a:t>Inform on themes and increase awareness of library events </a:t>
            </a:r>
          </a:p>
          <a:p>
            <a:pPr>
              <a:buNone/>
            </a:pPr>
            <a:endParaRPr lang="en-US" dirty="0" smtClean="0"/>
          </a:p>
          <a:p>
            <a:r>
              <a:rPr lang="en-US" dirty="0" smtClean="0"/>
              <a:t>Ignite creative thought and curiosity </a:t>
            </a:r>
            <a:endParaRPr lang="en-US" dirty="0"/>
          </a:p>
        </p:txBody>
      </p:sp>
      <p:pic>
        <p:nvPicPr>
          <p:cNvPr id="4" name="Picture 4" descr="dpl logo"/>
          <p:cNvPicPr>
            <a:picLocks noChangeAspect="1" noChangeArrowheads="1"/>
          </p:cNvPicPr>
          <p:nvPr/>
        </p:nvPicPr>
        <p:blipFill>
          <a:blip r:embed="rId3" cstate="print"/>
          <a:srcRect/>
          <a:stretch>
            <a:fillRect/>
          </a:stretch>
        </p:blipFill>
        <p:spPr bwMode="auto">
          <a:xfrm>
            <a:off x="5029200" y="0"/>
            <a:ext cx="2371725" cy="723900"/>
          </a:xfrm>
          <a:prstGeom prst="rect">
            <a:avLst/>
          </a:prstGeom>
          <a:noFill/>
        </p:spPr>
      </p:pic>
    </p:spTree>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Know DIY 1.jpg"/>
          <p:cNvPicPr>
            <a:picLocks noChangeAspect="1"/>
          </p:cNvPicPr>
          <p:nvPr/>
        </p:nvPicPr>
        <p:blipFill>
          <a:blip r:embed="rId2" cstate="print"/>
          <a:stretch>
            <a:fillRect/>
          </a:stretch>
        </p:blipFill>
        <p:spPr>
          <a:xfrm>
            <a:off x="838199" y="1981200"/>
            <a:ext cx="4175761" cy="4279910"/>
          </a:xfrm>
          <a:prstGeom prst="rect">
            <a:avLst/>
          </a:prstGeom>
        </p:spPr>
      </p:pic>
      <p:sp>
        <p:nvSpPr>
          <p:cNvPr id="4" name="Title 1"/>
          <p:cNvSpPr txBox="1">
            <a:spLocks/>
          </p:cNvSpPr>
          <p:nvPr/>
        </p:nvSpPr>
        <p:spPr>
          <a:xfrm>
            <a:off x="1043490" y="1027664"/>
            <a:ext cx="7024744" cy="724936"/>
          </a:xfrm>
          <a:prstGeom prst="rect">
            <a:avLst/>
          </a:prstGeom>
        </p:spPr>
        <p:txBody>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smtClean="0"/>
              <a:t>Creativity fuels the </a:t>
            </a:r>
            <a:r>
              <a:rPr lang="en-US" dirty="0" smtClean="0">
                <a:effectLst>
                  <a:outerShdw blurRad="38100" dist="38100" dir="2700000" algn="tl">
                    <a:srgbClr val="000000">
                      <a:alpha val="43137"/>
                    </a:srgbClr>
                  </a:outerShdw>
                </a:effectLst>
              </a:rPr>
              <a:t>soul</a:t>
            </a:r>
            <a:endParaRPr lang="en-US" dirty="0">
              <a:effectLst>
                <a:outerShdw blurRad="38100" dist="38100" dir="2700000" algn="tl">
                  <a:srgbClr val="000000">
                    <a:alpha val="43137"/>
                  </a:srgbClr>
                </a:outerShdw>
              </a:effectLst>
            </a:endParaRPr>
          </a:p>
        </p:txBody>
      </p:sp>
      <p:pic>
        <p:nvPicPr>
          <p:cNvPr id="5" name="Picture 4" descr="dpl logo"/>
          <p:cNvPicPr>
            <a:picLocks noChangeAspect="1" noChangeArrowheads="1"/>
          </p:cNvPicPr>
          <p:nvPr/>
        </p:nvPicPr>
        <p:blipFill>
          <a:blip r:embed="rId3" cstate="print"/>
          <a:srcRect/>
          <a:stretch>
            <a:fillRect/>
          </a:stretch>
        </p:blipFill>
        <p:spPr bwMode="auto">
          <a:xfrm>
            <a:off x="4953000" y="0"/>
            <a:ext cx="2371725" cy="723900"/>
          </a:xfrm>
          <a:prstGeom prst="rect">
            <a:avLst/>
          </a:prstGeom>
          <a:noFill/>
        </p:spPr>
      </p:pic>
      <p:pic>
        <p:nvPicPr>
          <p:cNvPr id="6" name="Content Placeholder 4" descr="know DIY 2.jpg"/>
          <p:cNvPicPr>
            <a:picLocks noChangeAspect="1"/>
          </p:cNvPicPr>
          <p:nvPr/>
        </p:nvPicPr>
        <p:blipFill rotWithShape="1">
          <a:blip r:embed="rId4" cstate="print"/>
          <a:srcRect l="4457" r="4440"/>
          <a:stretch/>
        </p:blipFill>
        <p:spPr>
          <a:xfrm>
            <a:off x="5181600" y="1981200"/>
            <a:ext cx="3115234" cy="1942553"/>
          </a:xfrm>
          <a:prstGeom prst="rect">
            <a:avLst/>
          </a:prstGeom>
        </p:spPr>
      </p:pic>
      <p:pic>
        <p:nvPicPr>
          <p:cNvPr id="7" name="Content Placeholder 5" descr="know DIY 3.jpg"/>
          <p:cNvPicPr>
            <a:picLocks noChangeAspect="1"/>
          </p:cNvPicPr>
          <p:nvPr/>
        </p:nvPicPr>
        <p:blipFill>
          <a:blip r:embed="rId5" cstate="print"/>
          <a:stretch>
            <a:fillRect/>
          </a:stretch>
        </p:blipFill>
        <p:spPr>
          <a:xfrm>
            <a:off x="5182161" y="4060030"/>
            <a:ext cx="3114673" cy="2201079"/>
          </a:xfrm>
          <a:prstGeom prst="rect">
            <a:avLst/>
          </a:prstGeom>
        </p:spPr>
      </p:pic>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14714" y="734533"/>
            <a:ext cx="3304572" cy="713267"/>
          </a:xfrm>
        </p:spPr>
        <p:txBody>
          <a:bodyPr>
            <a:normAutofit fontScale="90000"/>
          </a:bodyPr>
          <a:lstStyle/>
          <a:p>
            <a:pPr algn="ctr"/>
            <a:r>
              <a:rPr lang="en-US" sz="4400" dirty="0" smtClean="0"/>
              <a:t>Novel Idea </a:t>
            </a:r>
            <a:endParaRPr lang="en-US" sz="4400" dirty="0"/>
          </a:p>
        </p:txBody>
      </p:sp>
      <p:sp>
        <p:nvSpPr>
          <p:cNvPr id="4" name="Text Placeholder 3"/>
          <p:cNvSpPr>
            <a:spLocks noGrp="1"/>
          </p:cNvSpPr>
          <p:nvPr>
            <p:ph type="body" sz="half" idx="2"/>
          </p:nvPr>
        </p:nvSpPr>
        <p:spPr>
          <a:xfrm>
            <a:off x="1017608" y="5181600"/>
            <a:ext cx="3298784" cy="762000"/>
          </a:xfrm>
        </p:spPr>
        <p:txBody>
          <a:bodyPr>
            <a:normAutofit fontScale="70000" lnSpcReduction="20000"/>
          </a:bodyPr>
          <a:lstStyle/>
          <a:p>
            <a:pPr algn="ctr"/>
            <a:r>
              <a:rPr lang="en-US" sz="3200" b="1" dirty="0" smtClean="0">
                <a:solidFill>
                  <a:srgbClr val="0070C0"/>
                </a:solidFill>
                <a:latin typeface="Bradley Hand ITC" pitchFamily="66" charset="0"/>
              </a:rPr>
              <a:t>Community Read</a:t>
            </a:r>
          </a:p>
          <a:p>
            <a:pPr algn="ctr"/>
            <a:r>
              <a:rPr lang="en-US" sz="3200" b="1" dirty="0" smtClean="0">
                <a:solidFill>
                  <a:srgbClr val="0070C0"/>
                </a:solidFill>
                <a:latin typeface="Bradley Hand ITC" pitchFamily="66" charset="0"/>
              </a:rPr>
              <a:t>2015</a:t>
            </a:r>
            <a:endParaRPr lang="en-US" sz="3200" b="1" dirty="0">
              <a:solidFill>
                <a:srgbClr val="0070C0"/>
              </a:solidFill>
              <a:latin typeface="Bradley Hand ITC" pitchFamily="66" charset="0"/>
            </a:endParaRPr>
          </a:p>
        </p:txBody>
      </p:sp>
      <p:pic>
        <p:nvPicPr>
          <p:cNvPr id="6" name="Picture 4" descr="dpl logo"/>
          <p:cNvPicPr>
            <a:picLocks noChangeAspect="1" noChangeArrowheads="1"/>
          </p:cNvPicPr>
          <p:nvPr/>
        </p:nvPicPr>
        <p:blipFill>
          <a:blip r:embed="rId2" cstate="print"/>
          <a:srcRect/>
          <a:stretch>
            <a:fillRect/>
          </a:stretch>
        </p:blipFill>
        <p:spPr bwMode="auto">
          <a:xfrm>
            <a:off x="5029200" y="0"/>
            <a:ext cx="2371725" cy="723900"/>
          </a:xfrm>
          <a:prstGeom prst="rect">
            <a:avLst/>
          </a:prstGeom>
          <a:noFill/>
        </p:spPr>
      </p:pic>
      <p:pic>
        <p:nvPicPr>
          <p:cNvPr id="5122" name="Picture 2" descr="A Tale for the Time Be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21690"/>
            <a:ext cx="2314956" cy="3507509"/>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4724400" y="1332344"/>
            <a:ext cx="3352800" cy="3886200"/>
          </a:xfrm>
          <a:prstGeom prst="rect">
            <a:avLst/>
          </a:prstGeom>
        </p:spPr>
        <p:txBody>
          <a:bodyPr vert="horz" lIns="91440" tIns="45720" rIns="91440" bIns="45720" rtlCol="0">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9pPr>
          </a:lstStyle>
          <a:p>
            <a:r>
              <a:rPr lang="en-US" sz="2000" dirty="0" smtClean="0"/>
              <a:t>Come together</a:t>
            </a:r>
          </a:p>
          <a:p>
            <a:endParaRPr lang="en-US" sz="2000" dirty="0"/>
          </a:p>
          <a:p>
            <a:r>
              <a:rPr lang="en-US" sz="2000" dirty="0" smtClean="0"/>
              <a:t>Get the conversations going</a:t>
            </a:r>
          </a:p>
          <a:p>
            <a:endParaRPr lang="en-US" sz="2000" dirty="0" smtClean="0"/>
          </a:p>
          <a:p>
            <a:r>
              <a:rPr lang="en-US" sz="2000" dirty="0" smtClean="0"/>
              <a:t>Book clubs galore</a:t>
            </a:r>
          </a:p>
          <a:p>
            <a:endParaRPr lang="en-US" sz="2000" dirty="0" smtClean="0"/>
          </a:p>
          <a:p>
            <a:r>
              <a:rPr lang="en-US" sz="2000" dirty="0" smtClean="0"/>
              <a:t>Programs, events, meet the author</a:t>
            </a:r>
          </a:p>
          <a:p>
            <a:endParaRPr lang="en-US" sz="2000" dirty="0"/>
          </a:p>
          <a:p>
            <a:r>
              <a:rPr lang="en-US" sz="2000" dirty="0" smtClean="0"/>
              <a:t>Fosters local art exhibition</a:t>
            </a:r>
          </a:p>
        </p:txBody>
      </p:sp>
    </p:spTree>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00"/>
            <a:ext cx="7504698" cy="572536"/>
          </a:xfrm>
        </p:spPr>
        <p:txBody>
          <a:bodyPr>
            <a:normAutofit fontScale="90000"/>
          </a:bodyPr>
          <a:lstStyle/>
          <a:p>
            <a:pPr algn="ctr"/>
            <a:r>
              <a:rPr lang="en-US" dirty="0" smtClean="0"/>
              <a:t>Embody the story being told</a:t>
            </a:r>
            <a:endParaRPr lang="en-US" dirty="0"/>
          </a:p>
        </p:txBody>
      </p:sp>
      <p:pic>
        <p:nvPicPr>
          <p:cNvPr id="5" name="Content Placeholder 4" descr="adult novel 2.jpg"/>
          <p:cNvPicPr>
            <a:picLocks noGrp="1" noChangeAspect="1"/>
          </p:cNvPicPr>
          <p:nvPr>
            <p:ph sz="quarter" idx="13"/>
          </p:nvPr>
        </p:nvPicPr>
        <p:blipFill>
          <a:blip r:embed="rId2" cstate="print"/>
          <a:stretch>
            <a:fillRect/>
          </a:stretch>
        </p:blipFill>
        <p:spPr>
          <a:xfrm>
            <a:off x="838200" y="2071254"/>
            <a:ext cx="3539603" cy="3872346"/>
          </a:xfrm>
        </p:spPr>
      </p:pic>
      <p:pic>
        <p:nvPicPr>
          <p:cNvPr id="7" name="Picture 4" descr="dpl logo"/>
          <p:cNvPicPr>
            <a:picLocks noChangeAspect="1" noChangeArrowheads="1"/>
          </p:cNvPicPr>
          <p:nvPr/>
        </p:nvPicPr>
        <p:blipFill>
          <a:blip r:embed="rId3" cstate="print"/>
          <a:srcRect/>
          <a:stretch>
            <a:fillRect/>
          </a:stretch>
        </p:blipFill>
        <p:spPr bwMode="auto">
          <a:xfrm>
            <a:off x="5029200" y="0"/>
            <a:ext cx="2371725" cy="723900"/>
          </a:xfrm>
          <a:prstGeom prst="rect">
            <a:avLst/>
          </a:prstGeom>
          <a:noFill/>
        </p:spPr>
      </p:pic>
      <p:pic>
        <p:nvPicPr>
          <p:cNvPr id="10" name="Content Placeholder 4" descr="adult novel 1.jpg"/>
          <p:cNvPicPr>
            <a:picLocks noChangeAspect="1"/>
          </p:cNvPicPr>
          <p:nvPr/>
        </p:nvPicPr>
        <p:blipFill>
          <a:blip r:embed="rId4" cstate="print"/>
          <a:stretch>
            <a:fillRect/>
          </a:stretch>
        </p:blipFill>
        <p:spPr>
          <a:xfrm>
            <a:off x="4724400" y="2057400"/>
            <a:ext cx="3618499" cy="3886200"/>
          </a:xfrm>
          <a:prstGeom prst="rect">
            <a:avLst/>
          </a:prstGeom>
        </p:spPr>
      </p:pic>
    </p:spTree>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kitty 2.jpg"/>
          <p:cNvPicPr>
            <a:picLocks noGrp="1" noChangeAspect="1"/>
          </p:cNvPicPr>
          <p:nvPr>
            <p:ph idx="4294967295"/>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14400" y="1219200"/>
            <a:ext cx="3829550" cy="4896685"/>
          </a:xfrm>
          <a:prstGeom prst="rect">
            <a:avLst/>
          </a:prstGeom>
        </p:spPr>
      </p:pic>
      <p:sp>
        <p:nvSpPr>
          <p:cNvPr id="7" name="Content Placeholder 2"/>
          <p:cNvSpPr>
            <a:spLocks noGrp="1"/>
          </p:cNvSpPr>
          <p:nvPr>
            <p:ph idx="4294967295"/>
          </p:nvPr>
        </p:nvSpPr>
        <p:spPr>
          <a:xfrm>
            <a:off x="5029200" y="736305"/>
            <a:ext cx="3528508" cy="4953000"/>
          </a:xfrm>
          <a:prstGeom prst="rect">
            <a:avLst/>
          </a:prstGeom>
        </p:spPr>
        <p:txBody>
          <a:bodyPr/>
          <a:lstStyle/>
          <a:p>
            <a:pPr>
              <a:buNone/>
            </a:pPr>
            <a:endParaRPr lang="en-US" dirty="0" smtClean="0"/>
          </a:p>
          <a:p>
            <a:r>
              <a:rPr lang="en-US" sz="3200" i="1" dirty="0"/>
              <a:t>Oh, </a:t>
            </a:r>
            <a:r>
              <a:rPr lang="en-US" sz="3200" i="1" dirty="0" err="1"/>
              <a:t>oobee</a:t>
            </a:r>
            <a:r>
              <a:rPr lang="en-US" sz="3200" i="1" dirty="0"/>
              <a:t> </a:t>
            </a:r>
            <a:r>
              <a:rPr lang="en-US" sz="3200" i="1" dirty="0" smtClean="0"/>
              <a:t>doo, I </a:t>
            </a:r>
            <a:r>
              <a:rPr lang="en-US" sz="3200" i="1" dirty="0" err="1"/>
              <a:t>wanna</a:t>
            </a:r>
            <a:r>
              <a:rPr lang="en-US" sz="3200" i="1" dirty="0"/>
              <a:t> be like </a:t>
            </a:r>
            <a:r>
              <a:rPr lang="en-US" sz="3200" i="1" dirty="0" smtClean="0"/>
              <a:t>you…</a:t>
            </a:r>
            <a:r>
              <a:rPr lang="en-US" sz="3200" i="1" dirty="0"/>
              <a:t/>
            </a:r>
            <a:br>
              <a:rPr lang="en-US" sz="3200" i="1" dirty="0"/>
            </a:br>
            <a:r>
              <a:rPr lang="en-US" sz="3200" i="1" dirty="0"/>
              <a:t>I </a:t>
            </a:r>
            <a:r>
              <a:rPr lang="en-US" sz="3200" i="1" dirty="0" err="1"/>
              <a:t>wanna</a:t>
            </a:r>
            <a:r>
              <a:rPr lang="en-US" sz="3200" i="1" dirty="0"/>
              <a:t> walk like </a:t>
            </a:r>
            <a:r>
              <a:rPr lang="en-US" sz="3200" i="1" dirty="0" err="1" smtClean="0"/>
              <a:t>you,Talk</a:t>
            </a:r>
            <a:r>
              <a:rPr lang="en-US" sz="3200" i="1" dirty="0" smtClean="0"/>
              <a:t> </a:t>
            </a:r>
            <a:r>
              <a:rPr lang="en-US" sz="3200" i="1" dirty="0"/>
              <a:t>like you, </a:t>
            </a:r>
            <a:r>
              <a:rPr lang="en-US" sz="3200" i="1" dirty="0" smtClean="0"/>
              <a:t>to…</a:t>
            </a:r>
            <a:endParaRPr lang="en-US" dirty="0"/>
          </a:p>
          <a:p>
            <a:pPr marL="68580" indent="0">
              <a:buNone/>
            </a:pPr>
            <a:r>
              <a:rPr lang="en-US" sz="3200" i="1" dirty="0" smtClean="0"/>
              <a:t>		</a:t>
            </a:r>
            <a:r>
              <a:rPr lang="en-US" sz="1600" i="1" dirty="0" smtClean="0"/>
              <a:t>-Jungle Book</a:t>
            </a:r>
          </a:p>
        </p:txBody>
      </p:sp>
      <p:pic>
        <p:nvPicPr>
          <p:cNvPr id="8" name="Picture 4" descr="dpl logo"/>
          <p:cNvPicPr>
            <a:picLocks noChangeAspect="1" noChangeArrowheads="1"/>
          </p:cNvPicPr>
          <p:nvPr/>
        </p:nvPicPr>
        <p:blipFill>
          <a:blip r:embed="rId4" cstate="print"/>
          <a:srcRect/>
          <a:stretch>
            <a:fillRect/>
          </a:stretch>
        </p:blipFill>
        <p:spPr bwMode="auto">
          <a:xfrm>
            <a:off x="5029200" y="0"/>
            <a:ext cx="2371725" cy="723900"/>
          </a:xfrm>
          <a:prstGeom prst="rect">
            <a:avLst/>
          </a:prstGeom>
          <a:noFill/>
        </p:spPr>
      </p:pic>
    </p:spTree>
    <p:extLst>
      <p:ext uri="{BB962C8B-B14F-4D97-AF65-F5344CB8AC3E}">
        <p14:creationId xmlns:p14="http://schemas.microsoft.com/office/powerpoint/2010/main" val="2961110268"/>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Know Ends 2.jpg"/>
          <p:cNvPicPr>
            <a:picLocks noChangeAspect="1" noChangeArrowheads="1"/>
          </p:cNvPicPr>
          <p:nvPr/>
        </p:nvPicPr>
        <p:blipFill>
          <a:blip r:embed="rId2" cstate="print"/>
          <a:srcRect/>
          <a:stretch>
            <a:fillRect/>
          </a:stretch>
        </p:blipFill>
        <p:spPr bwMode="auto">
          <a:xfrm>
            <a:off x="1029313" y="1736725"/>
            <a:ext cx="3232298" cy="4309730"/>
          </a:xfrm>
          <a:prstGeom prst="rect">
            <a:avLst/>
          </a:prstGeom>
          <a:noFill/>
        </p:spPr>
      </p:pic>
      <p:pic>
        <p:nvPicPr>
          <p:cNvPr id="2051" name="Picture 3" descr="G:\Know Ends 3.jpg"/>
          <p:cNvPicPr>
            <a:picLocks noChangeAspect="1" noChangeArrowheads="1"/>
          </p:cNvPicPr>
          <p:nvPr/>
        </p:nvPicPr>
        <p:blipFill rotWithShape="1">
          <a:blip r:embed="rId3" cstate="print"/>
          <a:srcRect b="9015"/>
          <a:stretch/>
        </p:blipFill>
        <p:spPr bwMode="auto">
          <a:xfrm>
            <a:off x="4868067" y="1697295"/>
            <a:ext cx="3090863" cy="2109161"/>
          </a:xfrm>
          <a:prstGeom prst="rect">
            <a:avLst/>
          </a:prstGeom>
          <a:noFill/>
        </p:spPr>
      </p:pic>
      <p:pic>
        <p:nvPicPr>
          <p:cNvPr id="5" name="Picture 4" descr="dpl logo"/>
          <p:cNvPicPr>
            <a:picLocks noChangeAspect="1" noChangeArrowheads="1"/>
          </p:cNvPicPr>
          <p:nvPr/>
        </p:nvPicPr>
        <p:blipFill>
          <a:blip r:embed="rId4" cstate="print"/>
          <a:srcRect/>
          <a:stretch>
            <a:fillRect/>
          </a:stretch>
        </p:blipFill>
        <p:spPr bwMode="auto">
          <a:xfrm>
            <a:off x="5029200" y="0"/>
            <a:ext cx="2371725" cy="723900"/>
          </a:xfrm>
          <a:prstGeom prst="rect">
            <a:avLst/>
          </a:prstGeom>
          <a:noFill/>
        </p:spPr>
      </p:pic>
      <p:pic>
        <p:nvPicPr>
          <p:cNvPr id="7" name="Content Placeholder 4" descr="Know Ends 1.jpg"/>
          <p:cNvPicPr>
            <a:picLocks noChangeAspect="1"/>
          </p:cNvPicPr>
          <p:nvPr/>
        </p:nvPicPr>
        <p:blipFill>
          <a:blip r:embed="rId5" cstate="print"/>
          <a:stretch>
            <a:fillRect/>
          </a:stretch>
        </p:blipFill>
        <p:spPr>
          <a:xfrm>
            <a:off x="4868068" y="3985880"/>
            <a:ext cx="3090863" cy="2060575"/>
          </a:xfrm>
          <a:prstGeom prst="rect">
            <a:avLst/>
          </a:prstGeom>
        </p:spPr>
      </p:pic>
      <p:sp>
        <p:nvSpPr>
          <p:cNvPr id="8" name="Title 1"/>
          <p:cNvSpPr txBox="1">
            <a:spLocks/>
          </p:cNvSpPr>
          <p:nvPr/>
        </p:nvSpPr>
        <p:spPr>
          <a:xfrm>
            <a:off x="1029313" y="838200"/>
            <a:ext cx="7024744" cy="724936"/>
          </a:xfrm>
          <a:prstGeom prst="rect">
            <a:avLst/>
          </a:prstGeom>
        </p:spPr>
        <p:txBody>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smtClean="0"/>
              <a:t>Know Ends…dun </a:t>
            </a:r>
            <a:r>
              <a:rPr lang="en-US" dirty="0" err="1" smtClean="0"/>
              <a:t>dun</a:t>
            </a:r>
            <a:r>
              <a:rPr lang="en-US" dirty="0" smtClean="0"/>
              <a:t> </a:t>
            </a:r>
            <a:r>
              <a:rPr lang="en-US" dirty="0" err="1" smtClean="0"/>
              <a:t>dun</a:t>
            </a:r>
            <a:endParaRPr lang="en-US" dirty="0">
              <a:effectLst>
                <a:outerShdw blurRad="38100" dist="38100" dir="2700000" algn="tl">
                  <a:srgbClr val="000000">
                    <a:alpha val="43137"/>
                  </a:srgbClr>
                </a:outerShdw>
              </a:effectLst>
            </a:endParaRPr>
          </a:p>
        </p:txBody>
      </p:sp>
    </p:spTree>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ummer Reading Teen You are Here 1.jpg"/>
          <p:cNvPicPr>
            <a:picLocks noGrp="1" noChangeAspect="1"/>
          </p:cNvPicPr>
          <p:nvPr>
            <p:ph sz="quarter" idx="13"/>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838200" y="1676398"/>
            <a:ext cx="3419475" cy="1923455"/>
          </a:xfrm>
        </p:spPr>
      </p:pic>
      <p:pic>
        <p:nvPicPr>
          <p:cNvPr id="7" name="Picture 4" descr="dpl logo"/>
          <p:cNvPicPr>
            <a:picLocks noChangeAspect="1" noChangeArrowheads="1"/>
          </p:cNvPicPr>
          <p:nvPr/>
        </p:nvPicPr>
        <p:blipFill>
          <a:blip r:embed="rId4" cstate="print"/>
          <a:srcRect/>
          <a:stretch>
            <a:fillRect/>
          </a:stretch>
        </p:blipFill>
        <p:spPr bwMode="auto">
          <a:xfrm>
            <a:off x="4876800" y="0"/>
            <a:ext cx="2371725" cy="723900"/>
          </a:xfrm>
          <a:prstGeom prst="rect">
            <a:avLst/>
          </a:prstGeom>
          <a:noFill/>
        </p:spPr>
      </p:pic>
      <p:pic>
        <p:nvPicPr>
          <p:cNvPr id="8" name="Content Placeholder 4" descr="Summer Reading Teen You are Here 4.jpg"/>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838200" y="4190998"/>
            <a:ext cx="3419475" cy="1923455"/>
          </a:xfrm>
          <a:prstGeom prst="rect">
            <a:avLst/>
          </a:prstGeom>
        </p:spPr>
      </p:pic>
      <p:pic>
        <p:nvPicPr>
          <p:cNvPr id="9" name="Content Placeholder 5" descr="Summer Reading Teen You are Here 5.jpg"/>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4800600" y="4190999"/>
            <a:ext cx="3419475" cy="1923455"/>
          </a:xfrm>
          <a:prstGeom prst="rect">
            <a:avLst/>
          </a:prstGeom>
        </p:spPr>
      </p:pic>
      <p:pic>
        <p:nvPicPr>
          <p:cNvPr id="10" name="Content Placeholder 5" descr="Summer Reading Teen You are Here 7.jpg"/>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Lst>
          </a:blip>
          <a:stretch>
            <a:fillRect/>
          </a:stretch>
        </p:blipFill>
        <p:spPr>
          <a:xfrm>
            <a:off x="4800600" y="1676399"/>
            <a:ext cx="3419475" cy="1923455"/>
          </a:xfrm>
          <a:prstGeom prst="rect">
            <a:avLst/>
          </a:prstGeom>
        </p:spPr>
      </p:pic>
      <p:sp>
        <p:nvSpPr>
          <p:cNvPr id="11" name="Title 1"/>
          <p:cNvSpPr>
            <a:spLocks noGrp="1"/>
          </p:cNvSpPr>
          <p:nvPr>
            <p:ph type="title"/>
          </p:nvPr>
        </p:nvSpPr>
        <p:spPr>
          <a:xfrm>
            <a:off x="1066800" y="838200"/>
            <a:ext cx="7024744" cy="572536"/>
          </a:xfrm>
        </p:spPr>
        <p:txBody>
          <a:bodyPr>
            <a:normAutofit fontScale="90000"/>
          </a:bodyPr>
          <a:lstStyle/>
          <a:p>
            <a:pPr algn="ctr"/>
            <a:r>
              <a:rPr lang="en-US" dirty="0" smtClean="0"/>
              <a:t>Summer Teen Reads</a:t>
            </a:r>
            <a:endParaRPr lang="en-US" dirty="0"/>
          </a:p>
        </p:txBody>
      </p:sp>
    </p:spTree>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Tables for your fables….</a:t>
            </a:r>
            <a:endParaRPr lang="en-US" dirty="0"/>
          </a:p>
        </p:txBody>
      </p:sp>
      <p:pic>
        <p:nvPicPr>
          <p:cNvPr id="7" name="Picture 4" descr="dpl logo"/>
          <p:cNvPicPr>
            <a:picLocks noChangeAspect="1" noChangeArrowheads="1"/>
          </p:cNvPicPr>
          <p:nvPr/>
        </p:nvPicPr>
        <p:blipFill>
          <a:blip r:embed="rId2" cstate="print"/>
          <a:srcRect/>
          <a:stretch>
            <a:fillRect/>
          </a:stretch>
        </p:blipFill>
        <p:spPr bwMode="auto">
          <a:xfrm>
            <a:off x="5257800" y="0"/>
            <a:ext cx="2371725" cy="723900"/>
          </a:xfrm>
          <a:prstGeom prst="rect">
            <a:avLst/>
          </a:prstGeom>
          <a:noFill/>
        </p:spPr>
      </p:pic>
      <p:pic>
        <p:nvPicPr>
          <p:cNvPr id="10242" name="Picture 2" descr="E:\OLA\other display\panel 5.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62000" y="2819400"/>
            <a:ext cx="3741367"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E:\OLA\Library Displays\Blind Date with Book 1.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5324" t="2596" r="18926"/>
          <a:stretch/>
        </p:blipFill>
        <p:spPr bwMode="auto">
          <a:xfrm>
            <a:off x="4724400" y="2819400"/>
            <a:ext cx="3687302"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48587"/>
      </p:ext>
    </p:extLst>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838200"/>
            <a:ext cx="7024744" cy="1143000"/>
          </a:xfrm>
        </p:spPr>
        <p:txBody>
          <a:bodyPr>
            <a:normAutofit fontScale="90000"/>
          </a:bodyPr>
          <a:lstStyle/>
          <a:p>
            <a:pPr algn="ctr"/>
            <a:r>
              <a:rPr lang="en-US" dirty="0" smtClean="0"/>
              <a:t>Panels for the ages…</a:t>
            </a:r>
            <a:br>
              <a:rPr lang="en-US" dirty="0" smtClean="0"/>
            </a:br>
            <a:r>
              <a:rPr lang="en-US" dirty="0" smtClean="0"/>
              <a:t>or at least the season</a:t>
            </a:r>
            <a:endParaRPr lang="en-US" dirty="0"/>
          </a:p>
        </p:txBody>
      </p:sp>
      <p:pic>
        <p:nvPicPr>
          <p:cNvPr id="11266" name="Picture 2" descr="E:\OLA\other display\panel 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603"/>
          <a:stretch/>
        </p:blipFill>
        <p:spPr bwMode="auto">
          <a:xfrm>
            <a:off x="1371600" y="2173407"/>
            <a:ext cx="2819399" cy="1855668"/>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E:\OLA\other display\panel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5589" y="4215623"/>
            <a:ext cx="3006811" cy="190853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E:\OLA\other display\panel 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211" t="1043"/>
          <a:stretch/>
        </p:blipFill>
        <p:spPr bwMode="auto">
          <a:xfrm>
            <a:off x="1371600" y="4239039"/>
            <a:ext cx="2816086" cy="1885122"/>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E:\OLA\other display\panel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2155" y="2173407"/>
            <a:ext cx="2990246" cy="18556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pl logo"/>
          <p:cNvPicPr>
            <a:picLocks noChangeAspect="1" noChangeArrowheads="1"/>
          </p:cNvPicPr>
          <p:nvPr/>
        </p:nvPicPr>
        <p:blipFill>
          <a:blip r:embed="rId6" cstate="print"/>
          <a:srcRect/>
          <a:stretch>
            <a:fillRect/>
          </a:stretch>
        </p:blipFill>
        <p:spPr bwMode="auto">
          <a:xfrm>
            <a:off x="5105400" y="0"/>
            <a:ext cx="2371725" cy="723900"/>
          </a:xfrm>
          <a:prstGeom prst="rect">
            <a:avLst/>
          </a:prstGeom>
          <a:noFill/>
        </p:spPr>
      </p:pic>
    </p:spTree>
    <p:extLst>
      <p:ext uri="{BB962C8B-B14F-4D97-AF65-F5344CB8AC3E}">
        <p14:creationId xmlns:p14="http://schemas.microsoft.com/office/powerpoint/2010/main" val="2394144268"/>
      </p:ext>
    </p:extLst>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nned books 2.jpg"/>
          <p:cNvPicPr>
            <a:picLocks noGrp="1" noChangeAspect="1"/>
          </p:cNvPicPr>
          <p:nvPr>
            <p:ph idx="1"/>
          </p:nvPr>
        </p:nvPicPr>
        <p:blipFill>
          <a:blip r:embed="rId2" cstate="print"/>
          <a:stretch>
            <a:fillRect/>
          </a:stretch>
        </p:blipFill>
        <p:spPr>
          <a:xfrm>
            <a:off x="1146175" y="1255986"/>
            <a:ext cx="3090863" cy="4352378"/>
          </a:xfrm>
        </p:spPr>
      </p:pic>
      <p:sp>
        <p:nvSpPr>
          <p:cNvPr id="3" name="Title 2"/>
          <p:cNvSpPr>
            <a:spLocks noGrp="1"/>
          </p:cNvSpPr>
          <p:nvPr>
            <p:ph type="title"/>
          </p:nvPr>
        </p:nvSpPr>
        <p:spPr>
          <a:xfrm>
            <a:off x="4724400" y="990600"/>
            <a:ext cx="3304572" cy="1463153"/>
          </a:xfrm>
        </p:spPr>
        <p:txBody>
          <a:bodyPr>
            <a:normAutofit/>
          </a:bodyPr>
          <a:lstStyle/>
          <a:p>
            <a:pPr algn="ctr"/>
            <a:r>
              <a:rPr lang="en-US" sz="4000" b="1" dirty="0" smtClean="0"/>
              <a:t>Banned Books Week</a:t>
            </a:r>
            <a:endParaRPr lang="en-US" sz="4000" b="1" dirty="0"/>
          </a:p>
        </p:txBody>
      </p:sp>
      <p:pic>
        <p:nvPicPr>
          <p:cNvPr id="6" name="Picture 4" descr="dpl logo"/>
          <p:cNvPicPr>
            <a:picLocks noChangeAspect="1" noChangeArrowheads="1"/>
          </p:cNvPicPr>
          <p:nvPr/>
        </p:nvPicPr>
        <p:blipFill>
          <a:blip r:embed="rId3" cstate="print"/>
          <a:srcRect/>
          <a:stretch>
            <a:fillRect/>
          </a:stretch>
        </p:blipFill>
        <p:spPr bwMode="auto">
          <a:xfrm>
            <a:off x="5105400" y="0"/>
            <a:ext cx="2371725" cy="723900"/>
          </a:xfrm>
          <a:prstGeom prst="rect">
            <a:avLst/>
          </a:prstGeom>
          <a:noFill/>
        </p:spPr>
      </p:pic>
      <p:pic>
        <p:nvPicPr>
          <p:cNvPr id="7170" name="Picture 2" descr="http://fc08.deviantart.net/fs11/i/2006/256/6/e/Big_Copper_Keyhole_PNG_Clipart_by_FantasyStoc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7923" y="4267200"/>
            <a:ext cx="469202" cy="73312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4794599" y="2433083"/>
            <a:ext cx="3048000" cy="2717505"/>
          </a:xfrm>
          <a:prstGeom prst="rect">
            <a:avLst/>
          </a:prstGeom>
        </p:spPr>
        <p:txBody>
          <a:bodyPr vert="horz" lIns="91440" tIns="45720" rIns="91440" bIns="45720" rtlCol="0">
            <a:normAutofit fontScale="92500"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buFont typeface="Wingdings 2" pitchFamily="18" charset="2"/>
              <a:buNone/>
            </a:pPr>
            <a:endParaRPr lang="en-US" dirty="0" smtClean="0"/>
          </a:p>
          <a:p>
            <a:r>
              <a:rPr lang="en-US" sz="3200" i="1" dirty="0" smtClean="0"/>
              <a:t>Don’t be afraid to use humor in your book displays! </a:t>
            </a:r>
            <a:endParaRPr lang="en-US" sz="1600" i="1" dirty="0" smtClean="0"/>
          </a:p>
        </p:txBody>
      </p:sp>
    </p:spTree>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Most of all…</a:t>
            </a:r>
            <a:br>
              <a:rPr lang="en-US" dirty="0" smtClean="0"/>
            </a:br>
            <a:r>
              <a:rPr lang="en-US" dirty="0" smtClean="0"/>
              <a:t>Have fun and be </a:t>
            </a:r>
            <a:r>
              <a:rPr lang="en-US" sz="6700" dirty="0" smtClean="0">
                <a:latin typeface="AR HERMANN" pitchFamily="2" charset="0"/>
              </a:rPr>
              <a:t>Happy!</a:t>
            </a:r>
            <a:endParaRPr lang="en-US" sz="6700" dirty="0">
              <a:latin typeface="AR HERMANN" pitchFamily="2" charset="0"/>
            </a:endParaRPr>
          </a:p>
        </p:txBody>
      </p:sp>
      <p:sp>
        <p:nvSpPr>
          <p:cNvPr id="3" name="Content Placeholder 2"/>
          <p:cNvSpPr>
            <a:spLocks noGrp="1"/>
          </p:cNvSpPr>
          <p:nvPr>
            <p:ph idx="1"/>
          </p:nvPr>
        </p:nvSpPr>
        <p:spPr/>
        <p:txBody>
          <a:bodyPr/>
          <a:lstStyle/>
          <a:p>
            <a:r>
              <a:rPr lang="en-US" dirty="0" smtClean="0">
                <a:hlinkClick r:id="rId2"/>
              </a:rPr>
              <a:t>https://youtu.be/wm5I6Vl-tV4</a:t>
            </a:r>
            <a:endParaRPr lang="en-US" dirty="0" smtClean="0"/>
          </a:p>
          <a:p>
            <a:pPr>
              <a:buNone/>
            </a:pPr>
            <a:endParaRPr lang="en-US" dirty="0" smtClean="0"/>
          </a:p>
          <a:p>
            <a:pPr>
              <a:buNone/>
            </a:pPr>
            <a:endParaRPr lang="en-US" dirty="0" smtClean="0"/>
          </a:p>
          <a:p>
            <a:pPr>
              <a:buNone/>
            </a:pPr>
            <a:endParaRPr lang="en-US" dirty="0"/>
          </a:p>
        </p:txBody>
      </p:sp>
      <p:pic>
        <p:nvPicPr>
          <p:cNvPr id="4" name="Picture 2" descr="http://dehayf5mhw1h7.cloudfront.net/wp-content/uploads/sites/38/2014/07/31184419/Deschutes.Public.Library.Downtown.STOCK_.jpg"/>
          <p:cNvPicPr>
            <a:picLocks noChangeAspect="1" noChangeArrowheads="1"/>
          </p:cNvPicPr>
          <p:nvPr/>
        </p:nvPicPr>
        <p:blipFill>
          <a:blip r:embed="rId3" cstate="print"/>
          <a:srcRect/>
          <a:stretch>
            <a:fillRect/>
          </a:stretch>
        </p:blipFill>
        <p:spPr bwMode="auto">
          <a:xfrm>
            <a:off x="3094074" y="3048000"/>
            <a:ext cx="5128831" cy="3078790"/>
          </a:xfrm>
          <a:prstGeom prst="rect">
            <a:avLst/>
          </a:prstGeom>
          <a:noFill/>
        </p:spPr>
      </p:pic>
      <p:pic>
        <p:nvPicPr>
          <p:cNvPr id="6" name="Picture 4" descr="dpl logo"/>
          <p:cNvPicPr>
            <a:picLocks noChangeAspect="1" noChangeArrowheads="1"/>
          </p:cNvPicPr>
          <p:nvPr/>
        </p:nvPicPr>
        <p:blipFill>
          <a:blip r:embed="rId4" cstate="print"/>
          <a:srcRect/>
          <a:stretch>
            <a:fillRect/>
          </a:stretch>
        </p:blipFill>
        <p:spPr bwMode="auto">
          <a:xfrm>
            <a:off x="5257800" y="0"/>
            <a:ext cx="2371725" cy="723900"/>
          </a:xfrm>
          <a:prstGeom prst="rect">
            <a:avLst/>
          </a:prstGeom>
          <a:noFill/>
        </p:spPr>
      </p:pic>
    </p:spTree>
    <p:extLst>
      <p:ext uri="{BB962C8B-B14F-4D97-AF65-F5344CB8AC3E}">
        <p14:creationId xmlns:p14="http://schemas.microsoft.com/office/powerpoint/2010/main" val="2357349228"/>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Where does the story begin?</a:t>
            </a:r>
            <a:endParaRPr lang="en-US" dirty="0"/>
          </a:p>
        </p:txBody>
      </p:sp>
      <p:sp>
        <p:nvSpPr>
          <p:cNvPr id="3" name="Content Placeholder 2"/>
          <p:cNvSpPr>
            <a:spLocks noGrp="1"/>
          </p:cNvSpPr>
          <p:nvPr>
            <p:ph idx="1"/>
          </p:nvPr>
        </p:nvSpPr>
        <p:spPr>
          <a:xfrm>
            <a:off x="1043492" y="2323652"/>
            <a:ext cx="7262308" cy="3924748"/>
          </a:xfrm>
        </p:spPr>
        <p:txBody>
          <a:bodyPr/>
          <a:lstStyle/>
          <a:p>
            <a:r>
              <a:rPr lang="en-US" dirty="0" smtClean="0"/>
              <a:t>How themes are </a:t>
            </a:r>
            <a:r>
              <a:rPr lang="en-US" dirty="0" smtClean="0"/>
              <a:t>created</a:t>
            </a:r>
          </a:p>
          <a:p>
            <a:endParaRPr lang="en-US" dirty="0"/>
          </a:p>
          <a:p>
            <a:r>
              <a:rPr lang="en-US" dirty="0" smtClean="0"/>
              <a:t>Adjustment </a:t>
            </a:r>
            <a:r>
              <a:rPr lang="en-US" dirty="0"/>
              <a:t>for library programs</a:t>
            </a:r>
          </a:p>
          <a:p>
            <a:pPr>
              <a:buNone/>
            </a:pPr>
            <a:endParaRPr lang="en-US" dirty="0" smtClean="0"/>
          </a:p>
          <a:p>
            <a:r>
              <a:rPr lang="en-US" dirty="0" smtClean="0"/>
              <a:t>Similarities and differences</a:t>
            </a:r>
          </a:p>
          <a:p>
            <a:pPr>
              <a:buNone/>
            </a:pPr>
            <a:r>
              <a:rPr lang="en-US" dirty="0" smtClean="0"/>
              <a:t>    between Adult &amp; Children’s </a:t>
            </a:r>
            <a:r>
              <a:rPr lang="en-US" dirty="0" smtClean="0"/>
              <a:t>displays</a:t>
            </a:r>
            <a:endParaRPr lang="en-US" dirty="0" smtClean="0"/>
          </a:p>
          <a:p>
            <a:pPr>
              <a:buNone/>
            </a:pPr>
            <a:endParaRPr lang="en-US" dirty="0" smtClean="0"/>
          </a:p>
          <a:p>
            <a:pPr>
              <a:buNone/>
            </a:pPr>
            <a:endParaRPr lang="en-US" dirty="0"/>
          </a:p>
        </p:txBody>
      </p:sp>
      <p:pic>
        <p:nvPicPr>
          <p:cNvPr id="44034" name="Picture 2" descr="https://i.ytimg.com/i/AL16asoYU16Tl7OBD4axwA/mq1.jpg?v=51ae1b2d"/>
          <p:cNvPicPr>
            <a:picLocks noChangeAspect="1" noChangeArrowheads="1"/>
          </p:cNvPicPr>
          <p:nvPr/>
        </p:nvPicPr>
        <p:blipFill rotWithShape="1">
          <a:blip r:embed="rId3" cstate="print"/>
          <a:srcRect l="27273" t="3074" b="-1"/>
          <a:stretch/>
        </p:blipFill>
        <p:spPr bwMode="auto">
          <a:xfrm>
            <a:off x="6858000" y="4114800"/>
            <a:ext cx="1828800" cy="2402305"/>
          </a:xfrm>
          <a:prstGeom prst="rect">
            <a:avLst/>
          </a:prstGeom>
          <a:noFill/>
        </p:spPr>
      </p:pic>
      <p:pic>
        <p:nvPicPr>
          <p:cNvPr id="8" name="Picture 4" descr="dpl logo"/>
          <p:cNvPicPr>
            <a:picLocks noChangeAspect="1" noChangeArrowheads="1"/>
          </p:cNvPicPr>
          <p:nvPr/>
        </p:nvPicPr>
        <p:blipFill>
          <a:blip r:embed="rId4" cstate="print"/>
          <a:srcRect/>
          <a:stretch>
            <a:fillRect/>
          </a:stretch>
        </p:blipFill>
        <p:spPr bwMode="auto">
          <a:xfrm>
            <a:off x="4953000" y="0"/>
            <a:ext cx="2371725" cy="723900"/>
          </a:xfrm>
          <a:prstGeom prst="rect">
            <a:avLst/>
          </a:prstGeom>
          <a:noFill/>
        </p:spPr>
      </p:pic>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363" y="740451"/>
            <a:ext cx="7024744" cy="762000"/>
          </a:xfrm>
        </p:spPr>
        <p:txBody>
          <a:bodyPr>
            <a:normAutofit/>
          </a:bodyPr>
          <a:lstStyle/>
          <a:p>
            <a:r>
              <a:rPr lang="en-US" dirty="0" smtClean="0"/>
              <a:t>Basics to get started </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0" y="1820862"/>
            <a:ext cx="3690686" cy="4270375"/>
          </a:xfrm>
        </p:spPr>
      </p:pic>
      <p:pic>
        <p:nvPicPr>
          <p:cNvPr id="5" name="Content Placeholder 7" descr="display 1.JPG"/>
          <p:cNvPicPr>
            <a:picLocks noChangeAspect="1"/>
          </p:cNvPicPr>
          <p:nvPr/>
        </p:nvPicPr>
        <p:blipFill>
          <a:blip r:embed="rId4" cstate="print"/>
          <a:stretch>
            <a:fillRect/>
          </a:stretch>
        </p:blipFill>
        <p:spPr>
          <a:xfrm>
            <a:off x="4849998" y="1676400"/>
            <a:ext cx="3419475" cy="2279650"/>
          </a:xfrm>
          <a:prstGeom prst="rect">
            <a:avLst/>
          </a:prstGeom>
        </p:spPr>
      </p:pic>
      <p:sp>
        <p:nvSpPr>
          <p:cNvPr id="6" name="AutoShape 2" descr="Image result for acrylic sign hold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cdn.instoredesigndisplay.com/media/catalog/category/835-products-large-top_load_acrylic_frame_12998824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2373" y="4166475"/>
            <a:ext cx="3467100" cy="22189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pl logo"/>
          <p:cNvPicPr>
            <a:picLocks noChangeAspect="1" noChangeArrowheads="1"/>
          </p:cNvPicPr>
          <p:nvPr/>
        </p:nvPicPr>
        <p:blipFill>
          <a:blip r:embed="rId6" cstate="print"/>
          <a:srcRect/>
          <a:stretch>
            <a:fillRect/>
          </a:stretch>
        </p:blipFill>
        <p:spPr bwMode="auto">
          <a:xfrm>
            <a:off x="5029200" y="0"/>
            <a:ext cx="2371725" cy="723900"/>
          </a:xfrm>
          <a:prstGeom prst="rect">
            <a:avLst/>
          </a:prstGeom>
          <a:noFill/>
        </p:spPr>
      </p:pic>
    </p:spTree>
    <p:extLst>
      <p:ext uri="{BB962C8B-B14F-4D97-AF65-F5344CB8AC3E}">
        <p14:creationId xmlns:p14="http://schemas.microsoft.com/office/powerpoint/2010/main" val="3344263292"/>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6800"/>
            <a:ext cx="7024744" cy="1143000"/>
          </a:xfrm>
        </p:spPr>
        <p:txBody>
          <a:bodyPr>
            <a:normAutofit fontScale="90000"/>
          </a:bodyPr>
          <a:lstStyle/>
          <a:p>
            <a:pPr algn="ctr"/>
            <a:r>
              <a:rPr lang="en-US" dirty="0" smtClean="0"/>
              <a:t>Acquisition of </a:t>
            </a:r>
            <a:br>
              <a:rPr lang="en-US" dirty="0" smtClean="0"/>
            </a:br>
            <a:r>
              <a:rPr lang="en-US" dirty="0" smtClean="0"/>
              <a:t>display elements</a:t>
            </a:r>
            <a:endParaRPr lang="en-US" dirty="0"/>
          </a:p>
        </p:txBody>
      </p:sp>
      <p:sp>
        <p:nvSpPr>
          <p:cNvPr id="3" name="Content Placeholder 2"/>
          <p:cNvSpPr>
            <a:spLocks noGrp="1"/>
          </p:cNvSpPr>
          <p:nvPr>
            <p:ph idx="1"/>
          </p:nvPr>
        </p:nvSpPr>
        <p:spPr/>
        <p:txBody>
          <a:bodyPr/>
          <a:lstStyle/>
          <a:p>
            <a:r>
              <a:rPr lang="en-US" dirty="0" smtClean="0"/>
              <a:t>Utilizing library collection to showcase books, audiobooks, DVDs, music </a:t>
            </a:r>
            <a:r>
              <a:rPr lang="en-US" dirty="0" err="1" smtClean="0"/>
              <a:t>Cds</a:t>
            </a:r>
            <a:r>
              <a:rPr lang="en-US" dirty="0" smtClean="0"/>
              <a:t> </a:t>
            </a:r>
          </a:p>
          <a:p>
            <a:pPr>
              <a:buNone/>
            </a:pPr>
            <a:endParaRPr lang="en-US" dirty="0" smtClean="0"/>
          </a:p>
          <a:p>
            <a:r>
              <a:rPr lang="en-US" dirty="0" smtClean="0"/>
              <a:t>Collaboration with staff for interesting 3d elements to enhance theme</a:t>
            </a:r>
          </a:p>
          <a:p>
            <a:pPr>
              <a:buNone/>
            </a:pPr>
            <a:endParaRPr lang="en-US" dirty="0" smtClean="0"/>
          </a:p>
          <a:p>
            <a:r>
              <a:rPr lang="en-US" dirty="0" smtClean="0"/>
              <a:t>Partnerships with community resources</a:t>
            </a:r>
          </a:p>
          <a:p>
            <a:endParaRPr lang="en-US" dirty="0"/>
          </a:p>
        </p:txBody>
      </p:sp>
      <p:sp>
        <p:nvSpPr>
          <p:cNvPr id="49154" name="AutoShape 2" descr="Image result for des chutes historical museu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9156" name="AutoShape 4" descr="Image result for des chutes historical museu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9158" name="AutoShape 6" descr="Image result for des chutes historical museu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4" descr="dpl logo"/>
          <p:cNvPicPr>
            <a:picLocks noChangeAspect="1" noChangeArrowheads="1"/>
          </p:cNvPicPr>
          <p:nvPr/>
        </p:nvPicPr>
        <p:blipFill>
          <a:blip r:embed="rId3" cstate="print"/>
          <a:srcRect/>
          <a:stretch>
            <a:fillRect/>
          </a:stretch>
        </p:blipFill>
        <p:spPr bwMode="auto">
          <a:xfrm>
            <a:off x="4876800" y="0"/>
            <a:ext cx="2371725" cy="723900"/>
          </a:xfrm>
          <a:prstGeom prst="rect">
            <a:avLst/>
          </a:prstGeom>
          <a:noFill/>
        </p:spPr>
      </p:pic>
      <p:pic>
        <p:nvPicPr>
          <p:cNvPr id="49162" name="Picture 10" descr="https://i.ytimg.com/i/2zQFzq_LtcIzsrvknkGxAA/mq1.jpg?v=52053172"/>
          <p:cNvPicPr>
            <a:picLocks noChangeAspect="1" noChangeArrowheads="1"/>
          </p:cNvPicPr>
          <p:nvPr/>
        </p:nvPicPr>
        <p:blipFill>
          <a:blip r:embed="rId4" cstate="print"/>
          <a:srcRect/>
          <a:stretch>
            <a:fillRect/>
          </a:stretch>
        </p:blipFill>
        <p:spPr bwMode="auto">
          <a:xfrm>
            <a:off x="7162800" y="5029200"/>
            <a:ext cx="1447800" cy="1447801"/>
          </a:xfrm>
          <a:prstGeom prst="rect">
            <a:avLst/>
          </a:prstGeom>
          <a:noFill/>
        </p:spPr>
      </p:pic>
    </p:spTree>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Know Go 2.jpg"/>
          <p:cNvPicPr>
            <a:picLocks noChangeAspect="1" noChangeArrowheads="1"/>
          </p:cNvPicPr>
          <p:nvPr/>
        </p:nvPicPr>
        <p:blipFill>
          <a:blip r:embed="rId2" cstate="print"/>
          <a:srcRect/>
          <a:stretch>
            <a:fillRect/>
          </a:stretch>
        </p:blipFill>
        <p:spPr bwMode="auto">
          <a:xfrm>
            <a:off x="762000" y="3429000"/>
            <a:ext cx="3886200" cy="2914650"/>
          </a:xfrm>
          <a:prstGeom prst="rect">
            <a:avLst/>
          </a:prstGeom>
          <a:noFill/>
        </p:spPr>
      </p:pic>
      <p:pic>
        <p:nvPicPr>
          <p:cNvPr id="3075" name="Picture 3" descr="G:\Know Go 3.jpg"/>
          <p:cNvPicPr>
            <a:picLocks noChangeAspect="1" noChangeArrowheads="1"/>
          </p:cNvPicPr>
          <p:nvPr/>
        </p:nvPicPr>
        <p:blipFill>
          <a:blip r:embed="rId3" cstate="print"/>
          <a:srcRect/>
          <a:stretch>
            <a:fillRect/>
          </a:stretch>
        </p:blipFill>
        <p:spPr bwMode="auto">
          <a:xfrm>
            <a:off x="4953000" y="1371600"/>
            <a:ext cx="3486150" cy="4953000"/>
          </a:xfrm>
          <a:prstGeom prst="rect">
            <a:avLst/>
          </a:prstGeom>
          <a:noFill/>
        </p:spPr>
      </p:pic>
      <p:pic>
        <p:nvPicPr>
          <p:cNvPr id="3076" name="Picture 4" descr="G:\Know Go 4.jpg"/>
          <p:cNvPicPr>
            <a:picLocks noChangeAspect="1" noChangeArrowheads="1"/>
          </p:cNvPicPr>
          <p:nvPr/>
        </p:nvPicPr>
        <p:blipFill>
          <a:blip r:embed="rId4" cstate="print"/>
          <a:srcRect/>
          <a:stretch>
            <a:fillRect/>
          </a:stretch>
        </p:blipFill>
        <p:spPr bwMode="auto">
          <a:xfrm>
            <a:off x="914400" y="609600"/>
            <a:ext cx="3429000" cy="2571750"/>
          </a:xfrm>
          <a:prstGeom prst="rect">
            <a:avLst/>
          </a:prstGeom>
          <a:noFill/>
        </p:spPr>
      </p:pic>
      <p:pic>
        <p:nvPicPr>
          <p:cNvPr id="5" name="Picture 4" descr="dpl logo"/>
          <p:cNvPicPr>
            <a:picLocks noChangeAspect="1" noChangeArrowheads="1"/>
          </p:cNvPicPr>
          <p:nvPr/>
        </p:nvPicPr>
        <p:blipFill>
          <a:blip r:embed="rId5" cstate="print"/>
          <a:srcRect/>
          <a:stretch>
            <a:fillRect/>
          </a:stretch>
        </p:blipFill>
        <p:spPr bwMode="auto">
          <a:xfrm>
            <a:off x="4953000" y="0"/>
            <a:ext cx="2371725" cy="723900"/>
          </a:xfrm>
          <a:prstGeom prst="rect">
            <a:avLst/>
          </a:prstGeom>
          <a:noFill/>
        </p:spPr>
      </p:pic>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3136" y="609601"/>
            <a:ext cx="3852864" cy="914399"/>
          </a:xfrm>
        </p:spPr>
        <p:txBody>
          <a:bodyPr>
            <a:normAutofit/>
          </a:bodyPr>
          <a:lstStyle/>
          <a:p>
            <a:pPr algn="r"/>
            <a:r>
              <a:rPr lang="en-US" dirty="0" smtClean="0"/>
              <a:t>That’s a wrap! </a:t>
            </a:r>
            <a:endParaRPr lang="en-US" dirty="0"/>
          </a:p>
        </p:txBody>
      </p:sp>
      <p:pic>
        <p:nvPicPr>
          <p:cNvPr id="5" name="Content Placeholder 4" descr="display 9.jpg"/>
          <p:cNvPicPr>
            <a:picLocks noGrp="1" noChangeAspect="1"/>
          </p:cNvPicPr>
          <p:nvPr>
            <p:ph sz="quarter" idx="13"/>
          </p:nvPr>
        </p:nvPicPr>
        <p:blipFill>
          <a:blip r:embed="rId3" cstate="print"/>
          <a:stretch>
            <a:fillRect/>
          </a:stretch>
        </p:blipFill>
        <p:spPr>
          <a:xfrm>
            <a:off x="5236535" y="1760986"/>
            <a:ext cx="3276600" cy="2125214"/>
          </a:xfrm>
        </p:spPr>
      </p:pic>
      <p:pic>
        <p:nvPicPr>
          <p:cNvPr id="6" name="Content Placeholder 5" descr="display 11.jpg"/>
          <p:cNvPicPr>
            <a:picLocks noGrp="1" noChangeAspect="1"/>
          </p:cNvPicPr>
          <p:nvPr>
            <p:ph sz="quarter" idx="14"/>
          </p:nvPr>
        </p:nvPicPr>
        <p:blipFill>
          <a:blip r:embed="rId4" cstate="print"/>
          <a:stretch>
            <a:fillRect/>
          </a:stretch>
        </p:blipFill>
        <p:spPr>
          <a:xfrm>
            <a:off x="685800" y="4222214"/>
            <a:ext cx="3276600" cy="2175635"/>
          </a:xfrm>
        </p:spPr>
      </p:pic>
      <p:pic>
        <p:nvPicPr>
          <p:cNvPr id="7" name="Picture 4" descr="dpl logo"/>
          <p:cNvPicPr>
            <a:picLocks noChangeAspect="1" noChangeArrowheads="1"/>
          </p:cNvPicPr>
          <p:nvPr/>
        </p:nvPicPr>
        <p:blipFill>
          <a:blip r:embed="rId5" cstate="print"/>
          <a:srcRect/>
          <a:stretch>
            <a:fillRect/>
          </a:stretch>
        </p:blipFill>
        <p:spPr bwMode="auto">
          <a:xfrm>
            <a:off x="5257800" y="0"/>
            <a:ext cx="2371725" cy="723900"/>
          </a:xfrm>
          <a:prstGeom prst="rect">
            <a:avLst/>
          </a:prstGeom>
          <a:noFill/>
        </p:spPr>
      </p:pic>
      <p:pic>
        <p:nvPicPr>
          <p:cNvPr id="9" name="Content Placeholder 5" descr="display 8.jpg"/>
          <p:cNvPicPr>
            <a:picLocks noChangeAspect="1"/>
          </p:cNvPicPr>
          <p:nvPr/>
        </p:nvPicPr>
        <p:blipFill>
          <a:blip r:embed="rId6" cstate="print"/>
          <a:stretch>
            <a:fillRect/>
          </a:stretch>
        </p:blipFill>
        <p:spPr>
          <a:xfrm>
            <a:off x="685800" y="1735567"/>
            <a:ext cx="3276600" cy="2308591"/>
          </a:xfrm>
          <a:prstGeom prst="rect">
            <a:avLst/>
          </a:prstGeom>
        </p:spPr>
      </p:pic>
      <p:pic>
        <p:nvPicPr>
          <p:cNvPr id="10" name="Content Placeholder 3" descr="display 12.jpg"/>
          <p:cNvPicPr>
            <a:picLocks noChangeAspect="1"/>
          </p:cNvPicPr>
          <p:nvPr/>
        </p:nvPicPr>
        <p:blipFill>
          <a:blip r:embed="rId7" cstate="print"/>
          <a:stretch>
            <a:fillRect/>
          </a:stretch>
        </p:blipFill>
        <p:spPr>
          <a:xfrm>
            <a:off x="5257800" y="4288503"/>
            <a:ext cx="3276600" cy="2109346"/>
          </a:xfrm>
          <a:prstGeom prst="rect">
            <a:avLst/>
          </a:prstGeom>
        </p:spPr>
      </p:pic>
      <p:pic>
        <p:nvPicPr>
          <p:cNvPr id="8" name="Content Placeholder 4" descr="display 7.jpg"/>
          <p:cNvPicPr>
            <a:picLocks noChangeAspect="1"/>
          </p:cNvPicPr>
          <p:nvPr/>
        </p:nvPicPr>
        <p:blipFill>
          <a:blip r:embed="rId8" cstate="print"/>
          <a:stretch>
            <a:fillRect/>
          </a:stretch>
        </p:blipFill>
        <p:spPr>
          <a:xfrm>
            <a:off x="3378327" y="2896950"/>
            <a:ext cx="2036827" cy="1828800"/>
          </a:xfrm>
          <a:prstGeom prst="rect">
            <a:avLst/>
          </a:prstGeom>
          <a:ln>
            <a:solidFill>
              <a:schemeClr val="tx1"/>
            </a:solidFill>
          </a:ln>
        </p:spPr>
      </p:pic>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735419"/>
            <a:ext cx="3452310" cy="876300"/>
          </a:xfrm>
        </p:spPr>
        <p:txBody>
          <a:bodyPr>
            <a:normAutofit/>
          </a:bodyPr>
          <a:lstStyle/>
          <a:p>
            <a:pPr algn="ctr"/>
            <a:r>
              <a:rPr lang="en-US" dirty="0" smtClean="0"/>
              <a:t>Copy that!</a:t>
            </a:r>
            <a:endParaRPr lang="en-US" dirty="0"/>
          </a:p>
        </p:txBody>
      </p:sp>
      <p:pic>
        <p:nvPicPr>
          <p:cNvPr id="11" name="Picture 4" descr="dpl logo"/>
          <p:cNvPicPr>
            <a:picLocks noChangeAspect="1" noChangeArrowheads="1"/>
          </p:cNvPicPr>
          <p:nvPr/>
        </p:nvPicPr>
        <p:blipFill>
          <a:blip r:embed="rId2" cstate="print"/>
          <a:srcRect/>
          <a:stretch>
            <a:fillRect/>
          </a:stretch>
        </p:blipFill>
        <p:spPr bwMode="auto">
          <a:xfrm>
            <a:off x="5257800" y="0"/>
            <a:ext cx="2371725" cy="723900"/>
          </a:xfrm>
          <a:prstGeom prst="rect">
            <a:avLst/>
          </a:prstGeom>
          <a:noFill/>
        </p:spPr>
      </p:pic>
      <p:pic>
        <p:nvPicPr>
          <p:cNvPr id="7" name="Content Placeholder 4" descr="display 3.jpg"/>
          <p:cNvPicPr>
            <a:picLocks noGrp="1" noChangeAspect="1"/>
          </p:cNvPicPr>
          <p:nvPr>
            <p:ph sz="quarter" idx="13"/>
          </p:nvPr>
        </p:nvPicPr>
        <p:blipFill>
          <a:blip r:embed="rId3" cstate="print"/>
          <a:stretch>
            <a:fillRect/>
          </a:stretch>
        </p:blipFill>
        <p:spPr>
          <a:xfrm>
            <a:off x="609600" y="1752600"/>
            <a:ext cx="2757486" cy="1935786"/>
          </a:xfrm>
        </p:spPr>
      </p:pic>
      <p:pic>
        <p:nvPicPr>
          <p:cNvPr id="9" name="Content Placeholder 5" descr="display 4.jpg"/>
          <p:cNvPicPr>
            <a:picLocks noGrp="1" noChangeAspect="1"/>
          </p:cNvPicPr>
          <p:nvPr>
            <p:ph sz="quarter" idx="14"/>
          </p:nvPr>
        </p:nvPicPr>
        <p:blipFill>
          <a:blip r:embed="rId4" cstate="print"/>
          <a:stretch>
            <a:fillRect/>
          </a:stretch>
        </p:blipFill>
        <p:spPr>
          <a:xfrm>
            <a:off x="5486400" y="1752600"/>
            <a:ext cx="2895600" cy="1814962"/>
          </a:xfrm>
        </p:spPr>
      </p:pic>
      <p:pic>
        <p:nvPicPr>
          <p:cNvPr id="12" name="Content Placeholder 5" descr="display 6.jpg"/>
          <p:cNvPicPr>
            <a:picLocks noChangeAspect="1"/>
          </p:cNvPicPr>
          <p:nvPr/>
        </p:nvPicPr>
        <p:blipFill>
          <a:blip r:embed="rId5" cstate="print"/>
          <a:stretch>
            <a:fillRect/>
          </a:stretch>
        </p:blipFill>
        <p:spPr>
          <a:xfrm>
            <a:off x="5447414" y="4190999"/>
            <a:ext cx="2934586" cy="1923133"/>
          </a:xfrm>
          <a:prstGeom prst="rect">
            <a:avLst/>
          </a:prstGeom>
        </p:spPr>
      </p:pic>
      <p:pic>
        <p:nvPicPr>
          <p:cNvPr id="13" name="Content Placeholder 4" descr="display 5.jpg"/>
          <p:cNvPicPr>
            <a:picLocks noChangeAspect="1"/>
          </p:cNvPicPr>
          <p:nvPr/>
        </p:nvPicPr>
        <p:blipFill>
          <a:blip r:embed="rId6" cstate="print"/>
          <a:stretch>
            <a:fillRect/>
          </a:stretch>
        </p:blipFill>
        <p:spPr>
          <a:xfrm>
            <a:off x="609600" y="4224415"/>
            <a:ext cx="2781300" cy="1891857"/>
          </a:xfrm>
          <a:prstGeom prst="rect">
            <a:avLst/>
          </a:prstGeom>
        </p:spPr>
      </p:pic>
      <p:pic>
        <p:nvPicPr>
          <p:cNvPr id="10" name="Content Placeholder 9" descr="display 2.jpg"/>
          <p:cNvPicPr>
            <a:picLocks noGrp="1" noChangeAspect="1"/>
          </p:cNvPicPr>
          <p:nvPr>
            <p:ph sz="quarter" idx="13"/>
          </p:nvPr>
        </p:nvPicPr>
        <p:blipFill>
          <a:blip r:embed="rId7" cstate="print"/>
          <a:stretch>
            <a:fillRect/>
          </a:stretch>
        </p:blipFill>
        <p:spPr>
          <a:xfrm>
            <a:off x="3048000" y="2819400"/>
            <a:ext cx="2667000" cy="1802449"/>
          </a:xfrm>
          <a:ln>
            <a:solidFill>
              <a:schemeClr val="tx1"/>
            </a:solidFill>
          </a:ln>
        </p:spPr>
      </p:pic>
    </p:spTree>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Composition</a:t>
            </a:r>
            <a:br>
              <a:rPr lang="en-US" dirty="0" smtClean="0"/>
            </a:br>
            <a:r>
              <a:rPr lang="en-US" sz="5300" b="1" dirty="0" smtClean="0">
                <a:latin typeface="Bradley Hand ITC" pitchFamily="66" charset="0"/>
              </a:rPr>
              <a:t>The art of display </a:t>
            </a:r>
            <a:endParaRPr lang="en-US" sz="5300" b="1" dirty="0">
              <a:latin typeface="Bradley Hand ITC" pitchFamily="66" charset="0"/>
            </a:endParaRPr>
          </a:p>
        </p:txBody>
      </p:sp>
      <p:sp>
        <p:nvSpPr>
          <p:cNvPr id="3" name="Content Placeholder 2"/>
          <p:cNvSpPr>
            <a:spLocks noGrp="1"/>
          </p:cNvSpPr>
          <p:nvPr>
            <p:ph idx="1"/>
          </p:nvPr>
        </p:nvSpPr>
        <p:spPr/>
        <p:txBody>
          <a:bodyPr>
            <a:normAutofit fontScale="92500" lnSpcReduction="10000"/>
          </a:bodyPr>
          <a:lstStyle/>
          <a:p>
            <a:r>
              <a:rPr lang="en-US" dirty="0" smtClean="0"/>
              <a:t>Design</a:t>
            </a:r>
          </a:p>
          <a:p>
            <a:pPr>
              <a:buNone/>
            </a:pPr>
            <a:endParaRPr lang="en-US" dirty="0" smtClean="0"/>
          </a:p>
          <a:p>
            <a:r>
              <a:rPr lang="en-US" dirty="0" smtClean="0"/>
              <a:t>Form</a:t>
            </a:r>
          </a:p>
          <a:p>
            <a:endParaRPr lang="en-US" dirty="0" smtClean="0"/>
          </a:p>
          <a:p>
            <a:r>
              <a:rPr lang="en-US" dirty="0" smtClean="0"/>
              <a:t>Symmetry </a:t>
            </a:r>
          </a:p>
          <a:p>
            <a:pPr>
              <a:buNone/>
            </a:pPr>
            <a:endParaRPr lang="en-US" dirty="0" smtClean="0"/>
          </a:p>
          <a:p>
            <a:r>
              <a:rPr lang="en-US" dirty="0" smtClean="0"/>
              <a:t>Balance</a:t>
            </a:r>
          </a:p>
          <a:p>
            <a:pPr marL="68580" indent="0">
              <a:buNone/>
            </a:pPr>
            <a:r>
              <a:rPr lang="en-US" dirty="0" smtClean="0"/>
              <a:t> </a:t>
            </a:r>
          </a:p>
          <a:p>
            <a:r>
              <a:rPr lang="en-US" dirty="0"/>
              <a:t>V</a:t>
            </a:r>
            <a:r>
              <a:rPr lang="en-US" dirty="0" smtClean="0"/>
              <a:t>iewpoints</a:t>
            </a:r>
            <a:endParaRPr lang="en-US" dirty="0"/>
          </a:p>
        </p:txBody>
      </p:sp>
      <p:pic>
        <p:nvPicPr>
          <p:cNvPr id="4" name="Picture 4" descr="dpl logo"/>
          <p:cNvPicPr>
            <a:picLocks noChangeAspect="1" noChangeArrowheads="1"/>
          </p:cNvPicPr>
          <p:nvPr/>
        </p:nvPicPr>
        <p:blipFill>
          <a:blip r:embed="rId3" cstate="print"/>
          <a:srcRect/>
          <a:stretch>
            <a:fillRect/>
          </a:stretch>
        </p:blipFill>
        <p:spPr bwMode="auto">
          <a:xfrm>
            <a:off x="4953000" y="0"/>
            <a:ext cx="2371725" cy="723900"/>
          </a:xfrm>
          <a:prstGeom prst="rect">
            <a:avLst/>
          </a:prstGeom>
          <a:noFill/>
        </p:spPr>
      </p:pic>
      <p:sp>
        <p:nvSpPr>
          <p:cNvPr id="5" name="Isosceles Triangle 4"/>
          <p:cNvSpPr/>
          <p:nvPr/>
        </p:nvSpPr>
        <p:spPr>
          <a:xfrm>
            <a:off x="3124200" y="2171700"/>
            <a:ext cx="2381249" cy="1866900"/>
          </a:xfrm>
          <a:prstGeom prst="triangl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descr="Know DIY 1.jpg"/>
          <p:cNvPicPr>
            <a:picLocks noChangeAspect="1"/>
          </p:cNvPicPr>
          <p:nvPr/>
        </p:nvPicPr>
        <p:blipFill>
          <a:blip r:embed="rId4" cstate="print"/>
          <a:stretch>
            <a:fillRect/>
          </a:stretch>
        </p:blipFill>
        <p:spPr>
          <a:xfrm>
            <a:off x="5677728" y="3598866"/>
            <a:ext cx="2304221" cy="2314338"/>
          </a:xfrm>
          <a:prstGeom prst="rect">
            <a:avLst/>
          </a:prstGeom>
        </p:spPr>
      </p:pic>
      <p:sp>
        <p:nvSpPr>
          <p:cNvPr id="7" name="Isosceles Triangle 6"/>
          <p:cNvSpPr/>
          <p:nvPr/>
        </p:nvSpPr>
        <p:spPr>
          <a:xfrm>
            <a:off x="5477606" y="3737996"/>
            <a:ext cx="2676622" cy="1963021"/>
          </a:xfrm>
          <a:prstGeom prst="triangl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dir="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876</TotalTime>
  <Words>464</Words>
  <Application>Microsoft Office PowerPoint</Application>
  <PresentationFormat>On-screen Show (4:3)</PresentationFormat>
  <Paragraphs>98</Paragraphs>
  <Slides>29</Slides>
  <Notes>8</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Austin</vt:lpstr>
      <vt:lpstr>Infusing  creativity  into  book displays</vt:lpstr>
      <vt:lpstr>Purpose of Book Displays</vt:lpstr>
      <vt:lpstr>Where does the story begin?</vt:lpstr>
      <vt:lpstr>Basics to get started </vt:lpstr>
      <vt:lpstr>Acquisition of  display elements</vt:lpstr>
      <vt:lpstr>PowerPoint Presentation</vt:lpstr>
      <vt:lpstr>That’s a wrap! </vt:lpstr>
      <vt:lpstr>Copy that!</vt:lpstr>
      <vt:lpstr>Composition The art of display </vt:lpstr>
      <vt:lpstr>The Goldilocks Dilemma </vt:lpstr>
      <vt:lpstr>Oh, the things you can think! - Dr. Seuss</vt:lpstr>
      <vt:lpstr>A Birthday for Seuss</vt:lpstr>
      <vt:lpstr>Know Africa </vt:lpstr>
      <vt:lpstr>Take the journey……..</vt:lpstr>
      <vt:lpstr>Plant the seed for inquiry….</vt:lpstr>
      <vt:lpstr>PowerPoint Presentation</vt:lpstr>
      <vt:lpstr>KNOW FRIGHT</vt:lpstr>
      <vt:lpstr>PowerPoint Presentation</vt:lpstr>
      <vt:lpstr>Color Blocked Book Display</vt:lpstr>
      <vt:lpstr>PowerPoint Presentation</vt:lpstr>
      <vt:lpstr>Novel Idea </vt:lpstr>
      <vt:lpstr>Embody the story being told</vt:lpstr>
      <vt:lpstr>PowerPoint Presentation</vt:lpstr>
      <vt:lpstr>PowerPoint Presentation</vt:lpstr>
      <vt:lpstr>Summer Teen Reads</vt:lpstr>
      <vt:lpstr>Tables for your fables….</vt:lpstr>
      <vt:lpstr>Panels for the ages… or at least the season</vt:lpstr>
      <vt:lpstr>Banned Books Week</vt:lpstr>
      <vt:lpstr>Most of all… Have fun and be Happy!</vt:lpstr>
    </vt:vector>
  </TitlesOfParts>
  <Company>AT&amp;T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Deschutes Public Library</dc:title>
  <dc:creator>CDT User</dc:creator>
  <cp:lastModifiedBy>Chris Isett</cp:lastModifiedBy>
  <cp:revision>81</cp:revision>
  <cp:lastPrinted>2015-04-13T20:00:48Z</cp:lastPrinted>
  <dcterms:created xsi:type="dcterms:W3CDTF">2015-04-03T15:18:34Z</dcterms:created>
  <dcterms:modified xsi:type="dcterms:W3CDTF">2015-04-16T22:26:16Z</dcterms:modified>
</cp:coreProperties>
</file>