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1"/>
  </p:notesMasterIdLst>
  <p:sldIdLst>
    <p:sldId id="256" r:id="rId2"/>
    <p:sldId id="298" r:id="rId3"/>
    <p:sldId id="257" r:id="rId4"/>
    <p:sldId id="258" r:id="rId5"/>
    <p:sldId id="296" r:id="rId6"/>
    <p:sldId id="259" r:id="rId7"/>
    <p:sldId id="260" r:id="rId8"/>
    <p:sldId id="261" r:id="rId9"/>
    <p:sldId id="262" r:id="rId10"/>
    <p:sldId id="263" r:id="rId11"/>
    <p:sldId id="264" r:id="rId12"/>
    <p:sldId id="265" r:id="rId13"/>
    <p:sldId id="267" r:id="rId14"/>
    <p:sldId id="268" r:id="rId15"/>
    <p:sldId id="270" r:id="rId16"/>
    <p:sldId id="271" r:id="rId17"/>
    <p:sldId id="273" r:id="rId18"/>
    <p:sldId id="308" r:id="rId19"/>
    <p:sldId id="299" r:id="rId20"/>
    <p:sldId id="274" r:id="rId21"/>
    <p:sldId id="300" r:id="rId22"/>
    <p:sldId id="301" r:id="rId23"/>
    <p:sldId id="302" r:id="rId24"/>
    <p:sldId id="303" r:id="rId25"/>
    <p:sldId id="286" r:id="rId26"/>
    <p:sldId id="306" r:id="rId27"/>
    <p:sldId id="304" r:id="rId28"/>
    <p:sldId id="307" r:id="rId29"/>
    <p:sldId id="295" r:id="rId30"/>
  </p:sldIdLst>
  <p:sldSz cx="13004800" cy="97536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2C737E-459D-4B38-819E-4884AA9332D5}">
  <a:tblStyle styleId="{DB2C737E-459D-4B38-819E-4884AA9332D5}"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02" autoAdjust="0"/>
  </p:normalViewPr>
  <p:slideViewPr>
    <p:cSldViewPr>
      <p:cViewPr varScale="1">
        <p:scale>
          <a:sx n="70" d="100"/>
          <a:sy n="70" d="100"/>
        </p:scale>
        <p:origin x="1938" y="7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indent="0" algn="l" rtl="0">
              <a:lnSpc>
                <a:spcPct val="125000"/>
              </a:lnSpc>
              <a:spcBef>
                <a:spcPts val="0"/>
              </a:spcBef>
              <a:defRPr/>
            </a:lvl1pPr>
            <a:lvl2pPr marL="0" marR="0" indent="228600" algn="l" rtl="0">
              <a:lnSpc>
                <a:spcPct val="125000"/>
              </a:lnSpc>
              <a:spcBef>
                <a:spcPts val="0"/>
              </a:spcBef>
              <a:defRPr/>
            </a:lvl2pPr>
            <a:lvl3pPr marL="0" marR="0" indent="457200" algn="l" rtl="0">
              <a:lnSpc>
                <a:spcPct val="125000"/>
              </a:lnSpc>
              <a:spcBef>
                <a:spcPts val="0"/>
              </a:spcBef>
              <a:defRPr/>
            </a:lvl3pPr>
            <a:lvl4pPr marL="0" marR="0" indent="685800" algn="l" rtl="0">
              <a:lnSpc>
                <a:spcPct val="125000"/>
              </a:lnSpc>
              <a:spcBef>
                <a:spcPts val="0"/>
              </a:spcBef>
              <a:defRPr/>
            </a:lvl4pPr>
            <a:lvl5pPr marL="0" marR="0" indent="914400" algn="l" rtl="0">
              <a:lnSpc>
                <a:spcPct val="125000"/>
              </a:lnSpc>
              <a:spcBef>
                <a:spcPts val="0"/>
              </a:spcBef>
              <a:defRPr/>
            </a:lvl5pPr>
            <a:lvl6pPr marL="0" marR="0" indent="1143000" algn="l" rtl="0">
              <a:lnSpc>
                <a:spcPct val="125000"/>
              </a:lnSpc>
              <a:spcBef>
                <a:spcPts val="0"/>
              </a:spcBef>
              <a:defRPr/>
            </a:lvl6pPr>
            <a:lvl7pPr marL="0" marR="0" indent="1371600" algn="l" rtl="0">
              <a:lnSpc>
                <a:spcPct val="125000"/>
              </a:lnSpc>
              <a:spcBef>
                <a:spcPts val="0"/>
              </a:spcBef>
              <a:defRPr/>
            </a:lvl7pPr>
            <a:lvl8pPr marL="0" marR="0" indent="1600200" algn="l" rtl="0">
              <a:lnSpc>
                <a:spcPct val="125000"/>
              </a:lnSpc>
              <a:spcBef>
                <a:spcPts val="0"/>
              </a:spcBef>
              <a:defRPr/>
            </a:lvl8pPr>
            <a:lvl9pPr marL="0" marR="0" indent="1828800" algn="l" rtl="0">
              <a:lnSpc>
                <a:spcPct val="125000"/>
              </a:lnSpc>
              <a:spcBef>
                <a:spcPts val="0"/>
              </a:spcBef>
              <a:defRPr/>
            </a:lvl9pPr>
          </a:lstStyle>
          <a:p>
            <a:endParaRPr/>
          </a:p>
        </p:txBody>
      </p:sp>
    </p:spTree>
    <p:extLst>
      <p:ext uri="{BB962C8B-B14F-4D97-AF65-F5344CB8AC3E}">
        <p14:creationId xmlns:p14="http://schemas.microsoft.com/office/powerpoint/2010/main" val="159527181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r>
              <a:rPr lang="en-US" dirty="0" smtClean="0"/>
              <a:t>Thanks</a:t>
            </a:r>
            <a:r>
              <a:rPr lang="en-US" baseline="0" dirty="0" smtClean="0"/>
              <a:t> to </a:t>
            </a:r>
            <a:r>
              <a:rPr lang="en-US" dirty="0" smtClean="0"/>
              <a:t>Jamie </a:t>
            </a:r>
            <a:r>
              <a:rPr lang="en-US" dirty="0" err="1" smtClean="0"/>
              <a:t>Rumage</a:t>
            </a:r>
            <a:r>
              <a:rPr lang="en-US" dirty="0" smtClean="0"/>
              <a:t> who could not make it to</a:t>
            </a:r>
            <a:r>
              <a:rPr lang="en-US" baseline="0" dirty="0" smtClean="0"/>
              <a:t> the conference but provided much of the PowerPoint and helped Jennifer Maurer better understand the Next Generation Science Standards. </a:t>
            </a:r>
            <a:endParaRPr dirty="0"/>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7504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rtl="0">
              <a:lnSpc>
                <a:spcPct val="100000"/>
              </a:lnSpc>
              <a:spcBef>
                <a:spcPts val="0"/>
              </a:spcBef>
              <a:buClr>
                <a:schemeClr val="dk1"/>
              </a:buClr>
              <a:buSzPct val="25000"/>
              <a:buFont typeface="Arial"/>
              <a:buNone/>
            </a:pPr>
            <a:r>
              <a:rPr lang="en-US" sz="1200" dirty="0" smtClean="0">
                <a:solidFill>
                  <a:schemeClr val="dk1"/>
                </a:solidFill>
              </a:rPr>
              <a:t>ELA = English</a:t>
            </a:r>
            <a:r>
              <a:rPr lang="en-US" sz="1200" baseline="0" dirty="0" smtClean="0">
                <a:solidFill>
                  <a:schemeClr val="dk1"/>
                </a:solidFill>
              </a:rPr>
              <a:t> Language Arts</a:t>
            </a:r>
          </a:p>
          <a:p>
            <a:pPr lvl="0" rtl="0">
              <a:lnSpc>
                <a:spcPct val="100000"/>
              </a:lnSpc>
              <a:spcBef>
                <a:spcPts val="0"/>
              </a:spcBef>
              <a:buClr>
                <a:schemeClr val="dk1"/>
              </a:buClr>
              <a:buSzPct val="25000"/>
              <a:buFont typeface="Arial"/>
              <a:buNone/>
            </a:pPr>
            <a:endParaRPr lang="en-US" sz="1200" baseline="0" dirty="0" smtClean="0">
              <a:solidFill>
                <a:schemeClr val="dk1"/>
              </a:solidFill>
            </a:endParaRPr>
          </a:p>
          <a:p>
            <a:pPr lvl="0" rtl="0">
              <a:lnSpc>
                <a:spcPct val="100000"/>
              </a:lnSpc>
              <a:spcBef>
                <a:spcPts val="0"/>
              </a:spcBef>
              <a:buClr>
                <a:schemeClr val="dk1"/>
              </a:buClr>
              <a:buSzPct val="25000"/>
              <a:buFont typeface="Arial"/>
              <a:buNone/>
            </a:pPr>
            <a:r>
              <a:rPr lang="en-US" sz="1200" dirty="0" smtClean="0">
                <a:solidFill>
                  <a:schemeClr val="dk1"/>
                </a:solidFill>
              </a:rPr>
              <a:t>What does the overlap of standards mean </a:t>
            </a:r>
            <a:r>
              <a:rPr lang="en-US" sz="1200" dirty="0">
                <a:solidFill>
                  <a:schemeClr val="dk1"/>
                </a:solidFill>
              </a:rPr>
              <a:t>to you? What do you think it could mean for educators? </a:t>
            </a:r>
            <a:r>
              <a:rPr lang="en-US" sz="1200" dirty="0" smtClean="0">
                <a:solidFill>
                  <a:schemeClr val="dk1"/>
                </a:solidFill>
              </a:rPr>
              <a:t>For students</a:t>
            </a:r>
            <a:r>
              <a:rPr lang="en-US" sz="1200" dirty="0">
                <a:solidFill>
                  <a:schemeClr val="dk1"/>
                </a:solidFill>
              </a:rPr>
              <a:t>?</a:t>
            </a:r>
          </a:p>
          <a:p>
            <a:pPr lvl="0" rtl="0">
              <a:lnSpc>
                <a:spcPct val="100000"/>
              </a:lnSpc>
              <a:spcBef>
                <a:spcPts val="0"/>
              </a:spcBef>
              <a:buClr>
                <a:schemeClr val="dk1"/>
              </a:buClr>
              <a:buFont typeface="Arial"/>
              <a:buNone/>
            </a:pPr>
            <a:endParaRPr sz="1200" dirty="0">
              <a:solidFill>
                <a:schemeClr val="dk1"/>
              </a:solidFill>
            </a:endParaRPr>
          </a:p>
          <a:p>
            <a:pPr lvl="0" rtl="0">
              <a:lnSpc>
                <a:spcPct val="100000"/>
              </a:lnSpc>
              <a:spcBef>
                <a:spcPts val="0"/>
              </a:spcBef>
              <a:buClr>
                <a:schemeClr val="dk1"/>
              </a:buClr>
              <a:buSzPct val="25000"/>
              <a:buFont typeface="Arial"/>
              <a:buNone/>
            </a:pPr>
            <a:r>
              <a:rPr lang="en-US" sz="1200" dirty="0" smtClean="0">
                <a:solidFill>
                  <a:schemeClr val="dk1"/>
                </a:solidFill>
              </a:rPr>
              <a:t>Jamie</a:t>
            </a:r>
            <a:r>
              <a:rPr lang="en-US" sz="1200" baseline="0" dirty="0" smtClean="0">
                <a:solidFill>
                  <a:schemeClr val="dk1"/>
                </a:solidFill>
              </a:rPr>
              <a:t> </a:t>
            </a:r>
            <a:r>
              <a:rPr lang="en-US" sz="1200" dirty="0" smtClean="0">
                <a:solidFill>
                  <a:schemeClr val="dk1"/>
                </a:solidFill>
              </a:rPr>
              <a:t>views</a:t>
            </a:r>
            <a:r>
              <a:rPr lang="en-US" sz="1200" baseline="0" dirty="0" smtClean="0">
                <a:solidFill>
                  <a:schemeClr val="dk1"/>
                </a:solidFill>
              </a:rPr>
              <a:t> the overlap</a:t>
            </a:r>
            <a:r>
              <a:rPr lang="en-US" sz="1200" dirty="0" smtClean="0">
                <a:solidFill>
                  <a:schemeClr val="dk1"/>
                </a:solidFill>
              </a:rPr>
              <a:t> </a:t>
            </a:r>
            <a:r>
              <a:rPr lang="en-US" sz="1200" dirty="0">
                <a:solidFill>
                  <a:schemeClr val="dk1"/>
                </a:solidFill>
              </a:rPr>
              <a:t>as an access point for all students to begin to </a:t>
            </a:r>
            <a:r>
              <a:rPr lang="en-US" sz="1200" dirty="0" smtClean="0">
                <a:solidFill>
                  <a:schemeClr val="dk1"/>
                </a:solidFill>
              </a:rPr>
              <a:t>close </a:t>
            </a:r>
            <a:r>
              <a:rPr lang="en-US" sz="1200" dirty="0">
                <a:solidFill>
                  <a:schemeClr val="dk1"/>
                </a:solidFill>
              </a:rPr>
              <a:t>the achievement gap. </a:t>
            </a:r>
            <a:r>
              <a:rPr lang="en-US" sz="1200" dirty="0" smtClean="0">
                <a:solidFill>
                  <a:schemeClr val="dk1"/>
                </a:solidFill>
              </a:rPr>
              <a:t>We </a:t>
            </a:r>
            <a:r>
              <a:rPr lang="en-US" sz="1200" dirty="0">
                <a:solidFill>
                  <a:schemeClr val="dk1"/>
                </a:solidFill>
              </a:rPr>
              <a:t>need to be </a:t>
            </a:r>
            <a:r>
              <a:rPr lang="en-US" sz="1200" dirty="0" smtClean="0">
                <a:solidFill>
                  <a:schemeClr val="dk1"/>
                </a:solidFill>
              </a:rPr>
              <a:t>explicit </a:t>
            </a:r>
            <a:r>
              <a:rPr lang="en-US" sz="1200" dirty="0">
                <a:solidFill>
                  <a:schemeClr val="dk1"/>
                </a:solidFill>
              </a:rPr>
              <a:t>in our lesson/unit developments to begin bridging </a:t>
            </a:r>
            <a:r>
              <a:rPr lang="en-US" sz="1200" dirty="0" smtClean="0">
                <a:solidFill>
                  <a:schemeClr val="dk1"/>
                </a:solidFill>
              </a:rPr>
              <a:t>content. Concepts</a:t>
            </a:r>
            <a:r>
              <a:rPr lang="en-US" sz="1200" baseline="0" dirty="0" smtClean="0">
                <a:solidFill>
                  <a:schemeClr val="dk1"/>
                </a:solidFill>
              </a:rPr>
              <a:t> are </a:t>
            </a:r>
            <a:r>
              <a:rPr lang="en-US" sz="1200" dirty="0" smtClean="0">
                <a:solidFill>
                  <a:schemeClr val="dk1"/>
                </a:solidFill>
              </a:rPr>
              <a:t>not </a:t>
            </a:r>
            <a:r>
              <a:rPr lang="en-US" sz="1200" dirty="0">
                <a:solidFill>
                  <a:schemeClr val="dk1"/>
                </a:solidFill>
              </a:rPr>
              <a:t>isolated in the </a:t>
            </a:r>
            <a:r>
              <a:rPr lang="en-US" sz="1200" dirty="0" smtClean="0">
                <a:solidFill>
                  <a:schemeClr val="dk1"/>
                </a:solidFill>
              </a:rPr>
              <a:t>real-world; </a:t>
            </a:r>
            <a:r>
              <a:rPr lang="en-US" sz="1200" dirty="0">
                <a:solidFill>
                  <a:schemeClr val="dk1"/>
                </a:solidFill>
              </a:rPr>
              <a:t>they should not be </a:t>
            </a:r>
            <a:r>
              <a:rPr lang="en-US" sz="1200" dirty="0" smtClean="0">
                <a:solidFill>
                  <a:schemeClr val="dk1"/>
                </a:solidFill>
              </a:rPr>
              <a:t>isolated </a:t>
            </a:r>
            <a:r>
              <a:rPr lang="en-US" sz="1200" dirty="0">
                <a:solidFill>
                  <a:schemeClr val="dk1"/>
                </a:solidFill>
              </a:rPr>
              <a:t>in classes.</a:t>
            </a:r>
          </a:p>
          <a:p>
            <a:pPr lvl="0" rtl="0">
              <a:lnSpc>
                <a:spcPct val="100000"/>
              </a:lnSpc>
              <a:spcBef>
                <a:spcPts val="0"/>
              </a:spcBef>
              <a:buClr>
                <a:schemeClr val="dk1"/>
              </a:buClr>
              <a:buFont typeface="Arial"/>
              <a:buNone/>
            </a:pPr>
            <a:endParaRPr sz="1200" dirty="0">
              <a:solidFill>
                <a:schemeClr val="dk1"/>
              </a:solidFill>
            </a:endParaRPr>
          </a:p>
          <a:p>
            <a:pPr lvl="0" rtl="0">
              <a:lnSpc>
                <a:spcPct val="100000"/>
              </a:lnSpc>
              <a:spcBef>
                <a:spcPts val="0"/>
              </a:spcBef>
              <a:buClr>
                <a:schemeClr val="dk1"/>
              </a:buClr>
              <a:buSzPct val="25000"/>
              <a:buFont typeface="Arial"/>
              <a:buNone/>
            </a:pPr>
            <a:r>
              <a:rPr lang="en-US" sz="1200" dirty="0">
                <a:solidFill>
                  <a:schemeClr val="dk1"/>
                </a:solidFill>
              </a:rPr>
              <a:t>This is the intersection of where there is direct relationships between content areas:</a:t>
            </a:r>
          </a:p>
          <a:p>
            <a:pPr lvl="0" rtl="0">
              <a:lnSpc>
                <a:spcPct val="100000"/>
              </a:lnSpc>
              <a:spcBef>
                <a:spcPts val="0"/>
              </a:spcBef>
              <a:buClr>
                <a:schemeClr val="dk1"/>
              </a:buClr>
              <a:buSzPct val="25000"/>
              <a:buFont typeface="Arial"/>
              <a:buNone/>
            </a:pPr>
            <a:r>
              <a:rPr lang="en-US" sz="1200" dirty="0">
                <a:solidFill>
                  <a:schemeClr val="dk1"/>
                </a:solidFill>
              </a:rPr>
              <a:t>1- Growing knowledge through content rich text</a:t>
            </a:r>
          </a:p>
          <a:p>
            <a:pPr lvl="0" rtl="0">
              <a:lnSpc>
                <a:spcPct val="100000"/>
              </a:lnSpc>
              <a:spcBef>
                <a:spcPts val="0"/>
              </a:spcBef>
              <a:buClr>
                <a:schemeClr val="dk1"/>
              </a:buClr>
              <a:buSzPct val="25000"/>
              <a:buFont typeface="Arial"/>
              <a:buNone/>
            </a:pPr>
            <a:r>
              <a:rPr lang="en-US" sz="1200" dirty="0">
                <a:solidFill>
                  <a:schemeClr val="dk1"/>
                </a:solidFill>
              </a:rPr>
              <a:t>2- Read, write and speak grounded in evidence</a:t>
            </a:r>
          </a:p>
          <a:p>
            <a:pPr lvl="0" rtl="0">
              <a:lnSpc>
                <a:spcPct val="100000"/>
              </a:lnSpc>
              <a:spcBef>
                <a:spcPts val="0"/>
              </a:spcBef>
              <a:buClr>
                <a:schemeClr val="dk1"/>
              </a:buClr>
              <a:buSzPct val="25000"/>
              <a:buFont typeface="Arial"/>
              <a:buNone/>
            </a:pPr>
            <a:r>
              <a:rPr lang="en-US" sz="1200" dirty="0">
                <a:solidFill>
                  <a:schemeClr val="dk1"/>
                </a:solidFill>
              </a:rPr>
              <a:t>3- Construct viable arguments and critique reason of others</a:t>
            </a:r>
          </a:p>
          <a:p>
            <a:pPr lvl="0" rtl="0">
              <a:lnSpc>
                <a:spcPct val="100000"/>
              </a:lnSpc>
              <a:spcBef>
                <a:spcPts val="0"/>
              </a:spcBef>
              <a:buClr>
                <a:schemeClr val="dk1"/>
              </a:buClr>
              <a:buSzPct val="25000"/>
              <a:buFont typeface="Arial"/>
              <a:buNone/>
            </a:pPr>
            <a:r>
              <a:rPr lang="en-US" sz="1200" dirty="0">
                <a:solidFill>
                  <a:schemeClr val="dk1"/>
                </a:solidFill>
              </a:rPr>
              <a:t>4- Engage in arguments from evidence</a:t>
            </a:r>
          </a:p>
          <a:p>
            <a:pPr>
              <a:spcBef>
                <a:spcPts val="0"/>
              </a:spcBef>
              <a:buNone/>
            </a:pPr>
            <a:endParaRPr sz="1200" dirty="0"/>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69521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r>
              <a:rPr lang="en-US" dirty="0"/>
              <a:t>Science content </a:t>
            </a:r>
            <a:r>
              <a:rPr lang="en-US" dirty="0" smtClean="0"/>
              <a:t>overlaps. Teaching </a:t>
            </a:r>
            <a:r>
              <a:rPr lang="en-US" dirty="0"/>
              <a:t>in </a:t>
            </a:r>
            <a:r>
              <a:rPr lang="en-US" dirty="0" smtClean="0"/>
              <a:t>silos </a:t>
            </a:r>
            <a:r>
              <a:rPr lang="en-US" dirty="0"/>
              <a:t>is not best practice!</a:t>
            </a:r>
          </a:p>
        </p:txBody>
      </p:sp>
    </p:spTree>
    <p:extLst>
      <p:ext uri="{BB962C8B-B14F-4D97-AF65-F5344CB8AC3E}">
        <p14:creationId xmlns:p14="http://schemas.microsoft.com/office/powerpoint/2010/main" val="2456946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US" dirty="0"/>
              <a:t>In the  real </a:t>
            </a:r>
            <a:r>
              <a:rPr lang="en-US" dirty="0" smtClean="0"/>
              <a:t>world, </a:t>
            </a:r>
            <a:r>
              <a:rPr lang="en-US" dirty="0"/>
              <a:t>science is not </a:t>
            </a:r>
            <a:r>
              <a:rPr lang="en-US" dirty="0" err="1" smtClean="0"/>
              <a:t>siloed</a:t>
            </a:r>
            <a:r>
              <a:rPr lang="en-US" dirty="0" smtClean="0"/>
              <a:t>. Historically, educators</a:t>
            </a:r>
            <a:r>
              <a:rPr lang="en-US" baseline="0" dirty="0" smtClean="0"/>
              <a:t> likely </a:t>
            </a:r>
            <a:r>
              <a:rPr lang="en-US" dirty="0" err="1" smtClean="0"/>
              <a:t>siliod</a:t>
            </a:r>
            <a:r>
              <a:rPr lang="en-US" dirty="0" smtClean="0"/>
              <a:t> subjects to</a:t>
            </a:r>
            <a:r>
              <a:rPr lang="en-US" baseline="0" dirty="0" smtClean="0"/>
              <a:t> </a:t>
            </a:r>
            <a:r>
              <a:rPr lang="en-US" dirty="0" smtClean="0"/>
              <a:t>make </a:t>
            </a:r>
            <a:r>
              <a:rPr lang="en-US" dirty="0"/>
              <a:t>it easier to </a:t>
            </a:r>
            <a:r>
              <a:rPr lang="en-US" dirty="0" smtClean="0"/>
              <a:t>deliver</a:t>
            </a:r>
            <a:r>
              <a:rPr lang="en-US" baseline="0" dirty="0" smtClean="0"/>
              <a:t> and </a:t>
            </a:r>
            <a:r>
              <a:rPr lang="en-US" dirty="0" smtClean="0"/>
              <a:t>assess instruction,</a:t>
            </a:r>
            <a:r>
              <a:rPr lang="en-US" baseline="0" dirty="0" smtClean="0"/>
              <a:t> </a:t>
            </a:r>
            <a:r>
              <a:rPr lang="en-US" dirty="0" smtClean="0"/>
              <a:t>but </a:t>
            </a:r>
            <a:r>
              <a:rPr lang="en-US" dirty="0"/>
              <a:t>it just is not </a:t>
            </a:r>
            <a:r>
              <a:rPr lang="en-US" dirty="0" smtClean="0"/>
              <a:t>authentic.</a:t>
            </a:r>
            <a:r>
              <a:rPr lang="en-US" baseline="0" dirty="0" smtClean="0"/>
              <a:t> </a:t>
            </a:r>
            <a:r>
              <a:rPr lang="en-US" dirty="0" smtClean="0"/>
              <a:t>Students </a:t>
            </a:r>
            <a:r>
              <a:rPr lang="en-US" dirty="0"/>
              <a:t>don’t have to be scientists or engineers, but </a:t>
            </a:r>
            <a:r>
              <a:rPr lang="en-US" dirty="0" smtClean="0"/>
              <a:t>educators </a:t>
            </a:r>
            <a:r>
              <a:rPr lang="en-US" dirty="0"/>
              <a:t>are responsible to provide the opportunity for all students to access these careers. </a:t>
            </a:r>
            <a:endParaRPr dirty="0"/>
          </a:p>
        </p:txBody>
      </p:sp>
    </p:spTree>
    <p:extLst>
      <p:ext uri="{BB962C8B-B14F-4D97-AF65-F5344CB8AC3E}">
        <p14:creationId xmlns:p14="http://schemas.microsoft.com/office/powerpoint/2010/main" val="72325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rtl="0">
              <a:spcBef>
                <a:spcPts val="0"/>
              </a:spcBef>
              <a:buNone/>
            </a:pPr>
            <a:r>
              <a:rPr lang="en-US" dirty="0"/>
              <a:t>From </a:t>
            </a:r>
            <a:r>
              <a:rPr lang="en-US" dirty="0" smtClean="0"/>
              <a:t>educators’ perspective, </a:t>
            </a:r>
            <a:r>
              <a:rPr lang="en-US" dirty="0"/>
              <a:t>t</a:t>
            </a:r>
            <a:r>
              <a:rPr lang="en-US" dirty="0" smtClean="0"/>
              <a:t>he </a:t>
            </a:r>
            <a:r>
              <a:rPr lang="en-US" dirty="0"/>
              <a:t>core ideas are what </a:t>
            </a:r>
            <a:r>
              <a:rPr lang="en-US" dirty="0" smtClean="0"/>
              <a:t>they </a:t>
            </a:r>
            <a:r>
              <a:rPr lang="en-US" dirty="0"/>
              <a:t>are most familiar </a:t>
            </a:r>
            <a:r>
              <a:rPr lang="en-US" dirty="0" smtClean="0"/>
              <a:t>with – the content and facts. </a:t>
            </a:r>
            <a:r>
              <a:rPr lang="en-US" dirty="0"/>
              <a:t>Teachers can and </a:t>
            </a:r>
            <a:r>
              <a:rPr lang="en-US" dirty="0" smtClean="0"/>
              <a:t>do </a:t>
            </a:r>
            <a:r>
              <a:rPr lang="en-US" dirty="0"/>
              <a:t>teach content</a:t>
            </a:r>
            <a:r>
              <a:rPr lang="en-US" dirty="0" smtClean="0"/>
              <a:t>. Some</a:t>
            </a:r>
            <a:r>
              <a:rPr lang="en-US" baseline="0" dirty="0" smtClean="0"/>
              <a:t> of the </a:t>
            </a:r>
            <a:r>
              <a:rPr lang="en-US" dirty="0" smtClean="0"/>
              <a:t>practices have </a:t>
            </a:r>
            <a:r>
              <a:rPr lang="en-US" dirty="0"/>
              <a:t>been </a:t>
            </a:r>
            <a:r>
              <a:rPr lang="en-US" dirty="0" smtClean="0"/>
              <a:t>historically been addressed, </a:t>
            </a:r>
            <a:r>
              <a:rPr lang="en-US" dirty="0"/>
              <a:t>but it is the </a:t>
            </a:r>
            <a:r>
              <a:rPr lang="en-US" dirty="0" smtClean="0"/>
              <a:t>crosscutting </a:t>
            </a:r>
            <a:r>
              <a:rPr lang="en-US" dirty="0"/>
              <a:t>concepts that are what </a:t>
            </a:r>
            <a:r>
              <a:rPr lang="en-US" dirty="0" smtClean="0"/>
              <a:t>most educators indicate they </a:t>
            </a:r>
            <a:r>
              <a:rPr lang="en-US" dirty="0"/>
              <a:t>need the most </a:t>
            </a:r>
            <a:r>
              <a:rPr lang="en-US" dirty="0" smtClean="0"/>
              <a:t>professional</a:t>
            </a:r>
            <a:r>
              <a:rPr lang="en-US" baseline="0" dirty="0" smtClean="0"/>
              <a:t> development</a:t>
            </a:r>
            <a:r>
              <a:rPr lang="en-US" dirty="0" smtClean="0"/>
              <a:t> </a:t>
            </a:r>
            <a:r>
              <a:rPr lang="en-US" dirty="0"/>
              <a:t>on. While </a:t>
            </a:r>
            <a:r>
              <a:rPr lang="en-US" dirty="0" smtClean="0"/>
              <a:t>most of the </a:t>
            </a:r>
            <a:r>
              <a:rPr lang="en-US" dirty="0"/>
              <a:t>educators </a:t>
            </a:r>
            <a:r>
              <a:rPr lang="en-US" dirty="0" smtClean="0"/>
              <a:t>understand </a:t>
            </a:r>
            <a:r>
              <a:rPr lang="en-US" dirty="0"/>
              <a:t>these on </a:t>
            </a:r>
            <a:r>
              <a:rPr lang="en-US" dirty="0" smtClean="0"/>
              <a:t>paper, </a:t>
            </a:r>
            <a:r>
              <a:rPr lang="en-US" dirty="0"/>
              <a:t>integrating them is where </a:t>
            </a:r>
            <a:r>
              <a:rPr lang="en-US" dirty="0" smtClean="0"/>
              <a:t>there is work to do. </a:t>
            </a:r>
            <a:endParaRPr dirty="0"/>
          </a:p>
          <a:p>
            <a:pPr>
              <a:spcBef>
                <a:spcPts val="0"/>
              </a:spcBef>
              <a:buNone/>
            </a:pPr>
            <a:r>
              <a:rPr lang="en-US" dirty="0"/>
              <a:t>But </a:t>
            </a:r>
            <a:r>
              <a:rPr lang="en-US" dirty="0" smtClean="0"/>
              <a:t>the </a:t>
            </a:r>
            <a:r>
              <a:rPr lang="en-US" dirty="0"/>
              <a:t>real transformation occurs when </a:t>
            </a:r>
            <a:r>
              <a:rPr lang="en-US" dirty="0" smtClean="0"/>
              <a:t>educators</a:t>
            </a:r>
            <a:r>
              <a:rPr lang="en-US" baseline="0" dirty="0" smtClean="0"/>
              <a:t> </a:t>
            </a:r>
            <a:r>
              <a:rPr lang="en-US" dirty="0" smtClean="0"/>
              <a:t>start to </a:t>
            </a:r>
            <a:r>
              <a:rPr lang="en-US" dirty="0"/>
              <a:t>blend the </a:t>
            </a:r>
            <a:r>
              <a:rPr lang="en-US" dirty="0" smtClean="0"/>
              <a:t>strands/dimensions</a:t>
            </a:r>
            <a:r>
              <a:rPr lang="en-US" baseline="0" dirty="0" smtClean="0"/>
              <a:t> when instructing students.</a:t>
            </a:r>
            <a:endParaRPr lang="en-US" dirty="0"/>
          </a:p>
        </p:txBody>
      </p:sp>
    </p:spTree>
    <p:extLst>
      <p:ext uri="{BB962C8B-B14F-4D97-AF65-F5344CB8AC3E}">
        <p14:creationId xmlns:p14="http://schemas.microsoft.com/office/powerpoint/2010/main" val="177984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rtl="0">
              <a:spcBef>
                <a:spcPts val="0"/>
              </a:spcBef>
              <a:buNone/>
            </a:pPr>
            <a:r>
              <a:rPr lang="en-US" dirty="0"/>
              <a:t>Performance Expectations (standards) are not </a:t>
            </a:r>
            <a:r>
              <a:rPr lang="en-US" dirty="0" smtClean="0"/>
              <a:t>a checklist. Typically science standards have been focused on the what</a:t>
            </a:r>
            <a:r>
              <a:rPr lang="en-US" baseline="0" dirty="0" smtClean="0"/>
              <a:t> and </a:t>
            </a:r>
            <a:r>
              <a:rPr lang="en-US" dirty="0" smtClean="0"/>
              <a:t>not the how and why. </a:t>
            </a:r>
            <a:endParaRPr lang="en-US" dirty="0"/>
          </a:p>
          <a:p>
            <a:pPr rtl="0">
              <a:spcBef>
                <a:spcPts val="0"/>
              </a:spcBef>
              <a:buNone/>
            </a:pPr>
            <a:endParaRPr dirty="0"/>
          </a:p>
          <a:p>
            <a:pPr>
              <a:spcBef>
                <a:spcPts val="0"/>
              </a:spcBef>
              <a:buNone/>
            </a:pPr>
            <a:r>
              <a:rPr lang="en-US" dirty="0" smtClean="0"/>
              <a:t>(Pardon the typo --</a:t>
            </a:r>
            <a:r>
              <a:rPr lang="en-US" baseline="0" dirty="0" smtClean="0"/>
              <a:t> </a:t>
            </a:r>
            <a:r>
              <a:rPr lang="en-US" dirty="0" smtClean="0"/>
              <a:t>extra “the”; it’s part of the image.) </a:t>
            </a:r>
            <a:endParaRPr lang="en-US" dirty="0"/>
          </a:p>
        </p:txBody>
      </p:sp>
    </p:spTree>
    <p:extLst>
      <p:ext uri="{BB962C8B-B14F-4D97-AF65-F5344CB8AC3E}">
        <p14:creationId xmlns:p14="http://schemas.microsoft.com/office/powerpoint/2010/main" val="1374956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Clr>
                <a:schemeClr val="dk1"/>
              </a:buClr>
              <a:buSzPct val="78571"/>
              <a:buFont typeface="Arial"/>
              <a:buNone/>
            </a:pPr>
            <a:r>
              <a:rPr lang="en-US" dirty="0">
                <a:solidFill>
                  <a:schemeClr val="dk1"/>
                </a:solidFill>
              </a:rPr>
              <a:t>All </a:t>
            </a:r>
            <a:r>
              <a:rPr lang="en-US" dirty="0" smtClean="0">
                <a:solidFill>
                  <a:schemeClr val="dk1"/>
                </a:solidFill>
              </a:rPr>
              <a:t>K-12 students </a:t>
            </a:r>
            <a:r>
              <a:rPr lang="en-US" dirty="0">
                <a:solidFill>
                  <a:schemeClr val="dk1"/>
                </a:solidFill>
              </a:rPr>
              <a:t>get quality science </a:t>
            </a:r>
            <a:r>
              <a:rPr lang="en-US" dirty="0" smtClean="0">
                <a:solidFill>
                  <a:schemeClr val="dk1"/>
                </a:solidFill>
              </a:rPr>
              <a:t>instruction.</a:t>
            </a:r>
            <a:r>
              <a:rPr lang="en-US" baseline="0" dirty="0" smtClean="0">
                <a:solidFill>
                  <a:schemeClr val="dk1"/>
                </a:solidFill>
              </a:rPr>
              <a:t> C</a:t>
            </a:r>
            <a:r>
              <a:rPr lang="en-US" dirty="0" smtClean="0">
                <a:solidFill>
                  <a:schemeClr val="dk1"/>
                </a:solidFill>
              </a:rPr>
              <a:t>oncepts </a:t>
            </a:r>
            <a:r>
              <a:rPr lang="en-US" dirty="0">
                <a:solidFill>
                  <a:schemeClr val="dk1"/>
                </a:solidFill>
              </a:rPr>
              <a:t>build in complexity as students move through the grade levels. Leaving out concepts at the elementary level will impact subsequent learning. </a:t>
            </a:r>
            <a:r>
              <a:rPr lang="en-US" dirty="0" smtClean="0">
                <a:solidFill>
                  <a:srgbClr val="666666"/>
                </a:solidFill>
              </a:rPr>
              <a:t>On </a:t>
            </a:r>
            <a:r>
              <a:rPr lang="en-US" dirty="0">
                <a:solidFill>
                  <a:srgbClr val="666666"/>
                </a:solidFill>
              </a:rPr>
              <a:t>first view of the new standards, you will see an architecture that is unique compared to typical standards. </a:t>
            </a:r>
            <a:r>
              <a:rPr lang="en-US" dirty="0" smtClean="0">
                <a:solidFill>
                  <a:srgbClr val="666666"/>
                </a:solidFill>
              </a:rPr>
              <a:t>The </a:t>
            </a:r>
            <a:r>
              <a:rPr lang="en-US" dirty="0">
                <a:solidFill>
                  <a:srgbClr val="666666"/>
                </a:solidFill>
              </a:rPr>
              <a:t>architecture has key components to assist teachers, administrators, and curriculum developers, but NGSS are not </a:t>
            </a:r>
            <a:r>
              <a:rPr lang="en-US" dirty="0" smtClean="0">
                <a:solidFill>
                  <a:srgbClr val="666666"/>
                </a:solidFill>
              </a:rPr>
              <a:t>curriculum.</a:t>
            </a:r>
            <a:r>
              <a:rPr lang="en-US" baseline="0" dirty="0" smtClean="0">
                <a:solidFill>
                  <a:srgbClr val="666666"/>
                </a:solidFill>
              </a:rPr>
              <a:t> </a:t>
            </a:r>
            <a:r>
              <a:rPr lang="en-US" dirty="0" smtClean="0">
                <a:solidFill>
                  <a:srgbClr val="666666"/>
                </a:solidFill>
              </a:rPr>
              <a:t>They </a:t>
            </a:r>
            <a:r>
              <a:rPr lang="en-US" dirty="0">
                <a:solidFill>
                  <a:srgbClr val="666666"/>
                </a:solidFill>
              </a:rPr>
              <a:t>are written as performance expectations that will be the goal of instruction. Performance is the key word here. </a:t>
            </a:r>
            <a:r>
              <a:rPr lang="en-US" dirty="0" smtClean="0">
                <a:solidFill>
                  <a:srgbClr val="666666"/>
                </a:solidFill>
              </a:rPr>
              <a:t>In </a:t>
            </a:r>
            <a:r>
              <a:rPr lang="en-US" dirty="0">
                <a:solidFill>
                  <a:srgbClr val="666666"/>
                </a:solidFill>
              </a:rPr>
              <a:t>the assessment, students are asked to demonstrate they know core ideas of science and engineering by doing </a:t>
            </a:r>
            <a:r>
              <a:rPr lang="en-US" dirty="0" smtClean="0">
                <a:solidFill>
                  <a:srgbClr val="666666"/>
                </a:solidFill>
              </a:rPr>
              <a:t>science.</a:t>
            </a:r>
            <a:r>
              <a:rPr lang="en-US" baseline="0" dirty="0" smtClean="0">
                <a:solidFill>
                  <a:srgbClr val="666666"/>
                </a:solidFill>
              </a:rPr>
              <a:t> F</a:t>
            </a:r>
            <a:r>
              <a:rPr lang="en-US" dirty="0" smtClean="0">
                <a:solidFill>
                  <a:srgbClr val="666666"/>
                </a:solidFill>
              </a:rPr>
              <a:t>or </a:t>
            </a:r>
            <a:r>
              <a:rPr lang="en-US" dirty="0">
                <a:solidFill>
                  <a:srgbClr val="666666"/>
                </a:solidFill>
              </a:rPr>
              <a:t>example: ask questions, define problems, construct explanations using evidence, revise models, etc. </a:t>
            </a:r>
            <a:endParaRPr dirty="0"/>
          </a:p>
        </p:txBody>
      </p:sp>
    </p:spTree>
    <p:extLst>
      <p:ext uri="{BB962C8B-B14F-4D97-AF65-F5344CB8AC3E}">
        <p14:creationId xmlns:p14="http://schemas.microsoft.com/office/powerpoint/2010/main" val="376303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Clr>
                <a:schemeClr val="dk1"/>
              </a:buClr>
              <a:buSzPct val="78571"/>
              <a:buFont typeface="Arial"/>
              <a:buNone/>
            </a:pPr>
            <a:r>
              <a:rPr lang="en-US" dirty="0" smtClean="0"/>
              <a:t>Science</a:t>
            </a:r>
            <a:r>
              <a:rPr lang="en-US" baseline="0" dirty="0" smtClean="0"/>
              <a:t> coverage is integrated in the early grades. To see a list of topics covered by grade level, view the PDFs on ODE’s NGSS page or on the “DCI Arrangements of Standards” page at NextGenScience.org. On the latter, there is a master PDF that includes all grade levels plus other options for sorting the standards by grade level and topic. When focusing on science topics, pay attention to the orange column labeled Disciplinary Core Ideas (DCI).</a:t>
            </a:r>
            <a:endParaRPr dirty="0"/>
          </a:p>
        </p:txBody>
      </p:sp>
    </p:spTree>
    <p:extLst>
      <p:ext uri="{BB962C8B-B14F-4D97-AF65-F5344CB8AC3E}">
        <p14:creationId xmlns:p14="http://schemas.microsoft.com/office/powerpoint/2010/main" val="1212488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is to focus on NGSS and</a:t>
            </a:r>
            <a:r>
              <a:rPr lang="en-US" baseline="0" dirty="0" smtClean="0"/>
              <a:t> </a:t>
            </a:r>
            <a:r>
              <a:rPr lang="en-US" dirty="0" smtClean="0"/>
              <a:t>not to cover</a:t>
            </a:r>
            <a:r>
              <a:rPr lang="en-US" baseline="0" dirty="0" smtClean="0"/>
              <a:t> the very broad topic of STEM (science, technology, engineering, and math) in general.</a:t>
            </a:r>
            <a:endParaRPr lang="en-US" dirty="0"/>
          </a:p>
        </p:txBody>
      </p:sp>
    </p:spTree>
    <p:extLst>
      <p:ext uri="{BB962C8B-B14F-4D97-AF65-F5344CB8AC3E}">
        <p14:creationId xmlns:p14="http://schemas.microsoft.com/office/powerpoint/2010/main" val="3014093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3" name="Shape 23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5271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5357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 name="Shape 11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25000"/>
              </a:lnSpc>
              <a:spcBef>
                <a:spcPts val="0"/>
              </a:spcBef>
              <a:buSzPct val="25000"/>
              <a:buNone/>
            </a:pPr>
            <a:r>
              <a:rPr lang="en-US" sz="1200" b="0" i="0" u="none" strike="noStrike" cap="none" baseline="0" dirty="0">
                <a:latin typeface="Arial"/>
                <a:ea typeface="Arial"/>
                <a:cs typeface="Arial"/>
                <a:sym typeface="Arial"/>
              </a:rPr>
              <a:t>Increase awareness and understanding of the NGSS by highlighting how these standards are different than the 2009 </a:t>
            </a:r>
            <a:r>
              <a:rPr lang="en-US" sz="1200" b="0" i="0" u="none" strike="noStrike" cap="none" baseline="0" dirty="0" smtClean="0">
                <a:latin typeface="Arial"/>
                <a:ea typeface="Arial"/>
                <a:cs typeface="Arial"/>
                <a:sym typeface="Arial"/>
              </a:rPr>
              <a:t>standards; </a:t>
            </a:r>
            <a:r>
              <a:rPr lang="en-US" sz="1200" b="0" i="0" u="none" strike="noStrike" cap="none" baseline="0" dirty="0">
                <a:latin typeface="Arial"/>
                <a:ea typeface="Arial"/>
                <a:cs typeface="Arial"/>
                <a:sym typeface="Arial"/>
              </a:rPr>
              <a:t>identify the connections to the </a:t>
            </a:r>
            <a:r>
              <a:rPr lang="en-US" sz="1200" b="0" i="0" u="none" strike="noStrike" cap="none" baseline="0" dirty="0" smtClean="0">
                <a:latin typeface="Arial"/>
                <a:ea typeface="Arial"/>
                <a:cs typeface="Arial"/>
                <a:sym typeface="Arial"/>
              </a:rPr>
              <a:t>Common Core State Standards </a:t>
            </a:r>
            <a:endParaRPr lang="en-US" sz="1200" b="0" i="0" u="none" strike="noStrike" cap="none" baseline="0" dirty="0">
              <a:latin typeface="Arial"/>
              <a:ea typeface="Arial"/>
              <a:cs typeface="Arial"/>
              <a:sym typeface="Arial"/>
            </a:endParaRPr>
          </a:p>
        </p:txBody>
      </p:sp>
    </p:spTree>
    <p:extLst>
      <p:ext uri="{BB962C8B-B14F-4D97-AF65-F5344CB8AC3E}">
        <p14:creationId xmlns:p14="http://schemas.microsoft.com/office/powerpoint/2010/main" val="3802684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two ABC-Clio </a:t>
            </a:r>
            <a:r>
              <a:rPr lang="en-US" dirty="0" smtClean="0"/>
              <a:t>books</a:t>
            </a:r>
            <a:r>
              <a:rPr lang="en-US" baseline="0" dirty="0" smtClean="0"/>
              <a:t> can be borrowed from the Oregon State Library using interlibrary loan. </a:t>
            </a:r>
          </a:p>
          <a:p>
            <a:r>
              <a:rPr lang="en-US" baseline="0" dirty="0" smtClean="0"/>
              <a:t/>
            </a:r>
            <a:br>
              <a:rPr lang="en-US" baseline="0" dirty="0" smtClean="0"/>
            </a:br>
            <a:r>
              <a:rPr lang="en-US" sz="1000" baseline="0" dirty="0" smtClean="0"/>
              <a:t>http://www.oregon.gov/osl/LD/Pages/school/index.aspx#Request_Materials</a:t>
            </a:r>
          </a:p>
          <a:p>
            <a:endParaRPr lang="en-US" sz="1000" baseline="0" dirty="0" smtClean="0"/>
          </a:p>
          <a:p>
            <a:endParaRPr lang="en-US" dirty="0"/>
          </a:p>
        </p:txBody>
      </p:sp>
    </p:spTree>
    <p:extLst>
      <p:ext uri="{BB962C8B-B14F-4D97-AF65-F5344CB8AC3E}">
        <p14:creationId xmlns:p14="http://schemas.microsoft.com/office/powerpoint/2010/main" val="80195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aseline="0" dirty="0" smtClean="0"/>
          </a:p>
          <a:p>
            <a:endParaRPr lang="en-US" dirty="0"/>
          </a:p>
        </p:txBody>
      </p:sp>
    </p:spTree>
    <p:extLst>
      <p:ext uri="{BB962C8B-B14F-4D97-AF65-F5344CB8AC3E}">
        <p14:creationId xmlns:p14="http://schemas.microsoft.com/office/powerpoint/2010/main" val="3920990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t>http://stemcore.uoregon.edu/science-on-demand/</a:t>
            </a:r>
          </a:p>
          <a:p>
            <a:endParaRPr lang="en-US" sz="1000" baseline="0" dirty="0" smtClean="0"/>
          </a:p>
          <a:p>
            <a:endParaRPr lang="en-US" dirty="0"/>
          </a:p>
        </p:txBody>
      </p:sp>
    </p:spTree>
    <p:extLst>
      <p:ext uri="{BB962C8B-B14F-4D97-AF65-F5344CB8AC3E}">
        <p14:creationId xmlns:p14="http://schemas.microsoft.com/office/powerpoint/2010/main" val="3289149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0" name="Shape 320"/>
          <p:cNvSpPr txBox="1">
            <a:spLocks noGrp="1"/>
          </p:cNvSpPr>
          <p:nvPr>
            <p:ph type="body" idx="1"/>
          </p:nvPr>
        </p:nvSpPr>
        <p:spPr>
          <a:xfrm>
            <a:off x="914710" y="4344024"/>
            <a:ext cx="5028600" cy="4114500"/>
          </a:xfrm>
          <a:prstGeom prst="rect">
            <a:avLst/>
          </a:prstGeom>
          <a:noFill/>
          <a:ln>
            <a:noFill/>
          </a:ln>
        </p:spPr>
        <p:txBody>
          <a:bodyPr lIns="91325" tIns="45650" rIns="91325" bIns="45650" anchor="t" anchorCtr="0">
            <a:noAutofit/>
          </a:bodyPr>
          <a:lstStyle/>
          <a:p>
            <a:pPr marL="0" marR="0" lvl="0" indent="0" algn="l" rtl="0">
              <a:spcBef>
                <a:spcPts val="0"/>
              </a:spcBef>
              <a:buSzPct val="25000"/>
              <a:buFont typeface="Arial"/>
              <a:buNone/>
            </a:pPr>
            <a:r>
              <a:rPr lang="en-US" sz="1800" b="0" i="0" u="none" strike="noStrike" cap="none" baseline="0" dirty="0"/>
              <a:t>The former Oregon University System </a:t>
            </a:r>
            <a:r>
              <a:rPr lang="en-US" sz="1800" b="0" i="0" u="none" strike="noStrike" cap="none" baseline="0" dirty="0" smtClean="0"/>
              <a:t>with </a:t>
            </a:r>
            <a:r>
              <a:rPr lang="en-US" sz="1800" b="0" i="0" u="none" strike="noStrike" cap="none" baseline="0" dirty="0"/>
              <a:t>a large team </a:t>
            </a:r>
            <a:r>
              <a:rPr lang="en-US" sz="1800" b="0" i="0" u="none" strike="noStrike" cap="none" baseline="0" dirty="0" smtClean="0"/>
              <a:t>worked together to design some science lessons.</a:t>
            </a:r>
          </a:p>
          <a:p>
            <a:pPr marL="0" marR="0" lvl="0" indent="0" algn="l" rtl="0">
              <a:spcBef>
                <a:spcPts val="0"/>
              </a:spcBef>
              <a:buSzPct val="25000"/>
              <a:buFont typeface="Arial"/>
              <a:buNone/>
            </a:pPr>
            <a:r>
              <a:rPr lang="en-US" sz="1800" b="0" i="0" u="none" strike="noStrike" cap="none" baseline="0" dirty="0" smtClean="0"/>
              <a:t>http://www.ode.state.or.us/search/page/?=4176</a:t>
            </a:r>
          </a:p>
          <a:p>
            <a:pPr marL="0" marR="0" lvl="0" indent="0" algn="l" rtl="0">
              <a:spcBef>
                <a:spcPts val="0"/>
              </a:spcBef>
              <a:buSzPct val="25000"/>
              <a:buFont typeface="Arial"/>
              <a:buNone/>
            </a:pPr>
            <a:endParaRPr lang="en-US" sz="1800" b="0" i="0" u="none" strike="noStrike" cap="none" baseline="0" dirty="0"/>
          </a:p>
        </p:txBody>
      </p:sp>
      <p:sp>
        <p:nvSpPr>
          <p:cNvPr id="321" name="Shape 321"/>
          <p:cNvSpPr txBox="1"/>
          <p:nvPr/>
        </p:nvSpPr>
        <p:spPr>
          <a:xfrm>
            <a:off x="3885578" y="8686486"/>
            <a:ext cx="2972400" cy="457500"/>
          </a:xfrm>
          <a:prstGeom prst="rect">
            <a:avLst/>
          </a:prstGeom>
          <a:noFill/>
          <a:ln>
            <a:noFill/>
          </a:ln>
        </p:spPr>
        <p:txBody>
          <a:bodyPr lIns="91325" tIns="45650" rIns="91325" bIns="456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25</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329122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aseline="0" dirty="0" smtClean="0"/>
          </a:p>
          <a:p>
            <a:endParaRPr lang="en-US" dirty="0"/>
          </a:p>
        </p:txBody>
      </p:sp>
    </p:spTree>
    <p:extLst>
      <p:ext uri="{BB962C8B-B14F-4D97-AF65-F5344CB8AC3E}">
        <p14:creationId xmlns:p14="http://schemas.microsoft.com/office/powerpoint/2010/main" val="3098010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aseline="0" dirty="0" smtClean="0"/>
          </a:p>
          <a:p>
            <a:endParaRPr lang="en-US" dirty="0"/>
          </a:p>
        </p:txBody>
      </p:sp>
    </p:spTree>
    <p:extLst>
      <p:ext uri="{BB962C8B-B14F-4D97-AF65-F5344CB8AC3E}">
        <p14:creationId xmlns:p14="http://schemas.microsoft.com/office/powerpoint/2010/main" val="3536084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aseline="0" dirty="0" smtClean="0"/>
          </a:p>
          <a:p>
            <a:endParaRPr lang="en-US" dirty="0"/>
          </a:p>
        </p:txBody>
      </p:sp>
    </p:spTree>
    <p:extLst>
      <p:ext uri="{BB962C8B-B14F-4D97-AF65-F5344CB8AC3E}">
        <p14:creationId xmlns:p14="http://schemas.microsoft.com/office/powerpoint/2010/main" val="242565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5" name="Shape 38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rtl="0">
              <a:spcBef>
                <a:spcPts val="0"/>
              </a:spcBef>
              <a:buNone/>
            </a:pPr>
            <a:r>
              <a:rPr lang="en-US" sz="1000" dirty="0" smtClean="0">
                <a:solidFill>
                  <a:srgbClr val="666666"/>
                </a:solidFill>
              </a:rPr>
              <a:t>As</a:t>
            </a:r>
            <a:r>
              <a:rPr lang="en-US" sz="1000" baseline="0" dirty="0" smtClean="0">
                <a:solidFill>
                  <a:srgbClr val="666666"/>
                </a:solidFill>
              </a:rPr>
              <a:t> a broad overview of the goals of the Next Generation Science Standards, watch what </a:t>
            </a:r>
            <a:r>
              <a:rPr lang="en-US" sz="1000" dirty="0" smtClean="0">
                <a:solidFill>
                  <a:srgbClr val="666666"/>
                </a:solidFill>
              </a:rPr>
              <a:t>Neil </a:t>
            </a:r>
            <a:r>
              <a:rPr lang="en-US" sz="1000" dirty="0" err="1" smtClean="0">
                <a:solidFill>
                  <a:srgbClr val="666666"/>
                </a:solidFill>
              </a:rPr>
              <a:t>deGrasse</a:t>
            </a:r>
            <a:r>
              <a:rPr lang="en-US" sz="1000" baseline="0" dirty="0" smtClean="0">
                <a:solidFill>
                  <a:srgbClr val="666666"/>
                </a:solidFill>
              </a:rPr>
              <a:t> </a:t>
            </a:r>
            <a:r>
              <a:rPr lang="en-US" sz="1000" dirty="0" smtClean="0">
                <a:solidFill>
                  <a:srgbClr val="666666"/>
                </a:solidFill>
              </a:rPr>
              <a:t>Tyson has to say about scientific</a:t>
            </a:r>
            <a:r>
              <a:rPr lang="en-US" sz="1000" baseline="0" dirty="0" smtClean="0">
                <a:solidFill>
                  <a:srgbClr val="666666"/>
                </a:solidFill>
              </a:rPr>
              <a:t> literacy.</a:t>
            </a:r>
          </a:p>
          <a:p>
            <a:pPr rtl="0">
              <a:spcBef>
                <a:spcPts val="0"/>
              </a:spcBef>
              <a:buNone/>
            </a:pPr>
            <a:r>
              <a:rPr lang="en-US" sz="800" dirty="0" smtClean="0">
                <a:solidFill>
                  <a:srgbClr val="666666"/>
                </a:solidFill>
              </a:rPr>
              <a:t>https://www.youtube.com/watch?v=gFLYe_YAQYQ</a:t>
            </a:r>
            <a:endParaRPr lang="en-US" sz="800" dirty="0">
              <a:solidFill>
                <a:srgbClr val="666666"/>
              </a:solidFill>
            </a:endParaRPr>
          </a:p>
          <a:p>
            <a:pPr rtl="0">
              <a:spcBef>
                <a:spcPts val="0"/>
              </a:spcBef>
              <a:buNone/>
            </a:pPr>
            <a:endParaRPr sz="1000" dirty="0">
              <a:solidFill>
                <a:srgbClr val="666666"/>
              </a:solidFill>
            </a:endParaRPr>
          </a:p>
        </p:txBody>
      </p:sp>
    </p:spTree>
    <p:extLst>
      <p:ext uri="{BB962C8B-B14F-4D97-AF65-F5344CB8AC3E}">
        <p14:creationId xmlns:p14="http://schemas.microsoft.com/office/powerpoint/2010/main" val="166473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Clr>
                <a:schemeClr val="dk1"/>
              </a:buClr>
              <a:buSzPct val="110000"/>
              <a:buFont typeface="Arial"/>
              <a:buNone/>
            </a:pPr>
            <a:r>
              <a:rPr lang="en-US" sz="1000" dirty="0">
                <a:solidFill>
                  <a:srgbClr val="666666"/>
                </a:solidFill>
              </a:rPr>
              <a:t>S</a:t>
            </a:r>
            <a:r>
              <a:rPr lang="en-US" sz="1000" dirty="0" smtClean="0">
                <a:solidFill>
                  <a:srgbClr val="666666"/>
                </a:solidFill>
              </a:rPr>
              <a:t>preading </a:t>
            </a:r>
            <a:r>
              <a:rPr lang="en-US" sz="1000" dirty="0">
                <a:solidFill>
                  <a:srgbClr val="666666"/>
                </a:solidFill>
              </a:rPr>
              <a:t>across the country bringing a new generation of science standards--Next Generation Science Standards (NGSS).  Capturing the natural curiosity of children with core ideas and meaningful practices, NGSS bring coherence and rigor to science learning. NGSS are a K-12 progression of learning that </a:t>
            </a:r>
            <a:r>
              <a:rPr lang="en-US" sz="1000" dirty="0" smtClean="0">
                <a:solidFill>
                  <a:srgbClr val="666666"/>
                </a:solidFill>
              </a:rPr>
              <a:t>lead </a:t>
            </a:r>
            <a:r>
              <a:rPr lang="en-US" sz="1000" dirty="0">
                <a:solidFill>
                  <a:srgbClr val="666666"/>
                </a:solidFill>
              </a:rPr>
              <a:t>to career and college readiness.  The new standards are written as performance expectations that include disciplinary core </a:t>
            </a:r>
            <a:r>
              <a:rPr lang="en-US" sz="1000" dirty="0" smtClean="0">
                <a:solidFill>
                  <a:srgbClr val="666666"/>
                </a:solidFill>
              </a:rPr>
              <a:t>ideas K-12, </a:t>
            </a:r>
            <a:r>
              <a:rPr lang="en-US" sz="1000" dirty="0">
                <a:solidFill>
                  <a:srgbClr val="666666"/>
                </a:solidFill>
              </a:rPr>
              <a:t>and science and engineer practices (skills) blended with crosscutting concepts (linking ideas). Unlike the Common Core State Standards, NGSS addressed diversity and equity issues from the beginning of writing rather than after release.</a:t>
            </a:r>
          </a:p>
          <a:p>
            <a:pPr rtl="0">
              <a:spcBef>
                <a:spcPts val="0"/>
              </a:spcBef>
              <a:buNone/>
            </a:pPr>
            <a:r>
              <a:rPr lang="en-US" sz="1000" dirty="0">
                <a:solidFill>
                  <a:srgbClr val="666666"/>
                </a:solidFill>
              </a:rPr>
              <a:t> </a:t>
            </a:r>
          </a:p>
          <a:p>
            <a:pPr>
              <a:spcBef>
                <a:spcPts val="0"/>
              </a:spcBef>
              <a:buNone/>
            </a:pPr>
            <a:endParaRPr sz="1000" dirty="0">
              <a:solidFill>
                <a:srgbClr val="666666"/>
              </a:solidFill>
            </a:endParaRPr>
          </a:p>
        </p:txBody>
      </p:sp>
    </p:spTree>
    <p:extLst>
      <p:ext uri="{BB962C8B-B14F-4D97-AF65-F5344CB8AC3E}">
        <p14:creationId xmlns:p14="http://schemas.microsoft.com/office/powerpoint/2010/main" val="139865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2" name="Shape 13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25000"/>
              </a:lnSpc>
              <a:spcBef>
                <a:spcPts val="0"/>
              </a:spcBef>
              <a:spcAft>
                <a:spcPts val="0"/>
              </a:spcAft>
              <a:buSzPct val="25000"/>
              <a:buFont typeface="Arial"/>
              <a:buNone/>
            </a:pPr>
            <a:r>
              <a:rPr lang="en-US" sz="1200" b="0" i="0" u="none" strike="noStrike" cap="none" baseline="0" dirty="0">
                <a:latin typeface="Arial"/>
                <a:ea typeface="Arial"/>
                <a:cs typeface="Arial"/>
                <a:sym typeface="Arial"/>
              </a:rPr>
              <a:t>NGSS Writing Team consists of 41 members from 26 states.</a:t>
            </a:r>
          </a:p>
          <a:p>
            <a:pPr lvl="0" rtl="0">
              <a:spcBef>
                <a:spcPts val="0"/>
              </a:spcBef>
              <a:buClr>
                <a:schemeClr val="dk1"/>
              </a:buClr>
              <a:buSzPct val="91666"/>
              <a:buFont typeface="Arial"/>
              <a:buNone/>
            </a:pPr>
            <a:r>
              <a:rPr lang="en-US" sz="1200" dirty="0">
                <a:solidFill>
                  <a:srgbClr val="FF0000"/>
                </a:solidFill>
                <a:latin typeface="Times New Roman"/>
                <a:ea typeface="Times New Roman"/>
                <a:cs typeface="Times New Roman"/>
                <a:sym typeface="Times New Roman"/>
              </a:rPr>
              <a:t>The framework </a:t>
            </a:r>
            <a:r>
              <a:rPr lang="en-US" sz="1200" dirty="0" smtClean="0">
                <a:solidFill>
                  <a:schemeClr val="dk1"/>
                </a:solidFill>
                <a:latin typeface="Times New Roman"/>
                <a:ea typeface="Times New Roman"/>
                <a:cs typeface="Times New Roman"/>
                <a:sym typeface="Times New Roman"/>
              </a:rPr>
              <a:t>is </a:t>
            </a:r>
            <a:r>
              <a:rPr lang="en-US" sz="1200" dirty="0">
                <a:solidFill>
                  <a:schemeClr val="dk1"/>
                </a:solidFill>
                <a:latin typeface="Times New Roman"/>
                <a:ea typeface="Times New Roman"/>
                <a:cs typeface="Times New Roman"/>
                <a:sym typeface="Times New Roman"/>
              </a:rPr>
              <a:t>the grounding document for the NGSS.  It </a:t>
            </a:r>
            <a:r>
              <a:rPr lang="en-US" sz="1200" dirty="0" smtClean="0">
                <a:solidFill>
                  <a:schemeClr val="dk1"/>
                </a:solidFill>
                <a:latin typeface="Times New Roman"/>
                <a:ea typeface="Times New Roman"/>
                <a:cs typeface="Times New Roman"/>
                <a:sym typeface="Times New Roman"/>
              </a:rPr>
              <a:t>is </a:t>
            </a:r>
            <a:r>
              <a:rPr lang="en-US" sz="1200" dirty="0">
                <a:solidFill>
                  <a:schemeClr val="dk1"/>
                </a:solidFill>
                <a:latin typeface="Times New Roman"/>
                <a:ea typeface="Times New Roman"/>
                <a:cs typeface="Times New Roman"/>
                <a:sym typeface="Times New Roman"/>
              </a:rPr>
              <a:t>the how-to-guide in implementing the standards (performance expectations).  This vision is very much in alignment with the CCSS and CCR which support the 40-40-20 vision for Oregon education</a:t>
            </a:r>
            <a:r>
              <a:rPr lang="en-US" sz="1200" dirty="0" smtClean="0">
                <a:solidFill>
                  <a:schemeClr val="dk1"/>
                </a:solidFill>
                <a:latin typeface="Times New Roman"/>
                <a:ea typeface="Times New Roman"/>
                <a:cs typeface="Times New Roman"/>
                <a:sym typeface="Times New Roman"/>
              </a:rPr>
              <a:t>. </a:t>
            </a:r>
          </a:p>
          <a:p>
            <a:pPr lvl="0" rtl="0">
              <a:spcBef>
                <a:spcPts val="0"/>
              </a:spcBef>
              <a:buClr>
                <a:schemeClr val="dk1"/>
              </a:buClr>
              <a:buSzPct val="91666"/>
              <a:buFont typeface="Arial"/>
              <a:buNone/>
            </a:pPr>
            <a:r>
              <a:rPr lang="en-US" sz="1200" dirty="0" smtClean="0">
                <a:solidFill>
                  <a:schemeClr val="dk1"/>
                </a:solidFill>
                <a:latin typeface="Times New Roman"/>
                <a:ea typeface="Times New Roman"/>
                <a:cs typeface="Times New Roman"/>
                <a:sym typeface="Times New Roman"/>
              </a:rPr>
              <a:t>Suggestion:</a:t>
            </a:r>
            <a:r>
              <a:rPr lang="en-US" sz="1200" baseline="0" dirty="0" smtClean="0">
                <a:solidFill>
                  <a:schemeClr val="dk1"/>
                </a:solidFill>
                <a:latin typeface="Times New Roman"/>
                <a:ea typeface="Times New Roman"/>
                <a:cs typeface="Times New Roman"/>
                <a:sym typeface="Times New Roman"/>
              </a:rPr>
              <a:t> </a:t>
            </a:r>
            <a:r>
              <a:rPr lang="en-US" sz="1200" dirty="0" smtClean="0">
                <a:solidFill>
                  <a:srgbClr val="FF0000"/>
                </a:solidFill>
                <a:latin typeface="Times New Roman"/>
                <a:ea typeface="Times New Roman"/>
                <a:cs typeface="Times New Roman"/>
                <a:sym typeface="Times New Roman"/>
              </a:rPr>
              <a:t>Read at least the framework’s mission and vision statement</a:t>
            </a:r>
            <a:r>
              <a:rPr lang="en-US" sz="1200" baseline="0" dirty="0" smtClean="0">
                <a:solidFill>
                  <a:srgbClr val="FF0000"/>
                </a:solidFill>
                <a:latin typeface="Times New Roman"/>
                <a:ea typeface="Times New Roman"/>
                <a:cs typeface="Times New Roman"/>
                <a:sym typeface="Times New Roman"/>
              </a:rPr>
              <a:t> and one </a:t>
            </a:r>
            <a:r>
              <a:rPr lang="en-US" sz="1200" dirty="0" smtClean="0">
                <a:solidFill>
                  <a:srgbClr val="FF0000"/>
                </a:solidFill>
                <a:latin typeface="Times New Roman"/>
                <a:ea typeface="Times New Roman"/>
                <a:cs typeface="Times New Roman"/>
                <a:sym typeface="Times New Roman"/>
              </a:rPr>
              <a:t>grade level area.</a:t>
            </a:r>
            <a:r>
              <a:rPr lang="en-US" sz="1200" baseline="0" dirty="0" smtClean="0">
                <a:solidFill>
                  <a:srgbClr val="FF0000"/>
                </a:solidFill>
                <a:latin typeface="Times New Roman"/>
                <a:ea typeface="Times New Roman"/>
                <a:cs typeface="Times New Roman"/>
                <a:sym typeface="Times New Roman"/>
              </a:rPr>
              <a:t> Then d</a:t>
            </a:r>
            <a:r>
              <a:rPr lang="en-US" sz="1200" dirty="0" smtClean="0">
                <a:solidFill>
                  <a:srgbClr val="FF0000"/>
                </a:solidFill>
                <a:latin typeface="Times New Roman"/>
                <a:ea typeface="Times New Roman"/>
                <a:cs typeface="Times New Roman"/>
                <a:sym typeface="Times New Roman"/>
              </a:rPr>
              <a:t>ive into the standards. </a:t>
            </a:r>
            <a:endParaRPr lang="en-US" sz="1200" dirty="0">
              <a:solidFill>
                <a:schemeClr val="dk1"/>
              </a:solidFill>
              <a:latin typeface="Times New Roman"/>
              <a:ea typeface="Times New Roman"/>
              <a:cs typeface="Times New Roman"/>
              <a:sym typeface="Times New Roman"/>
            </a:endParaRPr>
          </a:p>
          <a:p>
            <a:pPr lvl="0" rtl="0">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The Committee on a Conceptual Framework for New Science Education Standards was charged with developing a framework that articulates a broad set of expectations for students in science. The overarching goal of our framework for K-12 science education is to ensure that by the end of 12th grade, all students have some appreciation of the beauty and wonder of science; possess sufficient knowledge of science and engineering to engage in public discussions on related issues; are careful consumers of scientific and technological information related to their everyday lives; are able to continue to learn about science outside school; and have the skills to enter careers of their choice, including (but not limited to) careers in science, engineering, and technology (Framework, ES 1).</a:t>
            </a:r>
          </a:p>
          <a:p>
            <a:pPr lvl="0" rtl="0">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Learning as a developmental progression </a:t>
            </a:r>
          </a:p>
          <a:p>
            <a:pPr lvl="0" rtl="0">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Engaging students in scientific investigations and argumentation to achieve deeper understanding of core science ideas</a:t>
            </a:r>
          </a:p>
          <a:p>
            <a:pPr lvl="0" rtl="0">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Integrating the knowledge of scientific explanations and the practices needed to engage in scientific inquiry and engineering design</a:t>
            </a:r>
          </a:p>
          <a:p>
            <a:pPr lvl="0" rtl="0">
              <a:spcBef>
                <a:spcPts val="0"/>
              </a:spcBef>
              <a:buClr>
                <a:schemeClr val="dk1"/>
              </a:buClr>
              <a:buSzPct val="91666"/>
              <a:buFont typeface="Arial"/>
              <a:buNone/>
            </a:pPr>
            <a:r>
              <a:rPr lang="en-US" sz="1200" dirty="0">
                <a:solidFill>
                  <a:schemeClr val="dk1"/>
                </a:solidFill>
                <a:latin typeface="Times New Roman"/>
                <a:ea typeface="Times New Roman"/>
                <a:cs typeface="Times New Roman"/>
                <a:sym typeface="Times New Roman"/>
              </a:rPr>
              <a:t> </a:t>
            </a:r>
          </a:p>
          <a:p>
            <a:pPr lvl="0" rtl="0">
              <a:spcBef>
                <a:spcPts val="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200" dirty="0">
              <a:solidFill>
                <a:schemeClr val="dk1"/>
              </a:solidFill>
            </a:endParaRPr>
          </a:p>
          <a:p>
            <a:pPr marL="0" marR="0" lvl="0" indent="0" algn="l" rtl="0">
              <a:lnSpc>
                <a:spcPct val="125000"/>
              </a:lnSpc>
              <a:spcBef>
                <a:spcPts val="0"/>
              </a:spcBef>
              <a:spcAft>
                <a:spcPts val="0"/>
              </a:spcAft>
              <a:buSzPct val="25000"/>
              <a:buFont typeface="Arial"/>
              <a:buNone/>
            </a:pPr>
            <a:r>
              <a:rPr lang="en-US" sz="1200" b="0" i="0" u="none" strike="noStrike" cap="none" baseline="0" dirty="0">
                <a:latin typeface="Arial"/>
                <a:ea typeface="Arial"/>
                <a:cs typeface="Arial"/>
                <a:sym typeface="Arial"/>
              </a:rPr>
              <a:t> </a:t>
            </a:r>
          </a:p>
          <a:p>
            <a:pPr marL="0" marR="0" lvl="0" indent="0" algn="l" rtl="0">
              <a:lnSpc>
                <a:spcPct val="125000"/>
              </a:lnSpc>
              <a:spcBef>
                <a:spcPts val="0"/>
              </a:spcBef>
              <a:buNone/>
            </a:pPr>
            <a:endParaRPr sz="1200" b="0" i="0" u="none" strike="noStrike" cap="none" baseline="0" dirty="0">
              <a:latin typeface="Arial"/>
              <a:ea typeface="Arial"/>
              <a:cs typeface="Arial"/>
              <a:sym typeface="Arial"/>
            </a:endParaRPr>
          </a:p>
        </p:txBody>
      </p:sp>
    </p:spTree>
    <p:extLst>
      <p:ext uri="{BB962C8B-B14F-4D97-AF65-F5344CB8AC3E}">
        <p14:creationId xmlns:p14="http://schemas.microsoft.com/office/powerpoint/2010/main" val="225529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98625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r>
              <a:rPr lang="en-US" dirty="0" smtClean="0"/>
              <a:t>Scientists and science educators</a:t>
            </a:r>
            <a:r>
              <a:rPr lang="en-US" baseline="0" dirty="0" smtClean="0"/>
              <a:t> now emphasize the recursive process of scientific investigation instead of the prior linear scientific method.</a:t>
            </a:r>
            <a:endParaRPr dirty="0"/>
          </a:p>
        </p:txBody>
      </p:sp>
    </p:spTree>
    <p:extLst>
      <p:ext uri="{BB962C8B-B14F-4D97-AF65-F5344CB8AC3E}">
        <p14:creationId xmlns:p14="http://schemas.microsoft.com/office/powerpoint/2010/main" val="126139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25000"/>
              </a:lnSpc>
              <a:spcBef>
                <a:spcPts val="0"/>
              </a:spcBef>
              <a:buSzPct val="25000"/>
              <a:buNone/>
            </a:pPr>
            <a:r>
              <a:rPr lang="en-US" sz="2400" b="0" i="0" u="none" strike="noStrike" cap="none" baseline="0" dirty="0">
                <a:latin typeface="Arial"/>
                <a:ea typeface="Arial"/>
                <a:cs typeface="Arial"/>
                <a:sym typeface="Arial"/>
              </a:rPr>
              <a:t>Of the six shifts, these three </a:t>
            </a:r>
            <a:r>
              <a:rPr lang="en-US" sz="2400" b="0" i="0" u="none" strike="noStrike" cap="none" baseline="0" dirty="0" smtClean="0">
                <a:latin typeface="Arial"/>
                <a:ea typeface="Arial"/>
                <a:cs typeface="Arial"/>
                <a:sym typeface="Arial"/>
              </a:rPr>
              <a:t>take </a:t>
            </a:r>
            <a:r>
              <a:rPr lang="en-US" sz="2400" b="0" i="0" u="none" strike="noStrike" cap="none" baseline="0" dirty="0">
                <a:latin typeface="Arial"/>
                <a:ea typeface="Arial"/>
                <a:cs typeface="Arial"/>
                <a:sym typeface="Arial"/>
              </a:rPr>
              <a:t>the strategies we should already be using and </a:t>
            </a:r>
            <a:r>
              <a:rPr lang="en-US" sz="2400" b="0" i="0" u="none" strike="noStrike" cap="none" baseline="0" dirty="0" smtClean="0">
                <a:latin typeface="Arial"/>
                <a:ea typeface="Arial"/>
                <a:cs typeface="Arial"/>
                <a:sym typeface="Arial"/>
              </a:rPr>
              <a:t>make </a:t>
            </a:r>
            <a:r>
              <a:rPr lang="en-US" sz="2400" b="0" i="0" u="none" strike="noStrike" cap="none" baseline="0" dirty="0">
                <a:latin typeface="Arial"/>
                <a:ea typeface="Arial"/>
                <a:cs typeface="Arial"/>
                <a:sym typeface="Arial"/>
              </a:rPr>
              <a:t>learning more engaging, intentional and relative to our students</a:t>
            </a:r>
            <a:r>
              <a:rPr lang="en-US" sz="2400" b="0" i="0" u="none" strike="noStrike" cap="none" baseline="0" dirty="0" smtClean="0">
                <a:latin typeface="Arial"/>
                <a:ea typeface="Arial"/>
                <a:cs typeface="Arial"/>
                <a:sym typeface="Arial"/>
              </a:rPr>
              <a:t>.</a:t>
            </a:r>
            <a:endParaRPr sz="2400" b="0" i="0" u="none" strike="noStrike" cap="none" baseline="0" dirty="0">
              <a:latin typeface="Arial"/>
              <a:ea typeface="Arial"/>
              <a:cs typeface="Arial"/>
              <a:sym typeface="Arial"/>
            </a:endParaRPr>
          </a:p>
          <a:p>
            <a:pPr marL="0" marR="0" lvl="0" indent="0" algn="l" rtl="0">
              <a:lnSpc>
                <a:spcPct val="125000"/>
              </a:lnSpc>
              <a:spcBef>
                <a:spcPts val="0"/>
              </a:spcBef>
              <a:buSzPct val="25000"/>
              <a:buNone/>
            </a:pPr>
            <a:r>
              <a:rPr lang="en-US" sz="2400" b="0" i="0" u="none" strike="noStrike" cap="none" baseline="0" dirty="0" smtClean="0">
                <a:latin typeface="Arial"/>
                <a:ea typeface="Arial"/>
                <a:cs typeface="Arial"/>
                <a:sym typeface="Arial"/>
              </a:rPr>
              <a:t>Related elements: connecting </a:t>
            </a:r>
            <a:r>
              <a:rPr lang="en-US" sz="2400" b="0" i="0" u="none" strike="noStrike" cap="none" baseline="0" dirty="0">
                <a:latin typeface="Arial"/>
                <a:ea typeface="Arial"/>
                <a:cs typeface="Arial"/>
                <a:sym typeface="Arial"/>
              </a:rPr>
              <a:t>science education to students’ sense of place, applying their funds of knowledge and cultural practices, using project-based (place-based) learning, using culturally relevant pedagogy, capitalizing on community involvement and social activism, using role models, providing accommodations and modifications for students </a:t>
            </a:r>
            <a:r>
              <a:rPr lang="en-US" sz="2400" b="0" i="0" u="none" strike="noStrike" cap="none" baseline="0" dirty="0" smtClean="0">
                <a:latin typeface="Arial"/>
                <a:ea typeface="Arial"/>
                <a:cs typeface="Arial"/>
                <a:sym typeface="Arial"/>
              </a:rPr>
              <a:t>with disabilities</a:t>
            </a:r>
            <a:r>
              <a:rPr lang="en-US" sz="2400" b="0" i="0" u="none" strike="noStrike" cap="none" baseline="0" dirty="0">
                <a:latin typeface="Arial"/>
                <a:ea typeface="Arial"/>
                <a:cs typeface="Arial"/>
                <a:sym typeface="Arial"/>
              </a:rPr>
              <a:t>, adopting language support strategies, home language support, and home culture connections</a:t>
            </a:r>
          </a:p>
        </p:txBody>
      </p:sp>
    </p:spTree>
    <p:extLst>
      <p:ext uri="{BB962C8B-B14F-4D97-AF65-F5344CB8AC3E}">
        <p14:creationId xmlns:p14="http://schemas.microsoft.com/office/powerpoint/2010/main" val="1617004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lnSpc>
                <a:spcPct val="125000"/>
              </a:lnSpc>
              <a:spcBef>
                <a:spcPts val="0"/>
              </a:spcBef>
              <a:buClr>
                <a:schemeClr val="dk1"/>
              </a:buClr>
              <a:buSzPct val="110000"/>
              <a:buFont typeface="Arial"/>
              <a:buNone/>
            </a:pPr>
            <a:r>
              <a:rPr lang="en-US" sz="1000" dirty="0">
                <a:solidFill>
                  <a:srgbClr val="666666"/>
                </a:solidFill>
              </a:rPr>
              <a:t>The </a:t>
            </a:r>
            <a:r>
              <a:rPr lang="en-US" sz="1000" dirty="0" smtClean="0">
                <a:solidFill>
                  <a:srgbClr val="666666"/>
                </a:solidFill>
              </a:rPr>
              <a:t>NGSS architecture </a:t>
            </a:r>
            <a:r>
              <a:rPr lang="en-US" sz="1000" dirty="0">
                <a:solidFill>
                  <a:srgbClr val="666666"/>
                </a:solidFill>
              </a:rPr>
              <a:t>includes foundation boxes with three dimensions that will blend together as curriculum is created.  </a:t>
            </a:r>
          </a:p>
          <a:p>
            <a:pPr lvl="0" rtl="0">
              <a:lnSpc>
                <a:spcPct val="125000"/>
              </a:lnSpc>
              <a:spcBef>
                <a:spcPts val="0"/>
              </a:spcBef>
              <a:buClr>
                <a:schemeClr val="dk1"/>
              </a:buClr>
              <a:buSzPct val="110000"/>
              <a:buFont typeface="Arial"/>
              <a:buNone/>
            </a:pPr>
            <a:r>
              <a:rPr lang="en-US" sz="1000" dirty="0">
                <a:solidFill>
                  <a:srgbClr val="666666"/>
                </a:solidFill>
              </a:rPr>
              <a:t> </a:t>
            </a:r>
          </a:p>
          <a:p>
            <a:pPr lvl="0" rtl="0">
              <a:lnSpc>
                <a:spcPct val="125000"/>
              </a:lnSpc>
              <a:spcBef>
                <a:spcPts val="0"/>
              </a:spcBef>
              <a:buClr>
                <a:schemeClr val="dk1"/>
              </a:buClr>
              <a:buSzPct val="110000"/>
              <a:buFont typeface="Arial"/>
              <a:buNone/>
            </a:pPr>
            <a:r>
              <a:rPr lang="en-US" sz="1000" dirty="0">
                <a:solidFill>
                  <a:srgbClr val="666666"/>
                </a:solidFill>
              </a:rPr>
              <a:t>Dimension 1:  Practices of scientists and engineers as they investigate and solve problems.</a:t>
            </a:r>
          </a:p>
          <a:p>
            <a:pPr lvl="0" rtl="0">
              <a:lnSpc>
                <a:spcPct val="125000"/>
              </a:lnSpc>
              <a:spcBef>
                <a:spcPts val="0"/>
              </a:spcBef>
              <a:buClr>
                <a:schemeClr val="dk1"/>
              </a:buClr>
              <a:buSzPct val="110000"/>
              <a:buFont typeface="Arial"/>
              <a:buNone/>
            </a:pPr>
            <a:r>
              <a:rPr lang="en-US" sz="1000" dirty="0">
                <a:solidFill>
                  <a:srgbClr val="666666"/>
                </a:solidFill>
              </a:rPr>
              <a:t>Dimension 2:  Crosscutting concepts, </a:t>
            </a:r>
            <a:r>
              <a:rPr lang="en-US" sz="1000" dirty="0" smtClean="0">
                <a:solidFill>
                  <a:srgbClr val="666666"/>
                </a:solidFill>
              </a:rPr>
              <a:t>link</a:t>
            </a:r>
            <a:r>
              <a:rPr lang="en-US" sz="1000" baseline="0" dirty="0" smtClean="0">
                <a:solidFill>
                  <a:srgbClr val="666666"/>
                </a:solidFill>
              </a:rPr>
              <a:t> </a:t>
            </a:r>
            <a:r>
              <a:rPr lang="en-US" sz="1000" dirty="0" smtClean="0">
                <a:solidFill>
                  <a:srgbClr val="666666"/>
                </a:solidFill>
              </a:rPr>
              <a:t>across </a:t>
            </a:r>
            <a:r>
              <a:rPr lang="en-US" sz="1000" dirty="0">
                <a:solidFill>
                  <a:srgbClr val="666666"/>
                </a:solidFill>
              </a:rPr>
              <a:t>disciplines of science and other subjects.</a:t>
            </a:r>
          </a:p>
          <a:p>
            <a:pPr lvl="0" rtl="0">
              <a:lnSpc>
                <a:spcPct val="125000"/>
              </a:lnSpc>
              <a:spcBef>
                <a:spcPts val="0"/>
              </a:spcBef>
              <a:buClr>
                <a:schemeClr val="dk1"/>
              </a:buClr>
              <a:buSzPct val="110000"/>
              <a:buFont typeface="Arial"/>
              <a:buNone/>
            </a:pPr>
            <a:r>
              <a:rPr lang="en-US" sz="1000" dirty="0">
                <a:solidFill>
                  <a:srgbClr val="666666"/>
                </a:solidFill>
              </a:rPr>
              <a:t>Dimension 3:  Disciplinary core ideas, concepts of scientific knowledge, written as a progression of learning K-12.</a:t>
            </a:r>
          </a:p>
          <a:p>
            <a:pPr lvl="0" rtl="0">
              <a:lnSpc>
                <a:spcPct val="125000"/>
              </a:lnSpc>
              <a:spcBef>
                <a:spcPts val="0"/>
              </a:spcBef>
              <a:buClr>
                <a:schemeClr val="dk1"/>
              </a:buClr>
              <a:buSzPct val="110000"/>
              <a:buFont typeface="Arial"/>
              <a:buNone/>
            </a:pPr>
            <a:r>
              <a:rPr lang="en-US" sz="1000" dirty="0">
                <a:solidFill>
                  <a:srgbClr val="666666"/>
                </a:solidFill>
              </a:rPr>
              <a:t> </a:t>
            </a:r>
          </a:p>
          <a:p>
            <a:pPr>
              <a:spcBef>
                <a:spcPts val="0"/>
              </a:spcBef>
              <a:buNone/>
            </a:pPr>
            <a:endParaRPr dirty="0"/>
          </a:p>
        </p:txBody>
      </p:sp>
    </p:spTree>
    <p:extLst>
      <p:ext uri="{BB962C8B-B14F-4D97-AF65-F5344CB8AC3E}">
        <p14:creationId xmlns:p14="http://schemas.microsoft.com/office/powerpoint/2010/main" val="46105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dirty="0"/>
              <a:t>Cooking analogy… If I were to invite you over for dinner, none of these (practices, core ideas or </a:t>
            </a:r>
            <a:r>
              <a:rPr lang="en-US" dirty="0" smtClean="0"/>
              <a:t>crosscutting </a:t>
            </a:r>
            <a:r>
              <a:rPr lang="en-US" dirty="0"/>
              <a:t>concepts and </a:t>
            </a:r>
            <a:r>
              <a:rPr lang="en-US" dirty="0" smtClean="0"/>
              <a:t>their cooking </a:t>
            </a:r>
            <a:r>
              <a:rPr lang="en-US" dirty="0"/>
              <a:t>analogies would be very good on their own)... </a:t>
            </a:r>
            <a:r>
              <a:rPr lang="en-US" sz="1200" dirty="0" smtClean="0">
                <a:solidFill>
                  <a:schemeClr val="dk1"/>
                </a:solidFill>
                <a:latin typeface="Times New Roman"/>
                <a:ea typeface="Times New Roman"/>
                <a:cs typeface="Times New Roman"/>
                <a:sym typeface="Times New Roman"/>
              </a:rPr>
              <a:t>Knowledge and practice must be intertwined in learning experiences! </a:t>
            </a:r>
            <a:endParaRPr lang="en-US" dirty="0"/>
          </a:p>
          <a:p>
            <a:pPr rtl="0">
              <a:spcBef>
                <a:spcPts val="0"/>
              </a:spcBef>
              <a:buNone/>
            </a:pPr>
            <a:endParaRPr dirty="0"/>
          </a:p>
          <a:p>
            <a:pPr lvl="0" rtl="0">
              <a:spcBef>
                <a:spcPts val="0"/>
              </a:spcBef>
              <a:buNone/>
            </a:pPr>
            <a:r>
              <a:rPr lang="en-US" sz="900" dirty="0">
                <a:solidFill>
                  <a:srgbClr val="494A4B"/>
                </a:solidFill>
              </a:rPr>
              <a:t>Think of knowing how to do various techniques in the kitchen like kneading bread, cutting tomatoes, beating an egg, frying or roasting, and so forth as the practices. You could know how to do all of these things and still not be able to prepare a really good meal. Now think of picking out really good ingredients for the meal. You want to pick out a high-quality piece of fish or poultry or excellent pasta for the meal. These are your core ideas. A disciplinary core idea is essential to explaining a number of phenomena. Your main ingredient is essential to the meal. But just as the DCI works with practices to make sense of phenomena and design solutions, you need to know how to cook that main ingredient. But something is still missing. The meal tastes bland. What is missing? To make a really good meal, we need to use spices and herbs to enhance the flavor of the main ingredients. Similarly, to really make sense of phenomena and to design solutions all three dimensions are necessary. To make a really wonderful meal, good main ingredients are necessary, but you need to know how to use various techniques to prepare them, and you must have the species and herbs to enhance the flavors. All three work and blend together to make a great meal. Similarly, to foster three-dimensional learning where all learners can make sense of phenomena and design solutions, all three dimensions need to work and blend together.</a:t>
            </a:r>
          </a:p>
        </p:txBody>
      </p:sp>
    </p:spTree>
    <p:extLst>
      <p:ext uri="{BB962C8B-B14F-4D97-AF65-F5344CB8AC3E}">
        <p14:creationId xmlns:p14="http://schemas.microsoft.com/office/powerpoint/2010/main" val="429395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2275840"/>
            <a:ext cx="13004699" cy="5201999"/>
          </a:xfrm>
          <a:prstGeom prst="rect">
            <a:avLst/>
          </a:prstGeom>
          <a:solidFill>
            <a:schemeClr val="dk1">
              <a:alpha val="20000"/>
            </a:schemeClr>
          </a:solidFill>
          <a:ln>
            <a:noFill/>
          </a:ln>
        </p:spPr>
        <p:txBody>
          <a:bodyPr lIns="130025" tIns="65000" rIns="130025" bIns="65000" anchor="ctr" anchorCtr="0">
            <a:noAutofit/>
          </a:bodyPr>
          <a:lstStyle/>
          <a:p>
            <a:pPr>
              <a:spcBef>
                <a:spcPts val="0"/>
              </a:spcBef>
              <a:buNone/>
            </a:pPr>
            <a:endParaRPr/>
          </a:p>
        </p:txBody>
      </p:sp>
      <p:grpSp>
        <p:nvGrpSpPr>
          <p:cNvPr id="10" name="Shape 10"/>
          <p:cNvGrpSpPr/>
          <p:nvPr/>
        </p:nvGrpSpPr>
        <p:grpSpPr>
          <a:xfrm>
            <a:off x="0" y="-2045"/>
            <a:ext cx="2598942" cy="9755585"/>
            <a:chOff x="0" y="-1438"/>
            <a:chExt cx="798029" cy="6859503"/>
          </a:xfrm>
        </p:grpSpPr>
        <p:sp>
          <p:nvSpPr>
            <p:cNvPr id="11" name="Shape 11"/>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130025" tIns="65000" rIns="130025" bIns="65000" anchor="ctr" anchorCtr="0">
              <a:noAutofit/>
            </a:bodyPr>
            <a:lstStyle/>
            <a:p>
              <a:pPr>
                <a:spcBef>
                  <a:spcPts val="0"/>
                </a:spcBef>
                <a:buNone/>
              </a:pPr>
              <a:endParaRPr/>
            </a:p>
          </p:txBody>
        </p:sp>
        <p:sp>
          <p:nvSpPr>
            <p:cNvPr id="12" name="Shape 12"/>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grpSp>
        <p:nvGrpSpPr>
          <p:cNvPr id="13" name="Shape 13"/>
          <p:cNvGrpSpPr/>
          <p:nvPr/>
        </p:nvGrpSpPr>
        <p:grpSpPr>
          <a:xfrm flipH="1">
            <a:off x="10405856" y="0"/>
            <a:ext cx="2598942" cy="9755585"/>
            <a:chOff x="0" y="-1438"/>
            <a:chExt cx="798029" cy="6859503"/>
          </a:xfrm>
        </p:grpSpPr>
        <p:sp>
          <p:nvSpPr>
            <p:cNvPr id="14" name="Shape 14"/>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130025" tIns="65000" rIns="130025" bIns="65000" anchor="ctr" anchorCtr="0">
              <a:noAutofit/>
            </a:bodyPr>
            <a:lstStyle/>
            <a:p>
              <a:pPr>
                <a:spcBef>
                  <a:spcPts val="0"/>
                </a:spcBef>
                <a:buNone/>
              </a:pPr>
              <a:endParaRPr/>
            </a:p>
          </p:txBody>
        </p:sp>
        <p:sp>
          <p:nvSpPr>
            <p:cNvPr id="15" name="Shape 15"/>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sp>
        <p:nvSpPr>
          <p:cNvPr id="16" name="Shape 16"/>
          <p:cNvSpPr txBox="1">
            <a:spLocks noGrp="1"/>
          </p:cNvSpPr>
          <p:nvPr>
            <p:ph type="ctrTitle"/>
          </p:nvPr>
        </p:nvSpPr>
        <p:spPr>
          <a:xfrm>
            <a:off x="975359" y="2973742"/>
            <a:ext cx="11054100" cy="2347500"/>
          </a:xfrm>
          <a:prstGeom prst="rect">
            <a:avLst/>
          </a:prstGeom>
        </p:spPr>
        <p:txBody>
          <a:bodyPr lIns="130025" tIns="130025" rIns="130025" bIns="130025" anchor="b" anchorCtr="0"/>
          <a:lstStyle>
            <a:lvl1pPr algn="ctr">
              <a:spcBef>
                <a:spcPts val="0"/>
              </a:spcBef>
              <a:buSzPct val="100000"/>
              <a:defRPr sz="6800"/>
            </a:lvl1pPr>
            <a:lvl2pPr algn="ctr">
              <a:spcBef>
                <a:spcPts val="0"/>
              </a:spcBef>
              <a:buSzPct val="100000"/>
              <a:defRPr sz="6800"/>
            </a:lvl2pPr>
            <a:lvl3pPr algn="ctr">
              <a:spcBef>
                <a:spcPts val="0"/>
              </a:spcBef>
              <a:buSzPct val="100000"/>
              <a:defRPr sz="6800"/>
            </a:lvl3pPr>
            <a:lvl4pPr algn="ctr">
              <a:spcBef>
                <a:spcPts val="0"/>
              </a:spcBef>
              <a:buSzPct val="100000"/>
              <a:defRPr sz="6800"/>
            </a:lvl4pPr>
            <a:lvl5pPr algn="ctr">
              <a:spcBef>
                <a:spcPts val="0"/>
              </a:spcBef>
              <a:buSzPct val="100000"/>
              <a:defRPr sz="6800"/>
            </a:lvl5pPr>
            <a:lvl6pPr algn="ctr">
              <a:spcBef>
                <a:spcPts val="0"/>
              </a:spcBef>
              <a:buSzPct val="100000"/>
              <a:defRPr sz="6800"/>
            </a:lvl6pPr>
            <a:lvl7pPr algn="ctr">
              <a:spcBef>
                <a:spcPts val="0"/>
              </a:spcBef>
              <a:buSzPct val="100000"/>
              <a:defRPr sz="6800"/>
            </a:lvl7pPr>
            <a:lvl8pPr algn="ctr">
              <a:spcBef>
                <a:spcPts val="0"/>
              </a:spcBef>
              <a:buSzPct val="100000"/>
              <a:defRPr sz="6800"/>
            </a:lvl8pPr>
            <a:lvl9pPr algn="ctr">
              <a:spcBef>
                <a:spcPts val="0"/>
              </a:spcBef>
              <a:buSzPct val="100000"/>
              <a:defRPr sz="6800"/>
            </a:lvl9pPr>
          </a:lstStyle>
          <a:p>
            <a:endParaRPr/>
          </a:p>
        </p:txBody>
      </p:sp>
      <p:sp>
        <p:nvSpPr>
          <p:cNvPr id="17" name="Shape 17"/>
          <p:cNvSpPr txBox="1">
            <a:spLocks noGrp="1"/>
          </p:cNvSpPr>
          <p:nvPr>
            <p:ph type="subTitle" idx="1"/>
          </p:nvPr>
        </p:nvSpPr>
        <p:spPr>
          <a:xfrm>
            <a:off x="975359" y="5527039"/>
            <a:ext cx="11054100" cy="1248899"/>
          </a:xfrm>
          <a:prstGeom prst="rect">
            <a:avLst/>
          </a:prstGeom>
        </p:spPr>
        <p:txBody>
          <a:bodyPr lIns="130025" tIns="130025" rIns="130025" bIns="130025" anchor="t" anchorCtr="0"/>
          <a:lstStyle>
            <a:lvl1pPr algn="ctr">
              <a:spcBef>
                <a:spcPts val="0"/>
              </a:spcBef>
              <a:buClr>
                <a:schemeClr val="lt2"/>
              </a:buClr>
              <a:buSzPct val="100000"/>
              <a:buNone/>
              <a:defRPr sz="3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3400">
                <a:solidFill>
                  <a:schemeClr val="lt2"/>
                </a:solidFill>
              </a:defRPr>
            </a:lvl4pPr>
            <a:lvl5pPr algn="ctr">
              <a:spcBef>
                <a:spcPts val="0"/>
              </a:spcBef>
              <a:buClr>
                <a:schemeClr val="lt2"/>
              </a:buClr>
              <a:buSzPct val="100000"/>
              <a:buNone/>
              <a:defRPr sz="3400">
                <a:solidFill>
                  <a:schemeClr val="lt2"/>
                </a:solidFill>
              </a:defRPr>
            </a:lvl5pPr>
            <a:lvl6pPr algn="ctr">
              <a:spcBef>
                <a:spcPts val="0"/>
              </a:spcBef>
              <a:buClr>
                <a:schemeClr val="lt2"/>
              </a:buClr>
              <a:buSzPct val="100000"/>
              <a:buNone/>
              <a:defRPr sz="3400">
                <a:solidFill>
                  <a:schemeClr val="lt2"/>
                </a:solidFill>
              </a:defRPr>
            </a:lvl6pPr>
            <a:lvl7pPr algn="ctr">
              <a:spcBef>
                <a:spcPts val="0"/>
              </a:spcBef>
              <a:buClr>
                <a:schemeClr val="lt2"/>
              </a:buClr>
              <a:buSzPct val="100000"/>
              <a:buNone/>
              <a:defRPr sz="3400">
                <a:solidFill>
                  <a:schemeClr val="lt2"/>
                </a:solidFill>
              </a:defRPr>
            </a:lvl7pPr>
            <a:lvl8pPr algn="ctr">
              <a:spcBef>
                <a:spcPts val="0"/>
              </a:spcBef>
              <a:buClr>
                <a:schemeClr val="lt2"/>
              </a:buClr>
              <a:buSzPct val="100000"/>
              <a:buNone/>
              <a:defRPr sz="3400">
                <a:solidFill>
                  <a:schemeClr val="lt2"/>
                </a:solidFill>
              </a:defRPr>
            </a:lvl8pPr>
            <a:lvl9pPr algn="ctr">
              <a:spcBef>
                <a:spcPts val="0"/>
              </a:spcBef>
              <a:buClr>
                <a:schemeClr val="lt2"/>
              </a:buClr>
              <a:buSzPct val="100000"/>
              <a:buNone/>
              <a:defRPr sz="3400">
                <a:solidFill>
                  <a:schemeClr val="lt2"/>
                </a:solidFill>
              </a:defRPr>
            </a:lvl9pPr>
          </a:lstStyle>
          <a:p>
            <a:endParaRPr/>
          </a:p>
        </p:txBody>
      </p:sp>
      <p:sp>
        <p:nvSpPr>
          <p:cNvPr id="18" name="Shape 18"/>
          <p:cNvSpPr txBox="1">
            <a:spLocks noGrp="1"/>
          </p:cNvSpPr>
          <p:nvPr>
            <p:ph type="sldNum" idx="12"/>
          </p:nvPr>
        </p:nvSpPr>
        <p:spPr>
          <a:xfrm>
            <a:off x="12169658" y="9007124"/>
            <a:ext cx="780300" cy="746099"/>
          </a:xfrm>
          <a:prstGeom prst="rect">
            <a:avLst/>
          </a:prstGeom>
        </p:spPr>
        <p:txBody>
          <a:bodyPr lIns="130025" tIns="130025" rIns="130025" bIns="130025" anchor="ctr" anchorCtr="0">
            <a:noAutofit/>
          </a:bodyPr>
          <a:lstStyle>
            <a:lvl1pPr>
              <a:spcBef>
                <a:spcPts val="0"/>
              </a:spcBef>
              <a:buNone/>
              <a:defRPr/>
            </a:lvl1pPr>
          </a:lstStyle>
          <a:p>
            <a:pPr>
              <a:spcBef>
                <a:spcPts val="0"/>
              </a:spcBef>
              <a:buNone/>
            </a:pPr>
            <a:fld id="{00000000-1234-1234-1234-123412341234}" type="slidenum">
              <a:rPr lang="en-US"/>
              <a:pPr>
                <a:spcBef>
                  <a:spcPts val="0"/>
                </a:spcBef>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hoto - Horizontal Al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60400" y="1003300"/>
            <a:ext cx="11684100" cy="1460399"/>
          </a:xfrm>
          <a:prstGeom prst="rect">
            <a:avLst/>
          </a:prstGeom>
          <a:noFill/>
          <a:ln>
            <a:noFill/>
          </a:ln>
        </p:spPr>
        <p:txBody>
          <a:bodyPr lIns="130025" tIns="130025" rIns="130025" bIns="1300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a:off x="660400" y="508000"/>
            <a:ext cx="11684100" cy="507900"/>
          </a:xfrm>
          <a:prstGeom prst="rect">
            <a:avLst/>
          </a:prstGeom>
          <a:noFill/>
          <a:ln>
            <a:noFill/>
          </a:ln>
        </p:spPr>
        <p:txBody>
          <a:bodyPr lIns="130025" tIns="130025" rIns="130025" bIns="130025" anchor="ctr" anchorCtr="0"/>
          <a:lstStyle>
            <a:lvl1pPr marL="0" indent="0" rtl="0">
              <a:spcBef>
                <a:spcPts val="0"/>
              </a:spcBef>
              <a:buNone/>
              <a:defRPr/>
            </a:lvl1pPr>
            <a:lvl2pPr marL="0" indent="228600" rtl="0">
              <a:spcBef>
                <a:spcPts val="0"/>
              </a:spcBef>
              <a:buNone/>
              <a:defRPr/>
            </a:lvl2pPr>
            <a:lvl3pPr marL="0" indent="457200" rtl="0">
              <a:spcBef>
                <a:spcPts val="0"/>
              </a:spcBef>
              <a:buNone/>
              <a:defRPr/>
            </a:lvl3pPr>
            <a:lvl4pPr marL="0" indent="685800" rtl="0">
              <a:spcBef>
                <a:spcPts val="0"/>
              </a:spcBef>
              <a:buNone/>
              <a:defRPr/>
            </a:lvl4pPr>
            <a:lvl5pPr marL="0" indent="914400"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Photo">
    <p:spTree>
      <p:nvGrpSpPr>
        <p:cNvPr id="1" name="Shape 8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chemeClr val="dk2"/>
            </a:gs>
            <a:gs pos="100000">
              <a:schemeClr val="dk1"/>
            </a:gs>
          </a:gsLst>
          <a:path path="circle">
            <a:fillToRect l="50000" t="50000" r="50000" b="50000"/>
          </a:path>
          <a:tileRect/>
        </a:gradFill>
        <a:effectLst/>
      </p:bgPr>
    </p:bg>
    <p:spTree>
      <p:nvGrpSpPr>
        <p:cNvPr id="1" name="Shape 87"/>
        <p:cNvGrpSpPr/>
        <p:nvPr/>
      </p:nvGrpSpPr>
      <p:grpSpPr>
        <a:xfrm>
          <a:off x="0" y="0"/>
          <a:ext cx="0" cy="0"/>
          <a:chOff x="0" y="0"/>
          <a:chExt cx="0" cy="0"/>
        </a:xfrm>
      </p:grpSpPr>
      <p:sp>
        <p:nvSpPr>
          <p:cNvPr id="88" name="Shape 88"/>
          <p:cNvSpPr/>
          <p:nvPr/>
        </p:nvSpPr>
        <p:spPr>
          <a:xfrm>
            <a:off x="0" y="0"/>
            <a:ext cx="13004699" cy="9753599"/>
          </a:xfrm>
          <a:prstGeom prst="rect">
            <a:avLst/>
          </a:prstGeom>
          <a:solidFill>
            <a:srgbClr val="FFFFFF"/>
          </a:solidFill>
          <a:ln>
            <a:noFill/>
          </a:ln>
        </p:spPr>
        <p:txBody>
          <a:bodyPr lIns="130025" tIns="65000" rIns="130025" bIns="65000" anchor="ctr" anchorCtr="0">
            <a:noAutofit/>
          </a:bodyPr>
          <a:lstStyle/>
          <a:p>
            <a:pPr marL="0" marR="0" lvl="0" indent="0" algn="ctr" rtl="0">
              <a:spcBef>
                <a:spcPts val="0"/>
              </a:spcBef>
              <a:buNone/>
            </a:pPr>
            <a:endParaRPr sz="2600" b="0" i="0" u="none" strike="noStrike" cap="none" baseline="0">
              <a:solidFill>
                <a:schemeClr val="lt1"/>
              </a:solidFill>
              <a:latin typeface="Libre Baskerville"/>
              <a:ea typeface="Libre Baskerville"/>
              <a:cs typeface="Libre Baskerville"/>
              <a:sym typeface="Libre Baskerville"/>
            </a:endParaRPr>
          </a:p>
        </p:txBody>
      </p:sp>
      <p:sp>
        <p:nvSpPr>
          <p:cNvPr id="89" name="Shape 89"/>
          <p:cNvSpPr/>
          <p:nvPr/>
        </p:nvSpPr>
        <p:spPr>
          <a:xfrm>
            <a:off x="92889" y="99207"/>
            <a:ext cx="12819299" cy="9517800"/>
          </a:xfrm>
          <a:prstGeom prst="roundRect">
            <a:avLst>
              <a:gd name="adj" fmla="val 4929"/>
            </a:avLst>
          </a:prstGeom>
          <a:noFill/>
          <a:ln w="9525" cap="sq">
            <a:solidFill>
              <a:schemeClr val="dk1"/>
            </a:solidFill>
            <a:prstDash val="solid"/>
            <a:round/>
            <a:headEnd type="none" w="med" len="med"/>
            <a:tailEnd type="none" w="med" len="med"/>
          </a:ln>
        </p:spPr>
        <p:txBody>
          <a:bodyPr lIns="130025" tIns="65000" rIns="130025" bIns="65000" anchor="ctr" anchorCtr="0">
            <a:noAutofit/>
          </a:bodyPr>
          <a:lstStyle/>
          <a:p>
            <a:pPr marL="0" marR="0" lvl="0" indent="0" algn="ctr" rtl="0">
              <a:spcBef>
                <a:spcPts val="0"/>
              </a:spcBef>
              <a:buNone/>
            </a:pPr>
            <a:endParaRPr sz="2600" b="0" i="0" u="none" strike="noStrike" cap="none" baseline="0">
              <a:solidFill>
                <a:schemeClr val="lt1"/>
              </a:solidFill>
              <a:latin typeface="Libre Baskerville"/>
              <a:ea typeface="Libre Baskerville"/>
              <a:cs typeface="Libre Baskerville"/>
              <a:sym typeface="Libre Baskerville"/>
            </a:endParaRPr>
          </a:p>
        </p:txBody>
      </p:sp>
      <p:sp>
        <p:nvSpPr>
          <p:cNvPr id="90" name="Shape 90"/>
          <p:cNvSpPr txBox="1">
            <a:spLocks noGrp="1"/>
          </p:cNvSpPr>
          <p:nvPr>
            <p:ph type="title"/>
          </p:nvPr>
        </p:nvSpPr>
        <p:spPr>
          <a:xfrm>
            <a:off x="1027289" y="1354666"/>
            <a:ext cx="11054100" cy="1937099"/>
          </a:xfrm>
          <a:prstGeom prst="rect">
            <a:avLst/>
          </a:prstGeom>
          <a:noFill/>
          <a:ln>
            <a:noFill/>
          </a:ln>
        </p:spPr>
        <p:txBody>
          <a:bodyPr lIns="130025" tIns="130025" rIns="130025" bIns="130025" anchor="b" anchorCtr="0"/>
          <a:lstStyle>
            <a:lvl1pPr algn="l" rtl="0">
              <a:spcBef>
                <a:spcPts val="0"/>
              </a:spcBef>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a:off x="1027289" y="3623733"/>
            <a:ext cx="11054100" cy="1903500"/>
          </a:xfrm>
          <a:prstGeom prst="rect">
            <a:avLst/>
          </a:prstGeom>
          <a:noFill/>
          <a:ln>
            <a:noFill/>
          </a:ln>
        </p:spPr>
        <p:txBody>
          <a:bodyPr lIns="130025" tIns="130025" rIns="130025" bIns="130025" anchor="t" anchorCtr="0"/>
          <a:lstStyle>
            <a:lvl1pPr marL="0" indent="0" rtl="0">
              <a:spcBef>
                <a:spcPts val="0"/>
              </a:spcBef>
              <a:buClr>
                <a:srgbClr val="888888"/>
              </a:buClr>
              <a:buFont typeface="Libre Baskerville"/>
              <a:buNone/>
              <a:defRPr/>
            </a:lvl1pPr>
            <a:lvl2pPr rtl="0">
              <a:spcBef>
                <a:spcPts val="0"/>
              </a:spcBef>
              <a:buClr>
                <a:srgbClr val="888888"/>
              </a:buClr>
              <a:buFont typeface="Libre Baskerville"/>
              <a:buNone/>
              <a:defRPr/>
            </a:lvl2pPr>
            <a:lvl3pPr rtl="0">
              <a:spcBef>
                <a:spcPts val="0"/>
              </a:spcBef>
              <a:buClr>
                <a:srgbClr val="888888"/>
              </a:buClr>
              <a:buFont typeface="Libre Baskerville"/>
              <a:buNone/>
              <a:defRPr/>
            </a:lvl3pPr>
            <a:lvl4pPr rtl="0">
              <a:spcBef>
                <a:spcPts val="0"/>
              </a:spcBef>
              <a:buClr>
                <a:srgbClr val="888888"/>
              </a:buClr>
              <a:buFont typeface="Libre Baskerville"/>
              <a:buNone/>
              <a:defRPr/>
            </a:lvl4pPr>
            <a:lvl5pPr rtl="0">
              <a:spcBef>
                <a:spcPts val="0"/>
              </a:spcBef>
              <a:buClr>
                <a:srgbClr val="888888"/>
              </a:buClr>
              <a:buFont typeface="Libre Baskerville"/>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dt" idx="10"/>
          </p:nvPr>
        </p:nvSpPr>
        <p:spPr>
          <a:xfrm>
            <a:off x="8778239" y="8805333"/>
            <a:ext cx="3522000" cy="677100"/>
          </a:xfrm>
          <a:prstGeom prst="rect">
            <a:avLst/>
          </a:prstGeom>
          <a:noFill/>
          <a:ln>
            <a:noFill/>
          </a:ln>
        </p:spPr>
        <p:txBody>
          <a:bodyPr lIns="130025" tIns="130025" rIns="130025" bIns="130025" anchor="ctr" anchorCtr="0"/>
          <a:lstStyle>
            <a:lvl1pPr marL="0" marR="0" indent="0" algn="r" rtl="0">
              <a:spcBef>
                <a:spcPts val="0"/>
              </a:spcBef>
              <a:buSzPct val="100000"/>
              <a:defRPr sz="2000"/>
            </a:lvl1pPr>
            <a:lvl2pPr marL="647700" marR="0" indent="0" algn="l" rtl="0">
              <a:spcBef>
                <a:spcPts val="0"/>
              </a:spcBef>
              <a:buSzPct val="100000"/>
              <a:defRPr sz="2000"/>
            </a:lvl2pPr>
            <a:lvl3pPr marL="1295400" marR="0" indent="0" algn="l" rtl="0">
              <a:spcBef>
                <a:spcPts val="0"/>
              </a:spcBef>
              <a:buSzPct val="100000"/>
              <a:defRPr sz="2000"/>
            </a:lvl3pPr>
            <a:lvl4pPr marL="1955800" marR="0" indent="0" algn="l" rtl="0">
              <a:spcBef>
                <a:spcPts val="0"/>
              </a:spcBef>
              <a:buSzPct val="100000"/>
              <a:defRPr sz="2000"/>
            </a:lvl4pPr>
            <a:lvl5pPr marL="2603500" marR="0" indent="0" algn="l" rtl="0">
              <a:spcBef>
                <a:spcPts val="0"/>
              </a:spcBef>
              <a:buSzPct val="100000"/>
              <a:defRPr sz="2000"/>
            </a:lvl5pPr>
            <a:lvl6pPr marL="3251200" marR="0" indent="0" algn="l" rtl="0">
              <a:spcBef>
                <a:spcPts val="0"/>
              </a:spcBef>
              <a:buSzPct val="100000"/>
              <a:defRPr sz="2000"/>
            </a:lvl6pPr>
            <a:lvl7pPr marL="3898900" marR="0" indent="0" algn="l" rtl="0">
              <a:spcBef>
                <a:spcPts val="0"/>
              </a:spcBef>
              <a:buSzPct val="100000"/>
              <a:defRPr sz="2000"/>
            </a:lvl7pPr>
            <a:lvl8pPr marL="4546600" marR="0" indent="0" algn="l" rtl="0">
              <a:spcBef>
                <a:spcPts val="0"/>
              </a:spcBef>
              <a:buSzPct val="100000"/>
              <a:defRPr sz="2000"/>
            </a:lvl8pPr>
            <a:lvl9pPr marL="5207000" marR="0" indent="0" algn="l" rtl="0">
              <a:spcBef>
                <a:spcPts val="0"/>
              </a:spcBef>
              <a:buSzPct val="100000"/>
              <a:defRPr sz="2000"/>
            </a:lvl9pPr>
          </a:lstStyle>
          <a:p>
            <a:endParaRPr/>
          </a:p>
        </p:txBody>
      </p:sp>
      <p:sp>
        <p:nvSpPr>
          <p:cNvPr id="93" name="Shape 93"/>
          <p:cNvSpPr txBox="1">
            <a:spLocks noGrp="1"/>
          </p:cNvSpPr>
          <p:nvPr>
            <p:ph type="ftr" idx="11"/>
          </p:nvPr>
        </p:nvSpPr>
        <p:spPr>
          <a:xfrm>
            <a:off x="1137920" y="8778239"/>
            <a:ext cx="5689499" cy="650100"/>
          </a:xfrm>
          <a:prstGeom prst="rect">
            <a:avLst/>
          </a:prstGeom>
          <a:noFill/>
          <a:ln>
            <a:noFill/>
          </a:ln>
        </p:spPr>
        <p:txBody>
          <a:bodyPr lIns="130025" tIns="130025" rIns="130025" bIns="130025" anchor="ctr" anchorCtr="0"/>
          <a:lstStyle>
            <a:lvl1pPr marL="0" marR="0" indent="0" algn="l" rtl="0">
              <a:spcBef>
                <a:spcPts val="0"/>
              </a:spcBef>
              <a:buSzPct val="100000"/>
              <a:defRPr sz="2000"/>
            </a:lvl1pPr>
            <a:lvl2pPr marL="647700" marR="0" indent="0" algn="l" rtl="0">
              <a:spcBef>
                <a:spcPts val="0"/>
              </a:spcBef>
              <a:buSzPct val="100000"/>
              <a:defRPr sz="2000"/>
            </a:lvl2pPr>
            <a:lvl3pPr marL="1295400" marR="0" indent="0" algn="l" rtl="0">
              <a:spcBef>
                <a:spcPts val="0"/>
              </a:spcBef>
              <a:buSzPct val="100000"/>
              <a:defRPr sz="2000"/>
            </a:lvl3pPr>
            <a:lvl4pPr marL="1955800" marR="0" indent="0" algn="l" rtl="0">
              <a:spcBef>
                <a:spcPts val="0"/>
              </a:spcBef>
              <a:buSzPct val="100000"/>
              <a:defRPr sz="2000"/>
            </a:lvl4pPr>
            <a:lvl5pPr marL="2603500" marR="0" indent="0" algn="l" rtl="0">
              <a:spcBef>
                <a:spcPts val="0"/>
              </a:spcBef>
              <a:buSzPct val="100000"/>
              <a:defRPr sz="2000"/>
            </a:lvl5pPr>
            <a:lvl6pPr marL="3251200" marR="0" indent="0" algn="l" rtl="0">
              <a:spcBef>
                <a:spcPts val="0"/>
              </a:spcBef>
              <a:buSzPct val="100000"/>
              <a:defRPr sz="2000"/>
            </a:lvl6pPr>
            <a:lvl7pPr marL="3898900" marR="0" indent="0" algn="l" rtl="0">
              <a:spcBef>
                <a:spcPts val="0"/>
              </a:spcBef>
              <a:buSzPct val="100000"/>
              <a:defRPr sz="2000"/>
            </a:lvl7pPr>
            <a:lvl8pPr marL="4546600" marR="0" indent="0" algn="l" rtl="0">
              <a:spcBef>
                <a:spcPts val="0"/>
              </a:spcBef>
              <a:buSzPct val="100000"/>
              <a:defRPr sz="2000"/>
            </a:lvl8pPr>
            <a:lvl9pPr marL="5207000" marR="0" indent="0" algn="l" rtl="0">
              <a:spcBef>
                <a:spcPts val="0"/>
              </a:spcBef>
              <a:buSzPct val="100000"/>
              <a:defRPr sz="2000"/>
            </a:lvl9pPr>
          </a:lstStyle>
          <a:p>
            <a:endParaRPr/>
          </a:p>
        </p:txBody>
      </p:sp>
      <p:sp>
        <p:nvSpPr>
          <p:cNvPr id="94" name="Shape 94"/>
          <p:cNvSpPr/>
          <p:nvPr/>
        </p:nvSpPr>
        <p:spPr>
          <a:xfrm rot="10800000" flipH="1">
            <a:off x="98719" y="3380228"/>
            <a:ext cx="12819299" cy="130200"/>
          </a:xfrm>
          <a:prstGeom prst="rect">
            <a:avLst/>
          </a:prstGeom>
          <a:solidFill>
            <a:schemeClr val="accent1"/>
          </a:solidFill>
          <a:ln>
            <a:noFill/>
          </a:ln>
        </p:spPr>
        <p:txBody>
          <a:bodyPr lIns="130025" tIns="65000" rIns="130025" bIns="65000" anchor="ctr" anchorCtr="0">
            <a:noAutofit/>
          </a:bodyPr>
          <a:lstStyle/>
          <a:p>
            <a:pPr marL="0" marR="0" lvl="0" indent="0" algn="ctr" rtl="0">
              <a:spcBef>
                <a:spcPts val="0"/>
              </a:spcBef>
              <a:buNone/>
            </a:pPr>
            <a:endParaRPr sz="2600" b="0" i="0" u="none" strike="noStrike" cap="none" baseline="0">
              <a:solidFill>
                <a:schemeClr val="lt1"/>
              </a:solidFill>
              <a:latin typeface="Libre Baskerville"/>
              <a:ea typeface="Libre Baskerville"/>
              <a:cs typeface="Libre Baskerville"/>
              <a:sym typeface="Libre Baskerville"/>
            </a:endParaRPr>
          </a:p>
        </p:txBody>
      </p:sp>
      <p:sp>
        <p:nvSpPr>
          <p:cNvPr id="95" name="Shape 95"/>
          <p:cNvSpPr/>
          <p:nvPr/>
        </p:nvSpPr>
        <p:spPr>
          <a:xfrm>
            <a:off x="98340" y="3330097"/>
            <a:ext cx="12819600" cy="64800"/>
          </a:xfrm>
          <a:prstGeom prst="rect">
            <a:avLst/>
          </a:prstGeom>
          <a:solidFill>
            <a:srgbClr val="F0C1B0"/>
          </a:solidFill>
          <a:ln>
            <a:noFill/>
          </a:ln>
        </p:spPr>
        <p:txBody>
          <a:bodyPr lIns="130025" tIns="65000" rIns="130025" bIns="65000" anchor="ctr" anchorCtr="0">
            <a:noAutofit/>
          </a:bodyPr>
          <a:lstStyle/>
          <a:p>
            <a:pPr marL="0" marR="0" lvl="0" indent="0" algn="ctr" rtl="0">
              <a:spcBef>
                <a:spcPts val="0"/>
              </a:spcBef>
              <a:buNone/>
            </a:pPr>
            <a:endParaRPr sz="2600" b="0" i="0" u="none" strike="noStrike" cap="none" baseline="0">
              <a:solidFill>
                <a:schemeClr val="lt1"/>
              </a:solidFill>
              <a:latin typeface="Libre Baskerville"/>
              <a:ea typeface="Libre Baskerville"/>
              <a:cs typeface="Libre Baskerville"/>
              <a:sym typeface="Libre Baskerville"/>
            </a:endParaRPr>
          </a:p>
        </p:txBody>
      </p:sp>
      <p:sp>
        <p:nvSpPr>
          <p:cNvPr id="96" name="Shape 96"/>
          <p:cNvSpPr/>
          <p:nvPr/>
        </p:nvSpPr>
        <p:spPr>
          <a:xfrm>
            <a:off x="97146" y="3511296"/>
            <a:ext cx="12820800" cy="64800"/>
          </a:xfrm>
          <a:prstGeom prst="rect">
            <a:avLst/>
          </a:prstGeom>
          <a:solidFill>
            <a:schemeClr val="accent5"/>
          </a:solidFill>
          <a:ln>
            <a:noFill/>
          </a:ln>
        </p:spPr>
        <p:txBody>
          <a:bodyPr lIns="130025" tIns="65000" rIns="130025" bIns="65000" anchor="ctr" anchorCtr="0">
            <a:noAutofit/>
          </a:bodyPr>
          <a:lstStyle/>
          <a:p>
            <a:pPr marL="0" marR="0" lvl="0" indent="0" algn="ctr" rtl="0">
              <a:spcBef>
                <a:spcPts val="0"/>
              </a:spcBef>
              <a:buNone/>
            </a:pPr>
            <a:endParaRPr sz="2600" b="0" i="0" u="none" strike="noStrike" cap="none" baseline="0">
              <a:solidFill>
                <a:schemeClr val="lt1"/>
              </a:solidFill>
              <a:latin typeface="Libre Baskerville"/>
              <a:ea typeface="Libre Baskerville"/>
              <a:cs typeface="Libre Baskerville"/>
              <a:sym typeface="Libre Baskerville"/>
            </a:endParaRPr>
          </a:p>
        </p:txBody>
      </p:sp>
      <p:sp>
        <p:nvSpPr>
          <p:cNvPr id="97" name="Shape 97"/>
          <p:cNvSpPr>
            <a:spLocks noGrp="1"/>
          </p:cNvSpPr>
          <p:nvPr>
            <p:ph type="sldNum" idx="12"/>
          </p:nvPr>
        </p:nvSpPr>
        <p:spPr>
          <a:xfrm>
            <a:off x="208076" y="8830259"/>
            <a:ext cx="650100" cy="650100"/>
          </a:xfrm>
          <a:prstGeom prst="ellipse">
            <a:avLst/>
          </a:prstGeom>
          <a:solidFill>
            <a:schemeClr val="accent1"/>
          </a:solidFill>
          <a:ln>
            <a:noFill/>
          </a:ln>
        </p:spPr>
        <p:txBody>
          <a:bodyPr lIns="130025" tIns="130025" rIns="130025" bIns="130025" anchor="ctr" anchorCtr="1">
            <a:noAutofit/>
          </a:bodyPr>
          <a:lstStyle/>
          <a:p>
            <a:pPr marL="0" lvl="0" indent="-88900">
              <a:spcBef>
                <a:spcPts val="0"/>
              </a:spcBef>
              <a:buClr>
                <a:srgbClr val="000000"/>
              </a:buClr>
              <a:buFont typeface="Arial"/>
              <a:buChar char="●"/>
            </a:pPr>
            <a:endParaRPr/>
          </a:p>
          <a:p>
            <a:pPr marL="647700" lvl="1" indent="-88900">
              <a:spcBef>
                <a:spcPts val="0"/>
              </a:spcBef>
              <a:buClr>
                <a:srgbClr val="000000"/>
              </a:buClr>
              <a:buFont typeface="Courier New"/>
              <a:buChar char="o"/>
            </a:pPr>
            <a:endParaRPr/>
          </a:p>
          <a:p>
            <a:pPr marL="1295400" lvl="2" indent="-88900">
              <a:spcBef>
                <a:spcPts val="0"/>
              </a:spcBef>
              <a:buClr>
                <a:srgbClr val="000000"/>
              </a:buClr>
              <a:buFont typeface="Wingdings"/>
              <a:buChar char="§"/>
            </a:pPr>
            <a:endParaRPr/>
          </a:p>
          <a:p>
            <a:pPr marL="1955800" lvl="3" indent="-88900">
              <a:spcBef>
                <a:spcPts val="0"/>
              </a:spcBef>
              <a:buClr>
                <a:srgbClr val="000000"/>
              </a:buClr>
              <a:buFont typeface="Arial"/>
              <a:buChar char="●"/>
            </a:pPr>
            <a:endParaRPr/>
          </a:p>
          <a:p>
            <a:pPr marL="2603500" lvl="4" indent="-88900">
              <a:spcBef>
                <a:spcPts val="0"/>
              </a:spcBef>
              <a:buClr>
                <a:srgbClr val="000000"/>
              </a:buClr>
              <a:buFont typeface="Courier New"/>
              <a:buChar char="o"/>
            </a:pPr>
            <a:endParaRPr/>
          </a:p>
          <a:p>
            <a:pPr marL="3251200" lvl="5" indent="-88900">
              <a:spcBef>
                <a:spcPts val="0"/>
              </a:spcBef>
              <a:buClr>
                <a:srgbClr val="000000"/>
              </a:buClr>
              <a:buFont typeface="Wingdings"/>
              <a:buChar char="§"/>
            </a:pPr>
            <a:endParaRPr/>
          </a:p>
          <a:p>
            <a:pPr marL="3898900" lvl="6" indent="-88900">
              <a:spcBef>
                <a:spcPts val="0"/>
              </a:spcBef>
              <a:buClr>
                <a:srgbClr val="000000"/>
              </a:buClr>
              <a:buFont typeface="Arial"/>
              <a:buChar char="●"/>
            </a:pPr>
            <a:endParaRPr/>
          </a:p>
          <a:p>
            <a:pPr marL="4546600" lvl="7" indent="-88900">
              <a:spcBef>
                <a:spcPts val="0"/>
              </a:spcBef>
              <a:buClr>
                <a:srgbClr val="000000"/>
              </a:buClr>
              <a:buFont typeface="Courier New"/>
              <a:buChar char="o"/>
            </a:pPr>
            <a:endParaRPr/>
          </a:p>
          <a:p>
            <a:pPr marL="5207000" lvl="8" indent="-88900">
              <a:spcBef>
                <a:spcPts val="0"/>
              </a:spcBef>
              <a:buClr>
                <a:srgbClr val="000000"/>
              </a:buClr>
              <a:buFont typeface="Wingdings"/>
              <a:buChar char="§"/>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Center">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60400" y="3759200"/>
            <a:ext cx="11684100" cy="2222400"/>
          </a:xfrm>
          <a:prstGeom prst="rect">
            <a:avLst/>
          </a:prstGeom>
          <a:noFill/>
          <a:ln>
            <a:noFill/>
          </a:ln>
        </p:spPr>
        <p:txBody>
          <a:bodyPr lIns="130025" tIns="130025" rIns="130025" bIns="1300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2045"/>
            <a:ext cx="13004699" cy="2169600"/>
          </a:xfrm>
          <a:prstGeom prst="rect">
            <a:avLst/>
          </a:prstGeom>
          <a:solidFill>
            <a:schemeClr val="dk2">
              <a:alpha val="20000"/>
            </a:schemeClr>
          </a:solidFill>
          <a:ln>
            <a:noFill/>
          </a:ln>
        </p:spPr>
        <p:txBody>
          <a:bodyPr lIns="130025" tIns="65000" rIns="130025" bIns="65000" anchor="ctr" anchorCtr="0">
            <a:noAutofit/>
          </a:bodyPr>
          <a:lstStyle/>
          <a:p>
            <a:pPr>
              <a:spcBef>
                <a:spcPts val="0"/>
              </a:spcBef>
              <a:buNone/>
            </a:pPr>
            <a:endParaRPr/>
          </a:p>
        </p:txBody>
      </p:sp>
      <p:grpSp>
        <p:nvGrpSpPr>
          <p:cNvPr id="21" name="Shape 21"/>
          <p:cNvGrpSpPr/>
          <p:nvPr/>
        </p:nvGrpSpPr>
        <p:grpSpPr>
          <a:xfrm>
            <a:off x="0" y="-2045"/>
            <a:ext cx="923264" cy="9755585"/>
            <a:chOff x="0" y="-1438"/>
            <a:chExt cx="649180" cy="6859503"/>
          </a:xfrm>
        </p:grpSpPr>
        <p:sp>
          <p:nvSpPr>
            <p:cNvPr id="22" name="Shape 2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130025" tIns="65000" rIns="130025" bIns="65000" anchor="ctr" anchorCtr="0">
              <a:noAutofit/>
            </a:bodyPr>
            <a:lstStyle/>
            <a:p>
              <a:pPr>
                <a:spcBef>
                  <a:spcPts val="0"/>
                </a:spcBef>
                <a:buNone/>
              </a:pPr>
              <a:endParaRPr/>
            </a:p>
          </p:txBody>
        </p:sp>
        <p:sp>
          <p:nvSpPr>
            <p:cNvPr id="23" name="Shape 2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grpSp>
        <p:nvGrpSpPr>
          <p:cNvPr id="24" name="Shape 24"/>
          <p:cNvGrpSpPr/>
          <p:nvPr/>
        </p:nvGrpSpPr>
        <p:grpSpPr>
          <a:xfrm flipH="1">
            <a:off x="12081071" y="0"/>
            <a:ext cx="923264" cy="9755585"/>
            <a:chOff x="0" y="-1438"/>
            <a:chExt cx="649180" cy="6859503"/>
          </a:xfrm>
        </p:grpSpPr>
        <p:sp>
          <p:nvSpPr>
            <p:cNvPr id="25" name="Shape 25"/>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130025" tIns="65000" rIns="130025" bIns="65000" anchor="ctr" anchorCtr="0">
              <a:noAutofit/>
            </a:bodyPr>
            <a:lstStyle/>
            <a:p>
              <a:pPr>
                <a:spcBef>
                  <a:spcPts val="0"/>
                </a:spcBef>
                <a:buNone/>
              </a:pPr>
              <a:endParaRPr/>
            </a:p>
          </p:txBody>
        </p:sp>
        <p:sp>
          <p:nvSpPr>
            <p:cNvPr id="26" name="Shape 26"/>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sp>
        <p:nvSpPr>
          <p:cNvPr id="27" name="Shape 27"/>
          <p:cNvSpPr/>
          <p:nvPr/>
        </p:nvSpPr>
        <p:spPr>
          <a:xfrm>
            <a:off x="0" y="8994986"/>
            <a:ext cx="13004699" cy="760800"/>
          </a:xfrm>
          <a:prstGeom prst="rect">
            <a:avLst/>
          </a:prstGeom>
          <a:solidFill>
            <a:schemeClr val="dk1">
              <a:alpha val="14901"/>
            </a:schemeClr>
          </a:solidFill>
          <a:ln>
            <a:noFill/>
          </a:ln>
        </p:spPr>
        <p:txBody>
          <a:bodyPr lIns="130025" tIns="65000" rIns="130025" bIns="65000" anchor="ctr" anchorCtr="0">
            <a:noAutofit/>
          </a:bodyPr>
          <a:lstStyle/>
          <a:p>
            <a:pPr>
              <a:spcBef>
                <a:spcPts val="0"/>
              </a:spcBef>
              <a:buNone/>
            </a:pPr>
            <a:endParaRPr/>
          </a:p>
        </p:txBody>
      </p:sp>
      <p:sp>
        <p:nvSpPr>
          <p:cNvPr id="28" name="Shape 28"/>
          <p:cNvSpPr txBox="1">
            <a:spLocks noGrp="1"/>
          </p:cNvSpPr>
          <p:nvPr>
            <p:ph type="title"/>
          </p:nvPr>
        </p:nvSpPr>
        <p:spPr>
          <a:xfrm>
            <a:off x="650239" y="390596"/>
            <a:ext cx="11704200" cy="1625699"/>
          </a:xfrm>
          <a:prstGeom prst="rect">
            <a:avLst/>
          </a:prstGeom>
        </p:spPr>
        <p:txBody>
          <a:bodyPr lIns="130025" tIns="130025" rIns="130025" bIns="1300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650239" y="2275840"/>
            <a:ext cx="11704200" cy="7065000"/>
          </a:xfrm>
          <a:prstGeom prst="rect">
            <a:avLst/>
          </a:prstGeom>
        </p:spPr>
        <p:txBody>
          <a:bodyPr lIns="130025" tIns="130025" rIns="130025" bIns="1300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txBox="1">
            <a:spLocks noGrp="1"/>
          </p:cNvSpPr>
          <p:nvPr>
            <p:ph type="sldNum" idx="12"/>
          </p:nvPr>
        </p:nvSpPr>
        <p:spPr>
          <a:xfrm>
            <a:off x="12169658" y="9007124"/>
            <a:ext cx="780300" cy="746099"/>
          </a:xfrm>
          <a:prstGeom prst="rect">
            <a:avLst/>
          </a:prstGeom>
        </p:spPr>
        <p:txBody>
          <a:bodyPr lIns="130025" tIns="130025" rIns="130025" bIns="130025" anchor="ctr" anchorCtr="0">
            <a:noAutofit/>
          </a:bodyPr>
          <a:lstStyle>
            <a:lvl1pPr>
              <a:spcBef>
                <a:spcPts val="0"/>
              </a:spcBef>
              <a:buNone/>
              <a:defRPr/>
            </a:lvl1pPr>
          </a:lstStyle>
          <a:p>
            <a:pPr>
              <a:spcBef>
                <a:spcPts val="0"/>
              </a:spcBef>
              <a:buNone/>
            </a:pPr>
            <a:fld id="{00000000-1234-1234-1234-123412341234}" type="slidenum">
              <a:rPr lang="en-US"/>
              <a:pPr>
                <a:spcBef>
                  <a:spcPts val="0"/>
                </a:spcBef>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p:nvPr/>
        </p:nvSpPr>
        <p:spPr>
          <a:xfrm>
            <a:off x="0" y="-2045"/>
            <a:ext cx="13004699" cy="2169600"/>
          </a:xfrm>
          <a:prstGeom prst="rect">
            <a:avLst/>
          </a:prstGeom>
          <a:solidFill>
            <a:schemeClr val="dk2">
              <a:alpha val="20000"/>
            </a:schemeClr>
          </a:solidFill>
          <a:ln>
            <a:noFill/>
          </a:ln>
        </p:spPr>
        <p:txBody>
          <a:bodyPr lIns="130025" tIns="65000" rIns="130025" bIns="65000" anchor="ctr" anchorCtr="0">
            <a:noAutofit/>
          </a:bodyPr>
          <a:lstStyle/>
          <a:p>
            <a:pPr>
              <a:spcBef>
                <a:spcPts val="0"/>
              </a:spcBef>
              <a:buNone/>
            </a:pPr>
            <a:endParaRPr/>
          </a:p>
        </p:txBody>
      </p:sp>
      <p:grpSp>
        <p:nvGrpSpPr>
          <p:cNvPr id="33" name="Shape 33"/>
          <p:cNvGrpSpPr/>
          <p:nvPr/>
        </p:nvGrpSpPr>
        <p:grpSpPr>
          <a:xfrm>
            <a:off x="0" y="-2045"/>
            <a:ext cx="923264" cy="9755585"/>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grpSp>
        <p:nvGrpSpPr>
          <p:cNvPr id="36" name="Shape 36"/>
          <p:cNvGrpSpPr/>
          <p:nvPr/>
        </p:nvGrpSpPr>
        <p:grpSpPr>
          <a:xfrm flipH="1">
            <a:off x="12081071" y="0"/>
            <a:ext cx="923264" cy="9755585"/>
            <a:chOff x="0" y="-1438"/>
            <a:chExt cx="649180" cy="6859503"/>
          </a:xfrm>
        </p:grpSpPr>
        <p:sp>
          <p:nvSpPr>
            <p:cNvPr id="37" name="Shape 37"/>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130025" tIns="65000" rIns="130025" bIns="65000" anchor="ctr" anchorCtr="0">
              <a:noAutofit/>
            </a:bodyPr>
            <a:lstStyle/>
            <a:p>
              <a:pPr>
                <a:spcBef>
                  <a:spcPts val="0"/>
                </a:spcBef>
                <a:buNone/>
              </a:pPr>
              <a:endParaRPr/>
            </a:p>
          </p:txBody>
        </p:sp>
        <p:sp>
          <p:nvSpPr>
            <p:cNvPr id="38" name="Shape 38"/>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sp>
        <p:nvSpPr>
          <p:cNvPr id="39" name="Shape 39"/>
          <p:cNvSpPr/>
          <p:nvPr/>
        </p:nvSpPr>
        <p:spPr>
          <a:xfrm>
            <a:off x="0" y="8994986"/>
            <a:ext cx="13004699" cy="760800"/>
          </a:xfrm>
          <a:prstGeom prst="rect">
            <a:avLst/>
          </a:prstGeom>
          <a:solidFill>
            <a:schemeClr val="dk1">
              <a:alpha val="14901"/>
            </a:schemeClr>
          </a:solidFill>
          <a:ln>
            <a:noFill/>
          </a:ln>
        </p:spPr>
        <p:txBody>
          <a:bodyPr lIns="130025" tIns="65000" rIns="130025" bIns="65000" anchor="ctr" anchorCtr="0">
            <a:noAutofit/>
          </a:bodyPr>
          <a:lstStyle/>
          <a:p>
            <a:pPr>
              <a:spcBef>
                <a:spcPts val="0"/>
              </a:spcBef>
              <a:buNone/>
            </a:pPr>
            <a:endParaRPr/>
          </a:p>
        </p:txBody>
      </p:sp>
      <p:sp>
        <p:nvSpPr>
          <p:cNvPr id="40" name="Shape 40"/>
          <p:cNvSpPr txBox="1">
            <a:spLocks noGrp="1"/>
          </p:cNvSpPr>
          <p:nvPr>
            <p:ph type="title"/>
          </p:nvPr>
        </p:nvSpPr>
        <p:spPr>
          <a:xfrm>
            <a:off x="650239" y="390596"/>
            <a:ext cx="11704200" cy="1625699"/>
          </a:xfrm>
          <a:prstGeom prst="rect">
            <a:avLst/>
          </a:prstGeom>
        </p:spPr>
        <p:txBody>
          <a:bodyPr lIns="130025" tIns="130025" rIns="130025" bIns="1300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1" name="Shape 41"/>
          <p:cNvSpPr txBox="1">
            <a:spLocks noGrp="1"/>
          </p:cNvSpPr>
          <p:nvPr>
            <p:ph type="body" idx="1"/>
          </p:nvPr>
        </p:nvSpPr>
        <p:spPr>
          <a:xfrm>
            <a:off x="650239" y="2275840"/>
            <a:ext cx="5681100" cy="7065000"/>
          </a:xfrm>
          <a:prstGeom prst="rect">
            <a:avLst/>
          </a:prstGeom>
        </p:spPr>
        <p:txBody>
          <a:bodyPr lIns="130025" tIns="130025" rIns="130025" bIns="1300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2" name="Shape 42"/>
          <p:cNvSpPr txBox="1">
            <a:spLocks noGrp="1"/>
          </p:cNvSpPr>
          <p:nvPr>
            <p:ph type="body" idx="2"/>
          </p:nvPr>
        </p:nvSpPr>
        <p:spPr>
          <a:xfrm>
            <a:off x="6673456" y="2275840"/>
            <a:ext cx="5681100" cy="7065000"/>
          </a:xfrm>
          <a:prstGeom prst="rect">
            <a:avLst/>
          </a:prstGeom>
        </p:spPr>
        <p:txBody>
          <a:bodyPr lIns="130025" tIns="130025" rIns="130025" bIns="1300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12169658" y="9007124"/>
            <a:ext cx="780300" cy="746099"/>
          </a:xfrm>
          <a:prstGeom prst="rect">
            <a:avLst/>
          </a:prstGeom>
        </p:spPr>
        <p:txBody>
          <a:bodyPr lIns="130025" tIns="130025" rIns="130025" bIns="130025" anchor="ctr" anchorCtr="0">
            <a:noAutofit/>
          </a:bodyPr>
          <a:lstStyle>
            <a:lvl1pPr>
              <a:spcBef>
                <a:spcPts val="0"/>
              </a:spcBef>
              <a:buNone/>
              <a:defRPr/>
            </a:lvl1pPr>
          </a:lstStyle>
          <a:p>
            <a:pPr>
              <a:spcBef>
                <a:spcPts val="0"/>
              </a:spcBef>
              <a:buNone/>
            </a:pPr>
            <a:fld id="{00000000-1234-1234-1234-123412341234}" type="slidenum">
              <a:rPr lang="en-US"/>
              <a:pPr>
                <a:spcBef>
                  <a:spcPts val="0"/>
                </a:spcBef>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p:nvPr/>
        </p:nvSpPr>
        <p:spPr>
          <a:xfrm>
            <a:off x="0" y="-2045"/>
            <a:ext cx="13004699" cy="2169600"/>
          </a:xfrm>
          <a:prstGeom prst="rect">
            <a:avLst/>
          </a:prstGeom>
          <a:solidFill>
            <a:schemeClr val="dk2">
              <a:alpha val="20000"/>
            </a:schemeClr>
          </a:solidFill>
          <a:ln>
            <a:noFill/>
          </a:ln>
        </p:spPr>
        <p:txBody>
          <a:bodyPr lIns="130025" tIns="65000" rIns="130025" bIns="65000" anchor="ctr" anchorCtr="0">
            <a:noAutofit/>
          </a:bodyPr>
          <a:lstStyle/>
          <a:p>
            <a:pPr>
              <a:spcBef>
                <a:spcPts val="0"/>
              </a:spcBef>
              <a:buNone/>
            </a:pPr>
            <a:endParaRPr/>
          </a:p>
        </p:txBody>
      </p:sp>
      <p:grpSp>
        <p:nvGrpSpPr>
          <p:cNvPr id="46" name="Shape 46"/>
          <p:cNvGrpSpPr/>
          <p:nvPr/>
        </p:nvGrpSpPr>
        <p:grpSpPr>
          <a:xfrm>
            <a:off x="0" y="-2045"/>
            <a:ext cx="923264" cy="9755585"/>
            <a:chOff x="0" y="-1438"/>
            <a:chExt cx="649180" cy="6859503"/>
          </a:xfrm>
        </p:grpSpPr>
        <p:sp>
          <p:nvSpPr>
            <p:cNvPr id="47" name="Shape 47"/>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sp>
          <p:nvSpPr>
            <p:cNvPr id="48" name="Shape 48"/>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grpSp>
        <p:nvGrpSpPr>
          <p:cNvPr id="49" name="Shape 49"/>
          <p:cNvGrpSpPr/>
          <p:nvPr/>
        </p:nvGrpSpPr>
        <p:grpSpPr>
          <a:xfrm flipH="1">
            <a:off x="12081071" y="0"/>
            <a:ext cx="923264" cy="9755585"/>
            <a:chOff x="0" y="-1438"/>
            <a:chExt cx="649180" cy="6859503"/>
          </a:xfrm>
        </p:grpSpPr>
        <p:sp>
          <p:nvSpPr>
            <p:cNvPr id="50" name="Shape 5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sp>
          <p:nvSpPr>
            <p:cNvPr id="51" name="Shape 5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sp>
        <p:nvSpPr>
          <p:cNvPr id="52" name="Shape 52"/>
          <p:cNvSpPr/>
          <p:nvPr/>
        </p:nvSpPr>
        <p:spPr>
          <a:xfrm>
            <a:off x="0" y="8994986"/>
            <a:ext cx="13004699" cy="760800"/>
          </a:xfrm>
          <a:prstGeom prst="rect">
            <a:avLst/>
          </a:prstGeom>
          <a:solidFill>
            <a:schemeClr val="dk1">
              <a:alpha val="14901"/>
            </a:schemeClr>
          </a:solidFill>
          <a:ln>
            <a:noFill/>
          </a:ln>
        </p:spPr>
        <p:txBody>
          <a:bodyPr lIns="130025" tIns="65000" rIns="130025" bIns="65000" anchor="ctr" anchorCtr="0">
            <a:noAutofit/>
          </a:bodyPr>
          <a:lstStyle/>
          <a:p>
            <a:pPr>
              <a:spcBef>
                <a:spcPts val="0"/>
              </a:spcBef>
              <a:buNone/>
            </a:pPr>
            <a:endParaRPr/>
          </a:p>
        </p:txBody>
      </p:sp>
      <p:sp>
        <p:nvSpPr>
          <p:cNvPr id="53" name="Shape 53"/>
          <p:cNvSpPr txBox="1">
            <a:spLocks noGrp="1"/>
          </p:cNvSpPr>
          <p:nvPr>
            <p:ph type="title"/>
          </p:nvPr>
        </p:nvSpPr>
        <p:spPr>
          <a:xfrm>
            <a:off x="650239" y="390596"/>
            <a:ext cx="11704200" cy="1625699"/>
          </a:xfrm>
          <a:prstGeom prst="rect">
            <a:avLst/>
          </a:prstGeom>
        </p:spPr>
        <p:txBody>
          <a:bodyPr lIns="130025" tIns="130025" rIns="130025" bIns="1300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4" name="Shape 54"/>
          <p:cNvSpPr txBox="1">
            <a:spLocks noGrp="1"/>
          </p:cNvSpPr>
          <p:nvPr>
            <p:ph type="sldNum" idx="12"/>
          </p:nvPr>
        </p:nvSpPr>
        <p:spPr>
          <a:xfrm>
            <a:off x="12169658" y="9007124"/>
            <a:ext cx="780300" cy="746099"/>
          </a:xfrm>
          <a:prstGeom prst="rect">
            <a:avLst/>
          </a:prstGeom>
        </p:spPr>
        <p:txBody>
          <a:bodyPr lIns="130025" tIns="130025" rIns="130025" bIns="130025" anchor="ctr" anchorCtr="0">
            <a:noAutofit/>
          </a:bodyPr>
          <a:lstStyle>
            <a:lvl1pPr>
              <a:spcBef>
                <a:spcPts val="0"/>
              </a:spcBef>
              <a:buNone/>
              <a:defRPr/>
            </a:lvl1pPr>
          </a:lstStyle>
          <a:p>
            <a:pPr>
              <a:spcBef>
                <a:spcPts val="0"/>
              </a:spcBef>
              <a:buNone/>
            </a:pPr>
            <a:fld id="{00000000-1234-1234-1234-123412341234}" type="slidenum">
              <a:rPr lang="en-US"/>
              <a:pPr>
                <a:spcBef>
                  <a:spcPts val="0"/>
                </a:spcBef>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sp>
        <p:nvSpPr>
          <p:cNvPr id="56" name="Shape 56"/>
          <p:cNvSpPr/>
          <p:nvPr/>
        </p:nvSpPr>
        <p:spPr>
          <a:xfrm>
            <a:off x="0" y="-2045"/>
            <a:ext cx="13004699" cy="2169600"/>
          </a:xfrm>
          <a:prstGeom prst="rect">
            <a:avLst/>
          </a:prstGeom>
          <a:solidFill>
            <a:schemeClr val="dk2">
              <a:alpha val="20000"/>
            </a:schemeClr>
          </a:solidFill>
          <a:ln>
            <a:noFill/>
          </a:ln>
        </p:spPr>
        <p:txBody>
          <a:bodyPr lIns="130025" tIns="65000" rIns="130025" bIns="65000" anchor="ctr" anchorCtr="0">
            <a:noAutofit/>
          </a:bodyPr>
          <a:lstStyle/>
          <a:p>
            <a:pPr>
              <a:spcBef>
                <a:spcPts val="0"/>
              </a:spcBef>
              <a:buNone/>
            </a:pPr>
            <a:endParaRPr/>
          </a:p>
        </p:txBody>
      </p:sp>
      <p:grpSp>
        <p:nvGrpSpPr>
          <p:cNvPr id="57" name="Shape 57"/>
          <p:cNvGrpSpPr/>
          <p:nvPr/>
        </p:nvGrpSpPr>
        <p:grpSpPr>
          <a:xfrm>
            <a:off x="0" y="-2045"/>
            <a:ext cx="923264" cy="9755585"/>
            <a:chOff x="0" y="-1438"/>
            <a:chExt cx="649180" cy="6859503"/>
          </a:xfrm>
        </p:grpSpPr>
        <p:sp>
          <p:nvSpPr>
            <p:cNvPr id="58" name="Shape 58"/>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sp>
          <p:nvSpPr>
            <p:cNvPr id="59" name="Shape 59"/>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grpSp>
        <p:nvGrpSpPr>
          <p:cNvPr id="60" name="Shape 60"/>
          <p:cNvGrpSpPr/>
          <p:nvPr/>
        </p:nvGrpSpPr>
        <p:grpSpPr>
          <a:xfrm flipH="1">
            <a:off x="12081071" y="0"/>
            <a:ext cx="923264" cy="9755585"/>
            <a:chOff x="0" y="-1438"/>
            <a:chExt cx="649180" cy="6859503"/>
          </a:xfrm>
        </p:grpSpPr>
        <p:sp>
          <p:nvSpPr>
            <p:cNvPr id="61" name="Shape 6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sp>
          <p:nvSpPr>
            <p:cNvPr id="62" name="Shape 6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sp>
        <p:nvSpPr>
          <p:cNvPr id="63" name="Shape 63"/>
          <p:cNvSpPr/>
          <p:nvPr/>
        </p:nvSpPr>
        <p:spPr>
          <a:xfrm>
            <a:off x="0" y="8994986"/>
            <a:ext cx="13004699" cy="760800"/>
          </a:xfrm>
          <a:prstGeom prst="rect">
            <a:avLst/>
          </a:prstGeom>
          <a:solidFill>
            <a:schemeClr val="dk1">
              <a:alpha val="14901"/>
            </a:schemeClr>
          </a:solidFill>
          <a:ln>
            <a:noFill/>
          </a:ln>
        </p:spPr>
        <p:txBody>
          <a:bodyPr lIns="130025" tIns="65000" rIns="130025" bIns="65000" anchor="ctr" anchorCtr="0">
            <a:noAutofit/>
          </a:bodyPr>
          <a:lstStyle/>
          <a:p>
            <a:pPr>
              <a:spcBef>
                <a:spcPts val="0"/>
              </a:spcBef>
              <a:buNone/>
            </a:pPr>
            <a:endParaRPr/>
          </a:p>
        </p:txBody>
      </p:sp>
      <p:sp>
        <p:nvSpPr>
          <p:cNvPr id="64" name="Shape 64"/>
          <p:cNvSpPr txBox="1">
            <a:spLocks noGrp="1"/>
          </p:cNvSpPr>
          <p:nvPr>
            <p:ph type="body" idx="1"/>
          </p:nvPr>
        </p:nvSpPr>
        <p:spPr>
          <a:xfrm>
            <a:off x="650239" y="8355667"/>
            <a:ext cx="11704200" cy="985199"/>
          </a:xfrm>
          <a:prstGeom prst="rect">
            <a:avLst/>
          </a:prstGeom>
        </p:spPr>
        <p:txBody>
          <a:bodyPr lIns="130025" tIns="130025" rIns="130025" bIns="130025" anchor="t" anchorCtr="0"/>
          <a:lstStyle>
            <a:lvl1pPr algn="ctr">
              <a:spcBef>
                <a:spcPts val="0"/>
              </a:spcBef>
              <a:buClr>
                <a:schemeClr val="lt2"/>
              </a:buClr>
              <a:buSzPct val="100000"/>
              <a:buNone/>
              <a:defRPr sz="2600">
                <a:solidFill>
                  <a:schemeClr val="lt2"/>
                </a:solidFill>
              </a:defRPr>
            </a:lvl1pPr>
          </a:lstStyle>
          <a:p>
            <a:endParaRPr/>
          </a:p>
        </p:txBody>
      </p:sp>
      <p:sp>
        <p:nvSpPr>
          <p:cNvPr id="65" name="Shape 65"/>
          <p:cNvSpPr txBox="1">
            <a:spLocks noGrp="1"/>
          </p:cNvSpPr>
          <p:nvPr>
            <p:ph type="sldNum" idx="12"/>
          </p:nvPr>
        </p:nvSpPr>
        <p:spPr>
          <a:xfrm>
            <a:off x="12169658" y="9007124"/>
            <a:ext cx="780300" cy="746099"/>
          </a:xfrm>
          <a:prstGeom prst="rect">
            <a:avLst/>
          </a:prstGeom>
        </p:spPr>
        <p:txBody>
          <a:bodyPr lIns="130025" tIns="130025" rIns="130025" bIns="130025" anchor="ctr" anchorCtr="0">
            <a:noAutofit/>
          </a:bodyPr>
          <a:lstStyle>
            <a:lvl1pPr>
              <a:spcBef>
                <a:spcPts val="0"/>
              </a:spcBef>
              <a:buNone/>
              <a:defRPr/>
            </a:lvl1pPr>
          </a:lstStyle>
          <a:p>
            <a:pPr>
              <a:spcBef>
                <a:spcPts val="0"/>
              </a:spcBef>
              <a:buNone/>
            </a:pPr>
            <a:fld id="{00000000-1234-1234-1234-123412341234}" type="slidenum">
              <a:rPr lang="en-US"/>
              <a:pPr>
                <a:spcBef>
                  <a:spcPts val="0"/>
                </a:spcBef>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p:nvPr/>
        </p:nvSpPr>
        <p:spPr>
          <a:xfrm>
            <a:off x="0" y="-2045"/>
            <a:ext cx="13004699" cy="2169600"/>
          </a:xfrm>
          <a:prstGeom prst="rect">
            <a:avLst/>
          </a:prstGeom>
          <a:solidFill>
            <a:schemeClr val="dk2">
              <a:alpha val="20000"/>
            </a:schemeClr>
          </a:solidFill>
          <a:ln>
            <a:noFill/>
          </a:ln>
        </p:spPr>
        <p:txBody>
          <a:bodyPr lIns="130025" tIns="65000" rIns="130025" bIns="65000" anchor="ctr" anchorCtr="0">
            <a:noAutofit/>
          </a:bodyPr>
          <a:lstStyle/>
          <a:p>
            <a:pPr>
              <a:spcBef>
                <a:spcPts val="0"/>
              </a:spcBef>
              <a:buNone/>
            </a:pPr>
            <a:endParaRPr/>
          </a:p>
        </p:txBody>
      </p:sp>
      <p:grpSp>
        <p:nvGrpSpPr>
          <p:cNvPr id="68" name="Shape 68"/>
          <p:cNvGrpSpPr/>
          <p:nvPr/>
        </p:nvGrpSpPr>
        <p:grpSpPr>
          <a:xfrm>
            <a:off x="0" y="-2045"/>
            <a:ext cx="923264" cy="9755585"/>
            <a:chOff x="0" y="-1438"/>
            <a:chExt cx="649180" cy="6859503"/>
          </a:xfrm>
        </p:grpSpPr>
        <p:sp>
          <p:nvSpPr>
            <p:cNvPr id="69" name="Shape 69"/>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sp>
          <p:nvSpPr>
            <p:cNvPr id="70" name="Shape 70"/>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grpSp>
        <p:nvGrpSpPr>
          <p:cNvPr id="71" name="Shape 71"/>
          <p:cNvGrpSpPr/>
          <p:nvPr/>
        </p:nvGrpSpPr>
        <p:grpSpPr>
          <a:xfrm flipH="1">
            <a:off x="12081071" y="0"/>
            <a:ext cx="923264" cy="9755585"/>
            <a:chOff x="0" y="-1438"/>
            <a:chExt cx="649180" cy="6859503"/>
          </a:xfrm>
        </p:grpSpPr>
        <p:sp>
          <p:nvSpPr>
            <p:cNvPr id="72" name="Shape 7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sp>
          <p:nvSpPr>
            <p:cNvPr id="73" name="Shape 7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130025" tIns="65000" rIns="130025" bIns="65000" anchor="ctr" anchorCtr="0">
              <a:noAutofit/>
            </a:bodyPr>
            <a:lstStyle/>
            <a:p>
              <a:pPr>
                <a:spcBef>
                  <a:spcPts val="0"/>
                </a:spcBef>
                <a:buNone/>
              </a:pPr>
              <a:endParaRPr/>
            </a:p>
          </p:txBody>
        </p:sp>
      </p:grpSp>
      <p:sp>
        <p:nvSpPr>
          <p:cNvPr id="74" name="Shape 74"/>
          <p:cNvSpPr/>
          <p:nvPr/>
        </p:nvSpPr>
        <p:spPr>
          <a:xfrm>
            <a:off x="0" y="8994986"/>
            <a:ext cx="13004699" cy="760800"/>
          </a:xfrm>
          <a:prstGeom prst="rect">
            <a:avLst/>
          </a:prstGeom>
          <a:solidFill>
            <a:schemeClr val="dk1">
              <a:alpha val="14901"/>
            </a:schemeClr>
          </a:solidFill>
          <a:ln>
            <a:noFill/>
          </a:ln>
        </p:spPr>
        <p:txBody>
          <a:bodyPr lIns="130025" tIns="65000" rIns="130025" bIns="65000" anchor="ctr" anchorCtr="0">
            <a:noAutofit/>
          </a:bodyPr>
          <a:lstStyle/>
          <a:p>
            <a:pPr>
              <a:spcBef>
                <a:spcPts val="0"/>
              </a:spcBef>
              <a:buNone/>
            </a:pPr>
            <a:endParaRPr/>
          </a:p>
        </p:txBody>
      </p:sp>
      <p:sp>
        <p:nvSpPr>
          <p:cNvPr id="75" name="Shape 75"/>
          <p:cNvSpPr txBox="1">
            <a:spLocks noGrp="1"/>
          </p:cNvSpPr>
          <p:nvPr>
            <p:ph type="sldNum" idx="12"/>
          </p:nvPr>
        </p:nvSpPr>
        <p:spPr>
          <a:xfrm>
            <a:off x="12169658" y="9007124"/>
            <a:ext cx="780300" cy="746099"/>
          </a:xfrm>
          <a:prstGeom prst="rect">
            <a:avLst/>
          </a:prstGeom>
        </p:spPr>
        <p:txBody>
          <a:bodyPr lIns="130025" tIns="130025" rIns="130025" bIns="130025" anchor="ctr" anchorCtr="0">
            <a:noAutofit/>
          </a:bodyPr>
          <a:lstStyle>
            <a:lvl1pPr>
              <a:spcBef>
                <a:spcPts val="0"/>
              </a:spcBef>
              <a:buNone/>
              <a:defRPr/>
            </a:lvl1pPr>
          </a:lstStyle>
          <a:p>
            <a:pPr>
              <a:spcBef>
                <a:spcPts val="0"/>
              </a:spcBef>
              <a:buNone/>
            </a:pPr>
            <a:fld id="{00000000-1234-1234-1234-123412341234}" type="slidenum">
              <a:rPr lang="en-US"/>
              <a:pPr>
                <a:spcBef>
                  <a:spcPts val="0"/>
                </a:spcBef>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60400" y="609600"/>
            <a:ext cx="5079900" cy="1854299"/>
          </a:xfrm>
          <a:prstGeom prst="rect">
            <a:avLst/>
          </a:prstGeom>
          <a:noFill/>
          <a:ln>
            <a:noFill/>
          </a:ln>
        </p:spPr>
        <p:txBody>
          <a:bodyPr lIns="130025" tIns="130025" rIns="130025" bIns="130025" anchor="t" anchorCtr="0"/>
          <a:lstStyle>
            <a:lvl1pPr rtl="0">
              <a:spcBef>
                <a:spcPts val="0"/>
              </a:spcBef>
              <a:defRPr/>
            </a:lvl1pPr>
            <a:lvl2pPr indent="228600" rtl="0">
              <a:spcBef>
                <a:spcPts val="0"/>
              </a:spcBef>
              <a:defRPr/>
            </a:lvl2pPr>
            <a:lvl3pPr indent="457200" rtl="0">
              <a:spcBef>
                <a:spcPts val="0"/>
              </a:spcBef>
              <a:defRPr/>
            </a:lvl3pPr>
            <a:lvl4pPr indent="685800" rtl="0">
              <a:spcBef>
                <a:spcPts val="0"/>
              </a:spcBef>
              <a:defRPr/>
            </a:lvl4pPr>
            <a:lvl5pPr indent="914400" rtl="0">
              <a:spcBef>
                <a:spcPts val="0"/>
              </a:spcBef>
              <a:defRPr/>
            </a:lvl5pPr>
            <a:lvl6pPr indent="1143000" rtl="0">
              <a:spcBef>
                <a:spcPts val="0"/>
              </a:spcBef>
              <a:defRPr/>
            </a:lvl6pPr>
            <a:lvl7pPr indent="1371600" rtl="0">
              <a:spcBef>
                <a:spcPts val="0"/>
              </a:spcBef>
              <a:defRPr/>
            </a:lvl7pPr>
            <a:lvl8pPr indent="1600200" rtl="0">
              <a:spcBef>
                <a:spcPts val="0"/>
              </a:spcBef>
              <a:defRPr/>
            </a:lvl8pPr>
            <a:lvl9pPr indent="1828800" rtl="0">
              <a:spcBef>
                <a:spcPts val="0"/>
              </a:spcBef>
              <a:defRPr/>
            </a:lvl9pPr>
          </a:lstStyle>
          <a:p>
            <a:endParaRPr/>
          </a:p>
        </p:txBody>
      </p:sp>
      <p:sp>
        <p:nvSpPr>
          <p:cNvPr id="78" name="Shape 78"/>
          <p:cNvSpPr txBox="1">
            <a:spLocks noGrp="1"/>
          </p:cNvSpPr>
          <p:nvPr>
            <p:ph type="body" idx="1"/>
          </p:nvPr>
        </p:nvSpPr>
        <p:spPr>
          <a:xfrm>
            <a:off x="660400" y="2819400"/>
            <a:ext cx="5079900" cy="6057899"/>
          </a:xfrm>
          <a:prstGeom prst="rect">
            <a:avLst/>
          </a:prstGeom>
          <a:noFill/>
          <a:ln>
            <a:noFill/>
          </a:ln>
        </p:spPr>
        <p:txBody>
          <a:bodyPr lIns="130025" tIns="130025" rIns="130025" bIns="130025" anchor="ctr" anchorCtr="0"/>
          <a:lstStyle>
            <a:lvl1pPr marL="393700" indent="-393700" rtl="0">
              <a:spcBef>
                <a:spcPts val="3200"/>
              </a:spcBef>
              <a:defRPr/>
            </a:lvl1pPr>
            <a:lvl2pPr marL="787400" indent="-393700" rtl="0">
              <a:spcBef>
                <a:spcPts val="3200"/>
              </a:spcBef>
              <a:defRPr/>
            </a:lvl2pPr>
            <a:lvl3pPr marL="1181100" indent="-393700" rtl="0">
              <a:spcBef>
                <a:spcPts val="3200"/>
              </a:spcBef>
              <a:defRPr/>
            </a:lvl3pPr>
            <a:lvl4pPr marL="1574800" indent="-393700" rtl="0">
              <a:spcBef>
                <a:spcPts val="3200"/>
              </a:spcBef>
              <a:defRPr/>
            </a:lvl4pPr>
            <a:lvl5pPr marL="1968500" indent="-393700" rtl="0">
              <a:spcBef>
                <a:spcPts val="32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hoto - Vertical">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546100" y="4305300"/>
            <a:ext cx="5410200" cy="2984399"/>
          </a:xfrm>
          <a:prstGeom prst="rect">
            <a:avLst/>
          </a:prstGeom>
          <a:noFill/>
          <a:ln>
            <a:noFill/>
          </a:ln>
        </p:spPr>
        <p:txBody>
          <a:bodyPr lIns="130025" tIns="130025" rIns="130025" bIns="130025" anchor="t" anchorCtr="0"/>
          <a:lstStyle>
            <a:lvl1pPr rtl="0">
              <a:spcBef>
                <a:spcPts val="0"/>
              </a:spcBef>
              <a:defRPr/>
            </a:lvl1pPr>
            <a:lvl2pPr indent="228600" rtl="0">
              <a:spcBef>
                <a:spcPts val="0"/>
              </a:spcBef>
              <a:defRPr/>
            </a:lvl2pPr>
            <a:lvl3pPr indent="457200" rtl="0">
              <a:spcBef>
                <a:spcPts val="0"/>
              </a:spcBef>
              <a:defRPr/>
            </a:lvl3pPr>
            <a:lvl4pPr indent="685800" rtl="0">
              <a:spcBef>
                <a:spcPts val="0"/>
              </a:spcBef>
              <a:defRPr/>
            </a:lvl4pPr>
            <a:lvl5pPr indent="914400" rtl="0">
              <a:spcBef>
                <a:spcPts val="0"/>
              </a:spcBef>
              <a:defRPr/>
            </a:lvl5pPr>
            <a:lvl6pPr indent="1143000" rtl="0">
              <a:spcBef>
                <a:spcPts val="0"/>
              </a:spcBef>
              <a:defRPr/>
            </a:lvl6pPr>
            <a:lvl7pPr indent="1371600" rtl="0">
              <a:spcBef>
                <a:spcPts val="0"/>
              </a:spcBef>
              <a:defRPr/>
            </a:lvl7pPr>
            <a:lvl8pPr indent="1600200" rtl="0">
              <a:spcBef>
                <a:spcPts val="0"/>
              </a:spcBef>
              <a:defRPr/>
            </a:lvl8pPr>
            <a:lvl9pPr indent="1828800" rtl="0">
              <a:spcBef>
                <a:spcPts val="0"/>
              </a:spcBef>
              <a:defRPr/>
            </a:lvl9pPr>
          </a:lstStyle>
          <a:p>
            <a:endParaRPr/>
          </a:p>
        </p:txBody>
      </p:sp>
      <p:sp>
        <p:nvSpPr>
          <p:cNvPr id="81" name="Shape 81"/>
          <p:cNvSpPr txBox="1">
            <a:spLocks noGrp="1"/>
          </p:cNvSpPr>
          <p:nvPr>
            <p:ph type="body" idx="1"/>
          </p:nvPr>
        </p:nvSpPr>
        <p:spPr>
          <a:xfrm>
            <a:off x="546100" y="3429000"/>
            <a:ext cx="5410200" cy="888899"/>
          </a:xfrm>
          <a:prstGeom prst="rect">
            <a:avLst/>
          </a:prstGeom>
          <a:noFill/>
          <a:ln>
            <a:noFill/>
          </a:ln>
        </p:spPr>
        <p:txBody>
          <a:bodyPr lIns="130025" tIns="130025" rIns="130025" bIns="130025" anchor="ctr" anchorCtr="0"/>
          <a:lstStyle>
            <a:lvl1pPr marL="0" indent="0" rtl="0">
              <a:spcBef>
                <a:spcPts val="0"/>
              </a:spcBef>
              <a:buClr>
                <a:srgbClr val="55D7FF"/>
              </a:buClr>
              <a:buNone/>
              <a:defRPr/>
            </a:lvl1pPr>
            <a:lvl2pPr marL="0" indent="228600" rtl="0">
              <a:spcBef>
                <a:spcPts val="0"/>
              </a:spcBef>
              <a:buClr>
                <a:srgbClr val="55D7FF"/>
              </a:buClr>
              <a:buNone/>
              <a:defRPr/>
            </a:lvl2pPr>
            <a:lvl3pPr marL="0" indent="457200" rtl="0">
              <a:spcBef>
                <a:spcPts val="0"/>
              </a:spcBef>
              <a:buClr>
                <a:srgbClr val="55D7FF"/>
              </a:buClr>
              <a:buNone/>
              <a:defRPr/>
            </a:lvl3pPr>
            <a:lvl4pPr marL="0" indent="685800" rtl="0">
              <a:spcBef>
                <a:spcPts val="0"/>
              </a:spcBef>
              <a:buClr>
                <a:srgbClr val="55D7FF"/>
              </a:buClr>
              <a:buNone/>
              <a:defRPr/>
            </a:lvl4pPr>
            <a:lvl5pPr marL="0" indent="914400" rtl="0">
              <a:spcBef>
                <a:spcPts val="0"/>
              </a:spcBef>
              <a:buClr>
                <a:srgbClr val="55D7FF"/>
              </a:buCl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1">
    <p:spTree>
      <p:nvGrpSpPr>
        <p:cNvPr id="1" name="Shape 8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50239" y="390596"/>
            <a:ext cx="11704200" cy="1625699"/>
          </a:xfrm>
          <a:prstGeom prst="rect">
            <a:avLst/>
          </a:prstGeom>
          <a:noFill/>
          <a:ln>
            <a:noFill/>
          </a:ln>
        </p:spPr>
        <p:txBody>
          <a:bodyPr lIns="130025" tIns="130025" rIns="130025" bIns="130025" anchor="b" anchorCtr="0"/>
          <a:lstStyle>
            <a:lvl1pPr>
              <a:spcBef>
                <a:spcPts val="0"/>
              </a:spcBef>
              <a:buClr>
                <a:schemeClr val="lt2"/>
              </a:buClr>
              <a:buSzPct val="100000"/>
              <a:buFont typeface="Trebuchet MS"/>
              <a:buNone/>
              <a:defRPr sz="5100" b="1">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sz="5100" b="1">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sz="5100" b="1">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sz="5100" b="1">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sz="5100" b="1">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sz="5100" b="1">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sz="5100" b="1">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sz="5100" b="1">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sz="5100" b="1">
                <a:solidFill>
                  <a:schemeClr val="lt2"/>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650239" y="2275840"/>
            <a:ext cx="11704200" cy="7065000"/>
          </a:xfrm>
          <a:prstGeom prst="rect">
            <a:avLst/>
          </a:prstGeom>
          <a:noFill/>
          <a:ln>
            <a:noFill/>
          </a:ln>
        </p:spPr>
        <p:txBody>
          <a:bodyPr lIns="130025" tIns="130025" rIns="130025" bIns="130025" anchor="t" anchorCtr="0"/>
          <a:lstStyle>
            <a:lvl1pPr>
              <a:spcBef>
                <a:spcPts val="900"/>
              </a:spcBef>
              <a:buClr>
                <a:schemeClr val="lt1"/>
              </a:buClr>
              <a:buSzPct val="100000"/>
              <a:buFont typeface="Trebuchet MS"/>
              <a:defRPr sz="4300">
                <a:solidFill>
                  <a:schemeClr val="lt1"/>
                </a:solidFill>
                <a:latin typeface="Trebuchet MS"/>
                <a:ea typeface="Trebuchet MS"/>
                <a:cs typeface="Trebuchet MS"/>
                <a:sym typeface="Trebuchet MS"/>
              </a:defRPr>
            </a:lvl1pPr>
            <a:lvl2pPr>
              <a:spcBef>
                <a:spcPts val="700"/>
              </a:spcBef>
              <a:buClr>
                <a:schemeClr val="lt1"/>
              </a:buClr>
              <a:buSzPct val="100000"/>
              <a:buFont typeface="Trebuchet MS"/>
              <a:defRPr sz="3400">
                <a:solidFill>
                  <a:schemeClr val="lt1"/>
                </a:solidFill>
                <a:latin typeface="Trebuchet MS"/>
                <a:ea typeface="Trebuchet MS"/>
                <a:cs typeface="Trebuchet MS"/>
                <a:sym typeface="Trebuchet MS"/>
              </a:defRPr>
            </a:lvl2pPr>
            <a:lvl3pPr>
              <a:spcBef>
                <a:spcPts val="700"/>
              </a:spcBef>
              <a:buClr>
                <a:schemeClr val="lt1"/>
              </a:buClr>
              <a:buSzPct val="100000"/>
              <a:buFont typeface="Trebuchet MS"/>
              <a:defRPr sz="3400">
                <a:solidFill>
                  <a:schemeClr val="lt1"/>
                </a:solidFill>
                <a:latin typeface="Trebuchet MS"/>
                <a:ea typeface="Trebuchet MS"/>
                <a:cs typeface="Trebuchet MS"/>
                <a:sym typeface="Trebuchet MS"/>
              </a:defRPr>
            </a:lvl3pPr>
            <a:lvl4pPr>
              <a:spcBef>
                <a:spcPts val="500"/>
              </a:spcBef>
              <a:buClr>
                <a:schemeClr val="lt1"/>
              </a:buClr>
              <a:buSzPct val="100000"/>
              <a:buFont typeface="Trebuchet MS"/>
              <a:defRPr sz="2600">
                <a:solidFill>
                  <a:schemeClr val="lt1"/>
                </a:solidFill>
                <a:latin typeface="Trebuchet MS"/>
                <a:ea typeface="Trebuchet MS"/>
                <a:cs typeface="Trebuchet MS"/>
                <a:sym typeface="Trebuchet MS"/>
              </a:defRPr>
            </a:lvl4pPr>
            <a:lvl5pPr>
              <a:spcBef>
                <a:spcPts val="500"/>
              </a:spcBef>
              <a:buClr>
                <a:schemeClr val="lt1"/>
              </a:buClr>
              <a:buSzPct val="100000"/>
              <a:buFont typeface="Trebuchet MS"/>
              <a:defRPr sz="2600">
                <a:solidFill>
                  <a:schemeClr val="lt1"/>
                </a:solidFill>
                <a:latin typeface="Trebuchet MS"/>
                <a:ea typeface="Trebuchet MS"/>
                <a:cs typeface="Trebuchet MS"/>
                <a:sym typeface="Trebuchet MS"/>
              </a:defRPr>
            </a:lvl5pPr>
            <a:lvl6pPr>
              <a:spcBef>
                <a:spcPts val="500"/>
              </a:spcBef>
              <a:buClr>
                <a:schemeClr val="lt1"/>
              </a:buClr>
              <a:buSzPct val="100000"/>
              <a:buFont typeface="Trebuchet MS"/>
              <a:defRPr sz="2600">
                <a:solidFill>
                  <a:schemeClr val="lt1"/>
                </a:solidFill>
                <a:latin typeface="Trebuchet MS"/>
                <a:ea typeface="Trebuchet MS"/>
                <a:cs typeface="Trebuchet MS"/>
                <a:sym typeface="Trebuchet MS"/>
              </a:defRPr>
            </a:lvl6pPr>
            <a:lvl7pPr>
              <a:spcBef>
                <a:spcPts val="500"/>
              </a:spcBef>
              <a:buClr>
                <a:schemeClr val="lt1"/>
              </a:buClr>
              <a:buSzPct val="100000"/>
              <a:buFont typeface="Trebuchet MS"/>
              <a:defRPr sz="2600">
                <a:solidFill>
                  <a:schemeClr val="lt1"/>
                </a:solidFill>
                <a:latin typeface="Trebuchet MS"/>
                <a:ea typeface="Trebuchet MS"/>
                <a:cs typeface="Trebuchet MS"/>
                <a:sym typeface="Trebuchet MS"/>
              </a:defRPr>
            </a:lvl7pPr>
            <a:lvl8pPr>
              <a:spcBef>
                <a:spcPts val="500"/>
              </a:spcBef>
              <a:buClr>
                <a:schemeClr val="lt1"/>
              </a:buClr>
              <a:buSzPct val="100000"/>
              <a:buFont typeface="Trebuchet MS"/>
              <a:defRPr sz="2600">
                <a:solidFill>
                  <a:schemeClr val="lt1"/>
                </a:solidFill>
                <a:latin typeface="Trebuchet MS"/>
                <a:ea typeface="Trebuchet MS"/>
                <a:cs typeface="Trebuchet MS"/>
                <a:sym typeface="Trebuchet MS"/>
              </a:defRPr>
            </a:lvl8pPr>
            <a:lvl9pPr>
              <a:spcBef>
                <a:spcPts val="500"/>
              </a:spcBef>
              <a:buClr>
                <a:schemeClr val="lt1"/>
              </a:buClr>
              <a:buSzPct val="100000"/>
              <a:buFont typeface="Trebuchet MS"/>
              <a:defRPr sz="2600">
                <a:solidFill>
                  <a:schemeClr val="lt1"/>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12169658" y="9007124"/>
            <a:ext cx="780300" cy="746099"/>
          </a:xfrm>
          <a:prstGeom prst="rect">
            <a:avLst/>
          </a:prstGeom>
          <a:noFill/>
          <a:ln>
            <a:noFill/>
          </a:ln>
        </p:spPr>
        <p:txBody>
          <a:bodyPr lIns="130025" tIns="130025" rIns="130025" bIns="130025" anchor="ctr" anchorCtr="0">
            <a:noAutofit/>
          </a:bodyPr>
          <a:lstStyle>
            <a:lvl1pPr algn="r">
              <a:spcBef>
                <a:spcPts val="0"/>
              </a:spcBef>
              <a:buNone/>
              <a:defRPr sz="1800">
                <a:solidFill>
                  <a:schemeClr val="lt1"/>
                </a:solidFill>
                <a:latin typeface="Trebuchet MS"/>
                <a:ea typeface="Trebuchet MS"/>
                <a:cs typeface="Trebuchet MS"/>
                <a:sym typeface="Trebuchet MS"/>
              </a:defRPr>
            </a:lvl1pPr>
          </a:lstStyle>
          <a:p>
            <a:pPr>
              <a:spcBef>
                <a:spcPts val="0"/>
              </a:spcBef>
              <a:buNone/>
            </a:pPr>
            <a:fld id="{00000000-1234-1234-1234-123412341234}" type="slidenum">
              <a:rPr lang="en-US"/>
              <a:pPr>
                <a:spcBef>
                  <a:spcPts val="0"/>
                </a:spcBef>
                <a:buNone/>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ie.rumage@state.or.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ode.state.or.us/search/results/?id=22"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nextgenscience.org/three-dimens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extgenscience.org/sites/ngss/files/Appendix%20M%20Connections%20to%20the%20CCSS%20for%20Literacy_061213.pdf"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nextgenscience.org/three-dimens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extgenscience.org/how-to-read-the-standard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www.nextgenscience.org/search-standards-dc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ode.state.or.us/search/page/?id=1577"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teryconnect.com/learn-more/goodie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ode.state.or.us/teachlearn/subjects/science/curriculum/ngss-fact-sheet-parents-final-7-29-14.pdf"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undsci.berkeley.edu/article/0_0_0/howscienceworks_0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osl-lis.blogspot.com/2015/03/the-collections-at-core.html" TargetMode="External"/><Relationship Id="rId7" Type="http://schemas.openxmlformats.org/officeDocument/2006/relationships/hyperlink" Target="http://www.nsta.org/publications/ost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osl-lis.blogspot.com/2015/05/best-stem-resources.html" TargetMode="Externa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s://sites.google.com/a/oregonlearning.org/oregon-stem-updat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ode.state.or.us/search/page/?=417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ode.state.or.us/search/page/?=417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nextgenscience.org/next-generation-science-standard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www.nap.edu/catalog/18290/next-generation-science-standards-for-states-by-stat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www.nap.edu/catalog/13165/a-framework-for-k-12-science-education-practices-crosscutting-concepts" TargetMode="Externa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hyperlink" Target="https://drive.google.com/file/d/0B8MeYiwN9DxMdzg2U0RaNUpUXzQ/view?pli=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gFLYe_YAQYQ"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nextgenscienc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feature=player_embedded&amp;v=SEc1ENq3F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extgenscience.org/framework-k%E2%80%9312-science-education"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www.nextgenscience.org/next-generation-science-standards"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ndsci.berkeley.edu/article/howscienceworks_0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60400" y="1758019"/>
            <a:ext cx="11684000" cy="22225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6000" b="0" i="0" u="none" strike="noStrike" cap="none" baseline="0" dirty="0" smtClean="0">
                <a:solidFill>
                  <a:srgbClr val="99CCFF"/>
                </a:solidFill>
                <a:latin typeface="Trebuchet MS" pitchFamily="34" charset="0"/>
                <a:ea typeface="Arial"/>
                <a:cs typeface="Arial"/>
                <a:sym typeface="Arial"/>
              </a:rPr>
              <a:t>Next Generation Science</a:t>
            </a:r>
            <a:r>
              <a:rPr lang="en-US" sz="6000" b="0" i="0" u="none" strike="noStrike" cap="none" dirty="0" smtClean="0">
                <a:solidFill>
                  <a:srgbClr val="99CCFF"/>
                </a:solidFill>
                <a:latin typeface="Trebuchet MS" pitchFamily="34" charset="0"/>
                <a:ea typeface="Arial"/>
                <a:cs typeface="Arial"/>
                <a:sym typeface="Arial"/>
              </a:rPr>
              <a:t> Standards: The Next Big Thing</a:t>
            </a:r>
            <a:endParaRPr lang="en-US" sz="6000" b="0" i="0" u="none" strike="noStrike" cap="none" baseline="0" dirty="0">
              <a:solidFill>
                <a:srgbClr val="99CCFF"/>
              </a:solidFill>
              <a:latin typeface="Trebuchet MS" pitchFamily="34" charset="0"/>
              <a:ea typeface="Arial"/>
              <a:cs typeface="Arial"/>
              <a:sym typeface="Arial"/>
            </a:endParaRPr>
          </a:p>
        </p:txBody>
      </p:sp>
      <p:sp>
        <p:nvSpPr>
          <p:cNvPr id="102" name="Shape 102"/>
          <p:cNvSpPr txBox="1">
            <a:spLocks noGrp="1"/>
          </p:cNvSpPr>
          <p:nvPr>
            <p:ph type="body" idx="1"/>
          </p:nvPr>
        </p:nvSpPr>
        <p:spPr>
          <a:xfrm>
            <a:off x="660400" y="625168"/>
            <a:ext cx="11684000" cy="889001"/>
          </a:xfrm>
          <a:prstGeom prst="rect">
            <a:avLst/>
          </a:prstGeom>
          <a:noFill/>
          <a:ln w="9525" cap="flat">
            <a:noFill/>
            <a:prstDash val="solid"/>
            <a:round/>
            <a:headEnd type="none" w="med" len="med"/>
            <a:tailEnd type="none" w="med" len="med"/>
          </a:ln>
        </p:spPr>
        <p:txBody>
          <a:bodyPr lIns="0" tIns="0" rIns="0" bIns="0" anchor="b" anchorCtr="0">
            <a:noAutofit/>
          </a:bodyPr>
          <a:lstStyle/>
          <a:p>
            <a:pPr marL="0" marR="0" lvl="0" indent="0" algn="r" rtl="0">
              <a:spcBef>
                <a:spcPts val="0"/>
              </a:spcBef>
              <a:buClr>
                <a:srgbClr val="55D7FF"/>
              </a:buClr>
              <a:buSzPct val="25000"/>
              <a:buFont typeface="Arial"/>
              <a:buNone/>
            </a:pPr>
            <a:r>
              <a:rPr lang="en-US" sz="2400" dirty="0" smtClean="0">
                <a:solidFill>
                  <a:srgbClr val="55D7FF"/>
                </a:solidFill>
                <a:latin typeface="Arial"/>
                <a:ea typeface="Arial"/>
                <a:cs typeface="Arial"/>
                <a:sym typeface="Arial"/>
              </a:rPr>
              <a:t>2015 Oregon Library Association Conference </a:t>
            </a:r>
            <a:endParaRPr lang="en-US" sz="2400" b="0" i="0" u="none" strike="noStrike" cap="none" baseline="0" dirty="0">
              <a:solidFill>
                <a:srgbClr val="55D7FF"/>
              </a:solidFill>
              <a:latin typeface="Arial"/>
              <a:ea typeface="Arial"/>
              <a:cs typeface="Arial"/>
              <a:sym typeface="Arial"/>
            </a:endParaRPr>
          </a:p>
        </p:txBody>
      </p:sp>
      <p:sp>
        <p:nvSpPr>
          <p:cNvPr id="103" name="Shape 103"/>
          <p:cNvSpPr/>
          <p:nvPr/>
        </p:nvSpPr>
        <p:spPr>
          <a:xfrm>
            <a:off x="6426200" y="4038600"/>
            <a:ext cx="5498400" cy="4141474"/>
          </a:xfrm>
          <a:prstGeom prst="rect">
            <a:avLst/>
          </a:prstGeom>
          <a:noFill/>
          <a:ln>
            <a:noFill/>
          </a:ln>
        </p:spPr>
        <p:txBody>
          <a:bodyPr lIns="50800" tIns="50800" rIns="50800" bIns="50800" anchor="ctr" anchorCtr="0">
            <a:noAutofit/>
          </a:bodyPr>
          <a:lstStyle/>
          <a:p>
            <a:pPr marL="0" marR="0" lvl="0" indent="0" algn="l" rtl="0">
              <a:spcBef>
                <a:spcPts val="0"/>
              </a:spcBef>
              <a:buSzPct val="25000"/>
              <a:buNone/>
            </a:pPr>
            <a:r>
              <a:rPr lang="en-US" sz="2800" dirty="0">
                <a:solidFill>
                  <a:srgbClr val="FFFFFF"/>
                </a:solidFill>
              </a:rPr>
              <a:t>Jennifer </a:t>
            </a:r>
            <a:r>
              <a:rPr lang="en-US" sz="2800" dirty="0" smtClean="0">
                <a:solidFill>
                  <a:srgbClr val="FFFFFF"/>
                </a:solidFill>
              </a:rPr>
              <a:t>Maurer</a:t>
            </a:r>
          </a:p>
          <a:p>
            <a:pPr marL="0" marR="0" lvl="0" indent="0" algn="l" rtl="0">
              <a:spcBef>
                <a:spcPts val="0"/>
              </a:spcBef>
              <a:buSzPct val="25000"/>
              <a:buNone/>
            </a:pPr>
            <a:r>
              <a:rPr lang="en-US" sz="2800" dirty="0" smtClean="0">
                <a:solidFill>
                  <a:srgbClr val="FFFFFF"/>
                </a:solidFill>
              </a:rPr>
              <a:t>School Library Consultant</a:t>
            </a:r>
            <a:endParaRPr lang="en-US" sz="2800" dirty="0">
              <a:solidFill>
                <a:srgbClr val="FFFFFF"/>
              </a:solidFill>
            </a:endParaRPr>
          </a:p>
          <a:p>
            <a:pPr marL="0" marR="0" lvl="0" indent="0" algn="l" rtl="0">
              <a:spcBef>
                <a:spcPts val="0"/>
              </a:spcBef>
              <a:buSzPct val="25000"/>
              <a:buNone/>
            </a:pPr>
            <a:r>
              <a:rPr lang="en-US" sz="2800" dirty="0">
                <a:solidFill>
                  <a:srgbClr val="FFFFFF"/>
                </a:solidFill>
              </a:rPr>
              <a:t>Oregon State Library</a:t>
            </a:r>
          </a:p>
          <a:p>
            <a:pPr lvl="0">
              <a:buSzPct val="25000"/>
            </a:pPr>
            <a:r>
              <a:rPr lang="en-US" sz="2800" dirty="0" smtClean="0">
                <a:solidFill>
                  <a:srgbClr val="55D7FF"/>
                </a:solidFill>
              </a:rPr>
              <a:t>j</a:t>
            </a:r>
            <a:r>
              <a:rPr lang="en-US" sz="2800" u="sng" dirty="0" smtClean="0">
                <a:solidFill>
                  <a:srgbClr val="55D7FF"/>
                </a:solidFill>
              </a:rPr>
              <a:t>ennifer.maurer@state.or.us</a:t>
            </a:r>
            <a:endParaRPr lang="en-US" sz="2800" u="sng" dirty="0" smtClean="0">
              <a:solidFill>
                <a:srgbClr val="55D7FF"/>
              </a:solidFill>
              <a:hlinkClick r:id="rId3"/>
            </a:endParaRPr>
          </a:p>
          <a:p>
            <a:pPr marL="0" marR="0" lvl="0" indent="0" algn="l" rtl="0">
              <a:spcBef>
                <a:spcPts val="0"/>
              </a:spcBef>
              <a:buNone/>
            </a:pPr>
            <a:endParaRPr sz="2800" dirty="0">
              <a:solidFill>
                <a:srgbClr val="FFFFFF"/>
              </a:solidFill>
            </a:endParaRPr>
          </a:p>
          <a:p>
            <a:pPr marL="0" marR="0" lvl="0" indent="0" algn="l" rtl="0">
              <a:spcBef>
                <a:spcPts val="0"/>
              </a:spcBef>
              <a:buSzPct val="25000"/>
              <a:buNone/>
            </a:pPr>
            <a:r>
              <a:rPr lang="en-US" sz="2800" b="0" i="0" u="none" strike="noStrike" cap="none" baseline="0" dirty="0">
                <a:solidFill>
                  <a:srgbClr val="FFFFFF"/>
                </a:solidFill>
                <a:latin typeface="Arial"/>
                <a:ea typeface="Arial"/>
                <a:cs typeface="Arial"/>
                <a:sym typeface="Arial"/>
              </a:rPr>
              <a:t>Jamie </a:t>
            </a:r>
            <a:r>
              <a:rPr lang="en-US" sz="2800" b="0" i="0" u="none" strike="noStrike" cap="none" baseline="0" dirty="0" err="1" smtClean="0">
                <a:solidFill>
                  <a:srgbClr val="FFFFFF"/>
                </a:solidFill>
                <a:latin typeface="Arial"/>
                <a:ea typeface="Arial"/>
                <a:cs typeface="Arial"/>
                <a:sym typeface="Arial"/>
              </a:rPr>
              <a:t>Rumage</a:t>
            </a:r>
            <a:endParaRPr lang="en-US" sz="2800" b="0" i="0" u="none" strike="noStrike" cap="none" baseline="0" dirty="0" smtClean="0">
              <a:solidFill>
                <a:srgbClr val="FFFFFF"/>
              </a:solidFill>
              <a:latin typeface="Arial"/>
              <a:ea typeface="Arial"/>
              <a:cs typeface="Arial"/>
              <a:sym typeface="Arial"/>
            </a:endParaRPr>
          </a:p>
          <a:p>
            <a:pPr>
              <a:buSzPct val="25000"/>
            </a:pPr>
            <a:r>
              <a:rPr lang="en-US" sz="2800" dirty="0" smtClean="0">
                <a:solidFill>
                  <a:srgbClr val="FFFFFF"/>
                </a:solidFill>
              </a:rPr>
              <a:t>Science Education Specialist</a:t>
            </a:r>
            <a:endParaRPr lang="en-US" sz="2800" b="0" i="0" u="none" strike="noStrike" cap="none" baseline="0" dirty="0">
              <a:solidFill>
                <a:srgbClr val="FFFFFF"/>
              </a:solidFill>
              <a:latin typeface="Arial"/>
              <a:ea typeface="Arial"/>
              <a:cs typeface="Arial"/>
              <a:sym typeface="Arial"/>
            </a:endParaRPr>
          </a:p>
          <a:p>
            <a:pPr marL="0" marR="0" lvl="0" indent="0" algn="l" rtl="0">
              <a:spcBef>
                <a:spcPts val="0"/>
              </a:spcBef>
              <a:buSzPct val="25000"/>
              <a:buNone/>
            </a:pPr>
            <a:r>
              <a:rPr lang="en-US" sz="2800" b="0" i="0" u="none" strike="noStrike" cap="none" baseline="0" dirty="0">
                <a:solidFill>
                  <a:srgbClr val="FFFFFF"/>
                </a:solidFill>
                <a:latin typeface="Arial"/>
                <a:ea typeface="Arial"/>
                <a:cs typeface="Arial"/>
                <a:sym typeface="Arial"/>
              </a:rPr>
              <a:t>Oregon Department of Education</a:t>
            </a:r>
          </a:p>
          <a:p>
            <a:pPr marL="0" marR="0" lvl="0" indent="0" algn="l" rtl="0">
              <a:spcBef>
                <a:spcPts val="0"/>
              </a:spcBef>
              <a:buSzPct val="25000"/>
              <a:buNone/>
            </a:pPr>
            <a:r>
              <a:rPr lang="en-US" sz="2800" u="none" dirty="0" smtClean="0">
                <a:solidFill>
                  <a:srgbClr val="55D7FF"/>
                </a:solidFill>
              </a:rPr>
              <a:t>j</a:t>
            </a:r>
            <a:r>
              <a:rPr lang="en-US" sz="2800" b="0" i="0" u="sng" strike="noStrike" cap="none" baseline="0" dirty="0" smtClean="0">
                <a:solidFill>
                  <a:srgbClr val="55D7FF"/>
                </a:solidFill>
                <a:latin typeface="Arial"/>
                <a:ea typeface="Arial"/>
                <a:cs typeface="Arial"/>
                <a:sym typeface="Arial"/>
              </a:rPr>
              <a:t>amie.rumage@state.or.us</a:t>
            </a:r>
            <a:endParaRPr lang="en-US" sz="2800" b="0" i="0" u="sng" strike="noStrike" cap="none" baseline="0" dirty="0">
              <a:solidFill>
                <a:srgbClr val="55D7FF"/>
              </a:solidFill>
              <a:latin typeface="Arial"/>
              <a:ea typeface="Arial"/>
              <a:cs typeface="Arial"/>
              <a:sym typeface="Arial"/>
              <a:hlinkClick r:id="rId3"/>
            </a:endParaRPr>
          </a:p>
          <a:p>
            <a:pPr marL="0" marR="0" lvl="0" indent="0" algn="l" rtl="0">
              <a:spcBef>
                <a:spcPts val="0"/>
              </a:spcBef>
              <a:buNone/>
            </a:pPr>
            <a:endParaRPr sz="2800" b="0" i="0" u="none" strike="noStrike" cap="none" baseline="0" dirty="0">
              <a:solidFill>
                <a:srgbClr val="FFFFFF"/>
              </a:solidFill>
              <a:latin typeface="Arial"/>
              <a:ea typeface="Arial"/>
              <a:cs typeface="Arial"/>
              <a:sym typeface="Arial"/>
            </a:endParaRPr>
          </a:p>
        </p:txBody>
      </p:sp>
      <p:pic>
        <p:nvPicPr>
          <p:cNvPr id="104" name="Shape 104"/>
          <p:cNvPicPr preferRelativeResize="0"/>
          <p:nvPr/>
        </p:nvPicPr>
        <p:blipFill rotWithShape="1">
          <a:blip r:embed="rId4">
            <a:alphaModFix/>
          </a:blip>
          <a:srcRect/>
          <a:stretch/>
        </p:blipFill>
        <p:spPr>
          <a:xfrm>
            <a:off x="1397000" y="4267200"/>
            <a:ext cx="4481287" cy="3492501"/>
          </a:xfrm>
          <a:prstGeom prst="rect">
            <a:avLst/>
          </a:prstGeom>
          <a:noFill/>
          <a:ln>
            <a:noFill/>
          </a:ln>
        </p:spPr>
      </p:pic>
      <p:pic>
        <p:nvPicPr>
          <p:cNvPr id="105" name="Shape 105">
            <a:hlinkClick r:id="rId5"/>
          </p:cNvPr>
          <p:cNvPicPr preferRelativeResize="0"/>
          <p:nvPr/>
        </p:nvPicPr>
        <p:blipFill rotWithShape="1">
          <a:blip r:embed="rId6">
            <a:alphaModFix/>
          </a:blip>
          <a:srcRect/>
          <a:stretch/>
        </p:blipFill>
        <p:spPr>
          <a:xfrm>
            <a:off x="8559800" y="8458200"/>
            <a:ext cx="3303815" cy="76200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38150" y="291075"/>
            <a:ext cx="12682499" cy="1063200"/>
          </a:xfrm>
          <a:prstGeom prst="rect">
            <a:avLst/>
          </a:prstGeom>
        </p:spPr>
        <p:txBody>
          <a:bodyPr lIns="130025" tIns="130025" rIns="130025" bIns="130025" anchor="b" anchorCtr="0">
            <a:noAutofit/>
          </a:bodyPr>
          <a:lstStyle/>
          <a:p>
            <a:pPr algn="ctr">
              <a:spcBef>
                <a:spcPts val="0"/>
              </a:spcBef>
              <a:buNone/>
            </a:pPr>
            <a:r>
              <a:rPr lang="en-US" sz="4000" b="0" dirty="0" smtClean="0">
                <a:solidFill>
                  <a:srgbClr val="99CCFF"/>
                </a:solidFill>
                <a:latin typeface="Trebuchet MS" pitchFamily="34" charset="0"/>
                <a:ea typeface="Georgia"/>
                <a:cs typeface="Georgia"/>
                <a:sym typeface="Georgia"/>
              </a:rPr>
              <a:t>Three Dimensions </a:t>
            </a:r>
            <a:r>
              <a:rPr lang="en-US" sz="4000" b="0" dirty="0">
                <a:solidFill>
                  <a:srgbClr val="99CCFF"/>
                </a:solidFill>
                <a:latin typeface="Trebuchet MS" pitchFamily="34" charset="0"/>
                <a:ea typeface="Georgia"/>
                <a:cs typeface="Georgia"/>
                <a:sym typeface="Georgia"/>
              </a:rPr>
              <a:t>of the Framework for K-12 Science</a:t>
            </a:r>
          </a:p>
        </p:txBody>
      </p:sp>
      <p:sp>
        <p:nvSpPr>
          <p:cNvPr id="155" name="Shape 155"/>
          <p:cNvSpPr txBox="1">
            <a:spLocks noGrp="1"/>
          </p:cNvSpPr>
          <p:nvPr>
            <p:ph type="body" idx="1"/>
          </p:nvPr>
        </p:nvSpPr>
        <p:spPr>
          <a:xfrm>
            <a:off x="2328900" y="1354275"/>
            <a:ext cx="8929500" cy="1990500"/>
          </a:xfrm>
          <a:prstGeom prst="rect">
            <a:avLst/>
          </a:prstGeom>
        </p:spPr>
        <p:txBody>
          <a:bodyPr lIns="130025" tIns="130025" rIns="130025" bIns="130025" anchor="t" anchorCtr="0">
            <a:noAutofit/>
          </a:bodyPr>
          <a:lstStyle/>
          <a:p>
            <a:pPr marL="457200" lvl="0" indent="-457200" rtl="0">
              <a:spcBef>
                <a:spcPts val="0"/>
              </a:spcBef>
              <a:buClr>
                <a:srgbClr val="6FA8DC"/>
              </a:buClr>
              <a:buSzPct val="100000"/>
              <a:buFont typeface="Georgia"/>
              <a:buChar char="●"/>
            </a:pPr>
            <a:r>
              <a:rPr lang="en-US" sz="3600" dirty="0">
                <a:solidFill>
                  <a:srgbClr val="6FA8DC"/>
                </a:solidFill>
                <a:latin typeface="Georgia"/>
                <a:ea typeface="Georgia"/>
                <a:cs typeface="Georgia"/>
                <a:sym typeface="Georgia"/>
              </a:rPr>
              <a:t>Science and Engineering Practices (8)</a:t>
            </a:r>
          </a:p>
          <a:p>
            <a:pPr marL="457200" lvl="0" indent="-457200" rtl="0">
              <a:spcBef>
                <a:spcPts val="0"/>
              </a:spcBef>
              <a:buClr>
                <a:srgbClr val="F6B26B"/>
              </a:buClr>
              <a:buSzPct val="100000"/>
              <a:buFont typeface="Georgia"/>
              <a:buChar char="●"/>
            </a:pPr>
            <a:r>
              <a:rPr lang="en-US" sz="3600" dirty="0">
                <a:solidFill>
                  <a:srgbClr val="F6B26B"/>
                </a:solidFill>
                <a:latin typeface="Georgia"/>
                <a:ea typeface="Georgia"/>
                <a:cs typeface="Georgia"/>
                <a:sym typeface="Georgia"/>
              </a:rPr>
              <a:t>Disciplinary Core Ideas (4)</a:t>
            </a:r>
          </a:p>
          <a:p>
            <a:pPr marL="457200" lvl="0" indent="-457200">
              <a:spcBef>
                <a:spcPts val="0"/>
              </a:spcBef>
              <a:buClr>
                <a:srgbClr val="93C47D"/>
              </a:buClr>
              <a:buSzPct val="100000"/>
              <a:buFont typeface="Georgia"/>
              <a:buChar char="●"/>
            </a:pPr>
            <a:r>
              <a:rPr lang="en-US" sz="3600" dirty="0">
                <a:solidFill>
                  <a:srgbClr val="93C47D"/>
                </a:solidFill>
                <a:latin typeface="Georgia"/>
                <a:ea typeface="Georgia"/>
                <a:cs typeface="Georgia"/>
                <a:sym typeface="Georgia"/>
              </a:rPr>
              <a:t>Crosscutting Concepts (7)</a:t>
            </a:r>
          </a:p>
        </p:txBody>
      </p:sp>
      <p:pic>
        <p:nvPicPr>
          <p:cNvPr id="156" name="Shape 156">
            <a:hlinkClick r:id="rId3"/>
          </p:cNvPr>
          <p:cNvPicPr preferRelativeResize="0"/>
          <p:nvPr/>
        </p:nvPicPr>
        <p:blipFill>
          <a:blip r:embed="rId4">
            <a:alphaModFix/>
          </a:blip>
          <a:stretch>
            <a:fillRect/>
          </a:stretch>
        </p:blipFill>
        <p:spPr>
          <a:xfrm>
            <a:off x="2328900" y="3897425"/>
            <a:ext cx="7765499" cy="5539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50250" y="390598"/>
            <a:ext cx="11704200" cy="963899"/>
          </a:xfrm>
          <a:prstGeom prst="rect">
            <a:avLst/>
          </a:prstGeom>
        </p:spPr>
        <p:txBody>
          <a:bodyPr lIns="130025" tIns="130025" rIns="130025" bIns="130025" anchor="b" anchorCtr="0">
            <a:noAutofit/>
          </a:bodyPr>
          <a:lstStyle/>
          <a:p>
            <a:pPr lvl="0" algn="ctr" rtl="0">
              <a:spcBef>
                <a:spcPts val="0"/>
              </a:spcBef>
              <a:buNone/>
            </a:pPr>
            <a:r>
              <a:rPr lang="en-US" sz="6000" b="0" dirty="0">
                <a:solidFill>
                  <a:srgbClr val="99CCFF"/>
                </a:solidFill>
                <a:latin typeface="Trebuchet MS" pitchFamily="34" charset="0"/>
                <a:ea typeface="Arial"/>
                <a:cs typeface="Arial"/>
                <a:sym typeface="Arial"/>
              </a:rPr>
              <a:t>Three-Dimensional Learning</a:t>
            </a:r>
          </a:p>
        </p:txBody>
      </p:sp>
      <p:pic>
        <p:nvPicPr>
          <p:cNvPr id="162" name="Shape 162"/>
          <p:cNvPicPr preferRelativeResize="0"/>
          <p:nvPr/>
        </p:nvPicPr>
        <p:blipFill>
          <a:blip r:embed="rId3">
            <a:alphaModFix/>
          </a:blip>
          <a:stretch>
            <a:fillRect/>
          </a:stretch>
        </p:blipFill>
        <p:spPr>
          <a:xfrm>
            <a:off x="1048225" y="1518949"/>
            <a:ext cx="10908249" cy="7159028"/>
          </a:xfrm>
          <a:prstGeom prst="rect">
            <a:avLst/>
          </a:prstGeom>
          <a:noFill/>
          <a:ln w="19050" cap="flat">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a:hlinkClick r:id="rId3"/>
          </p:cNvPr>
          <p:cNvPicPr preferRelativeResize="0"/>
          <p:nvPr/>
        </p:nvPicPr>
        <p:blipFill rotWithShape="1">
          <a:blip r:embed="rId4">
            <a:alphaModFix/>
          </a:blip>
          <a:srcRect/>
          <a:stretch/>
        </p:blipFill>
        <p:spPr>
          <a:xfrm>
            <a:off x="2269807" y="2032552"/>
            <a:ext cx="9056985" cy="6810022"/>
          </a:xfrm>
          <a:prstGeom prst="rect">
            <a:avLst/>
          </a:prstGeom>
          <a:noFill/>
          <a:ln>
            <a:noFill/>
          </a:ln>
        </p:spPr>
      </p:pic>
      <p:sp>
        <p:nvSpPr>
          <p:cNvPr id="168" name="Shape 168"/>
          <p:cNvSpPr/>
          <p:nvPr/>
        </p:nvSpPr>
        <p:spPr>
          <a:xfrm>
            <a:off x="2269808" y="378587"/>
            <a:ext cx="9056985" cy="1041400"/>
          </a:xfrm>
          <a:prstGeom prst="rect">
            <a:avLst/>
          </a:prstGeom>
          <a:noFill/>
          <a:ln>
            <a:noFill/>
          </a:ln>
        </p:spPr>
        <p:txBody>
          <a:bodyPr lIns="50800" tIns="50800" rIns="50800" bIns="50800" anchor="ctr" anchorCtr="0">
            <a:noAutofit/>
          </a:bodyPr>
          <a:lstStyle/>
          <a:p>
            <a:pPr marL="0" marR="0" lvl="0" indent="0" algn="ctr" rtl="0">
              <a:spcBef>
                <a:spcPts val="0"/>
              </a:spcBef>
              <a:buSzPct val="25000"/>
              <a:buNone/>
            </a:pPr>
            <a:r>
              <a:rPr lang="en-US" sz="5500" dirty="0">
                <a:solidFill>
                  <a:srgbClr val="99CCFF"/>
                </a:solidFill>
                <a:latin typeface="Trebuchet MS" pitchFamily="34" charset="0"/>
              </a:rPr>
              <a:t>Explicit</a:t>
            </a:r>
            <a:r>
              <a:rPr lang="en-US" sz="5500" b="0" i="0" u="none" strike="noStrike" cap="none" baseline="0" dirty="0">
                <a:solidFill>
                  <a:srgbClr val="99CCFF"/>
                </a:solidFill>
                <a:latin typeface="Trebuchet MS" pitchFamily="34" charset="0"/>
                <a:sym typeface="Arial"/>
              </a:rPr>
              <a:t> Ties to ELA &amp; Math </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p:cNvPicPr preferRelativeResize="0"/>
          <p:nvPr/>
        </p:nvPicPr>
        <p:blipFill>
          <a:blip r:embed="rId3">
            <a:alphaModFix/>
          </a:blip>
          <a:stretch>
            <a:fillRect/>
          </a:stretch>
        </p:blipFill>
        <p:spPr>
          <a:xfrm>
            <a:off x="437475" y="761337"/>
            <a:ext cx="12129850" cy="82309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123900" y="57150"/>
            <a:ext cx="12852400" cy="96393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239" y="390596"/>
            <a:ext cx="11704200" cy="1625699"/>
          </a:xfrm>
          <a:prstGeom prst="rect">
            <a:avLst/>
          </a:prstGeom>
        </p:spPr>
        <p:txBody>
          <a:bodyPr lIns="130025" tIns="130025" rIns="130025" bIns="130025" anchor="b" anchorCtr="0">
            <a:noAutofit/>
          </a:bodyPr>
          <a:lstStyle/>
          <a:p>
            <a:pPr>
              <a:spcBef>
                <a:spcPts val="0"/>
              </a:spcBef>
              <a:buNone/>
            </a:pPr>
            <a:endParaRPr/>
          </a:p>
        </p:txBody>
      </p:sp>
      <p:sp>
        <p:nvSpPr>
          <p:cNvPr id="196" name="Shape 196"/>
          <p:cNvSpPr txBox="1">
            <a:spLocks noGrp="1"/>
          </p:cNvSpPr>
          <p:nvPr>
            <p:ph type="body" idx="1"/>
          </p:nvPr>
        </p:nvSpPr>
        <p:spPr>
          <a:xfrm>
            <a:off x="650239" y="2275840"/>
            <a:ext cx="11704200" cy="7065000"/>
          </a:xfrm>
          <a:prstGeom prst="rect">
            <a:avLst/>
          </a:prstGeom>
        </p:spPr>
        <p:txBody>
          <a:bodyPr lIns="130025" tIns="130025" rIns="130025" bIns="130025" anchor="t" anchorCtr="0">
            <a:noAutofit/>
          </a:bodyPr>
          <a:lstStyle/>
          <a:p>
            <a:pPr>
              <a:spcBef>
                <a:spcPts val="0"/>
              </a:spcBef>
              <a:buNone/>
            </a:pPr>
            <a:endParaRPr/>
          </a:p>
        </p:txBody>
      </p:sp>
      <p:pic>
        <p:nvPicPr>
          <p:cNvPr id="197" name="Shape 197">
            <a:hlinkClick r:id="rId3"/>
          </p:cNvPr>
          <p:cNvPicPr preferRelativeResize="0"/>
          <p:nvPr/>
        </p:nvPicPr>
        <p:blipFill>
          <a:blip r:embed="rId4">
            <a:alphaModFix/>
          </a:blip>
          <a:stretch>
            <a:fillRect/>
          </a:stretch>
        </p:blipFill>
        <p:spPr>
          <a:xfrm>
            <a:off x="195887" y="275687"/>
            <a:ext cx="12612925" cy="9202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a:blip r:embed="rId3">
            <a:alphaModFix/>
          </a:blip>
          <a:stretch>
            <a:fillRect/>
          </a:stretch>
        </p:blipFill>
        <p:spPr>
          <a:xfrm>
            <a:off x="203200" y="152400"/>
            <a:ext cx="12801600" cy="9601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50239" y="238196"/>
            <a:ext cx="11704200" cy="1625699"/>
          </a:xfrm>
          <a:prstGeom prst="rect">
            <a:avLst/>
          </a:prstGeom>
        </p:spPr>
        <p:txBody>
          <a:bodyPr lIns="130025" tIns="130025" rIns="130025" bIns="130025" anchor="b" anchorCtr="0">
            <a:noAutofit/>
          </a:bodyPr>
          <a:lstStyle/>
          <a:p>
            <a:pPr algn="ctr">
              <a:spcBef>
                <a:spcPts val="0"/>
              </a:spcBef>
              <a:buNone/>
            </a:pPr>
            <a:r>
              <a:rPr lang="en-US" sz="6000" b="0" dirty="0">
                <a:solidFill>
                  <a:srgbClr val="99CCFF"/>
                </a:solidFill>
                <a:latin typeface="Trebuchet MS" pitchFamily="34" charset="0"/>
                <a:ea typeface="Arial"/>
                <a:cs typeface="Arial"/>
                <a:sym typeface="Arial"/>
              </a:rPr>
              <a:t>NGSS System Architecture</a:t>
            </a:r>
          </a:p>
        </p:txBody>
      </p:sp>
      <p:pic>
        <p:nvPicPr>
          <p:cNvPr id="215" name="Shape 215">
            <a:hlinkClick r:id="rId3"/>
          </p:cNvPr>
          <p:cNvPicPr preferRelativeResize="0"/>
          <p:nvPr/>
        </p:nvPicPr>
        <p:blipFill>
          <a:blip r:embed="rId4">
            <a:alphaModFix/>
          </a:blip>
          <a:stretch>
            <a:fillRect/>
          </a:stretch>
        </p:blipFill>
        <p:spPr>
          <a:xfrm>
            <a:off x="6817574" y="2168925"/>
            <a:ext cx="4768975" cy="7442175"/>
          </a:xfrm>
          <a:prstGeom prst="rect">
            <a:avLst/>
          </a:prstGeom>
          <a:noFill/>
          <a:ln>
            <a:noFill/>
          </a:ln>
        </p:spPr>
      </p:pic>
      <p:sp>
        <p:nvSpPr>
          <p:cNvPr id="216" name="Shape 216"/>
          <p:cNvSpPr txBox="1"/>
          <p:nvPr/>
        </p:nvSpPr>
        <p:spPr>
          <a:xfrm>
            <a:off x="1255359" y="3320782"/>
            <a:ext cx="3738453" cy="1043626"/>
          </a:xfrm>
          <a:prstGeom prst="rect">
            <a:avLst/>
          </a:prstGeom>
          <a:noFill/>
          <a:ln>
            <a:noFill/>
          </a:ln>
        </p:spPr>
        <p:txBody>
          <a:bodyPr lIns="130025" tIns="130025" rIns="130025" bIns="130025" anchor="t" anchorCtr="0">
            <a:noAutofit/>
          </a:bodyPr>
          <a:lstStyle/>
          <a:p>
            <a:pPr rtl="0">
              <a:spcBef>
                <a:spcPts val="0"/>
              </a:spcBef>
              <a:buNone/>
            </a:pPr>
            <a:r>
              <a:rPr lang="en-US" sz="3400" dirty="0">
                <a:solidFill>
                  <a:srgbClr val="F3F3F3"/>
                </a:solidFill>
              </a:rPr>
              <a:t>Performance Expectations</a:t>
            </a:r>
          </a:p>
          <a:p>
            <a:pPr lvl="0" rtl="0">
              <a:spcBef>
                <a:spcPts val="0"/>
              </a:spcBef>
              <a:buNone/>
            </a:pPr>
            <a:r>
              <a:rPr lang="en-US" sz="3400" dirty="0">
                <a:solidFill>
                  <a:srgbClr val="F3F3F3"/>
                </a:solidFill>
              </a:rPr>
              <a:t>(Standards)</a:t>
            </a:r>
          </a:p>
        </p:txBody>
      </p:sp>
      <p:cxnSp>
        <p:nvCxnSpPr>
          <p:cNvPr id="217" name="Shape 217"/>
          <p:cNvCxnSpPr>
            <a:stCxn id="218" idx="0"/>
            <a:endCxn id="218" idx="0"/>
          </p:cNvCxnSpPr>
          <p:nvPr/>
        </p:nvCxnSpPr>
        <p:spPr>
          <a:xfrm>
            <a:off x="4595128" y="3946986"/>
            <a:ext cx="1897500" cy="0"/>
          </a:xfrm>
          <a:prstGeom prst="straightConnector1">
            <a:avLst/>
          </a:prstGeom>
          <a:noFill/>
          <a:ln w="38100" cap="flat">
            <a:solidFill>
              <a:srgbClr val="030303"/>
            </a:solidFill>
            <a:prstDash val="solid"/>
            <a:round/>
            <a:headEnd type="none" w="lg" len="lg"/>
            <a:tailEnd type="triangle" w="lg" len="lg"/>
          </a:ln>
        </p:spPr>
      </p:cxnSp>
      <p:sp>
        <p:nvSpPr>
          <p:cNvPr id="219" name="Shape 219"/>
          <p:cNvSpPr txBox="1"/>
          <p:nvPr/>
        </p:nvSpPr>
        <p:spPr>
          <a:xfrm>
            <a:off x="1363733" y="8089208"/>
            <a:ext cx="3738453" cy="1043626"/>
          </a:xfrm>
          <a:prstGeom prst="rect">
            <a:avLst/>
          </a:prstGeom>
          <a:noFill/>
          <a:ln>
            <a:noFill/>
          </a:ln>
        </p:spPr>
        <p:txBody>
          <a:bodyPr lIns="130025" tIns="130025" rIns="130025" bIns="130025" anchor="t" anchorCtr="0">
            <a:noAutofit/>
          </a:bodyPr>
          <a:lstStyle/>
          <a:p>
            <a:pPr lvl="0" rtl="0">
              <a:spcBef>
                <a:spcPts val="0"/>
              </a:spcBef>
              <a:buNone/>
            </a:pPr>
            <a:r>
              <a:rPr lang="en-US" sz="3400">
                <a:solidFill>
                  <a:srgbClr val="EDEDED"/>
                </a:solidFill>
              </a:rPr>
              <a:t>Connections</a:t>
            </a:r>
          </a:p>
          <a:p>
            <a:pPr lvl="0" rtl="0">
              <a:spcBef>
                <a:spcPts val="0"/>
              </a:spcBef>
              <a:buNone/>
            </a:pPr>
            <a:r>
              <a:rPr lang="en-US" sz="3400">
                <a:solidFill>
                  <a:srgbClr val="EDEDED"/>
                </a:solidFill>
              </a:rPr>
              <a:t>Boxes</a:t>
            </a:r>
          </a:p>
        </p:txBody>
      </p:sp>
      <p:cxnSp>
        <p:nvCxnSpPr>
          <p:cNvPr id="220" name="Shape 220"/>
          <p:cNvCxnSpPr>
            <a:stCxn id="218" idx="0"/>
            <a:endCxn id="218" idx="0"/>
          </p:cNvCxnSpPr>
          <p:nvPr/>
        </p:nvCxnSpPr>
        <p:spPr>
          <a:xfrm>
            <a:off x="4703502" y="8715413"/>
            <a:ext cx="1897500" cy="0"/>
          </a:xfrm>
          <a:prstGeom prst="straightConnector1">
            <a:avLst/>
          </a:prstGeom>
          <a:noFill/>
          <a:ln w="38100" cap="flat">
            <a:solidFill>
              <a:srgbClr val="030303"/>
            </a:solidFill>
            <a:prstDash val="solid"/>
            <a:round/>
            <a:headEnd type="none" w="lg" len="lg"/>
            <a:tailEnd type="triangle" w="lg" len="lg"/>
          </a:ln>
        </p:spPr>
      </p:cxnSp>
      <p:sp>
        <p:nvSpPr>
          <p:cNvPr id="221" name="Shape 221"/>
          <p:cNvSpPr txBox="1"/>
          <p:nvPr/>
        </p:nvSpPr>
        <p:spPr>
          <a:xfrm>
            <a:off x="1255359" y="5704995"/>
            <a:ext cx="3738453" cy="1043626"/>
          </a:xfrm>
          <a:prstGeom prst="rect">
            <a:avLst/>
          </a:prstGeom>
          <a:noFill/>
          <a:ln>
            <a:noFill/>
          </a:ln>
        </p:spPr>
        <p:txBody>
          <a:bodyPr lIns="130025" tIns="130025" rIns="130025" bIns="130025" anchor="t" anchorCtr="0">
            <a:noAutofit/>
          </a:bodyPr>
          <a:lstStyle/>
          <a:p>
            <a:pPr lvl="0" rtl="0">
              <a:spcBef>
                <a:spcPts val="0"/>
              </a:spcBef>
              <a:buNone/>
            </a:pPr>
            <a:r>
              <a:rPr lang="en-US" sz="3400" dirty="0">
                <a:solidFill>
                  <a:srgbClr val="EDEDED"/>
                </a:solidFill>
              </a:rPr>
              <a:t>Foundations Boxes</a:t>
            </a:r>
          </a:p>
        </p:txBody>
      </p:sp>
      <p:cxnSp>
        <p:nvCxnSpPr>
          <p:cNvPr id="222" name="Shape 222"/>
          <p:cNvCxnSpPr>
            <a:stCxn id="218" idx="0"/>
            <a:endCxn id="218" idx="0"/>
          </p:cNvCxnSpPr>
          <p:nvPr/>
        </p:nvCxnSpPr>
        <p:spPr>
          <a:xfrm>
            <a:off x="4595128" y="6439573"/>
            <a:ext cx="1897500" cy="0"/>
          </a:xfrm>
          <a:prstGeom prst="straightConnector1">
            <a:avLst/>
          </a:prstGeom>
          <a:noFill/>
          <a:ln w="38100" cap="flat">
            <a:solidFill>
              <a:srgbClr val="030303"/>
            </a:solidFill>
            <a:prstDash val="solid"/>
            <a:round/>
            <a:headEnd type="none" w="lg" len="lg"/>
            <a:tailEnd type="triangle" w="lg" len="lg"/>
          </a:ln>
        </p:spPr>
      </p:cxn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50239" y="238196"/>
            <a:ext cx="11704200" cy="1625699"/>
          </a:xfrm>
          <a:prstGeom prst="rect">
            <a:avLst/>
          </a:prstGeom>
        </p:spPr>
        <p:txBody>
          <a:bodyPr lIns="130025" tIns="130025" rIns="130025" bIns="130025" anchor="b" anchorCtr="0">
            <a:noAutofit/>
          </a:bodyPr>
          <a:lstStyle/>
          <a:p>
            <a:pPr algn="ctr">
              <a:spcBef>
                <a:spcPts val="0"/>
              </a:spcBef>
              <a:buNone/>
            </a:pPr>
            <a:r>
              <a:rPr lang="en-US" sz="6000" b="0" dirty="0" smtClean="0">
                <a:solidFill>
                  <a:srgbClr val="99CCFF"/>
                </a:solidFill>
                <a:latin typeface="Trebuchet MS" pitchFamily="34" charset="0"/>
                <a:ea typeface="Arial"/>
                <a:cs typeface="Arial"/>
                <a:sym typeface="Arial"/>
              </a:rPr>
              <a:t>NGSS Topics By Grade Level</a:t>
            </a:r>
            <a:endParaRPr lang="en-US" sz="6000" b="0" dirty="0">
              <a:solidFill>
                <a:srgbClr val="99CCFF"/>
              </a:solidFill>
              <a:latin typeface="Trebuchet MS" pitchFamily="34" charset="0"/>
              <a:ea typeface="Arial"/>
              <a:cs typeface="Arial"/>
              <a:sym typeface="Arial"/>
            </a:endParaRPr>
          </a:p>
        </p:txBody>
      </p:sp>
      <p:pic>
        <p:nvPicPr>
          <p:cNvPr id="1026" name="Picture 2">
            <a:hlinkClick r:id="rId3"/>
          </p:cNvPr>
          <p:cNvPicPr>
            <a:picLocks noChangeAspect="1" noChangeArrowheads="1"/>
          </p:cNvPicPr>
          <p:nvPr/>
        </p:nvPicPr>
        <p:blipFill>
          <a:blip r:embed="rId4"/>
          <a:srcRect/>
          <a:stretch>
            <a:fillRect/>
          </a:stretch>
        </p:blipFill>
        <p:spPr bwMode="auto">
          <a:xfrm>
            <a:off x="1244600" y="3124200"/>
            <a:ext cx="5915025" cy="2352675"/>
          </a:xfrm>
          <a:prstGeom prst="rect">
            <a:avLst/>
          </a:prstGeom>
          <a:noFill/>
          <a:ln w="9525">
            <a:noFill/>
            <a:miter lim="800000"/>
            <a:headEnd/>
            <a:tailEnd/>
          </a:ln>
        </p:spPr>
      </p:pic>
      <p:pic>
        <p:nvPicPr>
          <p:cNvPr id="1027" name="Picture 3">
            <a:hlinkClick r:id="rId5"/>
          </p:cNvPr>
          <p:cNvPicPr>
            <a:picLocks noChangeAspect="1" noChangeArrowheads="1"/>
          </p:cNvPicPr>
          <p:nvPr/>
        </p:nvPicPr>
        <p:blipFill>
          <a:blip r:embed="rId6"/>
          <a:srcRect/>
          <a:stretch>
            <a:fillRect/>
          </a:stretch>
        </p:blipFill>
        <p:spPr bwMode="auto">
          <a:xfrm>
            <a:off x="6197600" y="4953000"/>
            <a:ext cx="4267200" cy="3900129"/>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Library Connections &amp; Resources</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The remaining slides offer a few </a:t>
            </a:r>
          </a:p>
          <a:p>
            <a:r>
              <a:rPr lang="en-US" dirty="0" smtClean="0"/>
              <a:t>ideas </a:t>
            </a:r>
          </a:p>
          <a:p>
            <a:r>
              <a:rPr lang="en-US" dirty="0" smtClean="0"/>
              <a:t>for how library staff </a:t>
            </a:r>
          </a:p>
          <a:p>
            <a:r>
              <a:rPr lang="en-US" dirty="0" smtClean="0"/>
              <a:t>can support implementation of the NGSS.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1219200"/>
            <a:ext cx="11054100" cy="2347500"/>
          </a:xfrm>
        </p:spPr>
        <p:txBody>
          <a:bodyPr/>
          <a:lstStyle/>
          <a:p>
            <a:r>
              <a:rPr lang="en-US" sz="7200" dirty="0" smtClean="0">
                <a:solidFill>
                  <a:srgbClr val="99CCFF"/>
                </a:solidFill>
              </a:rPr>
              <a:t>Tips</a:t>
            </a:r>
            <a:endParaRPr lang="en-US" sz="7200" dirty="0">
              <a:solidFill>
                <a:srgbClr val="99CCFF"/>
              </a:solidFill>
            </a:endParaRPr>
          </a:p>
        </p:txBody>
      </p:sp>
      <p:sp>
        <p:nvSpPr>
          <p:cNvPr id="3" name="Subtitle 2"/>
          <p:cNvSpPr>
            <a:spLocks noGrp="1"/>
          </p:cNvSpPr>
          <p:nvPr>
            <p:ph type="subTitle" idx="1"/>
          </p:nvPr>
        </p:nvSpPr>
        <p:spPr>
          <a:xfrm>
            <a:off x="482600" y="4038600"/>
            <a:ext cx="11963400" cy="3124200"/>
          </a:xfrm>
        </p:spPr>
        <p:txBody>
          <a:bodyPr/>
          <a:lstStyle/>
          <a:p>
            <a:r>
              <a:rPr lang="en-US" sz="4000" dirty="0" smtClean="0">
                <a:solidFill>
                  <a:schemeClr val="tx2">
                    <a:lumMod val="40000"/>
                    <a:lumOff val="60000"/>
                  </a:schemeClr>
                </a:solidFill>
                <a:latin typeface="+mj-lt"/>
              </a:rPr>
              <a:t>Most images are linked to sites that </a:t>
            </a:r>
            <a:br>
              <a:rPr lang="en-US" sz="4000" dirty="0" smtClean="0">
                <a:solidFill>
                  <a:schemeClr val="tx2">
                    <a:lumMod val="40000"/>
                    <a:lumOff val="60000"/>
                  </a:schemeClr>
                </a:solidFill>
                <a:latin typeface="+mj-lt"/>
              </a:rPr>
            </a:br>
            <a:r>
              <a:rPr lang="en-US" sz="4000" dirty="0" smtClean="0">
                <a:solidFill>
                  <a:schemeClr val="tx2">
                    <a:lumMod val="40000"/>
                    <a:lumOff val="60000"/>
                  </a:schemeClr>
                </a:solidFill>
                <a:latin typeface="+mj-lt"/>
              </a:rPr>
              <a:t>provide more information.</a:t>
            </a:r>
          </a:p>
          <a:p>
            <a:endParaRPr lang="en-US" sz="4000" dirty="0" smtClean="0">
              <a:solidFill>
                <a:schemeClr val="tx2">
                  <a:lumMod val="40000"/>
                  <a:lumOff val="60000"/>
                </a:schemeClr>
              </a:solidFill>
              <a:latin typeface="+mj-lt"/>
            </a:endParaRPr>
          </a:p>
          <a:p>
            <a:r>
              <a:rPr lang="en-US" sz="4000" dirty="0" smtClean="0">
                <a:solidFill>
                  <a:schemeClr val="tx2">
                    <a:lumMod val="40000"/>
                    <a:lumOff val="60000"/>
                  </a:schemeClr>
                </a:solidFill>
                <a:latin typeface="+mj-lt"/>
              </a:rPr>
              <a:t>Read the notes section at the bottom of slides </a:t>
            </a:r>
            <a:br>
              <a:rPr lang="en-US" sz="4000" dirty="0" smtClean="0">
                <a:solidFill>
                  <a:schemeClr val="tx2">
                    <a:lumMod val="40000"/>
                    <a:lumOff val="60000"/>
                  </a:schemeClr>
                </a:solidFill>
                <a:latin typeface="+mj-lt"/>
              </a:rPr>
            </a:br>
            <a:r>
              <a:rPr lang="en-US" sz="4000" dirty="0" smtClean="0">
                <a:solidFill>
                  <a:schemeClr val="tx2">
                    <a:lumMod val="40000"/>
                    <a:lumOff val="60000"/>
                  </a:schemeClr>
                </a:solidFill>
                <a:latin typeface="+mj-lt"/>
              </a:rPr>
              <a:t>for a bit of context.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50239" y="390596"/>
            <a:ext cx="11704200" cy="1625699"/>
          </a:xfrm>
          <a:prstGeom prst="rect">
            <a:avLst/>
          </a:prstGeom>
        </p:spPr>
        <p:txBody>
          <a:bodyPr lIns="130025" tIns="130025" rIns="130025" bIns="130025" anchor="b" anchorCtr="0">
            <a:noAutofit/>
          </a:bodyPr>
          <a:lstStyle/>
          <a:p>
            <a:pPr algn="ctr">
              <a:spcBef>
                <a:spcPts val="0"/>
              </a:spcBef>
              <a:buNone/>
            </a:pPr>
            <a:r>
              <a:rPr lang="en-US" sz="6000" dirty="0" smtClean="0">
                <a:solidFill>
                  <a:srgbClr val="99CCFF"/>
                </a:solidFill>
              </a:rPr>
              <a:t>Point Parents to Information </a:t>
            </a:r>
            <a:endParaRPr lang="en-US" sz="6000" dirty="0">
              <a:solidFill>
                <a:srgbClr val="99CCFF"/>
              </a:solidFill>
            </a:endParaRPr>
          </a:p>
        </p:txBody>
      </p:sp>
      <p:sp>
        <p:nvSpPr>
          <p:cNvPr id="228" name="Shape 228"/>
          <p:cNvSpPr txBox="1">
            <a:spLocks noGrp="1"/>
          </p:cNvSpPr>
          <p:nvPr>
            <p:ph type="body" idx="1"/>
          </p:nvPr>
        </p:nvSpPr>
        <p:spPr>
          <a:xfrm>
            <a:off x="650239" y="2275840"/>
            <a:ext cx="11704200" cy="7065000"/>
          </a:xfrm>
          <a:prstGeom prst="rect">
            <a:avLst/>
          </a:prstGeom>
        </p:spPr>
        <p:txBody>
          <a:bodyPr lIns="130025" tIns="130025" rIns="130025" bIns="130025" anchor="t" anchorCtr="0">
            <a:noAutofit/>
          </a:bodyPr>
          <a:lstStyle/>
          <a:p>
            <a:pPr rtl="0">
              <a:spcBef>
                <a:spcPts val="0"/>
              </a:spcBef>
              <a:buNone/>
            </a:pPr>
            <a:endParaRPr dirty="0"/>
          </a:p>
          <a:p>
            <a:pPr rtl="0">
              <a:spcBef>
                <a:spcPts val="0"/>
              </a:spcBef>
              <a:buNone/>
            </a:pPr>
            <a:r>
              <a:rPr lang="en-US" dirty="0" smtClean="0"/>
              <a:t>      </a:t>
            </a:r>
            <a:r>
              <a:rPr lang="en-US" sz="4000" dirty="0" smtClean="0">
                <a:latin typeface="+mj-lt"/>
              </a:rPr>
              <a:t>Parent                 </a:t>
            </a:r>
            <a:endParaRPr lang="en-US" sz="4000" dirty="0">
              <a:latin typeface="+mj-lt"/>
            </a:endParaRPr>
          </a:p>
          <a:p>
            <a:pPr rtl="0">
              <a:spcBef>
                <a:spcPts val="0"/>
              </a:spcBef>
              <a:buNone/>
            </a:pPr>
            <a:r>
              <a:rPr lang="en-US" sz="4000" dirty="0" smtClean="0">
                <a:latin typeface="+mj-lt"/>
              </a:rPr>
              <a:t>       Fact</a:t>
            </a:r>
            <a:br>
              <a:rPr lang="en-US" sz="4000" dirty="0" smtClean="0">
                <a:latin typeface="+mj-lt"/>
              </a:rPr>
            </a:br>
            <a:r>
              <a:rPr lang="en-US" sz="4000" dirty="0" smtClean="0">
                <a:latin typeface="+mj-lt"/>
              </a:rPr>
              <a:t>       Sheet</a:t>
            </a:r>
            <a:r>
              <a:rPr lang="en-US" dirty="0" smtClean="0"/>
              <a:t/>
            </a:r>
            <a:br>
              <a:rPr lang="en-US" dirty="0" smtClean="0"/>
            </a:br>
            <a:endParaRPr lang="en-US" dirty="0" smtClean="0"/>
          </a:p>
          <a:p>
            <a:pPr rtl="0">
              <a:spcBef>
                <a:spcPts val="0"/>
              </a:spcBef>
              <a:buNone/>
            </a:pPr>
            <a:r>
              <a:rPr lang="en-US" dirty="0" smtClean="0"/>
              <a:t>     </a:t>
            </a:r>
            <a:br>
              <a:rPr lang="en-US" dirty="0" smtClean="0"/>
            </a:br>
            <a:r>
              <a:rPr lang="en-US" dirty="0" smtClean="0"/>
              <a:t>            </a:t>
            </a:r>
            <a:r>
              <a:rPr lang="en-US" sz="4000" dirty="0" smtClean="0">
                <a:latin typeface="+mj-lt"/>
              </a:rPr>
              <a:t>This app from </a:t>
            </a:r>
            <a:br>
              <a:rPr lang="en-US" sz="4000" dirty="0" smtClean="0">
                <a:latin typeface="+mj-lt"/>
              </a:rPr>
            </a:br>
            <a:r>
              <a:rPr lang="en-US" sz="4000" dirty="0" smtClean="0">
                <a:latin typeface="+mj-lt"/>
              </a:rPr>
              <a:t>              </a:t>
            </a:r>
            <a:r>
              <a:rPr lang="en-US" sz="4000" dirty="0" err="1" smtClean="0">
                <a:latin typeface="+mj-lt"/>
              </a:rPr>
              <a:t>MasteryConnect</a:t>
            </a:r>
            <a:endParaRPr lang="en-US" sz="4000" dirty="0" smtClean="0">
              <a:latin typeface="+mj-lt"/>
            </a:endParaRPr>
          </a:p>
          <a:p>
            <a:pPr rtl="0">
              <a:spcBef>
                <a:spcPts val="0"/>
              </a:spcBef>
              <a:buNone/>
            </a:pPr>
            <a:r>
              <a:rPr lang="en-US" sz="4000" dirty="0" smtClean="0">
                <a:latin typeface="+mj-lt"/>
              </a:rPr>
              <a:t>              is recommended.</a:t>
            </a:r>
            <a:endParaRPr lang="en-US" sz="4000" dirty="0">
              <a:latin typeface="+mj-lt"/>
            </a:endParaRPr>
          </a:p>
          <a:p>
            <a:pPr>
              <a:spcBef>
                <a:spcPts val="0"/>
              </a:spcBef>
              <a:buNone/>
            </a:pPr>
            <a:endParaRPr dirty="0"/>
          </a:p>
        </p:txBody>
      </p:sp>
      <p:pic>
        <p:nvPicPr>
          <p:cNvPr id="229" name="Shape 229">
            <a:hlinkClick r:id="rId3"/>
          </p:cNvPr>
          <p:cNvPicPr preferRelativeResize="0"/>
          <p:nvPr/>
        </p:nvPicPr>
        <p:blipFill>
          <a:blip r:embed="rId4">
            <a:alphaModFix/>
          </a:blip>
          <a:stretch>
            <a:fillRect/>
          </a:stretch>
        </p:blipFill>
        <p:spPr>
          <a:xfrm>
            <a:off x="7797800" y="5257800"/>
            <a:ext cx="3277975" cy="3252375"/>
          </a:xfrm>
          <a:prstGeom prst="rect">
            <a:avLst/>
          </a:prstGeom>
          <a:noFill/>
          <a:ln>
            <a:noFill/>
          </a:ln>
        </p:spPr>
      </p:pic>
      <p:pic>
        <p:nvPicPr>
          <p:cNvPr id="1026" name="Picture 2">
            <a:hlinkClick r:id="rId5"/>
          </p:cNvPr>
          <p:cNvPicPr>
            <a:picLocks noChangeAspect="1" noChangeArrowheads="1"/>
          </p:cNvPicPr>
          <p:nvPr/>
        </p:nvPicPr>
        <p:blipFill>
          <a:blip r:embed="rId6"/>
          <a:srcRect/>
          <a:stretch>
            <a:fillRect/>
          </a:stretch>
        </p:blipFill>
        <p:spPr bwMode="auto">
          <a:xfrm>
            <a:off x="3987800" y="2971800"/>
            <a:ext cx="7485351" cy="14573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rgbClr val="99CCFF"/>
                </a:solidFill>
              </a:rPr>
              <a:t>Library Collections</a:t>
            </a:r>
            <a:endParaRPr lang="en-US" sz="6000" dirty="0">
              <a:solidFill>
                <a:srgbClr val="99CCFF"/>
              </a:solidFill>
            </a:endParaRPr>
          </a:p>
        </p:txBody>
      </p:sp>
      <p:sp>
        <p:nvSpPr>
          <p:cNvPr id="3" name="Text Placeholder 2"/>
          <p:cNvSpPr>
            <a:spLocks noGrp="1"/>
          </p:cNvSpPr>
          <p:nvPr>
            <p:ph type="body" idx="1"/>
          </p:nvPr>
        </p:nvSpPr>
        <p:spPr/>
        <p:txBody>
          <a:bodyPr/>
          <a:lstStyle/>
          <a:p>
            <a:r>
              <a:rPr lang="en-US" sz="4000" dirty="0" smtClean="0">
                <a:latin typeface="+mj-lt"/>
              </a:rPr>
              <a:t>Do materials in your collection reflect the newer recursive process of science versus the former linear scientific method?</a:t>
            </a:r>
            <a:br>
              <a:rPr lang="en-US" sz="4000" dirty="0" smtClean="0">
                <a:latin typeface="+mj-lt"/>
              </a:rPr>
            </a:br>
            <a:r>
              <a:rPr lang="en-US" sz="4000" dirty="0" smtClean="0">
                <a:latin typeface="+mj-lt"/>
              </a:rPr>
              <a:t/>
            </a:r>
            <a:br>
              <a:rPr lang="en-US" sz="4000" dirty="0" smtClean="0">
                <a:latin typeface="+mj-lt"/>
              </a:rPr>
            </a:br>
            <a:endParaRPr lang="en-US" sz="4000" dirty="0">
              <a:latin typeface="+mj-lt"/>
            </a:endParaRPr>
          </a:p>
        </p:txBody>
      </p:sp>
      <p:pic>
        <p:nvPicPr>
          <p:cNvPr id="1026" name="Picture 2">
            <a:hlinkClick r:id="rId3"/>
          </p:cNvPr>
          <p:cNvPicPr>
            <a:picLocks noChangeAspect="1" noChangeArrowheads="1"/>
          </p:cNvPicPr>
          <p:nvPr/>
        </p:nvPicPr>
        <p:blipFill>
          <a:blip r:embed="rId4"/>
          <a:srcRect/>
          <a:stretch>
            <a:fillRect/>
          </a:stretch>
        </p:blipFill>
        <p:spPr bwMode="auto">
          <a:xfrm>
            <a:off x="4292600" y="4648200"/>
            <a:ext cx="409575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rgbClr val="99CCFF"/>
                </a:solidFill>
              </a:rPr>
              <a:t>Library Collections</a:t>
            </a:r>
            <a:endParaRPr lang="en-US" sz="6000" dirty="0">
              <a:solidFill>
                <a:srgbClr val="99CCFF"/>
              </a:solidFill>
            </a:endParaRPr>
          </a:p>
        </p:txBody>
      </p:sp>
      <p:sp>
        <p:nvSpPr>
          <p:cNvPr id="3" name="Text Placeholder 2"/>
          <p:cNvSpPr>
            <a:spLocks noGrp="1"/>
          </p:cNvSpPr>
          <p:nvPr>
            <p:ph type="body" idx="1"/>
          </p:nvPr>
        </p:nvSpPr>
        <p:spPr/>
        <p:txBody>
          <a:bodyPr/>
          <a:lstStyle/>
          <a:p>
            <a:pPr algn="ctr"/>
            <a:r>
              <a:rPr lang="en-US" sz="4000" dirty="0" smtClean="0">
                <a:latin typeface="+mj-lt"/>
              </a:rPr>
              <a:t/>
            </a:r>
            <a:br>
              <a:rPr lang="en-US" sz="4000" dirty="0" smtClean="0">
                <a:latin typeface="+mj-lt"/>
              </a:rPr>
            </a:br>
            <a:r>
              <a:rPr lang="en-US" sz="4000" dirty="0" smtClean="0">
                <a:latin typeface="+mj-lt"/>
              </a:rPr>
              <a:t>Collection Development Resources </a:t>
            </a:r>
          </a:p>
          <a:p>
            <a:pPr algn="ctr"/>
            <a:r>
              <a:rPr lang="en-US" sz="4000" dirty="0" smtClean="0">
                <a:latin typeface="+mj-lt"/>
              </a:rPr>
              <a:t/>
            </a:r>
            <a:br>
              <a:rPr lang="en-US" sz="4000" dirty="0" smtClean="0">
                <a:latin typeface="+mj-lt"/>
              </a:rPr>
            </a:br>
            <a:endParaRPr lang="en-US" sz="4000" dirty="0">
              <a:latin typeface="+mj-lt"/>
            </a:endParaRPr>
          </a:p>
        </p:txBody>
      </p:sp>
      <p:pic>
        <p:nvPicPr>
          <p:cNvPr id="5" name="Picture 4" descr="Collections.JPG">
            <a:hlinkClick r:id="rId3"/>
          </p:cNvPr>
          <p:cNvPicPr>
            <a:picLocks noChangeAspect="1"/>
          </p:cNvPicPr>
          <p:nvPr/>
        </p:nvPicPr>
        <p:blipFill>
          <a:blip r:embed="rId4"/>
          <a:stretch>
            <a:fillRect/>
          </a:stretch>
        </p:blipFill>
        <p:spPr>
          <a:xfrm>
            <a:off x="1625600" y="4114800"/>
            <a:ext cx="2935254" cy="4293357"/>
          </a:xfrm>
          <a:prstGeom prst="rect">
            <a:avLst/>
          </a:prstGeom>
        </p:spPr>
      </p:pic>
      <p:pic>
        <p:nvPicPr>
          <p:cNvPr id="6" name="Picture 5" descr="BestSTEM.jpeg">
            <a:hlinkClick r:id="rId5"/>
          </p:cNvPr>
          <p:cNvPicPr>
            <a:picLocks noChangeAspect="1"/>
          </p:cNvPicPr>
          <p:nvPr/>
        </p:nvPicPr>
        <p:blipFill>
          <a:blip r:embed="rId6"/>
          <a:stretch>
            <a:fillRect/>
          </a:stretch>
        </p:blipFill>
        <p:spPr>
          <a:xfrm>
            <a:off x="8255000" y="4114800"/>
            <a:ext cx="2925925" cy="4279710"/>
          </a:xfrm>
          <a:prstGeom prst="rect">
            <a:avLst/>
          </a:prstGeom>
        </p:spPr>
      </p:pic>
      <p:pic>
        <p:nvPicPr>
          <p:cNvPr id="7" name="Picture 6" descr="OSTBSeal.jpg">
            <a:hlinkClick r:id="rId7"/>
          </p:cNvPr>
          <p:cNvPicPr>
            <a:picLocks noChangeAspect="1"/>
          </p:cNvPicPr>
          <p:nvPr/>
        </p:nvPicPr>
        <p:blipFill>
          <a:blip r:embed="rId8"/>
          <a:stretch>
            <a:fillRect/>
          </a:stretch>
        </p:blipFill>
        <p:spPr>
          <a:xfrm>
            <a:off x="5207000" y="4953000"/>
            <a:ext cx="2362200" cy="2362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rgbClr val="99CCFF"/>
                </a:solidFill>
              </a:rPr>
              <a:t>Library Programming</a:t>
            </a:r>
            <a:endParaRPr lang="en-US" sz="6000" dirty="0">
              <a:solidFill>
                <a:srgbClr val="99CCFF"/>
              </a:solidFill>
            </a:endParaRPr>
          </a:p>
        </p:txBody>
      </p:sp>
      <p:sp>
        <p:nvSpPr>
          <p:cNvPr id="3" name="Text Placeholder 2"/>
          <p:cNvSpPr>
            <a:spLocks noGrp="1"/>
          </p:cNvSpPr>
          <p:nvPr>
            <p:ph type="body" idx="1"/>
          </p:nvPr>
        </p:nvSpPr>
        <p:spPr/>
        <p:txBody>
          <a:bodyPr/>
          <a:lstStyle/>
          <a:p>
            <a:pPr algn="ctr"/>
            <a:endParaRPr lang="en-US" sz="4000" dirty="0" smtClean="0">
              <a:latin typeface="+mj-lt"/>
            </a:endParaRPr>
          </a:p>
          <a:p>
            <a:r>
              <a:rPr lang="en-US" sz="4000" dirty="0" smtClean="0">
                <a:latin typeface="+mj-lt"/>
              </a:rPr>
              <a:t>Oregon’s regional STEM hubs –</a:t>
            </a:r>
          </a:p>
          <a:p>
            <a:r>
              <a:rPr lang="en-US" sz="4000" dirty="0" smtClean="0">
                <a:latin typeface="+mj-lt"/>
              </a:rPr>
              <a:t>potential source of partners and activities</a:t>
            </a:r>
          </a:p>
          <a:p>
            <a:endParaRPr lang="en-US" sz="4000" dirty="0" smtClean="0">
              <a:latin typeface="+mj-lt"/>
            </a:endParaRPr>
          </a:p>
          <a:p>
            <a:r>
              <a:rPr lang="en-US" sz="2400" dirty="0" smtClean="0">
                <a:latin typeface="+mj-lt"/>
              </a:rPr>
              <a:t>Ex: Portland Metro STEM </a:t>
            </a:r>
            <a:r>
              <a:rPr lang="en-US" sz="2400" dirty="0" smtClean="0">
                <a:solidFill>
                  <a:schemeClr val="bg1"/>
                </a:solidFill>
                <a:latin typeface="+mj-lt"/>
              </a:rPr>
              <a:t>Partnership lends science </a:t>
            </a:r>
            <a:r>
              <a:rPr lang="en-US" sz="2400" dirty="0" smtClean="0">
                <a:latin typeface="+mj-lt"/>
              </a:rPr>
              <a:t>lab equipment</a:t>
            </a:r>
          </a:p>
          <a:p>
            <a:r>
              <a:rPr lang="en-US" sz="2400" dirty="0" smtClean="0">
                <a:latin typeface="+mj-lt"/>
              </a:rPr>
              <a:t>Ex: Umpqua Valley STEAM Hub offers a calendar of events</a:t>
            </a:r>
            <a:endParaRPr lang="en-US" sz="2400" dirty="0">
              <a:latin typeface="+mj-lt"/>
            </a:endParaRPr>
          </a:p>
        </p:txBody>
      </p:sp>
      <p:pic>
        <p:nvPicPr>
          <p:cNvPr id="2050" name="Picture 2">
            <a:hlinkClick r:id="rId3"/>
          </p:cNvPr>
          <p:cNvPicPr>
            <a:picLocks noChangeAspect="1" noChangeArrowheads="1"/>
          </p:cNvPicPr>
          <p:nvPr/>
        </p:nvPicPr>
        <p:blipFill>
          <a:blip r:embed="rId4"/>
          <a:srcRect/>
          <a:stretch>
            <a:fillRect/>
          </a:stretch>
        </p:blipFill>
        <p:spPr bwMode="auto">
          <a:xfrm>
            <a:off x="711200" y="6248400"/>
            <a:ext cx="11696700"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rgbClr val="99CCFF"/>
                </a:solidFill>
              </a:rPr>
              <a:t>Library Programming</a:t>
            </a:r>
            <a:endParaRPr lang="en-US" sz="6000" dirty="0">
              <a:solidFill>
                <a:srgbClr val="99CCFF"/>
              </a:solidFill>
            </a:endParaRPr>
          </a:p>
        </p:txBody>
      </p:sp>
      <p:sp>
        <p:nvSpPr>
          <p:cNvPr id="3" name="Text Placeholder 2"/>
          <p:cNvSpPr>
            <a:spLocks noGrp="1"/>
          </p:cNvSpPr>
          <p:nvPr>
            <p:ph type="body" idx="1"/>
          </p:nvPr>
        </p:nvSpPr>
        <p:spPr>
          <a:xfrm>
            <a:off x="650239" y="1905000"/>
            <a:ext cx="11704200" cy="6934200"/>
          </a:xfrm>
        </p:spPr>
        <p:txBody>
          <a:bodyPr/>
          <a:lstStyle/>
          <a:p>
            <a:pPr algn="ctr"/>
            <a:endParaRPr lang="en-US" sz="4000" dirty="0" smtClean="0">
              <a:latin typeface="+mj-lt"/>
            </a:endParaRPr>
          </a:p>
          <a:p>
            <a:r>
              <a:rPr lang="en-US" sz="4000" dirty="0" smtClean="0">
                <a:latin typeface="+mj-lt"/>
              </a:rPr>
              <a:t>University of Oregon’s Science on Demand</a:t>
            </a:r>
          </a:p>
          <a:p>
            <a:pPr>
              <a:buFont typeface="Arial" pitchFamily="34" charset="0"/>
              <a:buChar char="•"/>
            </a:pPr>
            <a:r>
              <a:rPr lang="en-US" sz="2800" dirty="0" smtClean="0">
                <a:latin typeface="+mj-lt"/>
              </a:rPr>
              <a:t>Grad students will provide science demonstrations or workshops for nominal cost</a:t>
            </a:r>
          </a:p>
          <a:p>
            <a:pPr>
              <a:buFont typeface="Arial" pitchFamily="34" charset="0"/>
              <a:buChar char="•"/>
            </a:pPr>
            <a:r>
              <a:rPr lang="en-US" sz="2800" dirty="0" smtClean="0">
                <a:latin typeface="+mj-lt"/>
              </a:rPr>
              <a:t>On hiatus until fall 2015</a:t>
            </a:r>
            <a:br>
              <a:rPr lang="en-US" sz="2800" dirty="0" smtClean="0">
                <a:latin typeface="+mj-lt"/>
              </a:rPr>
            </a:br>
            <a:r>
              <a:rPr lang="en-US" sz="2800" dirty="0" smtClean="0">
                <a:latin typeface="+mj-lt"/>
              </a:rPr>
              <a:t/>
            </a:r>
            <a:br>
              <a:rPr lang="en-US" sz="2800" dirty="0" smtClean="0">
                <a:latin typeface="+mj-lt"/>
              </a:rPr>
            </a:br>
            <a:r>
              <a:rPr lang="en-US" sz="4000" dirty="0" smtClean="0">
                <a:latin typeface="+mj-lt"/>
              </a:rPr>
              <a:t>Tip for Science Programming </a:t>
            </a:r>
          </a:p>
          <a:p>
            <a:pPr lvl="2">
              <a:buFont typeface="Arial" pitchFamily="34" charset="0"/>
              <a:buChar char="•"/>
            </a:pPr>
            <a:r>
              <a:rPr lang="en-US" sz="2800" dirty="0" smtClean="0">
                <a:latin typeface="+mj-lt"/>
              </a:rPr>
              <a:t>Don’t stop at the WOW (</a:t>
            </a:r>
            <a:r>
              <a:rPr lang="en-US" sz="2800" dirty="0" err="1" smtClean="0">
                <a:latin typeface="+mj-lt"/>
              </a:rPr>
              <a:t>Repile</a:t>
            </a:r>
            <a:r>
              <a:rPr lang="en-US" sz="2800" dirty="0" smtClean="0">
                <a:latin typeface="+mj-lt"/>
              </a:rPr>
              <a:t> Man; volcano experiment)</a:t>
            </a:r>
          </a:p>
          <a:p>
            <a:pPr lvl="2">
              <a:buFont typeface="Arial" pitchFamily="34" charset="0"/>
              <a:buChar char="•"/>
            </a:pPr>
            <a:r>
              <a:rPr lang="en-US" sz="2800" dirty="0" smtClean="0">
                <a:latin typeface="+mj-lt"/>
              </a:rPr>
              <a:t>Explain the HOW (include an expert; have related books and links on hand)</a:t>
            </a:r>
          </a:p>
          <a:p>
            <a:pPr lvl="2">
              <a:buFont typeface="Arial" pitchFamily="34" charset="0"/>
              <a:buChar char="•"/>
            </a:pPr>
            <a:endParaRPr lang="en-US" sz="2800" dirty="0" smtClean="0">
              <a:latin typeface="+mj-lt"/>
            </a:endParaRPr>
          </a:p>
          <a:p>
            <a:pPr lvl="2"/>
            <a:r>
              <a:rPr lang="en-US" sz="4000" dirty="0" smtClean="0">
                <a:latin typeface="+mj-lt"/>
              </a:rPr>
              <a:t>Integration</a:t>
            </a:r>
          </a:p>
          <a:p>
            <a:pPr lvl="2">
              <a:buFont typeface="Arial" pitchFamily="34" charset="0"/>
              <a:buChar char="•"/>
            </a:pPr>
            <a:r>
              <a:rPr lang="en-US" sz="2800" dirty="0" smtClean="0">
                <a:latin typeface="+mj-lt"/>
              </a:rPr>
              <a:t>Add science to existing programming (photography club, for ex.)</a:t>
            </a:r>
          </a:p>
          <a:p>
            <a:pPr lvl="2">
              <a:buFont typeface="Arial" pitchFamily="34" charset="0"/>
              <a:buChar char="•"/>
            </a:pPr>
            <a:r>
              <a:rPr lang="en-US" sz="2800" dirty="0" smtClean="0">
                <a:latin typeface="+mj-lt"/>
              </a:rPr>
              <a:t>How can </a:t>
            </a:r>
            <a:r>
              <a:rPr lang="en-US" sz="2800" dirty="0" err="1" smtClean="0">
                <a:latin typeface="+mj-lt"/>
              </a:rPr>
              <a:t>storytimes</a:t>
            </a:r>
            <a:r>
              <a:rPr lang="en-US" sz="2800" dirty="0" smtClean="0">
                <a:latin typeface="+mj-lt"/>
              </a:rPr>
              <a:t> integrate science “wow and how”?</a:t>
            </a:r>
            <a:r>
              <a:rPr lang="en-US" sz="4000" dirty="0" smtClean="0">
                <a:latin typeface="+mj-lt"/>
              </a:rPr>
              <a:t/>
            </a:r>
            <a:br>
              <a:rPr lang="en-US" sz="4000" dirty="0" smtClean="0">
                <a:latin typeface="+mj-lt"/>
              </a:rPr>
            </a:br>
            <a:endParaRPr lang="en-US" sz="4000" dirty="0" smtClean="0">
              <a:latin typeface="+mj-lt"/>
            </a:endParaRPr>
          </a:p>
          <a:p>
            <a:endParaRPr lang="en-US" sz="2400" dirty="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635000" y="609600"/>
            <a:ext cx="11704200" cy="1625699"/>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chemeClr val="lt2"/>
              </a:buClr>
              <a:buSzPct val="25000"/>
              <a:buFont typeface="Questrial"/>
              <a:buNone/>
            </a:pPr>
            <a:r>
              <a:rPr lang="en-US" sz="6000" b="0" i="0" u="none" strike="noStrike" cap="none" baseline="0" dirty="0" smtClean="0">
                <a:solidFill>
                  <a:srgbClr val="99CCFF"/>
                </a:solidFill>
              </a:rPr>
              <a:t>Sample of Lessons </a:t>
            </a:r>
            <a:br>
              <a:rPr lang="en-US" sz="6000" b="0" i="0" u="none" strike="noStrike" cap="none" baseline="0" dirty="0" smtClean="0">
                <a:solidFill>
                  <a:srgbClr val="99CCFF"/>
                </a:solidFill>
              </a:rPr>
            </a:br>
            <a:r>
              <a:rPr lang="en-US" sz="6000" b="0" i="0" u="none" strike="noStrike" cap="none" baseline="0" dirty="0" smtClean="0">
                <a:solidFill>
                  <a:srgbClr val="99CCFF"/>
                </a:solidFill>
              </a:rPr>
              <a:t>Posted on</a:t>
            </a:r>
            <a:r>
              <a:rPr lang="en-US" sz="6000" b="0" i="0" u="none" strike="noStrike" cap="none" dirty="0" smtClean="0">
                <a:solidFill>
                  <a:srgbClr val="99CCFF"/>
                </a:solidFill>
              </a:rPr>
              <a:t> ODE Website</a:t>
            </a:r>
            <a:endParaRPr lang="en-US" sz="6000" b="0" i="0" u="none" strike="noStrike" cap="none" baseline="0" dirty="0">
              <a:solidFill>
                <a:srgbClr val="99CCFF"/>
              </a:solidFill>
            </a:endParaRPr>
          </a:p>
        </p:txBody>
      </p:sp>
      <p:graphicFrame>
        <p:nvGraphicFramePr>
          <p:cNvPr id="316" name="Shape 316"/>
          <p:cNvGraphicFramePr/>
          <p:nvPr/>
        </p:nvGraphicFramePr>
        <p:xfrm>
          <a:off x="1244600" y="3352800"/>
          <a:ext cx="10837300" cy="4878840"/>
        </p:xfrm>
        <a:graphic>
          <a:graphicData uri="http://schemas.openxmlformats.org/drawingml/2006/table">
            <a:tbl>
              <a:tblPr>
                <a:noFill/>
                <a:tableStyleId>{DB2C737E-459D-4B38-819E-4884AA9332D5}</a:tableStyleId>
              </a:tblPr>
              <a:tblGrid>
                <a:gridCol w="2709325"/>
                <a:gridCol w="2709325"/>
                <a:gridCol w="2709325"/>
                <a:gridCol w="2709325"/>
              </a:tblGrid>
              <a:tr h="909875">
                <a:tc>
                  <a:txBody>
                    <a:bodyPr/>
                    <a:lstStyle/>
                    <a:p>
                      <a:pPr marL="0" marR="0" lvl="0" indent="0" algn="l" rtl="0">
                        <a:spcBef>
                          <a:spcPts val="0"/>
                        </a:spcBef>
                        <a:buNone/>
                      </a:pPr>
                      <a:r>
                        <a:rPr lang="en-US" sz="2600" u="none" strike="noStrike" cap="none" baseline="0" dirty="0" smtClean="0">
                          <a:solidFill>
                            <a:schemeClr val="lt1"/>
                          </a:solidFill>
                          <a:latin typeface="Questrial"/>
                          <a:ea typeface="Questrial"/>
                          <a:cs typeface="Questrial"/>
                          <a:sym typeface="Questrial"/>
                          <a:hlinkClick r:id="rId3"/>
                        </a:rPr>
                        <a:t>http://www.ode.state.or.us/search/page/?=4176</a:t>
                      </a:r>
                      <a:endParaRPr sz="2600" u="none" strike="noStrike" cap="none" baseline="0" dirty="0">
                        <a:solidFill>
                          <a:schemeClr val="lt1"/>
                        </a:solidFill>
                        <a:latin typeface="Questrial"/>
                        <a:ea typeface="Questrial"/>
                        <a:cs typeface="Questrial"/>
                        <a:sym typeface="Questrial"/>
                      </a:endParaRP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Questrial"/>
                        <a:buNone/>
                      </a:pPr>
                      <a:r>
                        <a:rPr lang="en-US" sz="2600" b="1" i="0" u="none" strike="noStrike" cap="none" baseline="0" dirty="0">
                          <a:solidFill>
                            <a:srgbClr val="FFFFFF"/>
                          </a:solidFill>
                          <a:latin typeface="Questrial"/>
                          <a:ea typeface="Questrial"/>
                          <a:cs typeface="Questrial"/>
                          <a:sym typeface="Questrial"/>
                        </a:rPr>
                        <a:t>Life Science</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Questrial"/>
                        <a:buNone/>
                      </a:pPr>
                      <a:r>
                        <a:rPr lang="en-US" sz="2600" b="1" i="0" u="none" strike="noStrike" cap="none" baseline="0" dirty="0">
                          <a:solidFill>
                            <a:srgbClr val="FFFFFF"/>
                          </a:solidFill>
                          <a:latin typeface="Questrial"/>
                          <a:ea typeface="Questrial"/>
                          <a:cs typeface="Questrial"/>
                          <a:sym typeface="Questrial"/>
                        </a:rPr>
                        <a:t>Earth Science</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Questrial"/>
                        <a:buNone/>
                      </a:pPr>
                      <a:r>
                        <a:rPr lang="en-US" sz="2600" b="1" i="0" u="none" strike="noStrike" cap="none" baseline="0">
                          <a:solidFill>
                            <a:srgbClr val="FFFFFF"/>
                          </a:solidFill>
                          <a:latin typeface="Questrial"/>
                          <a:ea typeface="Questrial"/>
                          <a:cs typeface="Questrial"/>
                          <a:sym typeface="Questrial"/>
                        </a:rPr>
                        <a:t>Physical Science</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r>
              <a:tr h="909875">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1" i="0" u="none" strike="noStrike" cap="none" baseline="0">
                          <a:solidFill>
                            <a:srgbClr val="000000"/>
                          </a:solidFill>
                          <a:latin typeface="Questrial"/>
                          <a:ea typeface="Questrial"/>
                          <a:cs typeface="Questrial"/>
                          <a:sym typeface="Questrial"/>
                        </a:rPr>
                        <a:t>Elementary School</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4CC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0" i="0" u="none" strike="noStrike" cap="none" baseline="0" dirty="0">
                          <a:solidFill>
                            <a:srgbClr val="000000"/>
                          </a:solidFill>
                          <a:latin typeface="Questrial"/>
                          <a:ea typeface="Questrial"/>
                          <a:cs typeface="Questrial"/>
                          <a:sym typeface="Questrial"/>
                        </a:rPr>
                        <a:t>Joanie Appleseed</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4CC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0" i="0" u="none" strike="noStrike" cap="none" baseline="0" dirty="0">
                          <a:solidFill>
                            <a:srgbClr val="000000"/>
                          </a:solidFill>
                          <a:latin typeface="Questrial"/>
                          <a:ea typeface="Questrial"/>
                          <a:cs typeface="Questrial"/>
                          <a:sym typeface="Questrial"/>
                        </a:rPr>
                        <a:t>Bricks for </a:t>
                      </a:r>
                      <a:r>
                        <a:rPr lang="en-US" sz="2600" b="0" i="0" u="none" strike="noStrike" cap="none" baseline="0" dirty="0" smtClean="0">
                          <a:solidFill>
                            <a:srgbClr val="000000"/>
                          </a:solidFill>
                          <a:latin typeface="Questrial"/>
                          <a:ea typeface="Questrial"/>
                          <a:cs typeface="Questrial"/>
                          <a:sym typeface="Questrial"/>
                        </a:rPr>
                        <a:t>Pigs</a:t>
                      </a:r>
                      <a:r>
                        <a:rPr lang="en-US" sz="2600" b="0" i="0" u="none" strike="noStrike" cap="none" baseline="0" dirty="0" smtClean="0">
                          <a:solidFill>
                            <a:srgbClr val="000000"/>
                          </a:solidFill>
                          <a:latin typeface="Questrial"/>
                          <a:ea typeface="Questrial"/>
                          <a:cs typeface="Questrial"/>
                          <a:sym typeface="Questrial"/>
                          <a:hlinkClick r:id="rId4"/>
                        </a:rPr>
                        <a:t>http://www.ode.state.or.us/search/page/?=4174</a:t>
                      </a:r>
                      <a:endParaRPr lang="en-US" sz="2600" b="0" i="0" u="none" strike="noStrike" cap="none" baseline="0" dirty="0">
                        <a:solidFill>
                          <a:srgbClr val="000000"/>
                        </a:solidFill>
                        <a:latin typeface="Questrial"/>
                        <a:ea typeface="Questrial"/>
                        <a:cs typeface="Questrial"/>
                        <a:sym typeface="Questrial"/>
                      </a:endParaRP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4CC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0" i="0" u="none" strike="noStrike" cap="none" baseline="0">
                          <a:solidFill>
                            <a:srgbClr val="000000"/>
                          </a:solidFill>
                          <a:latin typeface="Questrial"/>
                          <a:ea typeface="Questrial"/>
                          <a:cs typeface="Questrial"/>
                          <a:sym typeface="Questrial"/>
                        </a:rPr>
                        <a:t>Toad’s Car</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4CCCC"/>
                    </a:solidFill>
                  </a:tcPr>
                </a:tc>
              </a:tr>
              <a:tr h="912150">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1" i="0" u="none" strike="noStrike" cap="none" baseline="0">
                          <a:solidFill>
                            <a:srgbClr val="000000"/>
                          </a:solidFill>
                          <a:latin typeface="Questrial"/>
                          <a:ea typeface="Questrial"/>
                          <a:cs typeface="Questrial"/>
                          <a:sym typeface="Questrial"/>
                        </a:rPr>
                        <a:t>Middle School</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2E7E7"/>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0" i="0" u="none" strike="noStrike" cap="none" baseline="0">
                          <a:solidFill>
                            <a:srgbClr val="000000"/>
                          </a:solidFill>
                          <a:latin typeface="Questrial"/>
                          <a:ea typeface="Questrial"/>
                          <a:cs typeface="Questrial"/>
                          <a:sym typeface="Questrial"/>
                        </a:rPr>
                        <a:t>Franken Plants</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2E7E7"/>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0" i="0" u="none" strike="noStrike" cap="none" baseline="0">
                          <a:solidFill>
                            <a:srgbClr val="000000"/>
                          </a:solidFill>
                          <a:latin typeface="Questrial"/>
                          <a:ea typeface="Questrial"/>
                          <a:cs typeface="Questrial"/>
                          <a:sym typeface="Questrial"/>
                        </a:rPr>
                        <a:t>Bioswales</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2E7E7"/>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0" i="0" u="none" strike="noStrike" cap="none" baseline="0">
                          <a:solidFill>
                            <a:srgbClr val="000000"/>
                          </a:solidFill>
                          <a:latin typeface="Questrial"/>
                          <a:ea typeface="Questrial"/>
                          <a:cs typeface="Questrial"/>
                          <a:sym typeface="Questrial"/>
                        </a:rPr>
                        <a:t>Ultimate Speed Challenge</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F2E7E7"/>
                    </a:solidFill>
                  </a:tcPr>
                </a:tc>
              </a:tr>
              <a:tr h="909875">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1" i="0" u="none" strike="noStrike" cap="none" baseline="0" dirty="0">
                          <a:solidFill>
                            <a:srgbClr val="000000"/>
                          </a:solidFill>
                          <a:latin typeface="Questrial"/>
                          <a:ea typeface="Questrial"/>
                          <a:cs typeface="Questrial"/>
                          <a:sym typeface="Questrial"/>
                        </a:rPr>
                        <a:t>High School</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4CC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0" i="0" u="none" strike="noStrike" cap="none" baseline="0">
                          <a:solidFill>
                            <a:srgbClr val="000000"/>
                          </a:solidFill>
                          <a:latin typeface="Questrial"/>
                          <a:ea typeface="Questrial"/>
                          <a:cs typeface="Questrial"/>
                          <a:sym typeface="Questrial"/>
                        </a:rPr>
                        <a:t>Biofuel from Algae</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4CC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0" i="0" u="none" strike="noStrike" cap="none" baseline="0">
                          <a:solidFill>
                            <a:srgbClr val="000000"/>
                          </a:solidFill>
                          <a:latin typeface="Questrial"/>
                          <a:ea typeface="Questrial"/>
                          <a:cs typeface="Questrial"/>
                          <a:sym typeface="Questrial"/>
                        </a:rPr>
                        <a:t>Calorimeter (Chemistry)</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4CC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2600" b="0" i="0" u="none" strike="noStrike" cap="none" baseline="0" dirty="0" err="1">
                          <a:solidFill>
                            <a:srgbClr val="000000"/>
                          </a:solidFill>
                          <a:latin typeface="Questrial"/>
                          <a:ea typeface="Questrial"/>
                          <a:cs typeface="Questrial"/>
                          <a:sym typeface="Questrial"/>
                        </a:rPr>
                        <a:t>Littlefoot’s</a:t>
                      </a:r>
                      <a:r>
                        <a:rPr lang="en-US" sz="2600" b="0" i="0" u="none" strike="noStrike" cap="none" baseline="0" dirty="0">
                          <a:solidFill>
                            <a:srgbClr val="000000"/>
                          </a:solidFill>
                          <a:latin typeface="Questrial"/>
                          <a:ea typeface="Questrial"/>
                          <a:cs typeface="Questrial"/>
                          <a:sym typeface="Questrial"/>
                        </a:rPr>
                        <a:t> Ride</a:t>
                      </a:r>
                    </a:p>
                  </a:txBody>
                  <a:tcPr marL="0" marR="0" marT="65025" marB="65025">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4CCCC"/>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rgbClr val="99CCFF"/>
                </a:solidFill>
              </a:rPr>
              <a:t>General Resources</a:t>
            </a:r>
            <a:endParaRPr lang="en-US" sz="6000" dirty="0">
              <a:solidFill>
                <a:srgbClr val="99CCFF"/>
              </a:solidFill>
            </a:endParaRPr>
          </a:p>
        </p:txBody>
      </p:sp>
      <p:sp>
        <p:nvSpPr>
          <p:cNvPr id="3" name="Text Placeholder 2"/>
          <p:cNvSpPr>
            <a:spLocks noGrp="1"/>
          </p:cNvSpPr>
          <p:nvPr>
            <p:ph type="body" idx="1"/>
          </p:nvPr>
        </p:nvSpPr>
        <p:spPr>
          <a:xfrm>
            <a:off x="650239" y="1905000"/>
            <a:ext cx="11704200" cy="6934200"/>
          </a:xfrm>
        </p:spPr>
        <p:txBody>
          <a:bodyPr/>
          <a:lstStyle/>
          <a:p>
            <a:pPr algn="ctr"/>
            <a:endParaRPr lang="en-US" sz="4000" dirty="0" smtClean="0">
              <a:latin typeface="+mj-lt"/>
            </a:endParaRPr>
          </a:p>
          <a:p>
            <a:r>
              <a:rPr lang="en-US" sz="4000" dirty="0" smtClean="0">
                <a:latin typeface="+mj-lt"/>
              </a:rPr>
              <a:t/>
            </a:r>
            <a:br>
              <a:rPr lang="en-US" sz="4000" dirty="0" smtClean="0">
                <a:latin typeface="+mj-lt"/>
              </a:rPr>
            </a:br>
            <a:r>
              <a:rPr lang="en-US" sz="4000" dirty="0" smtClean="0">
                <a:latin typeface="+mj-lt"/>
              </a:rPr>
              <a:t>Next Generation Science Standards &amp; Appendices</a:t>
            </a:r>
          </a:p>
          <a:p>
            <a:endParaRPr lang="en-US" sz="4000" dirty="0" smtClean="0">
              <a:latin typeface="+mj-lt"/>
            </a:endParaRPr>
          </a:p>
          <a:p>
            <a:endParaRPr lang="en-US" sz="4000" dirty="0" smtClean="0">
              <a:latin typeface="+mj-lt"/>
            </a:endParaRPr>
          </a:p>
          <a:p>
            <a:pPr>
              <a:buFont typeface="Arial" pitchFamily="34" charset="0"/>
              <a:buChar char="•"/>
            </a:pPr>
            <a:endParaRPr lang="en-US" sz="2800" dirty="0">
              <a:latin typeface="+mj-lt"/>
            </a:endParaRPr>
          </a:p>
        </p:txBody>
      </p:sp>
      <p:pic>
        <p:nvPicPr>
          <p:cNvPr id="3074" name="Picture 2">
            <a:hlinkClick r:id="rId3"/>
          </p:cNvPr>
          <p:cNvPicPr>
            <a:picLocks noChangeAspect="1" noChangeArrowheads="1"/>
          </p:cNvPicPr>
          <p:nvPr/>
        </p:nvPicPr>
        <p:blipFill>
          <a:blip r:embed="rId4"/>
          <a:srcRect/>
          <a:stretch>
            <a:fillRect/>
          </a:stretch>
        </p:blipFill>
        <p:spPr bwMode="auto">
          <a:xfrm>
            <a:off x="1016000" y="4267200"/>
            <a:ext cx="11253731"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rgbClr val="99CCFF"/>
                </a:solidFill>
              </a:rPr>
              <a:t>General Resources</a:t>
            </a:r>
            <a:endParaRPr lang="en-US" sz="6000" dirty="0">
              <a:solidFill>
                <a:srgbClr val="99CCFF"/>
              </a:solidFill>
            </a:endParaRPr>
          </a:p>
        </p:txBody>
      </p:sp>
      <p:sp>
        <p:nvSpPr>
          <p:cNvPr id="3" name="Text Placeholder 2"/>
          <p:cNvSpPr>
            <a:spLocks noGrp="1"/>
          </p:cNvSpPr>
          <p:nvPr>
            <p:ph type="body" idx="1"/>
          </p:nvPr>
        </p:nvSpPr>
        <p:spPr>
          <a:xfrm>
            <a:off x="650239" y="1905000"/>
            <a:ext cx="11704200" cy="6934200"/>
          </a:xfrm>
        </p:spPr>
        <p:txBody>
          <a:bodyPr/>
          <a:lstStyle/>
          <a:p>
            <a:pPr algn="ctr"/>
            <a:endParaRPr lang="en-US" sz="4000" dirty="0" smtClean="0">
              <a:latin typeface="+mj-lt"/>
            </a:endParaRPr>
          </a:p>
          <a:p>
            <a:r>
              <a:rPr lang="en-US" sz="4000" dirty="0" smtClean="0">
                <a:latin typeface="+mj-lt"/>
              </a:rPr>
              <a:t>National Academies Press</a:t>
            </a:r>
          </a:p>
          <a:p>
            <a:r>
              <a:rPr lang="en-US" sz="2800" dirty="0" smtClean="0">
                <a:latin typeface="+mj-lt"/>
              </a:rPr>
              <a:t>All publications can be read online or downloaded as PDFs for free</a:t>
            </a:r>
            <a:endParaRPr lang="en-US" sz="2800" dirty="0">
              <a:latin typeface="+mj-lt"/>
            </a:endParaRPr>
          </a:p>
        </p:txBody>
      </p:sp>
      <p:pic>
        <p:nvPicPr>
          <p:cNvPr id="4" name="Picture 3" descr="NGSS.jpg">
            <a:hlinkClick r:id="rId3"/>
          </p:cNvPr>
          <p:cNvPicPr>
            <a:picLocks noChangeAspect="1"/>
          </p:cNvPicPr>
          <p:nvPr/>
        </p:nvPicPr>
        <p:blipFill>
          <a:blip r:embed="rId4"/>
          <a:stretch>
            <a:fillRect/>
          </a:stretch>
        </p:blipFill>
        <p:spPr>
          <a:xfrm>
            <a:off x="1473200" y="5181600"/>
            <a:ext cx="4322245" cy="3563451"/>
          </a:xfrm>
          <a:prstGeom prst="rect">
            <a:avLst/>
          </a:prstGeom>
        </p:spPr>
      </p:pic>
      <p:pic>
        <p:nvPicPr>
          <p:cNvPr id="5" name="Picture 4" descr="Framework.jpg">
            <a:hlinkClick r:id="rId5"/>
          </p:cNvPr>
          <p:cNvPicPr>
            <a:picLocks noChangeAspect="1"/>
          </p:cNvPicPr>
          <p:nvPr/>
        </p:nvPicPr>
        <p:blipFill>
          <a:blip r:embed="rId6"/>
          <a:stretch>
            <a:fillRect/>
          </a:stretch>
        </p:blipFill>
        <p:spPr>
          <a:xfrm>
            <a:off x="6654800" y="4191000"/>
            <a:ext cx="3817955" cy="463245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rgbClr val="99CCFF"/>
                </a:solidFill>
              </a:rPr>
              <a:t>General Resources</a:t>
            </a:r>
            <a:endParaRPr lang="en-US" sz="6000" dirty="0">
              <a:solidFill>
                <a:srgbClr val="99CCFF"/>
              </a:solidFill>
            </a:endParaRPr>
          </a:p>
        </p:txBody>
      </p:sp>
      <p:sp>
        <p:nvSpPr>
          <p:cNvPr id="3" name="Text Placeholder 2"/>
          <p:cNvSpPr>
            <a:spLocks noGrp="1"/>
          </p:cNvSpPr>
          <p:nvPr>
            <p:ph type="body" idx="1"/>
          </p:nvPr>
        </p:nvSpPr>
        <p:spPr>
          <a:xfrm>
            <a:off x="650239" y="1905000"/>
            <a:ext cx="11704200" cy="6934200"/>
          </a:xfrm>
        </p:spPr>
        <p:txBody>
          <a:bodyPr/>
          <a:lstStyle/>
          <a:p>
            <a:pPr algn="ctr"/>
            <a:endParaRPr lang="en-US" sz="4000" dirty="0" smtClean="0">
              <a:latin typeface="+mj-lt"/>
            </a:endParaRPr>
          </a:p>
          <a:p>
            <a:r>
              <a:rPr lang="en-US" sz="4000" dirty="0" smtClean="0">
                <a:latin typeface="+mj-lt"/>
              </a:rPr>
              <a:t>Four new videos from Achieve and Teaching Channel</a:t>
            </a:r>
          </a:p>
          <a:p>
            <a:endParaRPr lang="en-US" sz="2800" dirty="0">
              <a:latin typeface="+mj-lt"/>
            </a:endParaRPr>
          </a:p>
        </p:txBody>
      </p:sp>
      <p:pic>
        <p:nvPicPr>
          <p:cNvPr id="4098" name="Picture 2">
            <a:hlinkClick r:id="rId3"/>
          </p:cNvPr>
          <p:cNvPicPr>
            <a:picLocks noChangeAspect="1" noChangeArrowheads="1"/>
          </p:cNvPicPr>
          <p:nvPr/>
        </p:nvPicPr>
        <p:blipFill>
          <a:blip r:embed="rId4"/>
          <a:srcRect/>
          <a:stretch>
            <a:fillRect/>
          </a:stretch>
        </p:blipFill>
        <p:spPr bwMode="auto">
          <a:xfrm>
            <a:off x="1168400" y="5334000"/>
            <a:ext cx="5448300" cy="3409950"/>
          </a:xfrm>
          <a:prstGeom prst="rect">
            <a:avLst/>
          </a:prstGeom>
          <a:noFill/>
          <a:ln w="9525">
            <a:noFill/>
            <a:miter lim="800000"/>
            <a:headEnd/>
            <a:tailEnd/>
          </a:ln>
        </p:spPr>
      </p:pic>
      <p:pic>
        <p:nvPicPr>
          <p:cNvPr id="4099" name="Picture 3">
            <a:hlinkClick r:id="rId3"/>
          </p:cNvPr>
          <p:cNvPicPr>
            <a:picLocks noChangeAspect="1" noChangeArrowheads="1"/>
          </p:cNvPicPr>
          <p:nvPr/>
        </p:nvPicPr>
        <p:blipFill>
          <a:blip r:embed="rId5"/>
          <a:srcRect/>
          <a:stretch>
            <a:fillRect/>
          </a:stretch>
        </p:blipFill>
        <p:spPr bwMode="auto">
          <a:xfrm>
            <a:off x="5207000" y="4038600"/>
            <a:ext cx="546735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Shape 381">
            <a:hlinkClick r:id="rId3"/>
          </p:cNvPr>
          <p:cNvPicPr preferRelativeResize="0"/>
          <p:nvPr/>
        </p:nvPicPr>
        <p:blipFill>
          <a:blip r:embed="rId4">
            <a:alphaModFix/>
          </a:blip>
          <a:stretch>
            <a:fillRect/>
          </a:stretch>
        </p:blipFill>
        <p:spPr>
          <a:xfrm>
            <a:off x="939800" y="914400"/>
            <a:ext cx="11218025" cy="81372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l="27946" r="27945"/>
          <a:stretch/>
        </p:blipFill>
        <p:spPr>
          <a:xfrm>
            <a:off x="134393" y="570308"/>
            <a:ext cx="5742108" cy="8613159"/>
          </a:xfrm>
          <a:prstGeom prst="rect">
            <a:avLst/>
          </a:prstGeom>
          <a:noFill/>
          <a:ln>
            <a:noFill/>
          </a:ln>
        </p:spPr>
      </p:pic>
      <p:sp>
        <p:nvSpPr>
          <p:cNvPr id="111" name="Shape 111"/>
          <p:cNvSpPr txBox="1">
            <a:spLocks noGrp="1"/>
          </p:cNvSpPr>
          <p:nvPr>
            <p:ph type="title"/>
          </p:nvPr>
        </p:nvSpPr>
        <p:spPr>
          <a:xfrm>
            <a:off x="7226300" y="609600"/>
            <a:ext cx="5080000" cy="1854200"/>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4275" b="0" i="0" u="none" strike="noStrike" cap="none" baseline="0" dirty="0">
                <a:solidFill>
                  <a:srgbClr val="99CCFF"/>
                </a:solidFill>
                <a:latin typeface="Trebuchet MS" pitchFamily="34" charset="0"/>
                <a:ea typeface="Georgia"/>
                <a:cs typeface="Georgia"/>
                <a:sym typeface="Georgia"/>
              </a:rPr>
              <a:t>REVIEW GOALS &amp; OBJECTIVES</a:t>
            </a:r>
          </a:p>
        </p:txBody>
      </p:sp>
      <p:sp>
        <p:nvSpPr>
          <p:cNvPr id="112" name="Shape 112"/>
          <p:cNvSpPr txBox="1">
            <a:spLocks noGrp="1"/>
          </p:cNvSpPr>
          <p:nvPr>
            <p:ph type="body" idx="1"/>
          </p:nvPr>
        </p:nvSpPr>
        <p:spPr>
          <a:xfrm>
            <a:off x="7239000" y="2825750"/>
            <a:ext cx="5080000" cy="6057899"/>
          </a:xfrm>
          <a:prstGeom prst="rect">
            <a:avLst/>
          </a:prstGeom>
          <a:noFill/>
          <a:ln>
            <a:noFill/>
          </a:ln>
        </p:spPr>
        <p:txBody>
          <a:bodyPr lIns="0" tIns="0" rIns="0" bIns="0" anchor="ctr" anchorCtr="0">
            <a:noAutofit/>
          </a:bodyPr>
          <a:lstStyle/>
          <a:p>
            <a:pPr marL="457200" marR="0" lvl="0" indent="-413766" algn="l" rtl="0">
              <a:spcBef>
                <a:spcPts val="0"/>
              </a:spcBef>
              <a:buClr>
                <a:schemeClr val="lt1"/>
              </a:buClr>
              <a:buSzPct val="100551"/>
              <a:buFont typeface="Georgia"/>
              <a:buChar char="●"/>
            </a:pPr>
            <a:r>
              <a:rPr lang="en-US" sz="3200" dirty="0">
                <a:latin typeface="+mj-lt"/>
                <a:ea typeface="Georgia"/>
                <a:cs typeface="Georgia"/>
                <a:sym typeface="Georgia"/>
              </a:rPr>
              <a:t>Basic </a:t>
            </a:r>
            <a:r>
              <a:rPr lang="en-US" sz="3200" dirty="0" smtClean="0">
                <a:latin typeface="+mj-lt"/>
                <a:ea typeface="Georgia"/>
                <a:cs typeface="Georgia"/>
                <a:sym typeface="Georgia"/>
              </a:rPr>
              <a:t>understanding </a:t>
            </a:r>
            <a:r>
              <a:rPr lang="en-US" sz="3200" dirty="0">
                <a:latin typeface="+mj-lt"/>
                <a:ea typeface="Georgia"/>
                <a:cs typeface="Georgia"/>
                <a:sym typeface="Georgia"/>
              </a:rPr>
              <a:t>of Oregon Science Standards </a:t>
            </a:r>
          </a:p>
          <a:p>
            <a:pPr marL="0" marR="0" lvl="0" algn="l" rtl="0">
              <a:spcBef>
                <a:spcPts val="0"/>
              </a:spcBef>
              <a:buNone/>
            </a:pPr>
            <a:endParaRPr sz="3200" dirty="0">
              <a:latin typeface="+mj-lt"/>
              <a:ea typeface="Georgia"/>
              <a:cs typeface="Georgia"/>
              <a:sym typeface="Georgia"/>
            </a:endParaRPr>
          </a:p>
          <a:p>
            <a:pPr marL="457200" marR="0" lvl="0" indent="-413766" algn="l" rtl="0">
              <a:spcBef>
                <a:spcPts val="0"/>
              </a:spcBef>
              <a:buClr>
                <a:schemeClr val="lt1"/>
              </a:buClr>
              <a:buSzPct val="100551"/>
              <a:buFont typeface="Georgia"/>
              <a:buChar char="●"/>
            </a:pPr>
            <a:r>
              <a:rPr lang="en-US" sz="3200" dirty="0" smtClean="0">
                <a:latin typeface="+mj-lt"/>
                <a:ea typeface="Georgia"/>
                <a:cs typeface="Georgia"/>
                <a:sym typeface="Georgia"/>
              </a:rPr>
              <a:t>NGSS history and examples</a:t>
            </a:r>
            <a:endParaRPr lang="en-US" sz="3200" dirty="0">
              <a:latin typeface="+mj-lt"/>
              <a:ea typeface="Georgia"/>
              <a:cs typeface="Georgia"/>
              <a:sym typeface="Georgia"/>
            </a:endParaRPr>
          </a:p>
          <a:p>
            <a:pPr marL="0" marR="0" lvl="0" algn="l" rtl="0">
              <a:spcBef>
                <a:spcPts val="0"/>
              </a:spcBef>
              <a:buNone/>
            </a:pPr>
            <a:endParaRPr sz="3200" dirty="0">
              <a:latin typeface="+mj-lt"/>
              <a:ea typeface="Georgia"/>
              <a:cs typeface="Georgia"/>
              <a:sym typeface="Georgia"/>
            </a:endParaRPr>
          </a:p>
          <a:p>
            <a:pPr marL="457200" marR="0" lvl="0" indent="-413766" algn="l" rtl="0">
              <a:spcBef>
                <a:spcPts val="0"/>
              </a:spcBef>
              <a:buClr>
                <a:srgbClr val="FFFFFF"/>
              </a:buClr>
              <a:buSzPct val="97200"/>
              <a:buFont typeface="Georgia"/>
              <a:buChar char="●"/>
            </a:pPr>
            <a:r>
              <a:rPr lang="en-US" sz="3200" dirty="0" smtClean="0">
                <a:solidFill>
                  <a:srgbClr val="FFFFFF"/>
                </a:solidFill>
                <a:latin typeface="+mj-lt"/>
                <a:ea typeface="Georgia"/>
                <a:cs typeface="Georgia"/>
                <a:sym typeface="Georgia"/>
              </a:rPr>
              <a:t>Connections </a:t>
            </a:r>
            <a:r>
              <a:rPr lang="en-US" sz="3200" dirty="0">
                <a:solidFill>
                  <a:srgbClr val="FFFFFF"/>
                </a:solidFill>
                <a:latin typeface="+mj-lt"/>
                <a:ea typeface="Georgia"/>
                <a:cs typeface="Georgia"/>
                <a:sym typeface="Georgia"/>
              </a:rPr>
              <a:t>between NGSS and CCSS</a:t>
            </a:r>
          </a:p>
          <a:p>
            <a:pPr marL="0" marR="0" lvl="0" algn="l" rtl="0">
              <a:spcBef>
                <a:spcPts val="0"/>
              </a:spcBef>
              <a:buNone/>
            </a:pPr>
            <a:endParaRPr sz="3200" dirty="0">
              <a:latin typeface="+mj-lt"/>
              <a:ea typeface="Georgia"/>
              <a:cs typeface="Georgia"/>
              <a:sym typeface="Georgia"/>
            </a:endParaRPr>
          </a:p>
          <a:p>
            <a:pPr marL="457200" marR="0" lvl="0" indent="-413766" algn="l" rtl="0">
              <a:spcBef>
                <a:spcPts val="0"/>
              </a:spcBef>
              <a:buClr>
                <a:schemeClr val="lt1"/>
              </a:buClr>
              <a:buSzPct val="100551"/>
              <a:buFont typeface="Georgia"/>
              <a:buChar char="●"/>
            </a:pPr>
            <a:r>
              <a:rPr lang="en-US" sz="3200" dirty="0">
                <a:latin typeface="+mj-lt"/>
                <a:ea typeface="Georgia"/>
                <a:cs typeface="Georgia"/>
                <a:sym typeface="Georgia"/>
              </a:rPr>
              <a:t>Library resources and support systems</a:t>
            </a:r>
          </a:p>
          <a:p>
            <a:pPr marL="0" marR="0" lvl="0" algn="l" rtl="0">
              <a:spcBef>
                <a:spcPts val="3400"/>
              </a:spcBef>
              <a:buNone/>
            </a:pPr>
            <a:endParaRPr sz="2916" b="0" i="0" u="none" strike="noStrike" cap="none" baseline="0" dirty="0">
              <a:solidFill>
                <a:srgbClr val="FFFFFF"/>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50" y="0"/>
            <a:ext cx="13004699" cy="1625699"/>
          </a:xfrm>
          <a:prstGeom prst="rect">
            <a:avLst/>
          </a:prstGeom>
          <a:ln w="9525" cap="flat">
            <a:noFill/>
            <a:prstDash val="solid"/>
            <a:round/>
            <a:headEnd type="none" w="med" len="med"/>
            <a:tailEnd type="none" w="med" len="med"/>
          </a:ln>
        </p:spPr>
        <p:txBody>
          <a:bodyPr lIns="130025" tIns="130025" rIns="130025" bIns="130025" anchor="b" anchorCtr="0">
            <a:noAutofit/>
          </a:bodyPr>
          <a:lstStyle/>
          <a:p>
            <a:pPr algn="ctr">
              <a:spcBef>
                <a:spcPts val="0"/>
              </a:spcBef>
              <a:buNone/>
            </a:pPr>
            <a:r>
              <a:rPr lang="en-US" sz="6000" b="0" dirty="0">
                <a:solidFill>
                  <a:srgbClr val="99CCFF"/>
                </a:solidFill>
                <a:latin typeface="Trebuchet MS" pitchFamily="34" charset="0"/>
                <a:ea typeface="Georgia"/>
                <a:cs typeface="Georgia"/>
                <a:sym typeface="Georgia"/>
              </a:rPr>
              <a:t>What Are the NGSS?</a:t>
            </a:r>
          </a:p>
        </p:txBody>
      </p:sp>
      <p:sp>
        <p:nvSpPr>
          <p:cNvPr id="118" name="Shape 118"/>
          <p:cNvSpPr txBox="1">
            <a:spLocks noGrp="1"/>
          </p:cNvSpPr>
          <p:nvPr>
            <p:ph type="body" idx="1"/>
          </p:nvPr>
        </p:nvSpPr>
        <p:spPr>
          <a:xfrm>
            <a:off x="650239" y="2275840"/>
            <a:ext cx="11704200" cy="7065000"/>
          </a:xfrm>
          <a:prstGeom prst="rect">
            <a:avLst/>
          </a:prstGeom>
        </p:spPr>
        <p:txBody>
          <a:bodyPr lIns="130025" tIns="130025" rIns="130025" bIns="130025" anchor="t" anchorCtr="0">
            <a:noAutofit/>
          </a:bodyPr>
          <a:lstStyle/>
          <a:p>
            <a:pPr marL="647700" lvl="0" indent="-571500" rtl="0">
              <a:spcBef>
                <a:spcPts val="0"/>
              </a:spcBef>
              <a:buClr>
                <a:schemeClr val="lt1"/>
              </a:buClr>
              <a:buSzPct val="100000"/>
              <a:buFont typeface="Arial"/>
              <a:buChar char="●"/>
            </a:pPr>
            <a:r>
              <a:rPr lang="en-US" sz="4000" dirty="0">
                <a:latin typeface="+mj-lt"/>
                <a:ea typeface="Georgia"/>
                <a:cs typeface="Georgia"/>
                <a:sym typeface="Georgia"/>
              </a:rPr>
              <a:t>Nationally-developed science standards</a:t>
            </a:r>
          </a:p>
          <a:p>
            <a:pPr marL="647700" lvl="0" indent="-571500" rtl="0">
              <a:spcBef>
                <a:spcPts val="0"/>
              </a:spcBef>
              <a:buClr>
                <a:schemeClr val="lt1"/>
              </a:buClr>
              <a:buSzPct val="100000"/>
              <a:buFont typeface="Arial"/>
              <a:buChar char="●"/>
            </a:pPr>
            <a:r>
              <a:rPr lang="en-US" sz="4000" dirty="0">
                <a:latin typeface="+mj-lt"/>
                <a:ea typeface="Georgia"/>
                <a:cs typeface="Georgia"/>
                <a:sym typeface="Georgia"/>
              </a:rPr>
              <a:t>Internationally benchmarked</a:t>
            </a:r>
          </a:p>
          <a:p>
            <a:pPr marL="647700" lvl="0" indent="-571500" rtl="0">
              <a:spcBef>
                <a:spcPts val="0"/>
              </a:spcBef>
              <a:buClr>
                <a:schemeClr val="lt1"/>
              </a:buClr>
              <a:buSzPct val="100000"/>
              <a:buFont typeface="Arial"/>
              <a:buChar char="●"/>
            </a:pPr>
            <a:r>
              <a:rPr lang="en-US" sz="4000" dirty="0">
                <a:latin typeface="+mj-lt"/>
                <a:ea typeface="Georgia"/>
                <a:cs typeface="Georgia"/>
                <a:sym typeface="Georgia"/>
              </a:rPr>
              <a:t>Written by scientists, engineers, and educators</a:t>
            </a:r>
          </a:p>
          <a:p>
            <a:pPr marL="647700" lvl="0" indent="-571500" rtl="0">
              <a:spcBef>
                <a:spcPts val="0"/>
              </a:spcBef>
              <a:buClr>
                <a:schemeClr val="lt1"/>
              </a:buClr>
              <a:buSzPct val="100000"/>
              <a:buFont typeface="Arial"/>
              <a:buChar char="●"/>
            </a:pPr>
            <a:r>
              <a:rPr lang="en-US" sz="4000" dirty="0">
                <a:latin typeface="+mj-lt"/>
                <a:ea typeface="Georgia"/>
                <a:cs typeface="Georgia"/>
                <a:sym typeface="Georgia"/>
              </a:rPr>
              <a:t>Oregon contribution: writing and review</a:t>
            </a:r>
          </a:p>
          <a:p>
            <a:pPr marL="647700" lvl="0" indent="-571500" rtl="0">
              <a:spcBef>
                <a:spcPts val="0"/>
              </a:spcBef>
              <a:buClr>
                <a:schemeClr val="lt1"/>
              </a:buClr>
              <a:buSzPct val="100000"/>
              <a:buFont typeface="Arial"/>
              <a:buChar char="●"/>
            </a:pPr>
            <a:r>
              <a:rPr lang="en-US" sz="4000" dirty="0">
                <a:latin typeface="+mj-lt"/>
                <a:ea typeface="Georgia"/>
                <a:cs typeface="Georgia"/>
                <a:sym typeface="Georgia"/>
              </a:rPr>
              <a:t>Adopted by Oregon in March 2014</a:t>
            </a:r>
          </a:p>
          <a:p>
            <a:pPr marL="647700" lvl="0" indent="-571500">
              <a:spcBef>
                <a:spcPts val="0"/>
              </a:spcBef>
              <a:buClr>
                <a:schemeClr val="lt1"/>
              </a:buClr>
              <a:buSzPct val="100000"/>
              <a:buFont typeface="Arial"/>
              <a:buChar char="●"/>
            </a:pPr>
            <a:r>
              <a:rPr lang="en-US" sz="4000" dirty="0">
                <a:latin typeface="+mj-lt"/>
                <a:ea typeface="Georgia"/>
                <a:cs typeface="Georgia"/>
                <a:sym typeface="Georgia"/>
              </a:rPr>
              <a:t>Full </a:t>
            </a:r>
            <a:r>
              <a:rPr lang="en-US" sz="4000" dirty="0" smtClean="0">
                <a:latin typeface="+mj-lt"/>
                <a:ea typeface="Georgia"/>
                <a:cs typeface="Georgia"/>
                <a:sym typeface="Georgia"/>
              </a:rPr>
              <a:t>implementation </a:t>
            </a:r>
            <a:r>
              <a:rPr lang="en-US" sz="4000" dirty="0">
                <a:latin typeface="+mj-lt"/>
                <a:ea typeface="Georgia"/>
                <a:cs typeface="Georgia"/>
                <a:sym typeface="Georgia"/>
              </a:rPr>
              <a:t>by 2018-2019</a:t>
            </a:r>
          </a:p>
        </p:txBody>
      </p:sp>
      <p:pic>
        <p:nvPicPr>
          <p:cNvPr id="119" name="Shape 119">
            <a:hlinkClick r:id="rId3"/>
          </p:cNvPr>
          <p:cNvPicPr preferRelativeResize="0"/>
          <p:nvPr/>
        </p:nvPicPr>
        <p:blipFill>
          <a:blip r:embed="rId4">
            <a:alphaModFix/>
          </a:blip>
          <a:stretch>
            <a:fillRect/>
          </a:stretch>
        </p:blipFill>
        <p:spPr>
          <a:xfrm>
            <a:off x="4336912" y="7003764"/>
            <a:ext cx="4330986" cy="199893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500" b="0" dirty="0" err="1" smtClean="0">
                <a:solidFill>
                  <a:srgbClr val="99CCFF"/>
                </a:solidFill>
                <a:latin typeface="Trebuchet MS" pitchFamily="34" charset="0"/>
                <a:ea typeface="Georgia"/>
                <a:cs typeface="Georgia"/>
                <a:sym typeface="Georgia"/>
              </a:rPr>
              <a:t>Achieve’s</a:t>
            </a:r>
            <a:r>
              <a:rPr lang="en-US" sz="5500" b="0" dirty="0" smtClean="0">
                <a:solidFill>
                  <a:srgbClr val="99CCFF"/>
                </a:solidFill>
                <a:latin typeface="Trebuchet MS" pitchFamily="34" charset="0"/>
                <a:ea typeface="Georgia"/>
                <a:cs typeface="Georgia"/>
                <a:sym typeface="Georgia"/>
              </a:rPr>
              <a:t> Video Overview of NGSS</a:t>
            </a:r>
            <a:endParaRPr lang="en-US" sz="5500" dirty="0">
              <a:solidFill>
                <a:srgbClr val="99CCFF"/>
              </a:solidFill>
            </a:endParaRPr>
          </a:p>
        </p:txBody>
      </p:sp>
      <p:sp>
        <p:nvSpPr>
          <p:cNvPr id="3" name="Text Placeholder 2"/>
          <p:cNvSpPr>
            <a:spLocks noGrp="1"/>
          </p:cNvSpPr>
          <p:nvPr>
            <p:ph type="body" idx="1"/>
          </p:nvPr>
        </p:nvSpPr>
        <p:spPr/>
        <p:txBody>
          <a:bodyPr/>
          <a:lstStyle/>
          <a:p>
            <a:endParaRPr lang="en-US" dirty="0"/>
          </a:p>
        </p:txBody>
      </p:sp>
      <p:pic>
        <p:nvPicPr>
          <p:cNvPr id="1026" name="Picture 2">
            <a:hlinkClick r:id="rId2"/>
          </p:cNvPr>
          <p:cNvPicPr>
            <a:picLocks noChangeAspect="1" noChangeArrowheads="1"/>
          </p:cNvPicPr>
          <p:nvPr/>
        </p:nvPicPr>
        <p:blipFill>
          <a:blip r:embed="rId3"/>
          <a:srcRect/>
          <a:stretch>
            <a:fillRect/>
          </a:stretch>
        </p:blipFill>
        <p:spPr bwMode="auto">
          <a:xfrm>
            <a:off x="787400" y="2438400"/>
            <a:ext cx="11277600" cy="6584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1783982" y="486313"/>
            <a:ext cx="9105900" cy="1187100"/>
          </a:xfrm>
          <a:prstGeom prst="rect">
            <a:avLst/>
          </a:prstGeom>
          <a:noFill/>
          <a:ln>
            <a:noFill/>
          </a:ln>
        </p:spPr>
        <p:txBody>
          <a:bodyPr lIns="0" tIns="0" rIns="0" bIns="0" anchor="ctr" anchorCtr="0">
            <a:noAutofit/>
          </a:bodyPr>
          <a:lstStyle/>
          <a:p>
            <a:pPr lvl="0" algn="ctr">
              <a:buSzPct val="25000"/>
            </a:pPr>
            <a:r>
              <a:rPr lang="en-US" sz="6000" dirty="0" smtClean="0">
                <a:solidFill>
                  <a:srgbClr val="99CCFF"/>
                </a:solidFill>
                <a:latin typeface="Trebuchet MS" pitchFamily="34" charset="0"/>
                <a:ea typeface="Georgia"/>
                <a:cs typeface="Georgia"/>
                <a:sym typeface="Georgia"/>
              </a:rPr>
              <a:t>Vision &amp; Mission</a:t>
            </a:r>
            <a:endParaRPr lang="en-US" sz="6000" b="0" i="0" u="none" strike="noStrike" cap="none" baseline="0" dirty="0">
              <a:solidFill>
                <a:srgbClr val="99CCFF"/>
              </a:solidFill>
              <a:latin typeface="Trebuchet MS" pitchFamily="34" charset="0"/>
              <a:ea typeface="Arial"/>
              <a:cs typeface="Arial"/>
              <a:sym typeface="Arial"/>
            </a:endParaRPr>
          </a:p>
        </p:txBody>
      </p:sp>
      <p:pic>
        <p:nvPicPr>
          <p:cNvPr id="125" name="Shape 125">
            <a:hlinkClick r:id="rId3"/>
          </p:cNvPr>
          <p:cNvPicPr preferRelativeResize="0"/>
          <p:nvPr/>
        </p:nvPicPr>
        <p:blipFill rotWithShape="1">
          <a:blip r:embed="rId4">
            <a:alphaModFix/>
          </a:blip>
          <a:srcRect/>
          <a:stretch/>
        </p:blipFill>
        <p:spPr>
          <a:xfrm>
            <a:off x="203950" y="1924523"/>
            <a:ext cx="4436699" cy="6216000"/>
          </a:xfrm>
          <a:prstGeom prst="rect">
            <a:avLst/>
          </a:prstGeom>
          <a:noFill/>
          <a:ln>
            <a:noFill/>
          </a:ln>
        </p:spPr>
      </p:pic>
      <p:pic>
        <p:nvPicPr>
          <p:cNvPr id="126" name="Shape 126">
            <a:hlinkClick r:id="rId5"/>
          </p:cNvPr>
          <p:cNvPicPr preferRelativeResize="0"/>
          <p:nvPr/>
        </p:nvPicPr>
        <p:blipFill rotWithShape="1">
          <a:blip r:embed="rId6">
            <a:alphaModFix/>
          </a:blip>
          <a:srcRect/>
          <a:stretch/>
        </p:blipFill>
        <p:spPr>
          <a:xfrm>
            <a:off x="5491791" y="6029576"/>
            <a:ext cx="4436699" cy="3274500"/>
          </a:xfrm>
          <a:prstGeom prst="rect">
            <a:avLst/>
          </a:prstGeom>
          <a:noFill/>
          <a:ln>
            <a:noFill/>
          </a:ln>
        </p:spPr>
      </p:pic>
      <p:pic>
        <p:nvPicPr>
          <p:cNvPr id="127" name="Shape 127"/>
          <p:cNvPicPr preferRelativeResize="0"/>
          <p:nvPr/>
        </p:nvPicPr>
        <p:blipFill rotWithShape="1">
          <a:blip r:embed="rId7">
            <a:alphaModFix/>
          </a:blip>
          <a:srcRect/>
          <a:stretch/>
        </p:blipFill>
        <p:spPr>
          <a:xfrm>
            <a:off x="7450117" y="2203073"/>
            <a:ext cx="5006399" cy="2869499"/>
          </a:xfrm>
          <a:prstGeom prst="rect">
            <a:avLst/>
          </a:prstGeom>
          <a:noFill/>
          <a:ln>
            <a:noFill/>
          </a:ln>
        </p:spPr>
      </p:pic>
      <p:sp>
        <p:nvSpPr>
          <p:cNvPr id="128" name="Shape 128"/>
          <p:cNvSpPr/>
          <p:nvPr/>
        </p:nvSpPr>
        <p:spPr>
          <a:xfrm>
            <a:off x="4982187" y="3826575"/>
            <a:ext cx="2126400" cy="8957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 name="Shape 129"/>
          <p:cNvSpPr/>
          <p:nvPr/>
        </p:nvSpPr>
        <p:spPr>
          <a:xfrm rot="10800000">
            <a:off x="10179340" y="5399692"/>
            <a:ext cx="2388599" cy="2388599"/>
          </a:xfrm>
          <a:prstGeom prst="bentArrow">
            <a:avLst>
              <a:gd name="adj1" fmla="val 25000"/>
              <a:gd name="adj2" fmla="val 25000"/>
              <a:gd name="adj3" fmla="val 25000"/>
              <a:gd name="adj4" fmla="val 4375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ppt_w</p:attrName>
                                        </p:attrNameLst>
                                      </p:cBhvr>
                                      <p:tavLst>
                                        <p:tav tm="0">
                                          <p:val>
                                            <p:strVal val="0"/>
                                          </p:val>
                                        </p:tav>
                                        <p:tav tm="100000">
                                          <p:val>
                                            <p:strVal val="#ppt_w"/>
                                          </p:val>
                                        </p:tav>
                                      </p:tavLst>
                                    </p:anim>
                                    <p:anim calcmode="lin" valueType="num">
                                      <p:cBhvr additive="base">
                                        <p:cTn id="8" dur="1000"/>
                                        <p:tgtEl>
                                          <p:spTgt spid="12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1000"/>
                                        <p:tgtEl>
                                          <p:spTgt spid="1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6"/>
                                        </p:tgtEl>
                                        <p:attrNameLst>
                                          <p:attrName>style.visibility</p:attrName>
                                        </p:attrNameLst>
                                      </p:cBhvr>
                                      <p:to>
                                        <p:strVal val="visible"/>
                                      </p:to>
                                    </p:set>
                                    <p:animEffect transition="in" filter="fade">
                                      <p:cBhvr>
                                        <p:cTn id="18"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50239" y="2275840"/>
            <a:ext cx="11704200" cy="7065000"/>
          </a:xfrm>
          <a:prstGeom prst="rect">
            <a:avLst/>
          </a:prstGeom>
        </p:spPr>
        <p:txBody>
          <a:bodyPr lIns="130025" tIns="130025" rIns="130025" bIns="130025" anchor="t" anchorCtr="0">
            <a:noAutofit/>
          </a:bodyPr>
          <a:lstStyle/>
          <a:p>
            <a:pPr lvl="0" rtl="0">
              <a:spcBef>
                <a:spcPts val="0"/>
              </a:spcBef>
              <a:buClr>
                <a:schemeClr val="dk1"/>
              </a:buClr>
              <a:buSzPct val="42105"/>
              <a:buFont typeface="Arial"/>
              <a:buNone/>
            </a:pPr>
            <a:r>
              <a:rPr lang="en-US" sz="3800" dirty="0">
                <a:latin typeface="Georgia"/>
                <a:ea typeface="Georgia"/>
                <a:cs typeface="Georgia"/>
                <a:sym typeface="Georgia"/>
              </a:rPr>
              <a:t> </a:t>
            </a:r>
            <a:r>
              <a:rPr lang="en-US" sz="3800" dirty="0">
                <a:latin typeface="+mj-lt"/>
                <a:ea typeface="Georgia"/>
                <a:cs typeface="Georgia"/>
                <a:sym typeface="Georgia"/>
              </a:rPr>
              <a:t>[National Research Council] reports consistently highlight that, when provided with equitable learning opportunities, students from diverse backgrounds are capable of engaging in scientific practices and constructing meaning in both science classrooms and informal settings.</a:t>
            </a:r>
          </a:p>
          <a:p>
            <a:pPr lvl="0" rtl="0">
              <a:spcBef>
                <a:spcPts val="0"/>
              </a:spcBef>
              <a:buNone/>
            </a:pPr>
            <a:endParaRPr sz="3400" dirty="0">
              <a:latin typeface="+mj-lt"/>
              <a:ea typeface="Georgia"/>
              <a:cs typeface="Georgia"/>
              <a:sym typeface="Georgia"/>
            </a:endParaRPr>
          </a:p>
          <a:p>
            <a:pPr lvl="0" rtl="0">
              <a:spcBef>
                <a:spcPts val="0"/>
              </a:spcBef>
              <a:buClr>
                <a:schemeClr val="dk1"/>
              </a:buClr>
              <a:buSzPct val="47058"/>
              <a:buFont typeface="Arial"/>
              <a:buNone/>
            </a:pPr>
            <a:r>
              <a:rPr lang="en-US" sz="3400" dirty="0">
                <a:latin typeface="+mj-lt"/>
                <a:ea typeface="Georgia"/>
                <a:cs typeface="Georgia"/>
                <a:sym typeface="Georgia"/>
              </a:rPr>
              <a:t>Source: NGSS Lead States, 2013</a:t>
            </a:r>
          </a:p>
          <a:p>
            <a:pPr lvl="0" rtl="0">
              <a:spcBef>
                <a:spcPts val="0"/>
              </a:spcBef>
              <a:buClr>
                <a:schemeClr val="dk1"/>
              </a:buClr>
              <a:buFont typeface="Arial"/>
              <a:buNone/>
            </a:pPr>
            <a:endParaRPr sz="3400" dirty="0"/>
          </a:p>
          <a:p>
            <a:pPr lvl="0" rtl="0">
              <a:spcBef>
                <a:spcPts val="0"/>
              </a:spcBef>
              <a:buClr>
                <a:schemeClr val="dk1"/>
              </a:buClr>
              <a:buFont typeface="Arial"/>
              <a:buNone/>
            </a:pPr>
            <a:endParaRPr sz="3400" dirty="0"/>
          </a:p>
          <a:p>
            <a:pPr lvl="0" rtl="0">
              <a:spcBef>
                <a:spcPts val="0"/>
              </a:spcBef>
              <a:buClr>
                <a:schemeClr val="dk1"/>
              </a:buClr>
              <a:buFont typeface="Arial"/>
              <a:buNone/>
            </a:pPr>
            <a:endParaRPr sz="3400" dirty="0"/>
          </a:p>
          <a:p>
            <a:pPr lvl="0" rtl="0">
              <a:spcBef>
                <a:spcPts val="0"/>
              </a:spcBef>
              <a:buClr>
                <a:schemeClr val="dk1"/>
              </a:buClr>
              <a:buFont typeface="Arial"/>
              <a:buNone/>
            </a:pPr>
            <a:endParaRPr sz="3400" dirty="0"/>
          </a:p>
          <a:p>
            <a:pPr lvl="0" rtl="0">
              <a:spcBef>
                <a:spcPts val="0"/>
              </a:spcBef>
              <a:buClr>
                <a:schemeClr val="dk1"/>
              </a:buClr>
              <a:buFont typeface="Arial"/>
              <a:buNone/>
            </a:pPr>
            <a:endParaRPr sz="3400" dirty="0"/>
          </a:p>
          <a:p>
            <a:pPr lvl="0" rtl="0">
              <a:spcBef>
                <a:spcPts val="0"/>
              </a:spcBef>
              <a:buNone/>
            </a:pPr>
            <a:endParaRPr sz="2000" dirty="0"/>
          </a:p>
        </p:txBody>
      </p:sp>
      <p:sp>
        <p:nvSpPr>
          <p:cNvPr id="135" name="Shape 135"/>
          <p:cNvSpPr txBox="1">
            <a:spLocks noGrp="1"/>
          </p:cNvSpPr>
          <p:nvPr>
            <p:ph type="title"/>
          </p:nvPr>
        </p:nvSpPr>
        <p:spPr>
          <a:xfrm>
            <a:off x="650239" y="390596"/>
            <a:ext cx="11704200" cy="1625699"/>
          </a:xfrm>
          <a:prstGeom prst="rect">
            <a:avLst/>
          </a:prstGeom>
        </p:spPr>
        <p:txBody>
          <a:bodyPr lIns="130025" tIns="130025" rIns="130025" bIns="130025" anchor="b" anchorCtr="0">
            <a:noAutofit/>
          </a:bodyPr>
          <a:lstStyle/>
          <a:p>
            <a:pPr lvl="0" algn="ctr"/>
            <a:r>
              <a:rPr lang="en-US" sz="6000" b="0" dirty="0" smtClean="0">
                <a:solidFill>
                  <a:srgbClr val="99CCFF"/>
                </a:solidFill>
                <a:latin typeface="Trebuchet MS" pitchFamily="34" charset="0"/>
                <a:ea typeface="Georgia"/>
                <a:cs typeface="Georgia"/>
                <a:sym typeface="Georgia"/>
              </a:rPr>
              <a:t>Science for All Students</a:t>
            </a:r>
            <a:endParaRPr lang="en-US" sz="6000" b="0" dirty="0">
              <a:solidFill>
                <a:srgbClr val="99CCFF"/>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50239" y="390596"/>
            <a:ext cx="11704200" cy="1625699"/>
          </a:xfrm>
          <a:prstGeom prst="rect">
            <a:avLst/>
          </a:prstGeom>
        </p:spPr>
        <p:txBody>
          <a:bodyPr lIns="130025" tIns="130025" rIns="130025" bIns="130025" anchor="b" anchorCtr="0">
            <a:noAutofit/>
          </a:bodyPr>
          <a:lstStyle/>
          <a:p>
            <a:pPr>
              <a:spcBef>
                <a:spcPts val="0"/>
              </a:spcBef>
              <a:buNone/>
            </a:pPr>
            <a:endParaRPr/>
          </a:p>
        </p:txBody>
      </p:sp>
      <p:sp>
        <p:nvSpPr>
          <p:cNvPr id="141" name="Shape 141"/>
          <p:cNvSpPr txBox="1">
            <a:spLocks noGrp="1"/>
          </p:cNvSpPr>
          <p:nvPr>
            <p:ph type="body" idx="1"/>
          </p:nvPr>
        </p:nvSpPr>
        <p:spPr>
          <a:xfrm>
            <a:off x="650239" y="2275840"/>
            <a:ext cx="11704200" cy="7065000"/>
          </a:xfrm>
          <a:prstGeom prst="rect">
            <a:avLst/>
          </a:prstGeom>
        </p:spPr>
        <p:txBody>
          <a:bodyPr lIns="130025" tIns="130025" rIns="130025" bIns="130025" anchor="t" anchorCtr="0">
            <a:noAutofit/>
          </a:bodyPr>
          <a:lstStyle/>
          <a:p>
            <a:pPr>
              <a:spcBef>
                <a:spcPts val="0"/>
              </a:spcBef>
              <a:buNone/>
            </a:pPr>
            <a:endParaRPr/>
          </a:p>
        </p:txBody>
      </p:sp>
      <p:pic>
        <p:nvPicPr>
          <p:cNvPr id="142" name="Shape 142">
            <a:hlinkClick r:id="rId3"/>
          </p:cNvPr>
          <p:cNvPicPr preferRelativeResize="0"/>
          <p:nvPr/>
        </p:nvPicPr>
        <p:blipFill>
          <a:blip r:embed="rId4">
            <a:alphaModFix/>
          </a:blip>
          <a:stretch>
            <a:fillRect/>
          </a:stretch>
        </p:blipFill>
        <p:spPr>
          <a:xfrm>
            <a:off x="321550" y="187575"/>
            <a:ext cx="12386624" cy="91532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7340600" y="990600"/>
            <a:ext cx="5318099" cy="1854299"/>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4000" b="0" i="0" u="none" strike="noStrike" cap="none" baseline="0" dirty="0">
                <a:solidFill>
                  <a:srgbClr val="99CCFF"/>
                </a:solidFill>
                <a:latin typeface="Trebuchet MS" pitchFamily="34" charset="0"/>
                <a:ea typeface="Georgia"/>
                <a:cs typeface="Georgia"/>
                <a:sym typeface="Georgia"/>
              </a:rPr>
              <a:t>KEY PEDAGOGICAL PRACTICES (SHIFTS)</a:t>
            </a:r>
          </a:p>
        </p:txBody>
      </p:sp>
      <p:sp>
        <p:nvSpPr>
          <p:cNvPr id="148" name="Shape 148"/>
          <p:cNvSpPr txBox="1">
            <a:spLocks noGrp="1"/>
          </p:cNvSpPr>
          <p:nvPr>
            <p:ph type="body" idx="1"/>
          </p:nvPr>
        </p:nvSpPr>
        <p:spPr>
          <a:xfrm>
            <a:off x="7239000" y="2362200"/>
            <a:ext cx="5318099" cy="6858000"/>
          </a:xfrm>
          <a:prstGeom prst="rect">
            <a:avLst/>
          </a:prstGeom>
          <a:noFill/>
          <a:ln>
            <a:noFill/>
          </a:ln>
        </p:spPr>
        <p:txBody>
          <a:bodyPr lIns="0" tIns="0" rIns="0" bIns="0" anchor="ctr" anchorCtr="0">
            <a:noAutofit/>
          </a:bodyPr>
          <a:lstStyle/>
          <a:p>
            <a:pPr marL="329191" marR="0" lvl="0" indent="-329191" algn="l" rtl="0">
              <a:spcBef>
                <a:spcPts val="0"/>
              </a:spcBef>
              <a:buClr>
                <a:srgbClr val="FFFFFF"/>
              </a:buClr>
              <a:buSzPct val="90417"/>
              <a:buFont typeface="Georgia"/>
              <a:buChar char="•"/>
            </a:pPr>
            <a:r>
              <a:rPr lang="en-US" sz="2813" b="0" i="0" u="none" strike="noStrike" cap="none" baseline="0" dirty="0" smtClean="0">
                <a:solidFill>
                  <a:srgbClr val="99CCFF"/>
                </a:solidFill>
                <a:latin typeface="+mj-lt"/>
                <a:ea typeface="Georgia"/>
                <a:cs typeface="Georgia"/>
                <a:sym typeface="Georgia"/>
              </a:rPr>
              <a:t>Focus</a:t>
            </a:r>
            <a:r>
              <a:rPr lang="en-US" sz="2813" b="0" i="0" u="none" strike="noStrike" cap="none" baseline="0" dirty="0" smtClean="0">
                <a:solidFill>
                  <a:srgbClr val="FFFFFF"/>
                </a:solidFill>
                <a:latin typeface="+mj-lt"/>
                <a:ea typeface="Georgia"/>
                <a:cs typeface="Georgia"/>
                <a:sym typeface="Georgia"/>
              </a:rPr>
              <a:t>: The standards are </a:t>
            </a:r>
            <a:r>
              <a:rPr lang="en-US" sz="2813" dirty="0">
                <a:solidFill>
                  <a:srgbClr val="FFFFFF"/>
                </a:solidFill>
                <a:latin typeface="+mj-lt"/>
                <a:ea typeface="Georgia"/>
                <a:cs typeface="Georgia"/>
                <a:sym typeface="Georgia"/>
              </a:rPr>
              <a:t>f</a:t>
            </a:r>
            <a:r>
              <a:rPr lang="en-US" sz="2813" b="0" i="0" u="none" strike="noStrike" cap="none" baseline="0" dirty="0">
                <a:solidFill>
                  <a:srgbClr val="FFFFFF"/>
                </a:solidFill>
                <a:latin typeface="+mj-lt"/>
                <a:ea typeface="Georgia"/>
                <a:cs typeface="Georgia"/>
                <a:sym typeface="Georgia"/>
              </a:rPr>
              <a:t>ocused on deeper understanding and application of science content reflecting real-world </a:t>
            </a:r>
            <a:r>
              <a:rPr lang="en-US" sz="2813" dirty="0">
                <a:solidFill>
                  <a:srgbClr val="FFFFFF"/>
                </a:solidFill>
                <a:latin typeface="+mj-lt"/>
                <a:ea typeface="Georgia"/>
                <a:cs typeface="Georgia"/>
                <a:sym typeface="Georgia"/>
              </a:rPr>
              <a:t>phenomena</a:t>
            </a:r>
            <a:r>
              <a:rPr lang="en-US" sz="2813" dirty="0" smtClean="0">
                <a:solidFill>
                  <a:srgbClr val="FFFFFF"/>
                </a:solidFill>
                <a:latin typeface="+mj-lt"/>
                <a:ea typeface="Georgia"/>
                <a:cs typeface="Georgia"/>
                <a:sym typeface="Georgia"/>
              </a:rPr>
              <a:t>.</a:t>
            </a:r>
            <a:endParaRPr sz="2813" dirty="0">
              <a:solidFill>
                <a:srgbClr val="FFFFFF"/>
              </a:solidFill>
              <a:latin typeface="+mj-lt"/>
              <a:ea typeface="Georgia"/>
              <a:cs typeface="Georgia"/>
              <a:sym typeface="Georgia"/>
            </a:endParaRPr>
          </a:p>
          <a:p>
            <a:pPr marL="0" marR="0" lvl="0" indent="0" algn="l" rtl="0">
              <a:spcBef>
                <a:spcPts val="0"/>
              </a:spcBef>
              <a:buClr>
                <a:srgbClr val="000000"/>
              </a:buClr>
              <a:buFont typeface="Arial"/>
              <a:buNone/>
            </a:pPr>
            <a:endParaRPr sz="2813" b="0" i="0" u="none" strike="noStrike" cap="none" baseline="0" dirty="0">
              <a:solidFill>
                <a:srgbClr val="FFFFFF"/>
              </a:solidFill>
              <a:latin typeface="+mj-lt"/>
              <a:ea typeface="Georgia"/>
              <a:cs typeface="Georgia"/>
              <a:sym typeface="Georgia"/>
            </a:endParaRPr>
          </a:p>
          <a:p>
            <a:pPr marL="329191" marR="0" lvl="0" indent="-329191" algn="l" rtl="0">
              <a:spcBef>
                <a:spcPts val="0"/>
              </a:spcBef>
              <a:buClr>
                <a:srgbClr val="FFFFFF"/>
              </a:buClr>
              <a:buSzPct val="90417"/>
              <a:buFont typeface="Georgia"/>
              <a:buChar char="•"/>
            </a:pPr>
            <a:r>
              <a:rPr lang="en-US" sz="2813" b="0" i="0" u="none" strike="noStrike" cap="none" baseline="0" dirty="0">
                <a:solidFill>
                  <a:srgbClr val="99CCFF"/>
                </a:solidFill>
                <a:latin typeface="+mj-lt"/>
                <a:ea typeface="Georgia"/>
                <a:cs typeface="Georgia"/>
                <a:sym typeface="Georgia"/>
              </a:rPr>
              <a:t>Coherence</a:t>
            </a:r>
            <a:r>
              <a:rPr lang="en-US" sz="2813" b="0" i="0" u="none" strike="noStrike" cap="none" baseline="0" dirty="0">
                <a:solidFill>
                  <a:srgbClr val="FFFFFF"/>
                </a:solidFill>
                <a:latin typeface="+mj-lt"/>
                <a:ea typeface="Georgia"/>
                <a:cs typeface="Georgia"/>
                <a:sym typeface="Georgia"/>
              </a:rPr>
              <a:t>: Science and engineering (pr</a:t>
            </a:r>
            <a:r>
              <a:rPr lang="en-US" sz="2813" dirty="0">
                <a:solidFill>
                  <a:srgbClr val="FFFFFF"/>
                </a:solidFill>
                <a:latin typeface="+mj-lt"/>
                <a:ea typeface="Georgia"/>
                <a:cs typeface="Georgia"/>
                <a:sym typeface="Georgia"/>
              </a:rPr>
              <a:t>actices</a:t>
            </a:r>
            <a:r>
              <a:rPr lang="en-US" sz="2813" dirty="0" smtClean="0">
                <a:solidFill>
                  <a:srgbClr val="FFFFFF"/>
                </a:solidFill>
                <a:latin typeface="+mj-lt"/>
                <a:ea typeface="Georgia"/>
                <a:cs typeface="Georgia"/>
                <a:sym typeface="Georgia"/>
              </a:rPr>
              <a:t>)</a:t>
            </a:r>
            <a:r>
              <a:rPr lang="en-US" sz="2813" b="0" i="0" u="none" strike="noStrike" cap="none" baseline="0" dirty="0" smtClean="0">
                <a:solidFill>
                  <a:srgbClr val="FFFFFF"/>
                </a:solidFill>
                <a:latin typeface="+mj-lt"/>
                <a:ea typeface="Georgia"/>
                <a:cs typeface="Georgia"/>
                <a:sym typeface="Georgia"/>
              </a:rPr>
              <a:t> </a:t>
            </a:r>
            <a:r>
              <a:rPr lang="en-US" sz="2813" dirty="0">
                <a:solidFill>
                  <a:srgbClr val="FFFFFF"/>
                </a:solidFill>
                <a:latin typeface="+mj-lt"/>
                <a:ea typeface="Georgia"/>
                <a:cs typeface="Georgia"/>
                <a:sym typeface="Georgia"/>
              </a:rPr>
              <a:t>b</a:t>
            </a:r>
            <a:r>
              <a:rPr lang="en-US" sz="2813" b="0" i="0" u="none" strike="noStrike" cap="none" baseline="0" dirty="0">
                <a:solidFill>
                  <a:srgbClr val="FFFFFF"/>
                </a:solidFill>
                <a:latin typeface="+mj-lt"/>
                <a:ea typeface="Georgia"/>
                <a:cs typeface="Georgia"/>
                <a:sym typeface="Georgia"/>
              </a:rPr>
              <a:t>uild </a:t>
            </a:r>
            <a:r>
              <a:rPr lang="en-US" sz="2813" dirty="0">
                <a:solidFill>
                  <a:srgbClr val="FFFFFF"/>
                </a:solidFill>
                <a:latin typeface="+mj-lt"/>
                <a:ea typeface="Georgia"/>
                <a:cs typeface="Georgia"/>
                <a:sym typeface="Georgia"/>
              </a:rPr>
              <a:t>c</a:t>
            </a:r>
            <a:r>
              <a:rPr lang="en-US" sz="2813" b="0" i="0" u="none" strike="noStrike" cap="none" baseline="0" dirty="0">
                <a:solidFill>
                  <a:srgbClr val="FFFFFF"/>
                </a:solidFill>
                <a:latin typeface="+mj-lt"/>
                <a:ea typeface="Georgia"/>
                <a:cs typeface="Georgia"/>
                <a:sym typeface="Georgia"/>
              </a:rPr>
              <a:t>oherently across K–12.</a:t>
            </a:r>
          </a:p>
          <a:p>
            <a:pPr marL="0" marR="0" lvl="0" indent="0" algn="l" rtl="0">
              <a:spcBef>
                <a:spcPts val="0"/>
              </a:spcBef>
              <a:buClr>
                <a:srgbClr val="000000"/>
              </a:buClr>
              <a:buFont typeface="Arial"/>
              <a:buNone/>
            </a:pPr>
            <a:endParaRPr sz="2813" b="0" i="0" u="none" strike="noStrike" cap="none" baseline="0" dirty="0">
              <a:solidFill>
                <a:srgbClr val="FFFFFF"/>
              </a:solidFill>
              <a:latin typeface="+mj-lt"/>
              <a:ea typeface="Georgia"/>
              <a:cs typeface="Georgia"/>
              <a:sym typeface="Georgia"/>
            </a:endParaRPr>
          </a:p>
          <a:p>
            <a:pPr marL="329191" marR="0" lvl="0" indent="-329191" algn="l" rtl="0">
              <a:spcBef>
                <a:spcPts val="0"/>
              </a:spcBef>
              <a:buClr>
                <a:srgbClr val="FFFFFF"/>
              </a:buClr>
              <a:buSzPct val="90417"/>
              <a:buFont typeface="Georgia"/>
              <a:buChar char="•"/>
            </a:pPr>
            <a:r>
              <a:rPr lang="en-US" sz="2813" dirty="0">
                <a:solidFill>
                  <a:srgbClr val="99CCFF"/>
                </a:solidFill>
                <a:latin typeface="+mj-lt"/>
                <a:ea typeface="Georgia"/>
                <a:cs typeface="Georgia"/>
                <a:sym typeface="Georgia"/>
              </a:rPr>
              <a:t>Rigor</a:t>
            </a:r>
            <a:r>
              <a:rPr lang="en-US" sz="2813" b="0" i="0" u="none" strike="noStrike" cap="none" baseline="0" dirty="0">
                <a:solidFill>
                  <a:srgbClr val="FFFFFF"/>
                </a:solidFill>
                <a:latin typeface="+mj-lt"/>
                <a:ea typeface="Georgia"/>
                <a:cs typeface="Georgia"/>
                <a:sym typeface="Georgia"/>
              </a:rPr>
              <a:t>: Science and </a:t>
            </a:r>
            <a:r>
              <a:rPr lang="en-US" sz="2813" b="0" i="0" u="none" strike="noStrike" cap="none" baseline="0" dirty="0" smtClean="0">
                <a:solidFill>
                  <a:srgbClr val="FFFFFF"/>
                </a:solidFill>
                <a:latin typeface="+mj-lt"/>
                <a:ea typeface="Georgia"/>
                <a:cs typeface="Georgia"/>
                <a:sym typeface="Georgia"/>
              </a:rPr>
              <a:t>engineering </a:t>
            </a:r>
            <a:r>
              <a:rPr lang="en-US" sz="2813" b="0" i="0" u="none" strike="noStrike" cap="none" baseline="0" dirty="0">
                <a:solidFill>
                  <a:srgbClr val="FFFFFF"/>
                </a:solidFill>
                <a:latin typeface="+mj-lt"/>
                <a:ea typeface="Georgia"/>
                <a:cs typeface="Georgia"/>
                <a:sym typeface="Georgia"/>
              </a:rPr>
              <a:t>practices are </a:t>
            </a:r>
            <a:r>
              <a:rPr lang="en-US" sz="2813" b="0" i="0" u="none" strike="noStrike" cap="none" baseline="0" dirty="0" smtClean="0">
                <a:solidFill>
                  <a:srgbClr val="FFFFFF"/>
                </a:solidFill>
                <a:latin typeface="+mj-lt"/>
                <a:ea typeface="Georgia"/>
                <a:cs typeface="Georgia"/>
                <a:sym typeface="Georgia"/>
              </a:rPr>
              <a:t>integrated </a:t>
            </a:r>
            <a:r>
              <a:rPr lang="en-US" sz="2813" b="0" i="0" u="none" strike="noStrike" cap="none" baseline="0" dirty="0">
                <a:solidFill>
                  <a:srgbClr val="FFFFFF"/>
                </a:solidFill>
                <a:latin typeface="+mj-lt"/>
                <a:ea typeface="Georgia"/>
                <a:cs typeface="Georgia"/>
                <a:sym typeface="Georgia"/>
              </a:rPr>
              <a:t>across K–12. </a:t>
            </a:r>
          </a:p>
        </p:txBody>
      </p:sp>
      <p:pic>
        <p:nvPicPr>
          <p:cNvPr id="149" name="Shape 149"/>
          <p:cNvPicPr preferRelativeResize="0"/>
          <p:nvPr/>
        </p:nvPicPr>
        <p:blipFill rotWithShape="1">
          <a:blip r:embed="rId3">
            <a:alphaModFix/>
          </a:blip>
          <a:srcRect/>
          <a:stretch/>
        </p:blipFill>
        <p:spPr>
          <a:xfrm>
            <a:off x="341379" y="893092"/>
            <a:ext cx="6442500" cy="7967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2025</Words>
  <Application>Microsoft Office PowerPoint</Application>
  <PresentationFormat>Custom</PresentationFormat>
  <Paragraphs>179</Paragraphs>
  <Slides>29</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Courier New</vt:lpstr>
      <vt:lpstr>Georgia</vt:lpstr>
      <vt:lpstr>Libre Baskerville</vt:lpstr>
      <vt:lpstr>Questrial</vt:lpstr>
      <vt:lpstr>Source Sans Pro</vt:lpstr>
      <vt:lpstr>Times New Roman</vt:lpstr>
      <vt:lpstr>Trebuchet MS</vt:lpstr>
      <vt:lpstr>Wingdings</vt:lpstr>
      <vt:lpstr>spotlight</vt:lpstr>
      <vt:lpstr>Next Generation Science Standards: The Next Big Thing</vt:lpstr>
      <vt:lpstr>Tips</vt:lpstr>
      <vt:lpstr>REVIEW GOALS &amp; OBJECTIVES</vt:lpstr>
      <vt:lpstr>What Are the NGSS?</vt:lpstr>
      <vt:lpstr>Achieve’s Video Overview of NGSS</vt:lpstr>
      <vt:lpstr>PowerPoint Presentation</vt:lpstr>
      <vt:lpstr>Science for All Students</vt:lpstr>
      <vt:lpstr>PowerPoint Presentation</vt:lpstr>
      <vt:lpstr>KEY PEDAGOGICAL PRACTICES (SHIFTS)</vt:lpstr>
      <vt:lpstr>Three Dimensions of the Framework for K-12 Science</vt:lpstr>
      <vt:lpstr>Three-Dimensional Learning</vt:lpstr>
      <vt:lpstr>PowerPoint Presentation</vt:lpstr>
      <vt:lpstr>PowerPoint Presentation</vt:lpstr>
      <vt:lpstr>PowerPoint Presentation</vt:lpstr>
      <vt:lpstr>PowerPoint Presentation</vt:lpstr>
      <vt:lpstr>PowerPoint Presentation</vt:lpstr>
      <vt:lpstr>NGSS System Architecture</vt:lpstr>
      <vt:lpstr>NGSS Topics By Grade Level</vt:lpstr>
      <vt:lpstr>Library Connections &amp; Resources</vt:lpstr>
      <vt:lpstr>Point Parents to Information </vt:lpstr>
      <vt:lpstr>Library Collections</vt:lpstr>
      <vt:lpstr>Library Collections</vt:lpstr>
      <vt:lpstr>Library Programming</vt:lpstr>
      <vt:lpstr>Library Programming</vt:lpstr>
      <vt:lpstr>Sample of Lessons  Posted on ODE Website</vt:lpstr>
      <vt:lpstr>General Resources</vt:lpstr>
      <vt:lpstr>General Resources</vt:lpstr>
      <vt:lpstr>General 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OREGON’S NEW SCIENCE STANDARDS</dc:title>
  <dc:creator>Jennifer Maurer</dc:creator>
  <cp:lastModifiedBy>Reference Desk</cp:lastModifiedBy>
  <cp:revision>117</cp:revision>
  <dcterms:modified xsi:type="dcterms:W3CDTF">2015-05-07T00:45:04Z</dcterms:modified>
</cp:coreProperties>
</file>