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65" r:id="rId1"/>
  </p:sldMasterIdLst>
  <p:notesMasterIdLst>
    <p:notesMasterId r:id="rId51"/>
  </p:notesMasterIdLst>
  <p:sldIdLst>
    <p:sldId id="256" r:id="rId2"/>
    <p:sldId id="257" r:id="rId3"/>
    <p:sldId id="258" r:id="rId4"/>
    <p:sldId id="259" r:id="rId5"/>
    <p:sldId id="260" r:id="rId6"/>
    <p:sldId id="261" r:id="rId7"/>
    <p:sldId id="262" r:id="rId8"/>
    <p:sldId id="264" r:id="rId9"/>
    <p:sldId id="263" r:id="rId10"/>
    <p:sldId id="265" r:id="rId11"/>
    <p:sldId id="266" r:id="rId12"/>
    <p:sldId id="267" r:id="rId13"/>
    <p:sldId id="269" r:id="rId14"/>
    <p:sldId id="268"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5" r:id="rId29"/>
    <p:sldId id="283" r:id="rId30"/>
    <p:sldId id="284" r:id="rId31"/>
    <p:sldId id="286" r:id="rId32"/>
    <p:sldId id="304" r:id="rId33"/>
    <p:sldId id="287" r:id="rId34"/>
    <p:sldId id="288" r:id="rId35"/>
    <p:sldId id="289" r:id="rId36"/>
    <p:sldId id="290" r:id="rId37"/>
    <p:sldId id="291" r:id="rId38"/>
    <p:sldId id="292" r:id="rId39"/>
    <p:sldId id="293" r:id="rId40"/>
    <p:sldId id="294" r:id="rId41"/>
    <p:sldId id="295" r:id="rId42"/>
    <p:sldId id="296" r:id="rId43"/>
    <p:sldId id="298" r:id="rId44"/>
    <p:sldId id="299" r:id="rId45"/>
    <p:sldId id="297" r:id="rId46"/>
    <p:sldId id="300" r:id="rId47"/>
    <p:sldId id="301" r:id="rId48"/>
    <p:sldId id="302" r:id="rId49"/>
    <p:sldId id="303"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7091" autoAdjust="0"/>
  </p:normalViewPr>
  <p:slideViewPr>
    <p:cSldViewPr snapToGrid="0">
      <p:cViewPr varScale="1">
        <p:scale>
          <a:sx n="61" d="100"/>
          <a:sy n="61" d="100"/>
        </p:scale>
        <p:origin x="96"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8DD08C-751D-48AE-AA16-7971080ACE18}" type="datetimeFigureOut">
              <a:rPr lang="en-US" smtClean="0"/>
              <a:t>5/1/2015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E84C47-F43F-4E8A-A137-11B27775B6E8}" type="slidenum">
              <a:rPr lang="en-US" smtClean="0"/>
              <a:t>‹#›</a:t>
            </a:fld>
            <a:endParaRPr lang="en-US"/>
          </a:p>
        </p:txBody>
      </p:sp>
    </p:spTree>
    <p:extLst>
      <p:ext uri="{BB962C8B-B14F-4D97-AF65-F5344CB8AC3E}">
        <p14:creationId xmlns:p14="http://schemas.microsoft.com/office/powerpoint/2010/main" val="1495704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everyone, and thanks for getting up</a:t>
            </a:r>
            <a:r>
              <a:rPr lang="en-US" baseline="0" dirty="0" smtClean="0"/>
              <a:t> so early to hear about something other than cannabis!  My presentation today will be part talk, part workshop– that is, I’ll give some background and show quite a few example records, but I’m also going to give you some exercises that will help you to apply concepts and try your RDA music cataloging skills.  </a:t>
            </a:r>
          </a:p>
          <a:p>
            <a:endParaRPr lang="en-US" baseline="0" dirty="0" smtClean="0"/>
          </a:p>
          <a:p>
            <a:r>
              <a:rPr lang="en-US" baseline="0" dirty="0" smtClean="0"/>
              <a:t>First I’m going to let you know what I will and will not be covering in this presentation today.  I’m going to start with some overviews:  first, looking at RDA broadly as a concept and a tool, thinking about what it’s intended to do; then I’ll discuss the FRBR model, in particular FRBR Group 1 and how we can apply its concepts to music scores and recordings.  I’ll also offer some resources you can turn to for help when you’re cataloging music in RDA (I’ll repeat those again at the end.)  </a:t>
            </a:r>
          </a:p>
          <a:p>
            <a:endParaRPr lang="en-US" baseline="0" dirty="0" smtClean="0"/>
          </a:p>
          <a:p>
            <a:r>
              <a:rPr lang="en-US" baseline="0" dirty="0" smtClean="0"/>
              <a:t>I’ll then walk through how we would catalog several sample scores and recordings in RDA.  I’ll demonstrate how to apply the Music Library Association’s Best Practices for Music Cataloging in RDA.  We’ll look closely at some of the new MARC fields in RDA, particularly the 33x fields as they are applied for scores and recordings.  We’ll also look carefully at Authorized Access Points, with attention to RDA’s distinction between creators and contributors, which presents some complications in music cataloging.  Finally, we’ll look at some sample cases that we’ll catalog together.</a:t>
            </a:r>
            <a:endParaRPr lang="en-US" dirty="0"/>
          </a:p>
        </p:txBody>
      </p:sp>
      <p:sp>
        <p:nvSpPr>
          <p:cNvPr id="4" name="Slide Number Placeholder 3"/>
          <p:cNvSpPr>
            <a:spLocks noGrp="1"/>
          </p:cNvSpPr>
          <p:nvPr>
            <p:ph type="sldNum" sz="quarter" idx="10"/>
          </p:nvPr>
        </p:nvSpPr>
        <p:spPr/>
        <p:txBody>
          <a:bodyPr/>
          <a:lstStyle/>
          <a:p>
            <a:fld id="{57E84C47-F43F-4E8A-A137-11B27775B6E8}" type="slidenum">
              <a:rPr lang="en-US" smtClean="0"/>
              <a:t>2</a:t>
            </a:fld>
            <a:endParaRPr lang="en-US"/>
          </a:p>
        </p:txBody>
      </p:sp>
    </p:spTree>
    <p:extLst>
      <p:ext uri="{BB962C8B-B14F-4D97-AF65-F5344CB8AC3E}">
        <p14:creationId xmlns:p14="http://schemas.microsoft.com/office/powerpoint/2010/main" val="675052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Expression</a:t>
            </a:r>
            <a:endParaRPr lang="en-US" dirty="0"/>
          </a:p>
        </p:txBody>
      </p:sp>
      <p:sp>
        <p:nvSpPr>
          <p:cNvPr id="4" name="Slide Number Placeholder 3"/>
          <p:cNvSpPr>
            <a:spLocks noGrp="1"/>
          </p:cNvSpPr>
          <p:nvPr>
            <p:ph type="sldNum" sz="quarter" idx="10"/>
          </p:nvPr>
        </p:nvSpPr>
        <p:spPr/>
        <p:txBody>
          <a:bodyPr/>
          <a:lstStyle/>
          <a:p>
            <a:fld id="{57E84C47-F43F-4E8A-A137-11B27775B6E8}" type="slidenum">
              <a:rPr lang="en-US" smtClean="0"/>
              <a:t>11</a:t>
            </a:fld>
            <a:endParaRPr lang="en-US"/>
          </a:p>
        </p:txBody>
      </p:sp>
    </p:spTree>
    <p:extLst>
      <p:ext uri="{BB962C8B-B14F-4D97-AF65-F5344CB8AC3E}">
        <p14:creationId xmlns:p14="http://schemas.microsoft.com/office/powerpoint/2010/main" val="115965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Item</a:t>
            </a:r>
            <a:endParaRPr lang="en-US" dirty="0"/>
          </a:p>
        </p:txBody>
      </p:sp>
      <p:sp>
        <p:nvSpPr>
          <p:cNvPr id="4" name="Slide Number Placeholder 3"/>
          <p:cNvSpPr>
            <a:spLocks noGrp="1"/>
          </p:cNvSpPr>
          <p:nvPr>
            <p:ph type="sldNum" sz="quarter" idx="10"/>
          </p:nvPr>
        </p:nvSpPr>
        <p:spPr/>
        <p:txBody>
          <a:bodyPr/>
          <a:lstStyle/>
          <a:p>
            <a:fld id="{57E84C47-F43F-4E8A-A137-11B27775B6E8}" type="slidenum">
              <a:rPr lang="en-US" smtClean="0"/>
              <a:t>12</a:t>
            </a:fld>
            <a:endParaRPr lang="en-US"/>
          </a:p>
        </p:txBody>
      </p:sp>
    </p:spTree>
    <p:extLst>
      <p:ext uri="{BB962C8B-B14F-4D97-AF65-F5344CB8AC3E}">
        <p14:creationId xmlns:p14="http://schemas.microsoft.com/office/powerpoint/2010/main" val="3785542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Now</a:t>
            </a:r>
            <a:r>
              <a:rPr lang="en-US" baseline="0" dirty="0" smtClean="0"/>
              <a:t> that we’re FRBR pros, I want to turn to RDA and look at its structure in light of the FRBR groupings.  RDA is accessed via RDA Toolkit, so in looking at the structure and organization of the RDA standards, I’ll also be talking about how to navigate the Toolkit to help find what you need.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There are three broad sections within RDA Toolkit.  The first area, covering chapters 1-4, discusses how to describe the Attributes of the resource being described– that is, the FRBR Groups 1, 2, &amp; 3 entities.  The second area, covering chapters 5-10, offers guidelines for describing relationships between those entities.  Finally, the appendices and glossary at the back have a lot of helpful information.</a:t>
            </a:r>
          </a:p>
          <a:p>
            <a:endParaRPr lang="en-US" dirty="0"/>
          </a:p>
        </p:txBody>
      </p:sp>
      <p:sp>
        <p:nvSpPr>
          <p:cNvPr id="4" name="Slide Number Placeholder 3"/>
          <p:cNvSpPr>
            <a:spLocks noGrp="1"/>
          </p:cNvSpPr>
          <p:nvPr>
            <p:ph type="sldNum" sz="quarter" idx="10"/>
          </p:nvPr>
        </p:nvSpPr>
        <p:spPr/>
        <p:txBody>
          <a:bodyPr/>
          <a:lstStyle/>
          <a:p>
            <a:fld id="{57E84C47-F43F-4E8A-A137-11B27775B6E8}" type="slidenum">
              <a:rPr lang="en-US" smtClean="0"/>
              <a:t>13</a:t>
            </a:fld>
            <a:endParaRPr lang="en-US"/>
          </a:p>
        </p:txBody>
      </p:sp>
    </p:spTree>
    <p:extLst>
      <p:ext uri="{BB962C8B-B14F-4D97-AF65-F5344CB8AC3E}">
        <p14:creationId xmlns:p14="http://schemas.microsoft.com/office/powerpoint/2010/main" val="2458904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Here’s a look at the attributes area, sections 1-4.  We can see all three of the FRBR groups represented here.  Sections 1 &amp; 2 discuss the WEMI group, although reversed in order to start with specific physical and digital publications, and then moving to the more conceptual level of Work and Expression.  Section 3 covers FRBR Group 2, and Section 4 covers Group 3.</a:t>
            </a:r>
          </a:p>
        </p:txBody>
      </p:sp>
      <p:sp>
        <p:nvSpPr>
          <p:cNvPr id="4" name="Slide Number Placeholder 3"/>
          <p:cNvSpPr>
            <a:spLocks noGrp="1"/>
          </p:cNvSpPr>
          <p:nvPr>
            <p:ph type="sldNum" sz="quarter" idx="10"/>
          </p:nvPr>
        </p:nvSpPr>
        <p:spPr/>
        <p:txBody>
          <a:bodyPr/>
          <a:lstStyle/>
          <a:p>
            <a:fld id="{57E84C47-F43F-4E8A-A137-11B27775B6E8}" type="slidenum">
              <a:rPr lang="en-US" smtClean="0"/>
              <a:t>14</a:t>
            </a:fld>
            <a:endParaRPr lang="en-US"/>
          </a:p>
        </p:txBody>
      </p:sp>
    </p:spTree>
    <p:extLst>
      <p:ext uri="{BB962C8B-B14F-4D97-AF65-F5344CB8AC3E}">
        <p14:creationId xmlns:p14="http://schemas.microsoft.com/office/powerpoint/2010/main" val="10496271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a:t>
            </a:r>
            <a:r>
              <a:rPr lang="en-US" baseline="0" dirty="0" smtClean="0"/>
              <a:t> of our discussion today will draw on sections 1 and 2, since that is where the guidelines for most of what we do in bibliographic description are located.  (Chapters 2-3 in particular deal with manifestation-level information, and Chapter 7 has relevant guidelines for expression-level information.)</a:t>
            </a:r>
            <a:endParaRPr lang="en-US" dirty="0"/>
          </a:p>
        </p:txBody>
      </p:sp>
      <p:sp>
        <p:nvSpPr>
          <p:cNvPr id="4" name="Slide Number Placeholder 3"/>
          <p:cNvSpPr>
            <a:spLocks noGrp="1"/>
          </p:cNvSpPr>
          <p:nvPr>
            <p:ph type="sldNum" sz="quarter" idx="10"/>
          </p:nvPr>
        </p:nvSpPr>
        <p:spPr/>
        <p:txBody>
          <a:bodyPr/>
          <a:lstStyle/>
          <a:p>
            <a:fld id="{57E84C47-F43F-4E8A-A137-11B27775B6E8}" type="slidenum">
              <a:rPr lang="en-US" smtClean="0"/>
              <a:t>15</a:t>
            </a:fld>
            <a:endParaRPr lang="en-US"/>
          </a:p>
        </p:txBody>
      </p:sp>
    </p:spTree>
    <p:extLst>
      <p:ext uri="{BB962C8B-B14F-4D97-AF65-F5344CB8AC3E}">
        <p14:creationId xmlns:p14="http://schemas.microsoft.com/office/powerpoint/2010/main" val="346156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also look at some of the content in Section 6, the part of the relationships area dealing with persons and corporate bodies.</a:t>
            </a:r>
            <a:endParaRPr lang="en-US" dirty="0"/>
          </a:p>
        </p:txBody>
      </p:sp>
      <p:sp>
        <p:nvSpPr>
          <p:cNvPr id="4" name="Slide Number Placeholder 3"/>
          <p:cNvSpPr>
            <a:spLocks noGrp="1"/>
          </p:cNvSpPr>
          <p:nvPr>
            <p:ph type="sldNum" sz="quarter" idx="10"/>
          </p:nvPr>
        </p:nvSpPr>
        <p:spPr/>
        <p:txBody>
          <a:bodyPr/>
          <a:lstStyle/>
          <a:p>
            <a:fld id="{57E84C47-F43F-4E8A-A137-11B27775B6E8}" type="slidenum">
              <a:rPr lang="en-US" smtClean="0"/>
              <a:t>16</a:t>
            </a:fld>
            <a:endParaRPr lang="en-US"/>
          </a:p>
        </p:txBody>
      </p:sp>
    </p:spTree>
    <p:extLst>
      <p:ext uri="{BB962C8B-B14F-4D97-AF65-F5344CB8AC3E}">
        <p14:creationId xmlns:p14="http://schemas.microsoft.com/office/powerpoint/2010/main" val="15182836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RDA</a:t>
            </a:r>
            <a:r>
              <a:rPr lang="en-US" baseline="0" dirty="0" smtClean="0"/>
              <a:t> Toolkit has two other tab areas in addition to the main tab with the RDA guidelines, and making use of the content in these other two areas will help you quite a bit!</a:t>
            </a:r>
          </a:p>
          <a:p>
            <a:endParaRPr lang="en-US" baseline="0" dirty="0" smtClean="0"/>
          </a:p>
          <a:p>
            <a:r>
              <a:rPr lang="en-US" baseline="0" dirty="0" smtClean="0"/>
              <a:t>The Tools tab contains mapping tools that allow you to map back and forth between RDA data elements and MARC fields, so you can figure out which fields the Preferred Title will go in, or what RDA element the 700 field corresponds to.</a:t>
            </a:r>
          </a:p>
          <a:p>
            <a:endParaRPr lang="en-US" baseline="0" dirty="0" smtClean="0"/>
          </a:p>
          <a:p>
            <a:r>
              <a:rPr lang="en-US" baseline="0" dirty="0" smtClean="0"/>
              <a:t>The Resources tab is a treasure trove of supporting documentation.  The LC-PCC Policy Statements are located here, as well as AACR2 (for easy reference), and the Music Library Association’s Best Practices for Music Cataloging Using RDA &amp; MARC 21.  This Best Practices document is currently in version 1.1, and can also be downloaded as a pdf; but all future revisions (starting this July) will only be loaded into RDA Toolkit, not distributed separately in pdf form, so you’ll want to follow it here.  Also, it’s more navigable in RDA Toolkit, where you can jump to various sections, while the pdf is just one document with no table of contents.</a:t>
            </a:r>
            <a:endParaRPr lang="en-US" dirty="0"/>
          </a:p>
        </p:txBody>
      </p:sp>
      <p:sp>
        <p:nvSpPr>
          <p:cNvPr id="4" name="Slide Number Placeholder 3"/>
          <p:cNvSpPr>
            <a:spLocks noGrp="1"/>
          </p:cNvSpPr>
          <p:nvPr>
            <p:ph type="sldNum" sz="quarter" idx="10"/>
          </p:nvPr>
        </p:nvSpPr>
        <p:spPr/>
        <p:txBody>
          <a:bodyPr/>
          <a:lstStyle/>
          <a:p>
            <a:fld id="{57E84C47-F43F-4E8A-A137-11B27775B6E8}" type="slidenum">
              <a:rPr lang="en-US" smtClean="0"/>
              <a:t>17</a:t>
            </a:fld>
            <a:endParaRPr lang="en-US"/>
          </a:p>
        </p:txBody>
      </p:sp>
    </p:spTree>
    <p:extLst>
      <p:ext uri="{BB962C8B-B14F-4D97-AF65-F5344CB8AC3E}">
        <p14:creationId xmlns:p14="http://schemas.microsoft.com/office/powerpoint/2010/main" val="3463571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RDA has some</a:t>
            </a:r>
            <a:r>
              <a:rPr lang="en-US" baseline="0" dirty="0" smtClean="0">
                <a:effectLst/>
              </a:rPr>
              <a:t> specialized terminology with specific meanings that merit a quick review:</a:t>
            </a:r>
            <a:endParaRPr lang="en-US" dirty="0" smtClean="0">
              <a:effectLst/>
            </a:endParaRPr>
          </a:p>
          <a:p>
            <a:pPr lvl="2" rtl="0" fontAlgn="base"/>
            <a:r>
              <a:rPr lang="en-US" sz="1200" b="0" i="0" u="none" strike="noStrike" kern="1200" dirty="0" smtClean="0">
                <a:solidFill>
                  <a:schemeClr val="tx1"/>
                </a:solidFill>
                <a:effectLst/>
                <a:latin typeface="+mn-lt"/>
                <a:ea typeface="+mn-ea"/>
                <a:cs typeface="+mn-cs"/>
              </a:rPr>
              <a:t>Core = required element</a:t>
            </a:r>
          </a:p>
          <a:p>
            <a:pPr lvl="2" rtl="0" fontAlgn="base"/>
            <a:r>
              <a:rPr lang="en-US" sz="1200" b="0" i="0" u="none" strike="noStrike" kern="1200" dirty="0" smtClean="0">
                <a:solidFill>
                  <a:schemeClr val="tx1"/>
                </a:solidFill>
                <a:effectLst/>
                <a:latin typeface="+mn-lt"/>
                <a:ea typeface="+mn-ea"/>
                <a:cs typeface="+mn-cs"/>
              </a:rPr>
              <a:t>Core if = required element </a:t>
            </a:r>
            <a:r>
              <a:rPr lang="en-US" sz="1200" b="1" i="0" u="none" strike="noStrike" kern="1200" dirty="0" smtClean="0">
                <a:solidFill>
                  <a:schemeClr val="tx1"/>
                </a:solidFill>
                <a:effectLst/>
                <a:latin typeface="+mn-lt"/>
                <a:ea typeface="+mn-ea"/>
                <a:cs typeface="+mn-cs"/>
              </a:rPr>
              <a:t>if</a:t>
            </a:r>
            <a:r>
              <a:rPr lang="en-US" sz="1200" b="0" i="0" u="none" strike="noStrike" kern="1200" dirty="0" smtClean="0">
                <a:solidFill>
                  <a:schemeClr val="tx1"/>
                </a:solidFill>
                <a:effectLst/>
                <a:latin typeface="+mn-lt"/>
                <a:ea typeface="+mn-ea"/>
                <a:cs typeface="+mn-cs"/>
              </a:rPr>
              <a:t> certain conditions are met or not met</a:t>
            </a:r>
          </a:p>
          <a:p>
            <a:pPr lvl="2" rtl="0" fontAlgn="base"/>
            <a:r>
              <a:rPr lang="en-US" sz="1200" b="0" i="0" u="none" strike="noStrike" kern="1200" dirty="0" smtClean="0">
                <a:solidFill>
                  <a:schemeClr val="tx1"/>
                </a:solidFill>
                <a:effectLst/>
                <a:latin typeface="+mn-lt"/>
                <a:ea typeface="+mn-ea"/>
                <a:cs typeface="+mn-cs"/>
              </a:rPr>
              <a:t>Alternative = alt guideline applied by choice of cataloging agency or cataloger</a:t>
            </a:r>
          </a:p>
          <a:p>
            <a:pPr lvl="2" rtl="0" fontAlgn="base"/>
            <a:r>
              <a:rPr lang="en-US" sz="1200" b="0" i="0" u="none" strike="noStrike" kern="1200" dirty="0" smtClean="0">
                <a:solidFill>
                  <a:schemeClr val="tx1"/>
                </a:solidFill>
                <a:effectLst/>
                <a:latin typeface="+mn-lt"/>
                <a:ea typeface="+mn-ea"/>
                <a:cs typeface="+mn-cs"/>
              </a:rPr>
              <a:t>Optional addition/omission = option to provide more or less information</a:t>
            </a:r>
          </a:p>
          <a:p>
            <a:pPr lvl="2" rtl="0" fontAlgn="base"/>
            <a:r>
              <a:rPr lang="en-US" sz="1200" b="0" i="0" u="none" strike="noStrike" kern="1200" dirty="0" smtClean="0">
                <a:solidFill>
                  <a:schemeClr val="tx1"/>
                </a:solidFill>
                <a:effectLst/>
                <a:latin typeface="+mn-lt"/>
                <a:ea typeface="+mn-ea"/>
                <a:cs typeface="+mn-cs"/>
              </a:rPr>
              <a:t>Exception = under certain conditions, do not apply the preceding guideline</a:t>
            </a:r>
          </a:p>
          <a:p>
            <a:pPr lvl="2" rtl="0" fontAlgn="base"/>
            <a:endParaRPr lang="en-US" sz="1200" b="0" i="0" u="none" strike="noStrike" kern="1200" dirty="0" smtClean="0">
              <a:solidFill>
                <a:schemeClr val="tx1"/>
              </a:solidFill>
              <a:effectLst/>
              <a:latin typeface="+mn-lt"/>
              <a:ea typeface="+mn-ea"/>
              <a:cs typeface="+mn-cs"/>
            </a:endParaRPr>
          </a:p>
          <a:p>
            <a:pPr lvl="2" rtl="0" fontAlgn="base"/>
            <a:r>
              <a:rPr lang="en-US" sz="1200" b="0" i="0" u="none" strike="noStrike" kern="1200" dirty="0" smtClean="0">
                <a:solidFill>
                  <a:schemeClr val="tx1"/>
                </a:solidFill>
                <a:effectLst/>
                <a:latin typeface="+mn-lt"/>
                <a:ea typeface="+mn-ea"/>
                <a:cs typeface="+mn-cs"/>
              </a:rPr>
              <a:t>Record vs. Transcribe</a:t>
            </a:r>
          </a:p>
          <a:p>
            <a:pPr rtl="0"/>
            <a:r>
              <a:rPr lang="en-US" sz="1200" b="0" i="0" u="none" strike="noStrike" kern="1200" dirty="0" smtClean="0">
                <a:solidFill>
                  <a:schemeClr val="tx1"/>
                </a:solidFill>
                <a:effectLst/>
                <a:latin typeface="+mn-lt"/>
                <a:ea typeface="+mn-ea"/>
                <a:cs typeface="+mn-cs"/>
              </a:rPr>
              <a:t>Record = find the data and encoding it according to guidelines, but not necessarily how it appears on the resource</a:t>
            </a:r>
            <a:endParaRPr lang="en-US" dirty="0" smtClean="0">
              <a:effectLst/>
            </a:endParaRPr>
          </a:p>
          <a:p>
            <a:pPr lvl="3" rtl="0" fontAlgn="base"/>
            <a:r>
              <a:rPr lang="en-US" sz="1200" b="0" i="0" u="none" strike="noStrike" kern="1200" dirty="0" smtClean="0">
                <a:solidFill>
                  <a:schemeClr val="tx1"/>
                </a:solidFill>
                <a:effectLst/>
                <a:latin typeface="+mn-lt"/>
                <a:ea typeface="+mn-ea"/>
                <a:cs typeface="+mn-cs"/>
              </a:rPr>
              <a:t>Transcribe - take what appears on the source of information (apply general guidelines on capitalization, punctuation, symbols, etc.)</a:t>
            </a:r>
          </a:p>
          <a:p>
            <a:endParaRPr lang="en-US" dirty="0"/>
          </a:p>
        </p:txBody>
      </p:sp>
      <p:sp>
        <p:nvSpPr>
          <p:cNvPr id="4" name="Slide Number Placeholder 3"/>
          <p:cNvSpPr>
            <a:spLocks noGrp="1"/>
          </p:cNvSpPr>
          <p:nvPr>
            <p:ph type="sldNum" sz="quarter" idx="10"/>
          </p:nvPr>
        </p:nvSpPr>
        <p:spPr/>
        <p:txBody>
          <a:bodyPr/>
          <a:lstStyle/>
          <a:p>
            <a:fld id="{57E84C47-F43F-4E8A-A137-11B27775B6E8}" type="slidenum">
              <a:rPr lang="en-US" smtClean="0"/>
              <a:t>18</a:t>
            </a:fld>
            <a:endParaRPr lang="en-US"/>
          </a:p>
        </p:txBody>
      </p:sp>
    </p:spTree>
    <p:extLst>
      <p:ext uri="{BB962C8B-B14F-4D97-AF65-F5344CB8AC3E}">
        <p14:creationId xmlns:p14="http://schemas.microsoft.com/office/powerpoint/2010/main" val="37359656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start with a fairly</a:t>
            </a:r>
            <a:r>
              <a:rPr lang="en-US" baseline="0" dirty="0" smtClean="0"/>
              <a:t> straightforward example, Eduard </a:t>
            </a:r>
            <a:r>
              <a:rPr lang="en-US" baseline="0" dirty="0" err="1" smtClean="0"/>
              <a:t>Putz’s</a:t>
            </a:r>
            <a:r>
              <a:rPr lang="en-US" baseline="0" dirty="0" smtClean="0"/>
              <a:t> </a:t>
            </a:r>
            <a:r>
              <a:rPr lang="en-US" baseline="0" dirty="0" err="1" smtClean="0"/>
              <a:t>Adagietto</a:t>
            </a:r>
            <a:r>
              <a:rPr lang="en-US" baseline="0" dirty="0" smtClean="0"/>
              <a:t> for cello and piano, edited by Julius Berger, and published by </a:t>
            </a:r>
            <a:r>
              <a:rPr lang="en-US" baseline="0" dirty="0" err="1" smtClean="0"/>
              <a:t>Schottt</a:t>
            </a:r>
            <a:r>
              <a:rPr lang="en-US" baseline="0" dirty="0" smtClean="0"/>
              <a:t> as part of their Cello Library series.</a:t>
            </a:r>
            <a:endParaRPr lang="en-US" dirty="0"/>
          </a:p>
        </p:txBody>
      </p:sp>
      <p:sp>
        <p:nvSpPr>
          <p:cNvPr id="4" name="Slide Number Placeholder 3"/>
          <p:cNvSpPr>
            <a:spLocks noGrp="1"/>
          </p:cNvSpPr>
          <p:nvPr>
            <p:ph type="sldNum" sz="quarter" idx="10"/>
          </p:nvPr>
        </p:nvSpPr>
        <p:spPr/>
        <p:txBody>
          <a:bodyPr/>
          <a:lstStyle/>
          <a:p>
            <a:fld id="{57E84C47-F43F-4E8A-A137-11B27775B6E8}" type="slidenum">
              <a:rPr lang="en-US" smtClean="0"/>
              <a:t>19</a:t>
            </a:fld>
            <a:endParaRPr lang="en-US"/>
          </a:p>
        </p:txBody>
      </p:sp>
    </p:spTree>
    <p:extLst>
      <p:ext uri="{BB962C8B-B14F-4D97-AF65-F5344CB8AC3E}">
        <p14:creationId xmlns:p14="http://schemas.microsoft.com/office/powerpoint/2010/main" val="10773558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RDA 2.2.2 instructs us that the preferred source of information for items consisting</a:t>
            </a:r>
            <a:r>
              <a:rPr lang="en-US" baseline="0" dirty="0" smtClean="0"/>
              <a:t> of one or more pages, leaves, sheets or cards is the title page.  If there is no title page, then you may use the cover, caption, masthead, or colophon as a preferred source of information.  In music, we don’t deal with mastheads or colophons very often, so you’re unlikely to use those.  The MLA Best Practices tell us to prefer the cover over the caption; this is a reversal from AACR2, which preferred the caption.</a:t>
            </a:r>
            <a:endParaRPr lang="en-US" dirty="0"/>
          </a:p>
        </p:txBody>
      </p:sp>
      <p:sp>
        <p:nvSpPr>
          <p:cNvPr id="4" name="Slide Number Placeholder 3"/>
          <p:cNvSpPr>
            <a:spLocks noGrp="1"/>
          </p:cNvSpPr>
          <p:nvPr>
            <p:ph type="sldNum" sz="quarter" idx="10"/>
          </p:nvPr>
        </p:nvSpPr>
        <p:spPr/>
        <p:txBody>
          <a:bodyPr/>
          <a:lstStyle/>
          <a:p>
            <a:fld id="{57E84C47-F43F-4E8A-A137-11B27775B6E8}" type="slidenum">
              <a:rPr lang="en-US" smtClean="0"/>
              <a:t>20</a:t>
            </a:fld>
            <a:endParaRPr lang="en-US"/>
          </a:p>
        </p:txBody>
      </p:sp>
    </p:spTree>
    <p:extLst>
      <p:ext uri="{BB962C8B-B14F-4D97-AF65-F5344CB8AC3E}">
        <p14:creationId xmlns:p14="http://schemas.microsoft.com/office/powerpoint/2010/main" val="4143894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Given</a:t>
            </a:r>
            <a:r>
              <a:rPr lang="en-US" baseline="0" dirty="0" smtClean="0"/>
              <a:t> the constraints of time and experience, there’s a lot about RDA cataloging for music that we won’t be covering.  First off, we’ll just be dealing with the construction of bibliographic records today, so we won’t be discussing the creation of authority catalogs.  Our RDA practice is not going to be comprehensive, but I do aim to highlight the most common situations we’re likely to encounter in dealing with music materials.  For audio cataloging, I’m just going to focus on CDs, not LPs, tapes, or digital audio files.  And we won’t be discussing cataloging of music books, since those are treated pretty much like books for any other discipline.</a:t>
            </a:r>
            <a:endParaRPr lang="en-US" dirty="0"/>
          </a:p>
        </p:txBody>
      </p:sp>
      <p:sp>
        <p:nvSpPr>
          <p:cNvPr id="4" name="Slide Number Placeholder 3"/>
          <p:cNvSpPr>
            <a:spLocks noGrp="1"/>
          </p:cNvSpPr>
          <p:nvPr>
            <p:ph type="sldNum" sz="quarter" idx="10"/>
          </p:nvPr>
        </p:nvSpPr>
        <p:spPr/>
        <p:txBody>
          <a:bodyPr/>
          <a:lstStyle/>
          <a:p>
            <a:fld id="{57E84C47-F43F-4E8A-A137-11B27775B6E8}" type="slidenum">
              <a:rPr lang="en-US" smtClean="0"/>
              <a:t>3</a:t>
            </a:fld>
            <a:endParaRPr lang="en-US"/>
          </a:p>
        </p:txBody>
      </p:sp>
    </p:spTree>
    <p:extLst>
      <p:ext uri="{BB962C8B-B14F-4D97-AF65-F5344CB8AC3E}">
        <p14:creationId xmlns:p14="http://schemas.microsoft.com/office/powerpoint/2010/main" val="10716231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title proper is the chief name of the resource, and is</a:t>
            </a:r>
            <a:r>
              <a:rPr lang="en-US" baseline="0" dirty="0" smtClean="0"/>
              <a:t> a core element.  </a:t>
            </a:r>
            <a:r>
              <a:rPr lang="en-US" dirty="0" smtClean="0"/>
              <a:t>Transcribe the title as it appears</a:t>
            </a:r>
            <a:r>
              <a:rPr lang="en-US" baseline="0" dirty="0" smtClean="0"/>
              <a:t> on the preferred source of information.  </a:t>
            </a:r>
          </a:p>
          <a:p>
            <a:endParaRPr lang="en-US" baseline="0" dirty="0" smtClean="0"/>
          </a:p>
          <a:p>
            <a:r>
              <a:rPr lang="en-US" baseline="0" dirty="0" smtClean="0"/>
              <a:t>Here we have the medium of performance in three different languages.   RDA 2.3.2.8.1 and the MLA Best Practices tell us that, if a title consists of a type of musical composition and includes medium of performance, to consider that all part of the title proper.  Because we have the medium of performance in several languages, we include the first one listed (in German) in the initial part of the title and add the English and French mediums of performance as parallel title information in $b.  </a:t>
            </a:r>
            <a:endParaRPr lang="en-US" dirty="0"/>
          </a:p>
        </p:txBody>
      </p:sp>
      <p:sp>
        <p:nvSpPr>
          <p:cNvPr id="4" name="Slide Number Placeholder 3"/>
          <p:cNvSpPr>
            <a:spLocks noGrp="1"/>
          </p:cNvSpPr>
          <p:nvPr>
            <p:ph type="sldNum" sz="quarter" idx="10"/>
          </p:nvPr>
        </p:nvSpPr>
        <p:spPr/>
        <p:txBody>
          <a:bodyPr/>
          <a:lstStyle/>
          <a:p>
            <a:fld id="{57E84C47-F43F-4E8A-A137-11B27775B6E8}" type="slidenum">
              <a:rPr lang="en-US" smtClean="0"/>
              <a:t>21</a:t>
            </a:fld>
            <a:endParaRPr lang="en-US"/>
          </a:p>
        </p:txBody>
      </p:sp>
    </p:spTree>
    <p:extLst>
      <p:ext uri="{BB962C8B-B14F-4D97-AF65-F5344CB8AC3E}">
        <p14:creationId xmlns:p14="http://schemas.microsoft.com/office/powerpoint/2010/main" val="14186150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Notice that we don’t have a publication date,</a:t>
            </a:r>
            <a:r>
              <a:rPr lang="en-US" baseline="0" dirty="0" smtClean="0"/>
              <a:t> we have a copyright date.  Copyright date is a separate data element in RDA, even if it is the same as a given publication date.  If there is no publication date and only a copyright date, MLA BPs say that the copyright date can be used to infer a publication date, which you can provide in brackets.</a:t>
            </a:r>
            <a:endParaRPr lang="en-US" dirty="0"/>
          </a:p>
        </p:txBody>
      </p:sp>
      <p:sp>
        <p:nvSpPr>
          <p:cNvPr id="4" name="Slide Number Placeholder 3"/>
          <p:cNvSpPr>
            <a:spLocks noGrp="1"/>
          </p:cNvSpPr>
          <p:nvPr>
            <p:ph type="sldNum" sz="quarter" idx="10"/>
          </p:nvPr>
        </p:nvSpPr>
        <p:spPr/>
        <p:txBody>
          <a:bodyPr/>
          <a:lstStyle/>
          <a:p>
            <a:fld id="{57E84C47-F43F-4E8A-A137-11B27775B6E8}" type="slidenum">
              <a:rPr lang="en-US" smtClean="0"/>
              <a:t>26</a:t>
            </a:fld>
            <a:endParaRPr lang="en-US"/>
          </a:p>
        </p:txBody>
      </p:sp>
    </p:spTree>
    <p:extLst>
      <p:ext uri="{BB962C8B-B14F-4D97-AF65-F5344CB8AC3E}">
        <p14:creationId xmlns:p14="http://schemas.microsoft.com/office/powerpoint/2010/main" val="11836312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2.12 covers</a:t>
            </a:r>
            <a:r>
              <a:rPr lang="en-US" baseline="0" dirty="0" smtClean="0"/>
              <a:t> series statements.  The series statement is core, but is recorded and can come from anywhere in the resource.  Parallel titles proper for series should also be recorded in the series title statement.  </a:t>
            </a:r>
          </a:p>
          <a:p>
            <a:endParaRPr lang="en-US" baseline="0" dirty="0" smtClean="0"/>
          </a:p>
          <a:p>
            <a:r>
              <a:rPr lang="en-US" baseline="0" dirty="0" smtClean="0"/>
              <a:t>2.12.19 addresses numbering within a series.  Record it as you see it, following the general guidelines from chapter 1 on transcriptions and numbering.  </a:t>
            </a:r>
          </a:p>
          <a:p>
            <a:endParaRPr lang="en-US" baseline="0" dirty="0" smtClean="0"/>
          </a:p>
          <a:p>
            <a:r>
              <a:rPr lang="en-US" baseline="0" dirty="0" smtClean="0"/>
              <a:t>Here we’ve got the series statements both in the 490 subfield 1, representing what we see on the item, and in the 830, with the controlled authorized access point for the series.</a:t>
            </a:r>
            <a:endParaRPr lang="en-US" dirty="0"/>
          </a:p>
        </p:txBody>
      </p:sp>
      <p:sp>
        <p:nvSpPr>
          <p:cNvPr id="4" name="Slide Number Placeholder 3"/>
          <p:cNvSpPr>
            <a:spLocks noGrp="1"/>
          </p:cNvSpPr>
          <p:nvPr>
            <p:ph type="sldNum" sz="quarter" idx="10"/>
          </p:nvPr>
        </p:nvSpPr>
        <p:spPr/>
        <p:txBody>
          <a:bodyPr/>
          <a:lstStyle/>
          <a:p>
            <a:fld id="{57E84C47-F43F-4E8A-A137-11B27775B6E8}" type="slidenum">
              <a:rPr lang="en-US" smtClean="0"/>
              <a:t>29</a:t>
            </a:fld>
            <a:endParaRPr lang="en-US"/>
          </a:p>
        </p:txBody>
      </p:sp>
    </p:spTree>
    <p:extLst>
      <p:ext uri="{BB962C8B-B14F-4D97-AF65-F5344CB8AC3E}">
        <p14:creationId xmlns:p14="http://schemas.microsoft.com/office/powerpoint/2010/main" val="27999386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336:  content type will be “notated music” for scores</a:t>
            </a:r>
          </a:p>
          <a:p>
            <a:r>
              <a:rPr lang="en-US" dirty="0" smtClean="0"/>
              <a:t>337:  media = is</a:t>
            </a:r>
            <a:r>
              <a:rPr lang="en-US" baseline="0" dirty="0" smtClean="0"/>
              <a:t> mediating technology needed to access the content?  Not for a score (or other print material that you can read), so it’s “unmediated”.</a:t>
            </a:r>
            <a:endParaRPr lang="en-US" dirty="0" smtClean="0"/>
          </a:p>
          <a:p>
            <a:r>
              <a:rPr lang="en-US" dirty="0" smtClean="0"/>
              <a:t>338:  how is the information</a:t>
            </a:r>
            <a:r>
              <a:rPr lang="en-US" baseline="0" dirty="0" smtClean="0"/>
              <a:t> carried?  What is the physical or structural form of it?  “Volume” for scores, as for books</a:t>
            </a:r>
          </a:p>
          <a:p>
            <a:endParaRPr lang="en-US" baseline="0" dirty="0" smtClean="0"/>
          </a:p>
          <a:p>
            <a:r>
              <a:rPr lang="en-US" baseline="0" dirty="0" smtClean="0"/>
              <a:t>3.4.3 Extent of notated music– there have been changes to the vocabulary (Vocab is from 7.20.1.3.)</a:t>
            </a:r>
          </a:p>
          <a:p>
            <a:r>
              <a:rPr lang="en-US" baseline="0" dirty="0" smtClean="0"/>
              <a:t>- Score can now mean notated music for one solo instrument with no other accompaniment, if it represents the entirety of the piece.</a:t>
            </a:r>
          </a:p>
          <a:p>
            <a:r>
              <a:rPr lang="en-US" baseline="0" dirty="0" smtClean="0"/>
              <a:t>- “Miniature score” </a:t>
            </a:r>
            <a:r>
              <a:rPr lang="en-US" baseline="0" dirty="0" smtClean="0">
                <a:sym typeface="Wingdings" panose="05000000000000000000" pitchFamily="2" charset="2"/>
              </a:rPr>
              <a:t> “Study score”</a:t>
            </a:r>
          </a:p>
          <a:p>
            <a:endParaRPr lang="en-US" baseline="0" dirty="0" smtClean="0">
              <a:sym typeface="Wingdings" panose="05000000000000000000" pitchFamily="2" charset="2"/>
            </a:endParaRPr>
          </a:p>
          <a:p>
            <a:r>
              <a:rPr lang="en-US" baseline="0" dirty="0" smtClean="0">
                <a:sym typeface="Wingdings" panose="05000000000000000000" pitchFamily="2" charset="2"/>
              </a:rPr>
              <a:t>3.4 Covers Extent of text, which is core for text resources (scores?)</a:t>
            </a:r>
          </a:p>
          <a:p>
            <a:r>
              <a:rPr lang="en-US" baseline="0" dirty="0" smtClean="0">
                <a:sym typeface="Wingdings" panose="05000000000000000000" pitchFamily="2" charset="2"/>
              </a:rPr>
              <a:t>- Use “Pages,” not “leaves” or “volumes”– do not abbreviate</a:t>
            </a:r>
          </a:p>
          <a:p>
            <a:endParaRPr lang="en-US" baseline="0" dirty="0" smtClean="0">
              <a:sym typeface="Wingdings" panose="05000000000000000000" pitchFamily="2" charset="2"/>
            </a:endParaRPr>
          </a:p>
          <a:p>
            <a:r>
              <a:rPr lang="en-US" baseline="0" dirty="0" smtClean="0">
                <a:sym typeface="Wingdings" panose="05000000000000000000" pitchFamily="2" charset="2"/>
              </a:rPr>
              <a:t>3.5 covers dimensions</a:t>
            </a:r>
          </a:p>
          <a:p>
            <a:r>
              <a:rPr lang="en-US" baseline="0" dirty="0" smtClean="0">
                <a:sym typeface="Wingdings" panose="05000000000000000000" pitchFamily="2" charset="2"/>
              </a:rPr>
              <a:t>- Record in cm</a:t>
            </a:r>
          </a:p>
          <a:p>
            <a:r>
              <a:rPr lang="en-US" baseline="0" dirty="0" smtClean="0">
                <a:sym typeface="Wingdings" panose="05000000000000000000" pitchFamily="2" charset="2"/>
              </a:rPr>
              <a:t>- LC-PCC Core</a:t>
            </a:r>
          </a:p>
          <a:p>
            <a:r>
              <a:rPr lang="en-US" baseline="0" dirty="0" smtClean="0">
                <a:sym typeface="Wingdings" panose="05000000000000000000" pitchFamily="2" charset="2"/>
              </a:rPr>
              <a:t>- No period after cm</a:t>
            </a:r>
          </a:p>
        </p:txBody>
      </p:sp>
      <p:sp>
        <p:nvSpPr>
          <p:cNvPr id="4" name="Slide Number Placeholder 3"/>
          <p:cNvSpPr>
            <a:spLocks noGrp="1"/>
          </p:cNvSpPr>
          <p:nvPr>
            <p:ph type="sldNum" sz="quarter" idx="10"/>
          </p:nvPr>
        </p:nvSpPr>
        <p:spPr/>
        <p:txBody>
          <a:bodyPr/>
          <a:lstStyle/>
          <a:p>
            <a:fld id="{57E84C47-F43F-4E8A-A137-11B27775B6E8}" type="slidenum">
              <a:rPr lang="en-US" smtClean="0"/>
              <a:t>31</a:t>
            </a:fld>
            <a:endParaRPr lang="en-US"/>
          </a:p>
        </p:txBody>
      </p:sp>
    </p:spTree>
    <p:extLst>
      <p:ext uri="{BB962C8B-B14F-4D97-AF65-F5344CB8AC3E}">
        <p14:creationId xmlns:p14="http://schemas.microsoft.com/office/powerpoint/2010/main" val="26090766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sake of comparison, here are the 33x fields for a</a:t>
            </a:r>
            <a:r>
              <a:rPr lang="en-US" baseline="0" dirty="0" smtClean="0"/>
              <a:t> sound recording.  </a:t>
            </a:r>
          </a:p>
          <a:p>
            <a:endParaRPr lang="en-US" baseline="0" dirty="0" smtClean="0"/>
          </a:p>
          <a:p>
            <a:r>
              <a:rPr lang="en-US" baseline="0" dirty="0" smtClean="0"/>
              <a:t>The content (336) is performed music, because a recording captures/contains a musical performance.</a:t>
            </a:r>
          </a:p>
          <a:p>
            <a:r>
              <a:rPr lang="en-US" baseline="0" dirty="0" smtClean="0"/>
              <a:t>The media (337) is audio, because accessing the contents of this resource requires the mediation of an audio playback device.</a:t>
            </a:r>
          </a:p>
          <a:p>
            <a:r>
              <a:rPr lang="en-US" baseline="0" dirty="0" smtClean="0"/>
              <a:t>The carrier (338) is audio disc.  This would be the same for an LP, which is also an audio disc, but would be different for an mp3 file or a wax cylinder or any kind of tape.</a:t>
            </a:r>
          </a:p>
        </p:txBody>
      </p:sp>
      <p:sp>
        <p:nvSpPr>
          <p:cNvPr id="4" name="Slide Number Placeholder 3"/>
          <p:cNvSpPr>
            <a:spLocks noGrp="1"/>
          </p:cNvSpPr>
          <p:nvPr>
            <p:ph type="sldNum" sz="quarter" idx="10"/>
          </p:nvPr>
        </p:nvSpPr>
        <p:spPr/>
        <p:txBody>
          <a:bodyPr/>
          <a:lstStyle/>
          <a:p>
            <a:fld id="{57E84C47-F43F-4E8A-A137-11B27775B6E8}" type="slidenum">
              <a:rPr lang="en-US" smtClean="0"/>
              <a:t>32</a:t>
            </a:fld>
            <a:endParaRPr lang="en-US"/>
          </a:p>
        </p:txBody>
      </p:sp>
    </p:spTree>
    <p:extLst>
      <p:ext uri="{BB962C8B-B14F-4D97-AF65-F5344CB8AC3E}">
        <p14:creationId xmlns:p14="http://schemas.microsoft.com/office/powerpoint/2010/main" val="12297808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18.5 Relationship Designator–</a:t>
            </a:r>
            <a:r>
              <a:rPr lang="en-US" baseline="0" dirty="0" smtClean="0"/>
              <a:t> record it based on Controlled vocabulary; not core.  In scores, will be composer, librettist, or lyricist for </a:t>
            </a:r>
            <a:r>
              <a:rPr lang="en-US" b="1" baseline="0" dirty="0" smtClean="0"/>
              <a:t>creators</a:t>
            </a:r>
            <a:endParaRPr lang="en-US" dirty="0"/>
          </a:p>
        </p:txBody>
      </p:sp>
      <p:sp>
        <p:nvSpPr>
          <p:cNvPr id="4" name="Slide Number Placeholder 3"/>
          <p:cNvSpPr>
            <a:spLocks noGrp="1"/>
          </p:cNvSpPr>
          <p:nvPr>
            <p:ph type="sldNum" sz="quarter" idx="10"/>
          </p:nvPr>
        </p:nvSpPr>
        <p:spPr/>
        <p:txBody>
          <a:bodyPr/>
          <a:lstStyle/>
          <a:p>
            <a:fld id="{57E84C47-F43F-4E8A-A137-11B27775B6E8}" type="slidenum">
              <a:rPr lang="en-US" smtClean="0"/>
              <a:t>34</a:t>
            </a:fld>
            <a:endParaRPr lang="en-US"/>
          </a:p>
        </p:txBody>
      </p:sp>
    </p:spTree>
    <p:extLst>
      <p:ext uri="{BB962C8B-B14F-4D97-AF65-F5344CB8AC3E}">
        <p14:creationId xmlns:p14="http://schemas.microsoft.com/office/powerpoint/2010/main" val="32967284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E84C47-F43F-4E8A-A137-11B27775B6E8}" type="slidenum">
              <a:rPr lang="en-US" smtClean="0"/>
              <a:t>35</a:t>
            </a:fld>
            <a:endParaRPr lang="en-US"/>
          </a:p>
        </p:txBody>
      </p:sp>
    </p:spTree>
    <p:extLst>
      <p:ext uri="{BB962C8B-B14F-4D97-AF65-F5344CB8AC3E}">
        <p14:creationId xmlns:p14="http://schemas.microsoft.com/office/powerpoint/2010/main" val="305682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 we see all</a:t>
            </a:r>
            <a:r>
              <a:rPr lang="en-US" baseline="0" dirty="0" smtClean="0"/>
              <a:t> of the RDA data elements we’ve talked about put together into one record.  Note the 040 up at the top has the “</a:t>
            </a:r>
            <a:r>
              <a:rPr lang="en-US" dirty="0" err="1" smtClean="0"/>
              <a:t>ǂe</a:t>
            </a:r>
            <a:r>
              <a:rPr lang="en-US" dirty="0" smtClean="0"/>
              <a:t>  </a:t>
            </a:r>
            <a:r>
              <a:rPr lang="en-US" dirty="0" err="1" smtClean="0"/>
              <a:t>rda</a:t>
            </a:r>
            <a:r>
              <a:rPr lang="en-US" dirty="0" smtClean="0"/>
              <a:t>”, coding</a:t>
            </a:r>
            <a:r>
              <a:rPr lang="en-US" baseline="0" dirty="0" smtClean="0"/>
              <a:t> this as an RDA record.  We’ve also got our LC call number assigned in the 050, a uniform title for this work provided in the 240, and an LC subject heading in the 650, including the subdivision for format (scores and parts.)  [Note:  this subject heading contains medium of performance and physical format, elements which will be moving into the 382 (medium of performance) and 655 (genre/form) fields, respectively.]</a:t>
            </a:r>
            <a:endParaRPr lang="en-US" dirty="0" smtClean="0"/>
          </a:p>
        </p:txBody>
      </p:sp>
      <p:sp>
        <p:nvSpPr>
          <p:cNvPr id="4" name="Slide Number Placeholder 3"/>
          <p:cNvSpPr>
            <a:spLocks noGrp="1"/>
          </p:cNvSpPr>
          <p:nvPr>
            <p:ph type="sldNum" sz="quarter" idx="10"/>
          </p:nvPr>
        </p:nvSpPr>
        <p:spPr/>
        <p:txBody>
          <a:bodyPr/>
          <a:lstStyle/>
          <a:p>
            <a:fld id="{57E84C47-F43F-4E8A-A137-11B27775B6E8}" type="slidenum">
              <a:rPr lang="en-US" smtClean="0"/>
              <a:t>36</a:t>
            </a:fld>
            <a:endParaRPr lang="en-US"/>
          </a:p>
        </p:txBody>
      </p:sp>
    </p:spTree>
    <p:extLst>
      <p:ext uri="{BB962C8B-B14F-4D97-AF65-F5344CB8AC3E}">
        <p14:creationId xmlns:p14="http://schemas.microsoft.com/office/powerpoint/2010/main" val="36298929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we’ve talked through a score example in detail, let’s try working on a sound recording together.  Under RDA, the disc label is the preferred source of information</a:t>
            </a:r>
            <a:r>
              <a:rPr lang="en-US" baseline="0" dirty="0" smtClean="0"/>
              <a:t>; we can also take information from the container, liner notes, and container spine when allowed.</a:t>
            </a:r>
          </a:p>
          <a:p>
            <a:endParaRPr lang="en-US" dirty="0" smtClean="0"/>
          </a:p>
          <a:p>
            <a:pPr marL="228600" indent="-228600">
              <a:buAutoNum type="arabicPeriod"/>
            </a:pPr>
            <a:r>
              <a:rPr lang="en-US" baseline="0" dirty="0" smtClean="0"/>
              <a:t>What’s the title proper, and how should we write it in the MARC record?</a:t>
            </a:r>
          </a:p>
          <a:p>
            <a:pPr marL="228600" indent="-228600">
              <a:buAutoNum type="arabicPeriod"/>
            </a:pPr>
            <a:r>
              <a:rPr lang="en-US" dirty="0" smtClean="0"/>
              <a:t>Who gets </a:t>
            </a:r>
            <a:r>
              <a:rPr lang="en-US" baseline="0" dirty="0" smtClean="0"/>
              <a:t>the statement of responsibility?  [Hint:  if we could see the liner notes, we would learn that Elvis Costello wrote all of the songs on this album himself.  However, recent changes in RDA now allow us to list performers/</a:t>
            </a:r>
            <a:r>
              <a:rPr lang="en-US" baseline="0" dirty="0" err="1" smtClean="0"/>
              <a:t>interpretors</a:t>
            </a:r>
            <a:r>
              <a:rPr lang="en-US" baseline="0" dirty="0" smtClean="0"/>
              <a:t> in the statement of responsibility ($c in the 245), which is especially important for popular &amp; jazz recordings.]</a:t>
            </a:r>
          </a:p>
          <a:p>
            <a:pPr marL="228600" indent="-228600">
              <a:buAutoNum type="arabicPeriod"/>
            </a:pPr>
            <a:r>
              <a:rPr lang="en-US" baseline="0" dirty="0" smtClean="0"/>
              <a:t>Do we have an edition statement?</a:t>
            </a:r>
          </a:p>
          <a:p>
            <a:pPr marL="228600" indent="-228600">
              <a:buAutoNum type="arabicPeriod"/>
            </a:pPr>
            <a:r>
              <a:rPr lang="en-US" baseline="0" dirty="0" smtClean="0"/>
              <a:t>What publication information do we have?  How do we identify the publisher?  Place of publication? What about publication date?  Copyright date?  [Note the ℗ symbol, which indicates the phonogram copyright– the copyright on the audio content.]</a:t>
            </a:r>
          </a:p>
          <a:p>
            <a:pPr marL="228600" indent="-228600">
              <a:buAutoNum type="arabicPeriod"/>
            </a:pPr>
            <a:r>
              <a:rPr lang="en-US" baseline="0" dirty="0" smtClean="0"/>
              <a:t>Mode of issuance: use the sound recording </a:t>
            </a:r>
            <a:r>
              <a:rPr lang="en-US" baseline="0" dirty="0" err="1" smtClean="0"/>
              <a:t>workform</a:t>
            </a:r>
            <a:r>
              <a:rPr lang="en-US" baseline="0" dirty="0" smtClean="0"/>
              <a:t>, the leader 007/00=s.  The remainder of the coding for the 007 on sound recordings is rather long, coding information on format, playback speed, audio channels, etc., but a usual 007 string for a CD that we can assume is in stereo would be:  </a:t>
            </a:r>
            <a:r>
              <a:rPr lang="en-US" b="1" baseline="0" dirty="0" smtClean="0"/>
              <a:t>007 ##  </a:t>
            </a:r>
            <a:r>
              <a:rPr lang="pt-BR" b="1" baseline="0" dirty="0" smtClean="0"/>
              <a:t>s ǂb d ǂd f ǂe s ǂf n ǂg g ǂh n ǂi n ǂj m ǂk m ǂl n ǂm e ǂn d </a:t>
            </a:r>
            <a:endParaRPr lang="en-US" b="1" baseline="0" dirty="0" smtClean="0"/>
          </a:p>
          <a:p>
            <a:pPr marL="228600" indent="-228600">
              <a:buAutoNum type="arabicPeriod"/>
            </a:pPr>
            <a:r>
              <a:rPr lang="en-US" baseline="0" dirty="0" smtClean="0"/>
              <a:t>Any series statements?</a:t>
            </a:r>
          </a:p>
          <a:p>
            <a:pPr marL="228600" indent="-228600">
              <a:buAutoNum type="arabicPeriod"/>
            </a:pPr>
            <a:r>
              <a:rPr lang="en-US" baseline="0" dirty="0" smtClean="0"/>
              <a:t>What data elements identify this particular </a:t>
            </a:r>
            <a:r>
              <a:rPr lang="en-US" b="1" baseline="0" dirty="0" smtClean="0"/>
              <a:t>manifestation?</a:t>
            </a:r>
            <a:r>
              <a:rPr lang="en-US" b="0" baseline="0" dirty="0" smtClean="0"/>
              <a:t>  </a:t>
            </a:r>
          </a:p>
          <a:p>
            <a:pPr marL="228600" indent="-228600">
              <a:buAutoNum type="arabicPeriod"/>
            </a:pPr>
            <a:r>
              <a:rPr lang="en-US" b="0" baseline="0" dirty="0" smtClean="0"/>
              <a:t>What is the physical extent of this resource?</a:t>
            </a:r>
          </a:p>
          <a:p>
            <a:pPr marL="228600" indent="-228600">
              <a:buAutoNum type="arabicPeriod"/>
            </a:pPr>
            <a:r>
              <a:rPr lang="en-US" b="0" baseline="0" dirty="0" smtClean="0"/>
              <a:t>How should we code the content, media, and carrier fields?</a:t>
            </a:r>
          </a:p>
          <a:p>
            <a:pPr marL="228600" indent="-228600">
              <a:buAutoNum type="arabicPeriod"/>
            </a:pPr>
            <a:r>
              <a:rPr lang="en-US" b="0" baseline="0" dirty="0" smtClean="0"/>
              <a:t>No form of notation needed, since this isn’t a score</a:t>
            </a:r>
          </a:p>
          <a:p>
            <a:pPr marL="228600" indent="-228600">
              <a:buAutoNum type="arabicPeriod"/>
            </a:pPr>
            <a:r>
              <a:rPr lang="en-US" b="0" baseline="0" dirty="0" smtClean="0"/>
              <a:t>Do we have a creator?  What kind of relationship designator(s) would we assign the creator?</a:t>
            </a:r>
          </a:p>
          <a:p>
            <a:pPr marL="228600" indent="-228600">
              <a:buAutoNum type="arabicPeriod"/>
            </a:pPr>
            <a:r>
              <a:rPr lang="en-US" b="0" baseline="0" dirty="0" smtClean="0"/>
              <a:t>Do we have any other contributors to the expression?  [Not that we see here; there might be other performers identified in the liner notes, and we’d have to decide if they’re important enough to merit access points.  Either way, we can credit them in a 511 note.]</a:t>
            </a:r>
          </a:p>
          <a:p>
            <a:pPr marL="228600" indent="-228600">
              <a:buAutoNum type="arabicPeriod"/>
            </a:pPr>
            <a:r>
              <a:rPr lang="en-US" b="0" baseline="0" dirty="0" smtClean="0"/>
              <a:t>What other note/descriptive field might be of significant use to a patron searching the catalog?  [505 contents note– to provide keyword access to each song/track.  We often don’t need a 505 for scores (if the resource is one work in one movement, as with our earlier example), but they’re very important for sound recordings.]</a:t>
            </a:r>
          </a:p>
          <a:p>
            <a:pPr marL="228600" indent="-228600">
              <a:buAutoNum type="arabicPeriod"/>
            </a:pPr>
            <a:endParaRPr lang="en-US" b="0" baseline="0" dirty="0" smtClean="0"/>
          </a:p>
          <a:p>
            <a:pPr marL="228600" indent="-228600">
              <a:buAutoNum type="arabicPeriod"/>
            </a:pPr>
            <a:endParaRPr lang="en-US" baseline="0" dirty="0" smtClean="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57E84C47-F43F-4E8A-A137-11B27775B6E8}" type="slidenum">
              <a:rPr lang="en-US" smtClean="0"/>
              <a:t>37</a:t>
            </a:fld>
            <a:endParaRPr lang="en-US"/>
          </a:p>
        </p:txBody>
      </p:sp>
    </p:spTree>
    <p:extLst>
      <p:ext uri="{BB962C8B-B14F-4D97-AF65-F5344CB8AC3E}">
        <p14:creationId xmlns:p14="http://schemas.microsoft.com/office/powerpoint/2010/main" val="4044268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 dirty="0" smtClean="0"/>
              <a:t>Here is what a complete MARC record would look like, minus the fixed field content. Here are the 0XX fields, 100, and 245.</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have our 007/leader containing all the coding for the</a:t>
            </a:r>
            <a:r>
              <a:rPr lang="en-US" baseline="0" dirty="0" smtClean="0"/>
              <a:t> recording format up top.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We’ve got several identifiers of the manifestation here:  a UPC number in the 024 field, and the record label catalog number that we saw printed on the disc label in the 028.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033 fields are telling us where this album was recorded (the </a:t>
            </a:r>
            <a:r>
              <a:rPr lang="en-US" sz="1200" i="0" dirty="0" err="1" smtClean="0"/>
              <a:t>ǂb</a:t>
            </a:r>
            <a:r>
              <a:rPr lang="en-US" sz="1200" i="0" dirty="0" smtClean="0"/>
              <a:t> and </a:t>
            </a:r>
            <a:r>
              <a:rPr lang="en-US" sz="1200" i="0" dirty="0" err="1" smtClean="0"/>
              <a:t>ǂc</a:t>
            </a:r>
            <a:r>
              <a:rPr lang="en-US" sz="1200" i="0" dirty="0" smtClean="0"/>
              <a:t> in both 033 fields) as well as the</a:t>
            </a:r>
            <a:r>
              <a:rPr lang="en-US" sz="1200" i="0" baseline="0" dirty="0" smtClean="0"/>
              <a:t> date it was recorded (</a:t>
            </a:r>
            <a:r>
              <a:rPr lang="en-US" sz="1200" i="0" dirty="0" err="1" smtClean="0"/>
              <a:t>ǂa</a:t>
            </a:r>
            <a:r>
              <a:rPr lang="en-US" sz="1200" i="0" dirty="0" smtClean="0"/>
              <a:t> in the 2</a:t>
            </a:r>
            <a:r>
              <a:rPr lang="en-US" sz="1200" i="0" baseline="30000" dirty="0" smtClean="0"/>
              <a:t>nd</a:t>
            </a:r>
            <a:r>
              <a:rPr lang="en-US" sz="1200" i="0" dirty="0" smtClean="0"/>
              <a:t> 033)</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dirty="0" smtClean="0"/>
              <a:t>Elvis is</a:t>
            </a:r>
            <a:r>
              <a:rPr lang="en-US" sz="1200" i="0" baseline="0" dirty="0" smtClean="0"/>
              <a:t> in the 100 field as the </a:t>
            </a:r>
            <a:r>
              <a:rPr lang="en-US" sz="1200" b="1" i="0" baseline="0" dirty="0" smtClean="0"/>
              <a:t>composer</a:t>
            </a:r>
            <a:r>
              <a:rPr lang="en-US" sz="1200" b="0" i="0" baseline="0" dirty="0" smtClean="0"/>
              <a:t> of the music on the album– and also as the lyricist, performer, and arranger!  (This information would have come from the container or liner notes.)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baseline="0" dirty="0" smtClean="0"/>
              <a:t>We have the title proper (with standardized capitalization) in the 245 and the statement of responsibility in the </a:t>
            </a:r>
            <a:r>
              <a:rPr lang="en-US" sz="1200" i="0" dirty="0" err="1" smtClean="0"/>
              <a:t>ǂc</a:t>
            </a:r>
            <a:r>
              <a:rPr lang="en-US" sz="1200" i="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dirty="0"/>
          </a:p>
        </p:txBody>
      </p:sp>
      <p:sp>
        <p:nvSpPr>
          <p:cNvPr id="4" name="Slide Number Placeholder 3"/>
          <p:cNvSpPr>
            <a:spLocks noGrp="1"/>
          </p:cNvSpPr>
          <p:nvPr>
            <p:ph type="sldNum" sz="quarter" idx="10"/>
          </p:nvPr>
        </p:nvSpPr>
        <p:spPr/>
        <p:txBody>
          <a:bodyPr/>
          <a:lstStyle/>
          <a:p>
            <a:fld id="{57E84C47-F43F-4E8A-A137-11B27775B6E8}" type="slidenum">
              <a:rPr lang="en-US" smtClean="0"/>
              <a:t>38</a:t>
            </a:fld>
            <a:endParaRPr lang="en-US"/>
          </a:p>
        </p:txBody>
      </p:sp>
    </p:spTree>
    <p:extLst>
      <p:ext uri="{BB962C8B-B14F-4D97-AF65-F5344CB8AC3E}">
        <p14:creationId xmlns:p14="http://schemas.microsoft.com/office/powerpoint/2010/main" val="2407460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a:t>
            </a:r>
            <a:r>
              <a:rPr lang="en-US" baseline="0" dirty="0" smtClean="0"/>
              <a:t> we get to the point of actually using RDA, let’s talk about what RDA is (and is not), what it’s designed to do, and how that might or might not differ from what we’re used to seeing under AACR2.</a:t>
            </a:r>
          </a:p>
          <a:p>
            <a:endParaRPr lang="en-US" dirty="0" smtClean="0">
              <a:effectLst/>
            </a:endParaRPr>
          </a:p>
          <a:p>
            <a:r>
              <a:rPr lang="en-US" dirty="0" smtClean="0">
                <a:effectLst/>
              </a:rPr>
              <a:t>RDA</a:t>
            </a:r>
          </a:p>
          <a:p>
            <a:pPr lvl="1" rtl="0" fontAlgn="base"/>
            <a:r>
              <a:rPr lang="en-US" sz="1200" b="0" i="0" u="none" strike="noStrike" kern="1200" dirty="0" smtClean="0">
                <a:solidFill>
                  <a:schemeClr val="tx1"/>
                </a:solidFill>
                <a:effectLst/>
                <a:latin typeface="+mn-lt"/>
                <a:ea typeface="+mn-ea"/>
                <a:cs typeface="+mn-cs"/>
              </a:rPr>
              <a:t>is a content standard-- tells what info to record</a:t>
            </a:r>
          </a:p>
          <a:p>
            <a:pPr lvl="1" rtl="0" fontAlgn="base"/>
            <a:r>
              <a:rPr lang="en-US" sz="1200" b="0" i="0" u="none" strike="noStrike" kern="1200" dirty="0" smtClean="0">
                <a:solidFill>
                  <a:schemeClr val="tx1"/>
                </a:solidFill>
                <a:effectLst/>
                <a:latin typeface="+mn-lt"/>
                <a:ea typeface="+mn-ea"/>
                <a:cs typeface="+mn-cs"/>
              </a:rPr>
              <a:t>is NOT an encoding standard-- doesn’t tell us what fields to record information in</a:t>
            </a:r>
          </a:p>
          <a:p>
            <a:pPr lvl="1" rtl="0" fontAlgn="base"/>
            <a:r>
              <a:rPr lang="en-US" sz="1200" b="0" i="0" u="none" strike="noStrike" kern="1200" dirty="0" smtClean="0">
                <a:solidFill>
                  <a:schemeClr val="tx1"/>
                </a:solidFill>
                <a:effectLst/>
                <a:latin typeface="+mn-lt"/>
                <a:ea typeface="+mn-ea"/>
                <a:cs typeface="+mn-cs"/>
              </a:rPr>
              <a:t>is NOT a display standard-- doesn’t indicate how information should display to users</a:t>
            </a:r>
          </a:p>
          <a:p>
            <a:pPr lvl="1" rtl="0" fontAlgn="base"/>
            <a:r>
              <a:rPr lang="en-US" sz="1200" b="0" i="0" u="none" strike="noStrike" kern="1200" dirty="0" smtClean="0">
                <a:solidFill>
                  <a:schemeClr val="tx1"/>
                </a:solidFill>
                <a:effectLst/>
                <a:latin typeface="+mn-lt"/>
                <a:ea typeface="+mn-ea"/>
                <a:cs typeface="+mn-cs"/>
              </a:rPr>
              <a:t>The instructions it provides</a:t>
            </a:r>
            <a:r>
              <a:rPr lang="en-US" sz="1200" b="0" i="0" u="none" strike="noStrike" kern="1200" baseline="0" dirty="0" smtClean="0">
                <a:solidFill>
                  <a:schemeClr val="tx1"/>
                </a:solidFill>
                <a:effectLst/>
                <a:latin typeface="+mn-lt"/>
                <a:ea typeface="+mn-ea"/>
                <a:cs typeface="+mn-cs"/>
              </a:rPr>
              <a:t> tell us how to </a:t>
            </a:r>
            <a:r>
              <a:rPr lang="en-US" sz="1200" b="0" i="0" u="none" strike="noStrike" kern="1200" dirty="0" err="1" smtClean="0">
                <a:solidFill>
                  <a:schemeClr val="tx1"/>
                </a:solidFill>
                <a:effectLst/>
                <a:latin typeface="+mn-lt"/>
                <a:ea typeface="+mn-ea"/>
                <a:cs typeface="+mn-cs"/>
              </a:rPr>
              <a:t>to</a:t>
            </a:r>
            <a:r>
              <a:rPr lang="en-US" sz="1200" b="0" i="0" u="none" strike="noStrike" kern="1200" dirty="0" smtClean="0">
                <a:solidFill>
                  <a:schemeClr val="tx1"/>
                </a:solidFill>
                <a:effectLst/>
                <a:latin typeface="+mn-lt"/>
                <a:ea typeface="+mn-ea"/>
                <a:cs typeface="+mn-cs"/>
              </a:rPr>
              <a:t> record individual data elements,</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not how to create bib or authority RECORDS</a:t>
            </a:r>
          </a:p>
          <a:p>
            <a:pPr lvl="1" rtl="0" fontAlgn="base"/>
            <a:r>
              <a:rPr lang="en-US" sz="1200" b="0" i="0" u="none" strike="noStrike" kern="1200" dirty="0" smtClean="0">
                <a:solidFill>
                  <a:schemeClr val="tx1"/>
                </a:solidFill>
                <a:effectLst/>
                <a:latin typeface="+mn-lt"/>
                <a:ea typeface="+mn-ea"/>
                <a:cs typeface="+mn-cs"/>
              </a:rPr>
              <a:t>RDA is concerned with recording individual pieces of data associated</a:t>
            </a:r>
            <a:r>
              <a:rPr lang="en-US" sz="1200" b="0" i="0" u="none" strike="noStrike" kern="1200" baseline="0" dirty="0" smtClean="0">
                <a:solidFill>
                  <a:schemeClr val="tx1"/>
                </a:solidFill>
                <a:effectLst/>
                <a:latin typeface="+mn-lt"/>
                <a:ea typeface="+mn-ea"/>
                <a:cs typeface="+mn-cs"/>
              </a:rPr>
              <a:t> with a resource, which lets the data elements be more granular</a:t>
            </a:r>
            <a:endParaRPr lang="en-US" sz="1200" b="0" i="0" u="none" strike="noStrike" kern="1200" dirty="0" smtClean="0">
              <a:solidFill>
                <a:schemeClr val="tx1"/>
              </a:solidFill>
              <a:effectLst/>
              <a:latin typeface="+mn-lt"/>
              <a:ea typeface="+mn-ea"/>
              <a:cs typeface="+mn-cs"/>
            </a:endParaRPr>
          </a:p>
          <a:p>
            <a:pPr lvl="2" rtl="0" fontAlgn="base"/>
            <a:r>
              <a:rPr lang="en-US" sz="1200" b="0" i="0" u="none" strike="noStrike" kern="1200" dirty="0" smtClean="0">
                <a:solidFill>
                  <a:schemeClr val="tx1"/>
                </a:solidFill>
                <a:effectLst/>
                <a:latin typeface="+mn-lt"/>
                <a:ea typeface="+mn-ea"/>
                <a:cs typeface="+mn-cs"/>
              </a:rPr>
              <a:t>This</a:t>
            </a:r>
            <a:r>
              <a:rPr lang="en-US" sz="1200" b="0" i="0" u="none" strike="noStrike" kern="1200" baseline="0" dirty="0" smtClean="0">
                <a:solidFill>
                  <a:schemeClr val="tx1"/>
                </a:solidFill>
                <a:effectLst/>
                <a:latin typeface="+mn-lt"/>
                <a:ea typeface="+mn-ea"/>
                <a:cs typeface="+mn-cs"/>
              </a:rPr>
              <a:t> giv</a:t>
            </a:r>
            <a:r>
              <a:rPr lang="en-US" sz="1200" b="0" i="0" u="none" strike="noStrike" kern="1200" dirty="0" smtClean="0">
                <a:solidFill>
                  <a:schemeClr val="tx1"/>
                </a:solidFill>
                <a:effectLst/>
                <a:latin typeface="+mn-lt"/>
                <a:ea typeface="+mn-ea"/>
                <a:cs typeface="+mn-cs"/>
              </a:rPr>
              <a:t>es it better compatibility w/linked data tech</a:t>
            </a:r>
          </a:p>
          <a:p>
            <a:pPr lvl="2" rtl="0" fontAlgn="base"/>
            <a:r>
              <a:rPr lang="en-US" sz="1200" b="0" i="0" u="none" strike="noStrike" kern="1200" dirty="0" smtClean="0">
                <a:solidFill>
                  <a:schemeClr val="tx1"/>
                </a:solidFill>
                <a:effectLst/>
                <a:latin typeface="+mn-lt"/>
                <a:ea typeface="+mn-ea"/>
                <a:cs typeface="+mn-cs"/>
              </a:rPr>
              <a:t>could allow it to be used by other communities outside of library in encoding standards other than MARC records, which could look and function very differently</a:t>
            </a:r>
          </a:p>
          <a:p>
            <a:pPr lvl="1" rtl="0" fontAlgn="base"/>
            <a:r>
              <a:rPr lang="en-US" sz="1200" b="0" i="0" u="none" strike="noStrike" kern="1200" dirty="0" smtClean="0">
                <a:solidFill>
                  <a:schemeClr val="tx1"/>
                </a:solidFill>
                <a:effectLst/>
                <a:latin typeface="+mn-lt"/>
                <a:ea typeface="+mn-ea"/>
                <a:cs typeface="+mn-cs"/>
              </a:rPr>
              <a:t>But libraries are still recording data in MARC, so our RDA records look somewhat similar to AACR2 records</a:t>
            </a:r>
          </a:p>
          <a:p>
            <a:pPr lvl="1" rtl="0" fontAlgn="base"/>
            <a:r>
              <a:rPr lang="en-US" sz="1200" b="0" i="0" u="none" strike="noStrike" kern="1200" dirty="0" smtClean="0">
                <a:solidFill>
                  <a:schemeClr val="tx1"/>
                </a:solidFill>
                <a:effectLst/>
                <a:latin typeface="+mn-lt"/>
                <a:ea typeface="+mn-ea"/>
                <a:cs typeface="+mn-cs"/>
              </a:rPr>
              <a:t>not organized by format; instructions for all records provided in a single sequence</a:t>
            </a:r>
          </a:p>
          <a:p>
            <a:pPr lvl="1" rtl="0" fontAlgn="base"/>
            <a:r>
              <a:rPr lang="en-US" sz="1200" b="0" i="0" u="none" strike="noStrike" kern="1200" dirty="0" smtClean="0">
                <a:solidFill>
                  <a:schemeClr val="tx1"/>
                </a:solidFill>
                <a:effectLst/>
                <a:latin typeface="+mn-lt"/>
                <a:ea typeface="+mn-ea"/>
                <a:cs typeface="+mn-cs"/>
              </a:rPr>
              <a:t>You</a:t>
            </a:r>
            <a:r>
              <a:rPr lang="en-US" sz="1200" b="0" i="0" u="none" strike="noStrike" kern="1200" baseline="0" dirty="0" smtClean="0">
                <a:solidFill>
                  <a:schemeClr val="tx1"/>
                </a:solidFill>
                <a:effectLst/>
                <a:latin typeface="+mn-lt"/>
                <a:ea typeface="+mn-ea"/>
                <a:cs typeface="+mn-cs"/>
              </a:rPr>
              <a:t> follow RDA for </a:t>
            </a:r>
            <a:r>
              <a:rPr lang="en-US" sz="1200" b="0" i="0" u="none" strike="noStrike" kern="1200" dirty="0" smtClean="0">
                <a:solidFill>
                  <a:schemeClr val="tx1"/>
                </a:solidFill>
                <a:effectLst/>
                <a:latin typeface="+mn-lt"/>
                <a:ea typeface="+mn-ea"/>
                <a:cs typeface="+mn-cs"/>
              </a:rPr>
              <a:t>whichever data elements apply to the format you’re cataloging</a:t>
            </a:r>
          </a:p>
          <a:p>
            <a:endParaRPr lang="en-US" dirty="0"/>
          </a:p>
        </p:txBody>
      </p:sp>
      <p:sp>
        <p:nvSpPr>
          <p:cNvPr id="4" name="Slide Number Placeholder 3"/>
          <p:cNvSpPr>
            <a:spLocks noGrp="1"/>
          </p:cNvSpPr>
          <p:nvPr>
            <p:ph type="sldNum" sz="quarter" idx="10"/>
          </p:nvPr>
        </p:nvSpPr>
        <p:spPr/>
        <p:txBody>
          <a:bodyPr/>
          <a:lstStyle/>
          <a:p>
            <a:fld id="{57E84C47-F43F-4E8A-A137-11B27775B6E8}" type="slidenum">
              <a:rPr lang="en-US" smtClean="0"/>
              <a:t>4</a:t>
            </a:fld>
            <a:endParaRPr lang="en-US"/>
          </a:p>
        </p:txBody>
      </p:sp>
    </p:spTree>
    <p:extLst>
      <p:ext uri="{BB962C8B-B14F-4D97-AF65-F5344CB8AC3E}">
        <p14:creationId xmlns:p14="http://schemas.microsoft.com/office/powerpoint/2010/main" val="17604625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 dirty="0" smtClean="0"/>
              <a:t>264 and 3XX fields</a:t>
            </a:r>
          </a:p>
          <a:p>
            <a:pPr marL="0" marR="0" indent="0" algn="l" defTabSz="914400" rtl="0" eaLnBrk="1" fontAlgn="auto" latinLnBrk="0" hangingPunct="1">
              <a:lnSpc>
                <a:spcPct val="100000"/>
              </a:lnSpc>
              <a:spcBef>
                <a:spcPts val="0"/>
              </a:spcBef>
              <a:spcAft>
                <a:spcPts val="0"/>
              </a:spcAft>
              <a:buClrTx/>
              <a:buSzTx/>
              <a:buFontTx/>
              <a:buNone/>
              <a:tabLst/>
              <a:defRPr/>
            </a:pPr>
            <a:endParaRPr lang="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 dirty="0" smtClean="0"/>
              <a:t>We have our publication information in</a:t>
            </a:r>
            <a:r>
              <a:rPr lang="fr" baseline="0" dirty="0" smtClean="0"/>
              <a:t> the first 264– we decided that Island, as the sublabel that directly released this CD, is the publisher.  We inferred publication date from the copyright date printed on the disc label.</a:t>
            </a:r>
          </a:p>
          <a:p>
            <a:pPr marL="0" marR="0" indent="0" algn="l" defTabSz="914400" rtl="0" eaLnBrk="1" fontAlgn="auto" latinLnBrk="0" hangingPunct="1">
              <a:lnSpc>
                <a:spcPct val="100000"/>
              </a:lnSpc>
              <a:spcBef>
                <a:spcPts val="0"/>
              </a:spcBef>
              <a:spcAft>
                <a:spcPts val="0"/>
              </a:spcAft>
              <a:buClrTx/>
              <a:buSzTx/>
              <a:buFontTx/>
              <a:buNone/>
              <a:tabLst/>
              <a:defRPr/>
            </a:pPr>
            <a:r>
              <a:rPr lang="fr" baseline="0" dirty="0" smtClean="0"/>
              <a:t>The second 264 shows the copyright date(s)– both the phonogram and text copyright dates have been recorded (with their symbols), even though they’re the same date.</a:t>
            </a:r>
          </a:p>
          <a:p>
            <a:pPr marL="0" marR="0" indent="0" algn="l" defTabSz="914400" rtl="0" eaLnBrk="1" fontAlgn="auto" latinLnBrk="0" hangingPunct="1">
              <a:lnSpc>
                <a:spcPct val="100000"/>
              </a:lnSpc>
              <a:spcBef>
                <a:spcPts val="0"/>
              </a:spcBef>
              <a:spcAft>
                <a:spcPts val="0"/>
              </a:spcAft>
              <a:buClrTx/>
              <a:buSzTx/>
              <a:buFontTx/>
              <a:buNone/>
              <a:tabLst/>
              <a:defRPr/>
            </a:pPr>
            <a:r>
              <a:rPr lang="fr" baseline="0" dirty="0" smtClean="0"/>
              <a:t>The 300 field provides the physical extent of the resource, including the duration, which is also coded separately in the 306.</a:t>
            </a:r>
          </a:p>
          <a:p>
            <a:pPr marL="0" marR="0" indent="0" algn="l" defTabSz="914400" rtl="0" eaLnBrk="1" fontAlgn="auto" latinLnBrk="0" hangingPunct="1">
              <a:lnSpc>
                <a:spcPct val="100000"/>
              </a:lnSpc>
              <a:spcBef>
                <a:spcPts val="0"/>
              </a:spcBef>
              <a:spcAft>
                <a:spcPts val="0"/>
              </a:spcAft>
              <a:buClrTx/>
              <a:buSzTx/>
              <a:buFontTx/>
              <a:buNone/>
              <a:tabLst/>
              <a:defRPr/>
            </a:pPr>
            <a:r>
              <a:rPr lang="fr" baseline="0" dirty="0" smtClean="0"/>
              <a:t>Our RDA 33x fields for content, media, and carrier are what we would expect for a CD.</a:t>
            </a:r>
          </a:p>
          <a:p>
            <a:pPr marL="0" marR="0" indent="0" algn="l" defTabSz="914400" rtl="0" eaLnBrk="1" fontAlgn="auto" latinLnBrk="0" hangingPunct="1">
              <a:lnSpc>
                <a:spcPct val="100000"/>
              </a:lnSpc>
              <a:spcBef>
                <a:spcPts val="0"/>
              </a:spcBef>
              <a:spcAft>
                <a:spcPts val="0"/>
              </a:spcAft>
              <a:buClrTx/>
              <a:buSzTx/>
              <a:buFontTx/>
              <a:buNone/>
              <a:tabLst/>
              <a:defRPr/>
            </a:pPr>
            <a:r>
              <a:rPr lang="fr" baseline="0" dirty="0" smtClean="0"/>
              <a:t>The 34x fields here tell us some additional information about the encoding and format of this audio disc, since the carrier field (338) isn’t specific only to CDs.</a:t>
            </a:r>
          </a:p>
          <a:p>
            <a:pPr marL="0" marR="0" indent="0" algn="l" defTabSz="914400" rtl="0" eaLnBrk="1" fontAlgn="auto" latinLnBrk="0" hangingPunct="1">
              <a:lnSpc>
                <a:spcPct val="100000"/>
              </a:lnSpc>
              <a:spcBef>
                <a:spcPts val="0"/>
              </a:spcBef>
              <a:spcAft>
                <a:spcPts val="0"/>
              </a:spcAft>
              <a:buClrTx/>
              <a:buSzTx/>
              <a:buFontTx/>
              <a:buNone/>
              <a:tabLst/>
              <a:defRPr/>
            </a:pPr>
            <a:endParaRPr lang="fr" dirty="0" smtClean="0"/>
          </a:p>
          <a:p>
            <a:endParaRPr lang="en-US" dirty="0"/>
          </a:p>
        </p:txBody>
      </p:sp>
      <p:sp>
        <p:nvSpPr>
          <p:cNvPr id="4" name="Slide Number Placeholder 3"/>
          <p:cNvSpPr>
            <a:spLocks noGrp="1"/>
          </p:cNvSpPr>
          <p:nvPr>
            <p:ph type="sldNum" sz="quarter" idx="10"/>
          </p:nvPr>
        </p:nvSpPr>
        <p:spPr/>
        <p:txBody>
          <a:bodyPr/>
          <a:lstStyle/>
          <a:p>
            <a:fld id="{57E84C47-F43F-4E8A-A137-11B27775B6E8}" type="slidenum">
              <a:rPr lang="en-US" smtClean="0"/>
              <a:t>39</a:t>
            </a:fld>
            <a:endParaRPr lang="en-US"/>
          </a:p>
        </p:txBody>
      </p:sp>
    </p:spTree>
    <p:extLst>
      <p:ext uri="{BB962C8B-B14F-4D97-AF65-F5344CB8AC3E}">
        <p14:creationId xmlns:p14="http://schemas.microsoft.com/office/powerpoint/2010/main" val="7246409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 are our notes</a:t>
            </a:r>
            <a:r>
              <a:rPr lang="en-US" baseline="0" dirty="0" smtClean="0"/>
              <a:t> fields.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500– even though we were able to take the title from the preferred source of information, we still have to make a note indicating where we found it.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second 500 note for rock music is a free-text descriptive note about the genre of the album, since the title of the album and of its individual songs doesn’t make that clear.  We can also start using the 655 form/genre fields to code this information as well, but it’s often helpful to use a descriptive note as well.</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have a 511 field that identifies performers (sort of).</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508 and the two 518s give us information about the production and the date and place of recording in a more eye-readable format than what we saw in the 033 fields.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And we’ve got one more 500 note letting us know about the booklet inserted into the container, and what information it carries.</a:t>
            </a:r>
            <a:endParaRPr lang="fr" dirty="0" smtClean="0"/>
          </a:p>
          <a:p>
            <a:endParaRPr lang="en-US" dirty="0"/>
          </a:p>
        </p:txBody>
      </p:sp>
      <p:sp>
        <p:nvSpPr>
          <p:cNvPr id="4" name="Slide Number Placeholder 3"/>
          <p:cNvSpPr>
            <a:spLocks noGrp="1"/>
          </p:cNvSpPr>
          <p:nvPr>
            <p:ph type="sldNum" sz="quarter" idx="10"/>
          </p:nvPr>
        </p:nvSpPr>
        <p:spPr/>
        <p:txBody>
          <a:bodyPr/>
          <a:lstStyle/>
          <a:p>
            <a:fld id="{57E84C47-F43F-4E8A-A137-11B27775B6E8}" type="slidenum">
              <a:rPr lang="en-US" smtClean="0"/>
              <a:t>40</a:t>
            </a:fld>
            <a:endParaRPr lang="en-US"/>
          </a:p>
        </p:txBody>
      </p:sp>
    </p:spTree>
    <p:extLst>
      <p:ext uri="{BB962C8B-B14F-4D97-AF65-F5344CB8AC3E}">
        <p14:creationId xmlns:p14="http://schemas.microsoft.com/office/powerpoint/2010/main" val="36967533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 dirty="0" smtClean="0"/>
              <a:t>And finally the contents note,</a:t>
            </a:r>
            <a:r>
              <a:rPr lang="fr" baseline="0" dirty="0" smtClean="0"/>
              <a:t> which tells us the individual song titles.</a:t>
            </a:r>
            <a:endParaRPr lang="en-US" dirty="0"/>
          </a:p>
        </p:txBody>
      </p:sp>
      <p:sp>
        <p:nvSpPr>
          <p:cNvPr id="4" name="Slide Number Placeholder 3"/>
          <p:cNvSpPr>
            <a:spLocks noGrp="1"/>
          </p:cNvSpPr>
          <p:nvPr>
            <p:ph type="sldNum" sz="quarter" idx="10"/>
          </p:nvPr>
        </p:nvSpPr>
        <p:spPr/>
        <p:txBody>
          <a:bodyPr/>
          <a:lstStyle/>
          <a:p>
            <a:fld id="{57E84C47-F43F-4E8A-A137-11B27775B6E8}" type="slidenum">
              <a:rPr lang="en-US" smtClean="0"/>
              <a:t>41</a:t>
            </a:fld>
            <a:endParaRPr lang="en-US"/>
          </a:p>
        </p:txBody>
      </p:sp>
    </p:spTree>
    <p:extLst>
      <p:ext uri="{BB962C8B-B14F-4D97-AF65-F5344CB8AC3E}">
        <p14:creationId xmlns:p14="http://schemas.microsoft.com/office/powerpoint/2010/main" val="22146785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E84C47-F43F-4E8A-A137-11B27775B6E8}" type="slidenum">
              <a:rPr lang="en-US" smtClean="0"/>
              <a:t>42</a:t>
            </a:fld>
            <a:endParaRPr lang="en-US"/>
          </a:p>
        </p:txBody>
      </p:sp>
    </p:spTree>
    <p:extLst>
      <p:ext uri="{BB962C8B-B14F-4D97-AF65-F5344CB8AC3E}">
        <p14:creationId xmlns:p14="http://schemas.microsoft.com/office/powerpoint/2010/main" val="13696371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E84C47-F43F-4E8A-A137-11B27775B6E8}" type="slidenum">
              <a:rPr lang="en-US" smtClean="0"/>
              <a:t>48</a:t>
            </a:fld>
            <a:endParaRPr lang="en-US"/>
          </a:p>
        </p:txBody>
      </p:sp>
    </p:spTree>
    <p:extLst>
      <p:ext uri="{BB962C8B-B14F-4D97-AF65-F5344CB8AC3E}">
        <p14:creationId xmlns:p14="http://schemas.microsoft.com/office/powerpoint/2010/main" val="3712361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RDA is based on FRBR, or the Functional Requirements for </a:t>
            </a:r>
            <a:r>
              <a:rPr lang="en-US" dirty="0" err="1" smtClean="0"/>
              <a:t>Bibliographici</a:t>
            </a:r>
            <a:r>
              <a:rPr lang="en-US" dirty="0" smtClean="0"/>
              <a:t> Records, a conceptual model developed in 1998 by the International Federation of Library Associations and Institutions (IFLA).</a:t>
            </a:r>
            <a:r>
              <a:rPr lang="en-US" baseline="0" dirty="0" smtClean="0"/>
              <a:t>  The FRBR model represents the bibliographic universe by describing bibliographic entities and their relationships to one another.  </a:t>
            </a:r>
          </a:p>
          <a:p>
            <a:endParaRPr lang="en-US" baseline="0" dirty="0" smtClean="0"/>
          </a:p>
          <a:p>
            <a:r>
              <a:rPr lang="en-US" baseline="0" dirty="0" smtClean="0"/>
              <a:t>Within FRBR, there are 3 groups of entities.  Group 1 covers Works, Expressions, Manifestations, and Items (sometimes called WEMI).  This group is concerned with the primary relationships between bibliographic entities.  We’ll be mainly focused on Group 1 and its relationships in our work today.</a:t>
            </a:r>
          </a:p>
          <a:p>
            <a:endParaRPr lang="en-US" baseline="0" dirty="0" smtClean="0"/>
          </a:p>
          <a:p>
            <a:r>
              <a:rPr lang="en-US" baseline="0" dirty="0" smtClean="0"/>
              <a:t>Group 2 describes Persons, Families, and Corporate Bodies, and is concerned with responsibility relationships– who is responsible for what, and in what ways?  We’ll be drawing on this group today as well, when we deal with creators, contributors, and authorized access points.</a:t>
            </a:r>
          </a:p>
          <a:p>
            <a:endParaRPr lang="en-US" baseline="0" dirty="0" smtClean="0"/>
          </a:p>
          <a:p>
            <a:r>
              <a:rPr lang="en-US" baseline="0" dirty="0" smtClean="0"/>
              <a:t>Group 3 describes concepts, objects, events, and places, and is mainly concerned with subject relationships.  We won’t be as focused on this group today, but it’s influential in the kind of subject, genre, historic, and demographic information that RDA granulates really well.</a:t>
            </a:r>
          </a:p>
          <a:p>
            <a:endParaRPr lang="en-US" baseline="0" dirty="0" smtClean="0"/>
          </a:p>
          <a:p>
            <a:r>
              <a:rPr lang="en-US" baseline="0" dirty="0" smtClean="0"/>
              <a:t>(The FRBR model should not be confused with Edna Ferber, author of the novel Show Boat, on which the Jerome Kern musical was based, although looking at the primary relationships between her novel and its subsequent theatrical, musical, and film adaptations is a good way to explore the Group 1 entities that we’re dealing with in this session.  We’ll start with something simpler, though if you’re like me, now you’ll have “Old Man River” stuck in your head for the rest of the day.  You’re welcome!)</a:t>
            </a:r>
            <a:endParaRPr lang="en-US" dirty="0"/>
          </a:p>
        </p:txBody>
      </p:sp>
      <p:sp>
        <p:nvSpPr>
          <p:cNvPr id="4" name="Slide Number Placeholder 3"/>
          <p:cNvSpPr>
            <a:spLocks noGrp="1"/>
          </p:cNvSpPr>
          <p:nvPr>
            <p:ph type="sldNum" sz="quarter" idx="10"/>
          </p:nvPr>
        </p:nvSpPr>
        <p:spPr/>
        <p:txBody>
          <a:bodyPr/>
          <a:lstStyle/>
          <a:p>
            <a:fld id="{57E84C47-F43F-4E8A-A137-11B27775B6E8}" type="slidenum">
              <a:rPr lang="en-US" smtClean="0"/>
              <a:t>5</a:t>
            </a:fld>
            <a:endParaRPr lang="en-US"/>
          </a:p>
        </p:txBody>
      </p:sp>
    </p:spTree>
    <p:extLst>
      <p:ext uri="{BB962C8B-B14F-4D97-AF65-F5344CB8AC3E}">
        <p14:creationId xmlns:p14="http://schemas.microsoft.com/office/powerpoint/2010/main" val="229707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 diagram of the FRBR Group 1 entities,</a:t>
            </a:r>
            <a:r>
              <a:rPr lang="en-US" baseline="0" dirty="0" smtClean="0"/>
              <a:t> which you’ve probably seen before if you’ve ever attended any other presentation on RDA or FRBR.</a:t>
            </a:r>
          </a:p>
          <a:p>
            <a:endParaRPr lang="en-US" baseline="0" dirty="0" smtClean="0"/>
          </a:p>
          <a:p>
            <a:pPr lvl="2" rtl="0" fontAlgn="base"/>
            <a:r>
              <a:rPr lang="en-US" sz="1200" b="0" i="0" u="none" strike="noStrike" kern="1200" dirty="0" smtClean="0">
                <a:solidFill>
                  <a:schemeClr val="tx1"/>
                </a:solidFill>
                <a:effectLst/>
                <a:latin typeface="+mn-lt"/>
                <a:ea typeface="+mn-ea"/>
                <a:cs typeface="+mn-cs"/>
              </a:rPr>
              <a:t>Work → conceptual idea of the composition (song, symphony, etc.) in the mind of the composer</a:t>
            </a:r>
          </a:p>
          <a:p>
            <a:pPr lvl="3" rtl="0" fontAlgn="base"/>
            <a:r>
              <a:rPr lang="en-US" sz="1200" b="0" i="0" u="none" strike="noStrike" kern="1200" dirty="0" smtClean="0">
                <a:solidFill>
                  <a:schemeClr val="tx1"/>
                </a:solidFill>
                <a:effectLst/>
                <a:latin typeface="+mn-lt"/>
                <a:ea typeface="+mn-ea"/>
                <a:cs typeface="+mn-cs"/>
              </a:rPr>
              <a:t>in FRBR, Popular music album = aggregate work</a:t>
            </a:r>
          </a:p>
          <a:p>
            <a:pPr lvl="2" rtl="0" fontAlgn="base"/>
            <a:r>
              <a:rPr lang="en-US" sz="1200" b="0" i="0" u="none" strike="noStrike" kern="1200" dirty="0" smtClean="0">
                <a:solidFill>
                  <a:schemeClr val="tx1"/>
                </a:solidFill>
                <a:effectLst/>
                <a:latin typeface="+mn-lt"/>
                <a:ea typeface="+mn-ea"/>
                <a:cs typeface="+mn-cs"/>
              </a:rPr>
              <a:t>Expression →  </a:t>
            </a:r>
          </a:p>
          <a:p>
            <a:pPr lvl="3" rtl="0" fontAlgn="base"/>
            <a:r>
              <a:rPr lang="en-US" sz="1200" b="0" i="0" u="none" strike="noStrike" kern="1200" dirty="0" smtClean="0">
                <a:solidFill>
                  <a:schemeClr val="tx1"/>
                </a:solidFill>
                <a:effectLst/>
                <a:latin typeface="+mn-lt"/>
                <a:ea typeface="+mn-ea"/>
                <a:cs typeface="+mn-cs"/>
              </a:rPr>
              <a:t>Scores:  musical notation, visual representation of work</a:t>
            </a:r>
          </a:p>
          <a:p>
            <a:pPr lvl="4" rtl="0" fontAlgn="base"/>
            <a:r>
              <a:rPr lang="en-US" sz="1200" b="0" i="0" u="none" strike="noStrike" kern="1200" dirty="0" smtClean="0">
                <a:solidFill>
                  <a:schemeClr val="tx1"/>
                </a:solidFill>
                <a:effectLst/>
                <a:latin typeface="+mn-lt"/>
                <a:ea typeface="+mn-ea"/>
                <a:cs typeface="+mn-cs"/>
              </a:rPr>
              <a:t>each format (score, parts, vocal score, miniature score, transposition, arrangement, translations of vocal text) is a distinct expression</a:t>
            </a:r>
          </a:p>
          <a:p>
            <a:pPr lvl="4" rtl="0" fontAlgn="base"/>
            <a:r>
              <a:rPr lang="en-US" sz="1200" b="0" i="0" u="none" strike="noStrike" kern="1200" dirty="0" smtClean="0">
                <a:solidFill>
                  <a:schemeClr val="tx1"/>
                </a:solidFill>
                <a:effectLst/>
                <a:latin typeface="+mn-lt"/>
                <a:ea typeface="+mn-ea"/>
                <a:cs typeface="+mn-cs"/>
              </a:rPr>
              <a:t>each edited version is a distinct expression</a:t>
            </a:r>
          </a:p>
          <a:p>
            <a:pPr lvl="3" rtl="0" fontAlgn="base"/>
            <a:r>
              <a:rPr lang="en-US" sz="1200" b="0" i="0" u="none" strike="noStrike" kern="1200" dirty="0" smtClean="0">
                <a:solidFill>
                  <a:schemeClr val="tx1"/>
                </a:solidFill>
                <a:effectLst/>
                <a:latin typeface="+mn-lt"/>
                <a:ea typeface="+mn-ea"/>
                <a:cs typeface="+mn-cs"/>
              </a:rPr>
              <a:t>performance of a song (in popular music); each performance is a distinct expression; recording a performance “captures” the expression; also different musicians performing or recording the same song.  </a:t>
            </a:r>
          </a:p>
          <a:p>
            <a:pPr lvl="3" rtl="0" fontAlgn="base"/>
            <a:r>
              <a:rPr lang="en-US" sz="1200" b="0" i="0" u="none" strike="noStrike" kern="1200" dirty="0" smtClean="0">
                <a:solidFill>
                  <a:schemeClr val="tx1"/>
                </a:solidFill>
                <a:effectLst/>
                <a:latin typeface="+mn-lt"/>
                <a:ea typeface="+mn-ea"/>
                <a:cs typeface="+mn-cs"/>
              </a:rPr>
              <a:t>CATALOGERS WORK HERE A LOT</a:t>
            </a:r>
          </a:p>
          <a:p>
            <a:pPr lvl="2" rtl="0" fontAlgn="base"/>
            <a:r>
              <a:rPr lang="en-US" sz="1200" b="0" i="0" u="none" strike="noStrike" kern="1200" dirty="0" smtClean="0">
                <a:solidFill>
                  <a:schemeClr val="tx1"/>
                </a:solidFill>
                <a:effectLst/>
                <a:latin typeface="+mn-lt"/>
                <a:ea typeface="+mn-ea"/>
                <a:cs typeface="+mn-cs"/>
              </a:rPr>
              <a:t>Manifestation = physical or digital embodiment of the Expression →  PUBLICATION.  CATALOGERS ALSO WORK HERE A LOT for BIB RECORDS</a:t>
            </a:r>
          </a:p>
          <a:p>
            <a:pPr lvl="3" rtl="0" fontAlgn="base"/>
            <a:r>
              <a:rPr lang="en-US" sz="1200" b="0" i="0" u="none" strike="noStrike" kern="1200" dirty="0" smtClean="0">
                <a:solidFill>
                  <a:schemeClr val="tx1"/>
                </a:solidFill>
                <a:effectLst/>
                <a:latin typeface="+mn-lt"/>
                <a:ea typeface="+mn-ea"/>
                <a:cs typeface="+mn-cs"/>
              </a:rPr>
              <a:t>publication of the notation (scores)</a:t>
            </a:r>
          </a:p>
          <a:p>
            <a:pPr lvl="4" rtl="0" fontAlgn="base"/>
            <a:r>
              <a:rPr lang="en-US" sz="1200" b="0" i="0" u="none" strike="noStrike" kern="1200" dirty="0" smtClean="0">
                <a:solidFill>
                  <a:schemeClr val="tx1"/>
                </a:solidFill>
                <a:effectLst/>
                <a:latin typeface="+mn-lt"/>
                <a:ea typeface="+mn-ea"/>
                <a:cs typeface="+mn-cs"/>
              </a:rPr>
              <a:t>published physical or digital version of expression</a:t>
            </a:r>
          </a:p>
          <a:p>
            <a:pPr lvl="4" rtl="0" fontAlgn="base"/>
            <a:r>
              <a:rPr lang="en-US" sz="1200" b="0" i="0" u="none" strike="noStrike" kern="1200" dirty="0" smtClean="0">
                <a:solidFill>
                  <a:schemeClr val="tx1"/>
                </a:solidFill>
                <a:effectLst/>
                <a:latin typeface="+mn-lt"/>
                <a:ea typeface="+mn-ea"/>
                <a:cs typeface="+mn-cs"/>
              </a:rPr>
              <a:t>multiple publications of same edition, reprints, paper &amp; digital versions of same edition, are all distinct manifestations</a:t>
            </a:r>
          </a:p>
          <a:p>
            <a:pPr lvl="3" rtl="0" fontAlgn="base"/>
            <a:r>
              <a:rPr lang="en-US" sz="1200" b="0" i="0" u="none" strike="noStrike" kern="1200" dirty="0" smtClean="0">
                <a:solidFill>
                  <a:schemeClr val="tx1"/>
                </a:solidFill>
                <a:effectLst/>
                <a:latin typeface="+mn-lt"/>
                <a:ea typeface="+mn-ea"/>
                <a:cs typeface="+mn-cs"/>
              </a:rPr>
              <a:t>in RDA, albums are treated as manifestations</a:t>
            </a:r>
          </a:p>
          <a:p>
            <a:pPr lvl="2" rtl="0" fontAlgn="base"/>
            <a:r>
              <a:rPr lang="en-US" sz="1200" b="0" i="0" u="none" strike="noStrike" kern="1200" dirty="0" smtClean="0">
                <a:solidFill>
                  <a:schemeClr val="tx1"/>
                </a:solidFill>
                <a:effectLst/>
                <a:latin typeface="+mn-lt"/>
                <a:ea typeface="+mn-ea"/>
                <a:cs typeface="+mn-cs"/>
              </a:rPr>
              <a:t>Item = individual physical or digital instance of the manifestation → </a:t>
            </a:r>
          </a:p>
          <a:p>
            <a:pPr lvl="3" rtl="0" fontAlgn="base"/>
            <a:r>
              <a:rPr lang="en-US" sz="1200" b="0" i="0" u="none" strike="noStrike" kern="1200" dirty="0" smtClean="0">
                <a:solidFill>
                  <a:schemeClr val="tx1"/>
                </a:solidFill>
                <a:effectLst/>
                <a:latin typeface="+mn-lt"/>
                <a:ea typeface="+mn-ea"/>
                <a:cs typeface="+mn-cs"/>
              </a:rPr>
              <a:t>the cd or score in your hand, the mp3 on your iPod, the pdf on your computer</a:t>
            </a:r>
          </a:p>
          <a:p>
            <a:endParaRPr lang="en-US" dirty="0"/>
          </a:p>
        </p:txBody>
      </p:sp>
      <p:sp>
        <p:nvSpPr>
          <p:cNvPr id="4" name="Slide Number Placeholder 3"/>
          <p:cNvSpPr>
            <a:spLocks noGrp="1"/>
          </p:cNvSpPr>
          <p:nvPr>
            <p:ph type="sldNum" sz="quarter" idx="10"/>
          </p:nvPr>
        </p:nvSpPr>
        <p:spPr/>
        <p:txBody>
          <a:bodyPr/>
          <a:lstStyle/>
          <a:p>
            <a:fld id="{57E84C47-F43F-4E8A-A137-11B27775B6E8}" type="slidenum">
              <a:rPr lang="en-US" smtClean="0"/>
              <a:t>6</a:t>
            </a:fld>
            <a:endParaRPr lang="en-US"/>
          </a:p>
        </p:txBody>
      </p:sp>
    </p:spTree>
    <p:extLst>
      <p:ext uri="{BB962C8B-B14F-4D97-AF65-F5344CB8AC3E}">
        <p14:creationId xmlns:p14="http://schemas.microsoft.com/office/powerpoint/2010/main" val="2463256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apply</a:t>
            </a:r>
            <a:r>
              <a:rPr lang="en-US" baseline="0" dirty="0" smtClean="0"/>
              <a:t> this in terms of some specific musical examples.  Let’s start with Beethoven’s 5</a:t>
            </a:r>
            <a:r>
              <a:rPr lang="en-US" baseline="30000" dirty="0" smtClean="0"/>
              <a:t>th</a:t>
            </a:r>
            <a:r>
              <a:rPr lang="en-US" baseline="0" dirty="0" smtClean="0"/>
              <a:t> Symphony.</a:t>
            </a:r>
          </a:p>
          <a:p>
            <a:endParaRPr lang="en-US" baseline="0" dirty="0" smtClean="0"/>
          </a:p>
          <a:p>
            <a:r>
              <a:rPr lang="en-US" baseline="0" dirty="0" smtClean="0"/>
              <a:t>Beethoven’s conception of the symphony in his head is equivalent to the Work level here– it is the pure concept of the composition.</a:t>
            </a:r>
          </a:p>
          <a:p>
            <a:endParaRPr lang="en-US" baseline="0" dirty="0" smtClean="0"/>
          </a:p>
          <a:p>
            <a:r>
              <a:rPr lang="en-US" baseline="0" dirty="0" smtClean="0"/>
              <a:t>The work is realized through the expression.  For music, the expression generally takes the form of either notation or performance (but does not refer to any specific publication.)  When Beethoven put pen to paper and wrote out a score, that was the first expression of the work in notated form.  Each commercial edition of the full score is also considered an expression.  Live performances count as expressions too, as do recordings (since the recording captures one specific performance and allows it to be exactly replicated every time it’s played back.  So if the Eugene Symphony performs this, that’s one expression, and if they record it, that’s another expression.</a:t>
            </a:r>
          </a:p>
          <a:p>
            <a:endParaRPr lang="en-US" baseline="0" dirty="0" smtClean="0"/>
          </a:p>
          <a:p>
            <a:r>
              <a:rPr lang="en-US" baseline="0" dirty="0" smtClean="0"/>
              <a:t>The manifestation is the specific published version.  The 1862 full score published by </a:t>
            </a:r>
            <a:r>
              <a:rPr lang="en-US" baseline="0" dirty="0" err="1" smtClean="0"/>
              <a:t>Breitkopf</a:t>
            </a:r>
            <a:r>
              <a:rPr lang="en-US" baseline="0" dirty="0" smtClean="0"/>
              <a:t> &amp; </a:t>
            </a:r>
            <a:r>
              <a:rPr lang="en-US" baseline="0" dirty="0" err="1" smtClean="0"/>
              <a:t>Hartel</a:t>
            </a:r>
            <a:r>
              <a:rPr lang="en-US" baseline="0" dirty="0" smtClean="0"/>
              <a:t> as part of the Beethoven </a:t>
            </a:r>
            <a:r>
              <a:rPr lang="en-US" baseline="0" dirty="0" err="1" smtClean="0"/>
              <a:t>Werke</a:t>
            </a:r>
            <a:r>
              <a:rPr lang="en-US" baseline="0" dirty="0" smtClean="0"/>
              <a:t> edition is a manifestation, as is the online version of that edition that was made available on IMSLP in 2011.  Similarly, the Eugene Symphony’s recording of the 5</a:t>
            </a:r>
            <a:r>
              <a:rPr lang="en-US" baseline="30000" dirty="0" smtClean="0"/>
              <a:t>th</a:t>
            </a:r>
            <a:r>
              <a:rPr lang="en-US" baseline="0" dirty="0" smtClean="0"/>
              <a:t> Symphony might be released on CD, as well as in downloadable MP3 format, and each of those would be a distinct manifestation.  </a:t>
            </a:r>
          </a:p>
          <a:p>
            <a:endParaRPr lang="en-US" baseline="0" dirty="0" smtClean="0"/>
          </a:p>
          <a:p>
            <a:r>
              <a:rPr lang="en-US" baseline="0" dirty="0" smtClean="0"/>
              <a:t>Finally, the item is the unique instance of the manifestation.  So our library’s particular copy of the </a:t>
            </a:r>
            <a:r>
              <a:rPr lang="en-US" baseline="0" dirty="0" err="1" smtClean="0"/>
              <a:t>Breitkopf</a:t>
            </a:r>
            <a:r>
              <a:rPr lang="en-US" baseline="0" dirty="0" smtClean="0"/>
              <a:t> score is an item, as is our copy of the CD of the Eugene Symphony’s recording, or the MP3 of that recording that I have on my phone.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7E84C47-F43F-4E8A-A137-11B27775B6E8}" type="slidenum">
              <a:rPr lang="en-US" smtClean="0"/>
              <a:t>7</a:t>
            </a:fld>
            <a:endParaRPr lang="en-US"/>
          </a:p>
        </p:txBody>
      </p:sp>
    </p:spTree>
    <p:extLst>
      <p:ext uri="{BB962C8B-B14F-4D97-AF65-F5344CB8AC3E}">
        <p14:creationId xmlns:p14="http://schemas.microsoft.com/office/powerpoint/2010/main" val="2719201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 diagram of the FRBR Group 1 entities,</a:t>
            </a:r>
            <a:r>
              <a:rPr lang="en-US" baseline="0" dirty="0" smtClean="0"/>
              <a:t> which you’ve probably seen before if you’ve ever attended any other presentation on RDA or FRBR.</a:t>
            </a:r>
          </a:p>
          <a:p>
            <a:endParaRPr lang="en-US" baseline="0" dirty="0" smtClean="0"/>
          </a:p>
          <a:p>
            <a:pPr lvl="2" rtl="0" fontAlgn="base"/>
            <a:r>
              <a:rPr lang="en-US" sz="1200" b="0" i="0" u="none" strike="noStrike" kern="1200" dirty="0" smtClean="0">
                <a:solidFill>
                  <a:schemeClr val="tx1"/>
                </a:solidFill>
                <a:effectLst/>
                <a:latin typeface="+mn-lt"/>
                <a:ea typeface="+mn-ea"/>
                <a:cs typeface="+mn-cs"/>
              </a:rPr>
              <a:t>Work → conceptual idea of the composition (song, symphony, etc.) in the mind of the composer</a:t>
            </a:r>
          </a:p>
          <a:p>
            <a:pPr lvl="3" rtl="0" fontAlgn="base"/>
            <a:r>
              <a:rPr lang="en-US" sz="1200" b="0" i="0" u="none" strike="noStrike" kern="1200" dirty="0" smtClean="0">
                <a:solidFill>
                  <a:schemeClr val="tx1"/>
                </a:solidFill>
                <a:effectLst/>
                <a:latin typeface="+mn-lt"/>
                <a:ea typeface="+mn-ea"/>
                <a:cs typeface="+mn-cs"/>
              </a:rPr>
              <a:t>in FRBR, Popular music album = aggregate work</a:t>
            </a:r>
          </a:p>
          <a:p>
            <a:pPr lvl="2" rtl="0" fontAlgn="base"/>
            <a:r>
              <a:rPr lang="en-US" sz="1200" b="0" i="0" u="none" strike="noStrike" kern="1200" dirty="0" smtClean="0">
                <a:solidFill>
                  <a:schemeClr val="tx1"/>
                </a:solidFill>
                <a:effectLst/>
                <a:latin typeface="+mn-lt"/>
                <a:ea typeface="+mn-ea"/>
                <a:cs typeface="+mn-cs"/>
              </a:rPr>
              <a:t>Expression →  </a:t>
            </a:r>
          </a:p>
          <a:p>
            <a:pPr lvl="3" rtl="0" fontAlgn="base"/>
            <a:r>
              <a:rPr lang="en-US" sz="1200" b="0" i="0" u="none" strike="noStrike" kern="1200" dirty="0" smtClean="0">
                <a:solidFill>
                  <a:schemeClr val="tx1"/>
                </a:solidFill>
                <a:effectLst/>
                <a:latin typeface="+mn-lt"/>
                <a:ea typeface="+mn-ea"/>
                <a:cs typeface="+mn-cs"/>
              </a:rPr>
              <a:t>Scores:  musical notation, visual representation of work</a:t>
            </a:r>
          </a:p>
          <a:p>
            <a:pPr lvl="4" rtl="0" fontAlgn="base"/>
            <a:r>
              <a:rPr lang="en-US" sz="1200" b="0" i="0" u="none" strike="noStrike" kern="1200" dirty="0" smtClean="0">
                <a:solidFill>
                  <a:schemeClr val="tx1"/>
                </a:solidFill>
                <a:effectLst/>
                <a:latin typeface="+mn-lt"/>
                <a:ea typeface="+mn-ea"/>
                <a:cs typeface="+mn-cs"/>
              </a:rPr>
              <a:t>each format (score, parts, vocal score, miniature score, transposition, arrangement, translations of vocal text) is a distinct expression</a:t>
            </a:r>
          </a:p>
          <a:p>
            <a:pPr lvl="4" rtl="0" fontAlgn="base"/>
            <a:r>
              <a:rPr lang="en-US" sz="1200" b="0" i="0" u="none" strike="noStrike" kern="1200" dirty="0" smtClean="0">
                <a:solidFill>
                  <a:schemeClr val="tx1"/>
                </a:solidFill>
                <a:effectLst/>
                <a:latin typeface="+mn-lt"/>
                <a:ea typeface="+mn-ea"/>
                <a:cs typeface="+mn-cs"/>
              </a:rPr>
              <a:t>each edited version is a distinct expression</a:t>
            </a:r>
          </a:p>
          <a:p>
            <a:pPr lvl="3" rtl="0" fontAlgn="base"/>
            <a:r>
              <a:rPr lang="en-US" sz="1200" b="0" i="0" u="none" strike="noStrike" kern="1200" dirty="0" smtClean="0">
                <a:solidFill>
                  <a:schemeClr val="tx1"/>
                </a:solidFill>
                <a:effectLst/>
                <a:latin typeface="+mn-lt"/>
                <a:ea typeface="+mn-ea"/>
                <a:cs typeface="+mn-cs"/>
              </a:rPr>
              <a:t>performance of a song (in popular music); each performance is a distinct expression; recording a performance “captures” the expression; also different musicians performing or recording the same song.  </a:t>
            </a:r>
          </a:p>
          <a:p>
            <a:pPr lvl="3" rtl="0" fontAlgn="base"/>
            <a:r>
              <a:rPr lang="en-US" sz="1200" b="0" i="0" u="none" strike="noStrike" kern="1200" dirty="0" smtClean="0">
                <a:solidFill>
                  <a:schemeClr val="tx1"/>
                </a:solidFill>
                <a:effectLst/>
                <a:latin typeface="+mn-lt"/>
                <a:ea typeface="+mn-ea"/>
                <a:cs typeface="+mn-cs"/>
              </a:rPr>
              <a:t>CATALOGERS WORK HERE A LOT</a:t>
            </a:r>
          </a:p>
          <a:p>
            <a:pPr lvl="2" rtl="0" fontAlgn="base"/>
            <a:r>
              <a:rPr lang="en-US" sz="1200" b="0" i="0" u="none" strike="noStrike" kern="1200" dirty="0" smtClean="0">
                <a:solidFill>
                  <a:schemeClr val="tx1"/>
                </a:solidFill>
                <a:effectLst/>
                <a:latin typeface="+mn-lt"/>
                <a:ea typeface="+mn-ea"/>
                <a:cs typeface="+mn-cs"/>
              </a:rPr>
              <a:t>Manifestation = physical or digital embodiment of the Expression →  PUBLICATION.  CATALOGERS ALSO WORK HERE A LOT for BIB RECORDS</a:t>
            </a:r>
          </a:p>
          <a:p>
            <a:pPr lvl="3" rtl="0" fontAlgn="base"/>
            <a:r>
              <a:rPr lang="en-US" sz="1200" b="0" i="0" u="none" strike="noStrike" kern="1200" dirty="0" smtClean="0">
                <a:solidFill>
                  <a:schemeClr val="tx1"/>
                </a:solidFill>
                <a:effectLst/>
                <a:latin typeface="+mn-lt"/>
                <a:ea typeface="+mn-ea"/>
                <a:cs typeface="+mn-cs"/>
              </a:rPr>
              <a:t>publication of the notation (scores)</a:t>
            </a:r>
          </a:p>
          <a:p>
            <a:pPr lvl="4" rtl="0" fontAlgn="base"/>
            <a:r>
              <a:rPr lang="en-US" sz="1200" b="0" i="0" u="none" strike="noStrike" kern="1200" dirty="0" smtClean="0">
                <a:solidFill>
                  <a:schemeClr val="tx1"/>
                </a:solidFill>
                <a:effectLst/>
                <a:latin typeface="+mn-lt"/>
                <a:ea typeface="+mn-ea"/>
                <a:cs typeface="+mn-cs"/>
              </a:rPr>
              <a:t>published physical or digital version of expression</a:t>
            </a:r>
          </a:p>
          <a:p>
            <a:pPr lvl="4" rtl="0" fontAlgn="base"/>
            <a:r>
              <a:rPr lang="en-US" sz="1200" b="0" i="0" u="none" strike="noStrike" kern="1200" dirty="0" smtClean="0">
                <a:solidFill>
                  <a:schemeClr val="tx1"/>
                </a:solidFill>
                <a:effectLst/>
                <a:latin typeface="+mn-lt"/>
                <a:ea typeface="+mn-ea"/>
                <a:cs typeface="+mn-cs"/>
              </a:rPr>
              <a:t>multiple publications of same edition, reprints, paper &amp; digital versions of same edition, are all distinct manifestations</a:t>
            </a:r>
          </a:p>
          <a:p>
            <a:pPr lvl="3" rtl="0" fontAlgn="base"/>
            <a:r>
              <a:rPr lang="en-US" sz="1200" b="0" i="0" u="none" strike="noStrike" kern="1200" dirty="0" smtClean="0">
                <a:solidFill>
                  <a:schemeClr val="tx1"/>
                </a:solidFill>
                <a:effectLst/>
                <a:latin typeface="+mn-lt"/>
                <a:ea typeface="+mn-ea"/>
                <a:cs typeface="+mn-cs"/>
              </a:rPr>
              <a:t>in RDA, albums are treated as manifestations</a:t>
            </a:r>
          </a:p>
          <a:p>
            <a:pPr lvl="2" rtl="0" fontAlgn="base"/>
            <a:r>
              <a:rPr lang="en-US" sz="1200" b="0" i="0" u="none" strike="noStrike" kern="1200" dirty="0" smtClean="0">
                <a:solidFill>
                  <a:schemeClr val="tx1"/>
                </a:solidFill>
                <a:effectLst/>
                <a:latin typeface="+mn-lt"/>
                <a:ea typeface="+mn-ea"/>
                <a:cs typeface="+mn-cs"/>
              </a:rPr>
              <a:t>Item = individual physical or digital instance of the manifestation → </a:t>
            </a:r>
          </a:p>
          <a:p>
            <a:pPr lvl="3" rtl="0" fontAlgn="base"/>
            <a:r>
              <a:rPr lang="en-US" sz="1200" b="0" i="0" u="none" strike="noStrike" kern="1200" dirty="0" smtClean="0">
                <a:solidFill>
                  <a:schemeClr val="tx1"/>
                </a:solidFill>
                <a:effectLst/>
                <a:latin typeface="+mn-lt"/>
                <a:ea typeface="+mn-ea"/>
                <a:cs typeface="+mn-cs"/>
              </a:rPr>
              <a:t>the cd or score in your hand, the mp3 on your iPod, the pdf on your computer</a:t>
            </a:r>
          </a:p>
          <a:p>
            <a:endParaRPr lang="en-US" dirty="0"/>
          </a:p>
        </p:txBody>
      </p:sp>
      <p:sp>
        <p:nvSpPr>
          <p:cNvPr id="4" name="Slide Number Placeholder 3"/>
          <p:cNvSpPr>
            <a:spLocks noGrp="1"/>
          </p:cNvSpPr>
          <p:nvPr>
            <p:ph type="sldNum" sz="quarter" idx="10"/>
          </p:nvPr>
        </p:nvSpPr>
        <p:spPr/>
        <p:txBody>
          <a:bodyPr/>
          <a:lstStyle/>
          <a:p>
            <a:fld id="{57E84C47-F43F-4E8A-A137-11B27775B6E8}" type="slidenum">
              <a:rPr lang="en-US" smtClean="0"/>
              <a:t>8</a:t>
            </a:fld>
            <a:endParaRPr lang="en-US"/>
          </a:p>
        </p:txBody>
      </p:sp>
    </p:spTree>
    <p:extLst>
      <p:ext uri="{BB962C8B-B14F-4D97-AF65-F5344CB8AC3E}">
        <p14:creationId xmlns:p14="http://schemas.microsoft.com/office/powerpoint/2010/main" val="4253873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Expression</a:t>
            </a:r>
            <a:endParaRPr lang="en-US" dirty="0"/>
          </a:p>
        </p:txBody>
      </p:sp>
      <p:sp>
        <p:nvSpPr>
          <p:cNvPr id="4" name="Slide Number Placeholder 3"/>
          <p:cNvSpPr>
            <a:spLocks noGrp="1"/>
          </p:cNvSpPr>
          <p:nvPr>
            <p:ph type="sldNum" sz="quarter" idx="10"/>
          </p:nvPr>
        </p:nvSpPr>
        <p:spPr/>
        <p:txBody>
          <a:bodyPr/>
          <a:lstStyle/>
          <a:p>
            <a:fld id="{57E84C47-F43F-4E8A-A137-11B27775B6E8}" type="slidenum">
              <a:rPr lang="en-US" smtClean="0"/>
              <a:t>9</a:t>
            </a:fld>
            <a:endParaRPr lang="en-US"/>
          </a:p>
        </p:txBody>
      </p:sp>
    </p:spTree>
    <p:extLst>
      <p:ext uri="{BB962C8B-B14F-4D97-AF65-F5344CB8AC3E}">
        <p14:creationId xmlns:p14="http://schemas.microsoft.com/office/powerpoint/2010/main" val="2403443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Manifestation</a:t>
            </a:r>
            <a:endParaRPr lang="en-US" dirty="0"/>
          </a:p>
        </p:txBody>
      </p:sp>
      <p:sp>
        <p:nvSpPr>
          <p:cNvPr id="4" name="Slide Number Placeholder 3"/>
          <p:cNvSpPr>
            <a:spLocks noGrp="1"/>
          </p:cNvSpPr>
          <p:nvPr>
            <p:ph type="sldNum" sz="quarter" idx="10"/>
          </p:nvPr>
        </p:nvSpPr>
        <p:spPr/>
        <p:txBody>
          <a:bodyPr/>
          <a:lstStyle/>
          <a:p>
            <a:fld id="{57E84C47-F43F-4E8A-A137-11B27775B6E8}" type="slidenum">
              <a:rPr lang="en-US" smtClean="0"/>
              <a:t>10</a:t>
            </a:fld>
            <a:endParaRPr lang="en-US"/>
          </a:p>
        </p:txBody>
      </p:sp>
    </p:spTree>
    <p:extLst>
      <p:ext uri="{BB962C8B-B14F-4D97-AF65-F5344CB8AC3E}">
        <p14:creationId xmlns:p14="http://schemas.microsoft.com/office/powerpoint/2010/main" val="2999401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A069CB8-F204-4D06-B913-C5A26A89888A}" type="datetimeFigureOut">
              <a:rPr lang="en-US" smtClean="0"/>
              <a:t>5/1/2015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85732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C5B261-8843-42D1-AAFC-05E20E2D9B97}" type="datetimeFigureOut">
              <a:rPr lang="en-US" smtClean="0"/>
              <a:t>5/1/2015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5195143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C5B261-8843-42D1-AAFC-05E20E2D9B97}" type="datetimeFigureOut">
              <a:rPr lang="en-US" smtClean="0"/>
              <a:t>5/1/2015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0868677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5DC5B261-8843-42D1-AAFC-05E20E2D9B97}" type="datetimeFigureOut">
              <a:rPr lang="en-US" smtClean="0"/>
              <a:t>5/1/2015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9124286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5DC5B261-8843-42D1-AAFC-05E20E2D9B97}" type="datetimeFigureOut">
              <a:rPr lang="en-US" smtClean="0"/>
              <a:t>5/1/2015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4800022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5DC5B261-8843-42D1-AAFC-05E20E2D9B97}" type="datetimeFigureOut">
              <a:rPr lang="en-US" smtClean="0"/>
              <a:t>5/1/2015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0378096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B6E300-0A13-4A81-945A-7333C271A069}" type="datetimeFigureOut">
              <a:rPr lang="en-US" smtClean="0"/>
              <a:t>5/1/2015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517389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671962-1EA4-46E7-BCB0-F36CE46D1A59}" type="datetimeFigureOut">
              <a:rPr lang="en-US" smtClean="0"/>
              <a:t>5/1/2015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42186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0BB376-B19C-488D-ABEB-03C7E6E9E3E0}" type="datetimeFigureOut">
              <a:rPr lang="en-US" smtClean="0"/>
              <a:t>5/1/2015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29637A9-119A-49DA-BD12-AAC58B377D80}" type="slidenum">
              <a:rPr lang="en-US" smtClean="0"/>
              <a:t>‹#›</a:t>
            </a:fld>
            <a:endParaRPr lang="en-US" dirty="0"/>
          </a:p>
        </p:txBody>
      </p:sp>
    </p:spTree>
    <p:extLst>
      <p:ext uri="{BB962C8B-B14F-4D97-AF65-F5344CB8AC3E}">
        <p14:creationId xmlns:p14="http://schemas.microsoft.com/office/powerpoint/2010/main" val="473272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6F077B-A50F-4D64-8574-E2D6A98A5553}" type="datetimeFigureOut">
              <a:rPr lang="en-US" smtClean="0"/>
              <a:t>5/1/2015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09782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D9E2A62-1983-43A1-A163-D8AA46534C80}" type="datetimeFigureOut">
              <a:rPr lang="en-US" smtClean="0"/>
              <a:t>5/1/2015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22610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98F3E3B-34E3-4345-B2A1-994B83598A9C}" type="datetimeFigureOut">
              <a:rPr lang="en-US" smtClean="0"/>
              <a:t>5/1/2015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80456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816C96-82A1-4D77-8ADA-627AC6FE3D65}" type="datetimeFigureOut">
              <a:rPr lang="en-US" smtClean="0"/>
              <a:t>5/1/2015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63849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102C1E-28F2-47E9-802D-339E64E2F920}" type="datetimeFigureOut">
              <a:rPr lang="en-US" smtClean="0"/>
              <a:t>5/1/2015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99674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271A48-F18A-45B3-BC05-1E27DA3F88AF}" type="datetimeFigureOut">
              <a:rPr lang="en-US" smtClean="0"/>
              <a:t>5/1/2015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19997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B747F8-9654-4282-85D2-65F41AAE7A75}" type="datetimeFigureOut">
              <a:rPr lang="en-US" smtClean="0"/>
              <a:t>5/1/2015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46674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DC5B261-8843-42D1-AAFC-05E20E2D9B97}" type="datetimeFigureOut">
              <a:rPr lang="en-US" smtClean="0"/>
              <a:t>5/1/2015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8713857"/>
      </p:ext>
    </p:extLst>
  </p:cSld>
  <p:clrMap bg1="lt1" tx1="dk1" bg2="lt2" tx2="dk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 id="2147483977" r:id="rId12"/>
    <p:sldLayoutId id="2147483978" r:id="rId13"/>
    <p:sldLayoutId id="2147483979" r:id="rId14"/>
    <p:sldLayoutId id="2147483980" r:id="rId15"/>
    <p:sldLayoutId id="2147483981" r:id="rId16"/>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ashaffer@uoregon.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doverpublications.com/"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hyperlink" Target="http://bcc.musiclibraryassoc.org/BCC-Historical/BCC2015/RDA_Best_Practices_for_Music_Cataloging_v1.1-150217.pdf" TargetMode="External"/><Relationship Id="rId7" Type="http://schemas.openxmlformats.org/officeDocument/2006/relationships/hyperlink" Target="http://www.rdatoolkit.org/"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musicoclcusers.org/" TargetMode="External"/><Relationship Id="rId5" Type="http://schemas.openxmlformats.org/officeDocument/2006/relationships/hyperlink" Target="http://bcc.musiclibraryassoc.org/bcc.html" TargetMode="External"/><Relationship Id="rId4" Type="http://schemas.openxmlformats.org/officeDocument/2006/relationships/hyperlink" Target="http://guides.library.cornell.edu/c.php?g=32270&amp;p=203361" TargetMode="External"/></Relationships>
</file>

<file path=ppt/slides/_rels/slide49.xml.rels><?xml version="1.0" encoding="UTF-8" standalone="yes"?>
<Relationships xmlns="http://schemas.openxmlformats.org/package/2006/relationships"><Relationship Id="rId2" Type="http://schemas.openxmlformats.org/officeDocument/2006/relationships/hyperlink" Target="mailto:ashaffer@uoregon.ed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Best Practices for Music Cataloging Using RDA</a:t>
            </a:r>
            <a:endParaRPr lang="en-US" dirty="0"/>
          </a:p>
        </p:txBody>
      </p:sp>
      <p:sp>
        <p:nvSpPr>
          <p:cNvPr id="3" name="Subtitle 2"/>
          <p:cNvSpPr>
            <a:spLocks noGrp="1"/>
          </p:cNvSpPr>
          <p:nvPr>
            <p:ph type="subTitle" idx="1"/>
          </p:nvPr>
        </p:nvSpPr>
        <p:spPr>
          <a:xfrm>
            <a:off x="2589213" y="4777378"/>
            <a:ext cx="8915399" cy="1547221"/>
          </a:xfrm>
        </p:spPr>
        <p:txBody>
          <a:bodyPr>
            <a:noAutofit/>
          </a:bodyPr>
          <a:lstStyle/>
          <a:p>
            <a:r>
              <a:rPr lang="en-US" dirty="0" smtClean="0"/>
              <a:t>Ann Shaffer, University of Oregon</a:t>
            </a:r>
          </a:p>
          <a:p>
            <a:r>
              <a:rPr lang="en-US" dirty="0" smtClean="0">
                <a:hlinkClick r:id="rId2"/>
              </a:rPr>
              <a:t>ashaffer@uoregon.edu</a:t>
            </a:r>
            <a:endParaRPr lang="en-US" dirty="0" smtClean="0"/>
          </a:p>
          <a:p>
            <a:r>
              <a:rPr lang="en-US" dirty="0" smtClean="0"/>
              <a:t>Oregon Library Association </a:t>
            </a:r>
          </a:p>
          <a:p>
            <a:r>
              <a:rPr lang="en-US" dirty="0" smtClean="0"/>
              <a:t>April 17, 2015</a:t>
            </a:r>
          </a:p>
        </p:txBody>
      </p:sp>
    </p:spTree>
    <p:extLst>
      <p:ext uri="{BB962C8B-B14F-4D97-AF65-F5344CB8AC3E}">
        <p14:creationId xmlns:p14="http://schemas.microsoft.com/office/powerpoint/2010/main" val="44119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FRBR question #2</a:t>
            </a:r>
            <a:endParaRPr lang="en-US" dirty="0"/>
          </a:p>
        </p:txBody>
      </p:sp>
      <p:sp>
        <p:nvSpPr>
          <p:cNvPr id="3" name="Content Placeholder 2"/>
          <p:cNvSpPr>
            <a:spLocks noGrp="1"/>
          </p:cNvSpPr>
          <p:nvPr>
            <p:ph idx="1"/>
          </p:nvPr>
        </p:nvSpPr>
        <p:spPr>
          <a:xfrm>
            <a:off x="2589212" y="1905000"/>
            <a:ext cx="8915400" cy="4006222"/>
          </a:xfrm>
        </p:spPr>
        <p:txBody>
          <a:bodyPr/>
          <a:lstStyle/>
          <a:p>
            <a:pPr marL="0" indent="0">
              <a:buNone/>
            </a:pPr>
            <a:r>
              <a:rPr lang="en-US" dirty="0" smtClean="0"/>
              <a:t>You decide you want to learn to play Franz Liszt’s transcription of Beethoven’s 5</a:t>
            </a:r>
            <a:r>
              <a:rPr lang="en-US" baseline="30000" dirty="0" smtClean="0"/>
              <a:t>th</a:t>
            </a:r>
            <a:r>
              <a:rPr lang="en-US" dirty="0" smtClean="0"/>
              <a:t> for solo piano.  You search in OCLC and find several editions: the 1865 </a:t>
            </a:r>
            <a:r>
              <a:rPr lang="en-US" dirty="0" err="1" smtClean="0"/>
              <a:t>Breitkopf</a:t>
            </a:r>
            <a:r>
              <a:rPr lang="en-US" dirty="0" smtClean="0"/>
              <a:t> &amp; </a:t>
            </a:r>
            <a:r>
              <a:rPr lang="en-US" dirty="0" err="1" smtClean="0"/>
              <a:t>Härtel</a:t>
            </a:r>
            <a:r>
              <a:rPr lang="en-US" dirty="0" smtClean="0"/>
              <a:t> first edition, the 1998 Dover reprint of that edition, and another edited by José </a:t>
            </a:r>
            <a:r>
              <a:rPr lang="en-US" dirty="0" err="1"/>
              <a:t>Vianna</a:t>
            </a:r>
            <a:r>
              <a:rPr lang="en-US" dirty="0"/>
              <a:t> da </a:t>
            </a:r>
            <a:r>
              <a:rPr lang="en-US" dirty="0" smtClean="0"/>
              <a:t>Motta as part of the Franz Liszt complete works edition published by </a:t>
            </a:r>
            <a:r>
              <a:rPr lang="en-US" dirty="0" err="1" smtClean="0"/>
              <a:t>Breitkopf</a:t>
            </a:r>
            <a:r>
              <a:rPr lang="en-US" dirty="0" smtClean="0"/>
              <a:t> &amp; </a:t>
            </a:r>
            <a:r>
              <a:rPr lang="en-US" dirty="0" err="1" smtClean="0"/>
              <a:t>Härtel</a:t>
            </a:r>
            <a:r>
              <a:rPr lang="en-US" dirty="0" smtClean="0"/>
              <a:t> in 1922.  Which Group 1 entity do these editions belong to?</a:t>
            </a:r>
          </a:p>
          <a:p>
            <a:pPr marL="0" indent="0">
              <a:buNone/>
            </a:pPr>
            <a:endParaRPr lang="en-US" dirty="0"/>
          </a:p>
          <a:p>
            <a:pPr>
              <a:buFont typeface="+mj-lt"/>
              <a:buAutoNum type="arabicPeriod"/>
            </a:pPr>
            <a:r>
              <a:rPr lang="en-US" dirty="0" smtClean="0"/>
              <a:t>Work</a:t>
            </a:r>
          </a:p>
          <a:p>
            <a:pPr>
              <a:buFont typeface="+mj-lt"/>
              <a:buAutoNum type="arabicPeriod"/>
            </a:pPr>
            <a:r>
              <a:rPr lang="en-US" dirty="0" smtClean="0"/>
              <a:t>Expression</a:t>
            </a:r>
          </a:p>
          <a:p>
            <a:pPr>
              <a:buFont typeface="+mj-lt"/>
              <a:buAutoNum type="arabicPeriod"/>
            </a:pPr>
            <a:r>
              <a:rPr lang="en-US" dirty="0" smtClean="0"/>
              <a:t>Manifestation</a:t>
            </a:r>
          </a:p>
          <a:p>
            <a:pPr>
              <a:buFont typeface="+mj-lt"/>
              <a:buAutoNum type="arabicPeriod"/>
            </a:pPr>
            <a:r>
              <a:rPr lang="en-US" dirty="0" smtClean="0"/>
              <a:t>Item</a:t>
            </a:r>
            <a:endParaRPr lang="en-US" dirty="0"/>
          </a:p>
        </p:txBody>
      </p:sp>
    </p:spTree>
    <p:extLst>
      <p:ext uri="{BB962C8B-B14F-4D97-AF65-F5344CB8AC3E}">
        <p14:creationId xmlns:p14="http://schemas.microsoft.com/office/powerpoint/2010/main" val="2684087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4" end="4"/>
                                            </p:txEl>
                                          </p:spTgt>
                                        </p:tgtEl>
                                        <p:attrNameLst>
                                          <p:attrName>style.color</p:attrName>
                                        </p:attrNameLst>
                                      </p:cBhvr>
                                      <p:to>
                                        <a:srgbClr val="FF0000"/>
                                      </p:to>
                                    </p:animClr>
                                    <p:animClr clrSpc="rgb" dir="cw">
                                      <p:cBhvr>
                                        <p:cTn id="7" dur="500" fill="hold"/>
                                        <p:tgtEl>
                                          <p:spTgt spid="3">
                                            <p:txEl>
                                              <p:pRg st="4" end="4"/>
                                            </p:txEl>
                                          </p:spTgt>
                                        </p:tgtEl>
                                        <p:attrNameLst>
                                          <p:attrName>fillcolor</p:attrName>
                                        </p:attrNameLst>
                                      </p:cBhvr>
                                      <p:to>
                                        <a:srgbClr val="FF0000"/>
                                      </p:to>
                                    </p:animClr>
                                    <p:set>
                                      <p:cBhvr>
                                        <p:cTn id="8" dur="500" fill="hold"/>
                                        <p:tgtEl>
                                          <p:spTgt spid="3">
                                            <p:txEl>
                                              <p:pRg st="4" end="4"/>
                                            </p:txEl>
                                          </p:spTgt>
                                        </p:tgtEl>
                                        <p:attrNameLst>
                                          <p:attrName>fill.type</p:attrName>
                                        </p:attrNameLst>
                                      </p:cBhvr>
                                      <p:to>
                                        <p:strVal val="solid"/>
                                      </p:to>
                                    </p:set>
                                    <p:set>
                                      <p:cBhvr>
                                        <p:cTn id="9" dur="500" fill="hold"/>
                                        <p:tgtEl>
                                          <p:spTgt spid="3">
                                            <p:txEl>
                                              <p:pRg st="4" end="4"/>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FRBR question #3</a:t>
            </a:r>
            <a:endParaRPr lang="en-US" dirty="0"/>
          </a:p>
        </p:txBody>
      </p:sp>
      <p:sp>
        <p:nvSpPr>
          <p:cNvPr id="3" name="Content Placeholder 2"/>
          <p:cNvSpPr>
            <a:spLocks noGrp="1"/>
          </p:cNvSpPr>
          <p:nvPr>
            <p:ph idx="1"/>
          </p:nvPr>
        </p:nvSpPr>
        <p:spPr>
          <a:xfrm>
            <a:off x="2589212" y="1719618"/>
            <a:ext cx="8915400" cy="4191604"/>
          </a:xfrm>
        </p:spPr>
        <p:txBody>
          <a:bodyPr/>
          <a:lstStyle/>
          <a:p>
            <a:pPr marL="0" indent="0">
              <a:buNone/>
            </a:pPr>
            <a:r>
              <a:rPr lang="en-US" dirty="0" smtClean="0"/>
              <a:t>Tori Amos garnered some recognition in the early 1990s for her acoustic piano cover of Nirvana’s song “Smells Like Teen Spirit.”  Which WEMI category does this belong to?</a:t>
            </a:r>
          </a:p>
          <a:p>
            <a:pPr marL="0" indent="0">
              <a:buNone/>
            </a:pPr>
            <a:endParaRPr lang="en-US" dirty="0"/>
          </a:p>
          <a:p>
            <a:pPr>
              <a:buAutoNum type="arabicPeriod"/>
            </a:pPr>
            <a:r>
              <a:rPr lang="en-US" dirty="0" smtClean="0"/>
              <a:t>Work</a:t>
            </a:r>
          </a:p>
          <a:p>
            <a:pPr>
              <a:buAutoNum type="arabicPeriod"/>
            </a:pPr>
            <a:r>
              <a:rPr lang="en-US" dirty="0" smtClean="0"/>
              <a:t>Expression </a:t>
            </a:r>
          </a:p>
          <a:p>
            <a:pPr>
              <a:buAutoNum type="arabicPeriod"/>
            </a:pPr>
            <a:r>
              <a:rPr lang="en-US" dirty="0" smtClean="0"/>
              <a:t>Manifestation</a:t>
            </a:r>
          </a:p>
          <a:p>
            <a:pPr>
              <a:buAutoNum type="arabicPeriod"/>
            </a:pPr>
            <a:r>
              <a:rPr lang="en-US" dirty="0" smtClean="0"/>
              <a:t>Item  </a:t>
            </a:r>
            <a:endParaRPr lang="en-US" dirty="0"/>
          </a:p>
        </p:txBody>
      </p:sp>
    </p:spTree>
    <p:extLst>
      <p:ext uri="{BB962C8B-B14F-4D97-AF65-F5344CB8AC3E}">
        <p14:creationId xmlns:p14="http://schemas.microsoft.com/office/powerpoint/2010/main" val="224817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3" end="3"/>
                                            </p:txEl>
                                          </p:spTgt>
                                        </p:tgtEl>
                                        <p:attrNameLst>
                                          <p:attrName>style.color</p:attrName>
                                        </p:attrNameLst>
                                      </p:cBhvr>
                                      <p:to>
                                        <a:srgbClr val="FF0000"/>
                                      </p:to>
                                    </p:animClr>
                                    <p:animClr clrSpc="rgb" dir="cw">
                                      <p:cBhvr>
                                        <p:cTn id="7" dur="500" fill="hold"/>
                                        <p:tgtEl>
                                          <p:spTgt spid="3">
                                            <p:txEl>
                                              <p:pRg st="3" end="3"/>
                                            </p:txEl>
                                          </p:spTgt>
                                        </p:tgtEl>
                                        <p:attrNameLst>
                                          <p:attrName>fillcolor</p:attrName>
                                        </p:attrNameLst>
                                      </p:cBhvr>
                                      <p:to>
                                        <a:srgbClr val="FF0000"/>
                                      </p:to>
                                    </p:animClr>
                                    <p:set>
                                      <p:cBhvr>
                                        <p:cTn id="8" dur="500" fill="hold"/>
                                        <p:tgtEl>
                                          <p:spTgt spid="3">
                                            <p:txEl>
                                              <p:pRg st="3" end="3"/>
                                            </p:txEl>
                                          </p:spTgt>
                                        </p:tgtEl>
                                        <p:attrNameLst>
                                          <p:attrName>fill.type</p:attrName>
                                        </p:attrNameLst>
                                      </p:cBhvr>
                                      <p:to>
                                        <p:strVal val="solid"/>
                                      </p:to>
                                    </p:set>
                                    <p:set>
                                      <p:cBhvr>
                                        <p:cTn id="9" dur="500" fill="hold"/>
                                        <p:tgtEl>
                                          <p:spTgt spid="3">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FRBR question #4</a:t>
            </a:r>
            <a:endParaRPr lang="en-US" dirty="0"/>
          </a:p>
        </p:txBody>
      </p:sp>
      <p:sp>
        <p:nvSpPr>
          <p:cNvPr id="3" name="Content Placeholder 2"/>
          <p:cNvSpPr>
            <a:spLocks noGrp="1"/>
          </p:cNvSpPr>
          <p:nvPr>
            <p:ph idx="1"/>
          </p:nvPr>
        </p:nvSpPr>
        <p:spPr/>
        <p:txBody>
          <a:bodyPr/>
          <a:lstStyle/>
          <a:p>
            <a:pPr marL="0" indent="0">
              <a:buNone/>
            </a:pPr>
            <a:r>
              <a:rPr lang="en-US" dirty="0" smtClean="0"/>
              <a:t>Your library orders a copy of the 2015 </a:t>
            </a:r>
            <a:r>
              <a:rPr lang="en-US" dirty="0" err="1" smtClean="0"/>
              <a:t>remastered</a:t>
            </a:r>
            <a:r>
              <a:rPr lang="en-US" dirty="0" smtClean="0"/>
              <a:t> edition of Tori Amos’s album </a:t>
            </a:r>
            <a:r>
              <a:rPr lang="en-US" i="1" dirty="0" smtClean="0"/>
              <a:t>Little Earthquakes, </a:t>
            </a:r>
            <a:r>
              <a:rPr lang="en-US" dirty="0" smtClean="0"/>
              <a:t>and when you catalog it, you notice that this copy has been autographed.  If you wanted to highlight this in the catalog record, you might record that in a local note, which would pertain to which WEMI area?</a:t>
            </a:r>
          </a:p>
          <a:p>
            <a:pPr marL="0" indent="0">
              <a:buNone/>
            </a:pPr>
            <a:endParaRPr lang="en-US" dirty="0"/>
          </a:p>
          <a:p>
            <a:pPr>
              <a:buAutoNum type="arabicPeriod"/>
            </a:pPr>
            <a:r>
              <a:rPr lang="en-US" dirty="0" smtClean="0"/>
              <a:t>Work</a:t>
            </a:r>
          </a:p>
          <a:p>
            <a:pPr>
              <a:buAutoNum type="arabicPeriod"/>
            </a:pPr>
            <a:r>
              <a:rPr lang="en-US" dirty="0" smtClean="0"/>
              <a:t>Expression</a:t>
            </a:r>
          </a:p>
          <a:p>
            <a:pPr>
              <a:buAutoNum type="arabicPeriod"/>
            </a:pPr>
            <a:r>
              <a:rPr lang="en-US" dirty="0" smtClean="0"/>
              <a:t>Manifestation</a:t>
            </a:r>
          </a:p>
          <a:p>
            <a:pPr>
              <a:buAutoNum type="arabicPeriod"/>
            </a:pPr>
            <a:r>
              <a:rPr lang="en-US" dirty="0" smtClean="0"/>
              <a:t>Item</a:t>
            </a:r>
            <a:endParaRPr lang="en-US" dirty="0"/>
          </a:p>
        </p:txBody>
      </p:sp>
    </p:spTree>
    <p:extLst>
      <p:ext uri="{BB962C8B-B14F-4D97-AF65-F5344CB8AC3E}">
        <p14:creationId xmlns:p14="http://schemas.microsoft.com/office/powerpoint/2010/main" val="3437613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5" end="5"/>
                                            </p:txEl>
                                          </p:spTgt>
                                        </p:tgtEl>
                                        <p:attrNameLst>
                                          <p:attrName>style.color</p:attrName>
                                        </p:attrNameLst>
                                      </p:cBhvr>
                                      <p:to>
                                        <a:srgbClr val="FF0000"/>
                                      </p:to>
                                    </p:animClr>
                                    <p:animClr clrSpc="rgb" dir="cw">
                                      <p:cBhvr>
                                        <p:cTn id="7" dur="500" fill="hold"/>
                                        <p:tgtEl>
                                          <p:spTgt spid="3">
                                            <p:txEl>
                                              <p:pRg st="5" end="5"/>
                                            </p:txEl>
                                          </p:spTgt>
                                        </p:tgtEl>
                                        <p:attrNameLst>
                                          <p:attrName>fillcolor</p:attrName>
                                        </p:attrNameLst>
                                      </p:cBhvr>
                                      <p:to>
                                        <a:srgbClr val="FF0000"/>
                                      </p:to>
                                    </p:animClr>
                                    <p:set>
                                      <p:cBhvr>
                                        <p:cTn id="8" dur="500" fill="hold"/>
                                        <p:tgtEl>
                                          <p:spTgt spid="3">
                                            <p:txEl>
                                              <p:pRg st="5" end="5"/>
                                            </p:txEl>
                                          </p:spTgt>
                                        </p:tgtEl>
                                        <p:attrNameLst>
                                          <p:attrName>fill.type</p:attrName>
                                        </p:attrNameLst>
                                      </p:cBhvr>
                                      <p:to>
                                        <p:strVal val="solid"/>
                                      </p:to>
                                    </p:set>
                                    <p:set>
                                      <p:cBhvr>
                                        <p:cTn id="9" dur="500" fill="hold"/>
                                        <p:tgtEl>
                                          <p:spTgt spid="3">
                                            <p:txEl>
                                              <p:pRg st="5" end="5"/>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RDA Structure</a:t>
            </a:r>
            <a:endParaRPr lang="en-US" dirty="0"/>
          </a:p>
        </p:txBody>
      </p:sp>
      <p:sp>
        <p:nvSpPr>
          <p:cNvPr id="3" name="Content Placeholder 2"/>
          <p:cNvSpPr>
            <a:spLocks noGrp="1"/>
          </p:cNvSpPr>
          <p:nvPr>
            <p:ph idx="1"/>
          </p:nvPr>
        </p:nvSpPr>
        <p:spPr>
          <a:xfrm>
            <a:off x="2589212" y="1528549"/>
            <a:ext cx="8915400" cy="4382673"/>
          </a:xfrm>
        </p:spPr>
        <p:txBody>
          <a:bodyPr/>
          <a:lstStyle/>
          <a:p>
            <a:pPr marL="0" indent="0">
              <a:buNone/>
            </a:pPr>
            <a:r>
              <a:rPr lang="en-US" dirty="0" smtClean="0"/>
              <a:t>RDA Toolkit:  Organization</a:t>
            </a:r>
          </a:p>
          <a:p>
            <a:pPr>
              <a:buFontTx/>
              <a:buChar char="-"/>
            </a:pPr>
            <a:r>
              <a:rPr lang="en-US" dirty="0" smtClean="0"/>
              <a:t>Three broad sections</a:t>
            </a:r>
          </a:p>
          <a:p>
            <a:pPr lvl="1">
              <a:buFont typeface="+mj-lt"/>
              <a:buAutoNum type="arabicPeriod"/>
            </a:pPr>
            <a:r>
              <a:rPr lang="en-US" dirty="0" smtClean="0"/>
              <a:t>Attributes– Sections 1-4</a:t>
            </a:r>
          </a:p>
          <a:p>
            <a:pPr lvl="1">
              <a:buFont typeface="+mj-lt"/>
              <a:buAutoNum type="arabicPeriod"/>
            </a:pPr>
            <a:r>
              <a:rPr lang="en-US" dirty="0" smtClean="0"/>
              <a:t>Relationships– Sections 5-10</a:t>
            </a:r>
          </a:p>
          <a:p>
            <a:pPr lvl="1">
              <a:buFont typeface="+mj-lt"/>
              <a:buAutoNum type="arabicPeriod"/>
            </a:pPr>
            <a:r>
              <a:rPr lang="en-US" dirty="0" smtClean="0"/>
              <a:t>Appendices &amp; Glossary</a:t>
            </a:r>
            <a:endParaRPr lang="en-US" dirty="0"/>
          </a:p>
        </p:txBody>
      </p:sp>
    </p:spTree>
    <p:extLst>
      <p:ext uri="{BB962C8B-B14F-4D97-AF65-F5344CB8AC3E}">
        <p14:creationId xmlns:p14="http://schemas.microsoft.com/office/powerpoint/2010/main" val="17836975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RDA Structure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88609" y="1524624"/>
            <a:ext cx="6414448" cy="5288332"/>
          </a:xfrm>
        </p:spPr>
      </p:pic>
      <p:sp>
        <p:nvSpPr>
          <p:cNvPr id="5" name="Rectangle 4"/>
          <p:cNvSpPr/>
          <p:nvPr/>
        </p:nvSpPr>
        <p:spPr>
          <a:xfrm>
            <a:off x="4681182" y="2565779"/>
            <a:ext cx="3070746" cy="2593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681182" y="3671248"/>
            <a:ext cx="3070746" cy="27295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681182" y="4572000"/>
            <a:ext cx="4039737" cy="2183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776716" y="5650173"/>
            <a:ext cx="3944203" cy="2183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66660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RDA Structure</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92925" y="1264555"/>
            <a:ext cx="6701200" cy="5524742"/>
          </a:xfr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15824" r="17598" b="46186"/>
          <a:stretch/>
        </p:blipFill>
        <p:spPr>
          <a:xfrm>
            <a:off x="1650311" y="2402005"/>
            <a:ext cx="9694899" cy="3684896"/>
          </a:xfrm>
          <a:prstGeom prst="rect">
            <a:avLst/>
          </a:prstGeom>
          <a:ln w="28575">
            <a:solidFill>
              <a:schemeClr val="accent2"/>
            </a:solidFill>
          </a:ln>
        </p:spPr>
      </p:pic>
    </p:spTree>
    <p:extLst>
      <p:ext uri="{BB962C8B-B14F-4D97-AF65-F5344CB8AC3E}">
        <p14:creationId xmlns:p14="http://schemas.microsoft.com/office/powerpoint/2010/main" val="42068933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RDA Structure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50001" y="1264554"/>
            <a:ext cx="7353557" cy="5527375"/>
          </a:xfr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1964" b="65505"/>
          <a:stretch/>
        </p:blipFill>
        <p:spPr>
          <a:xfrm>
            <a:off x="990289" y="2131202"/>
            <a:ext cx="11201711" cy="1897039"/>
          </a:xfrm>
          <a:prstGeom prst="rect">
            <a:avLst/>
          </a:prstGeom>
          <a:ln w="28575">
            <a:solidFill>
              <a:schemeClr val="accent2"/>
            </a:solidFill>
          </a:ln>
        </p:spPr>
      </p:pic>
    </p:spTree>
    <p:extLst>
      <p:ext uri="{BB962C8B-B14F-4D97-AF65-F5344CB8AC3E}">
        <p14:creationId xmlns:p14="http://schemas.microsoft.com/office/powerpoint/2010/main" val="9223252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RDA Toolkit:  Other Useful Areas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92924" y="1551982"/>
            <a:ext cx="5663971" cy="1753900"/>
          </a:xfrm>
        </p:spPr>
      </p:pic>
      <p:sp>
        <p:nvSpPr>
          <p:cNvPr id="5" name="Rectangle 4"/>
          <p:cNvSpPr/>
          <p:nvPr/>
        </p:nvSpPr>
        <p:spPr>
          <a:xfrm>
            <a:off x="2429302" y="2538484"/>
            <a:ext cx="4135272" cy="7673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429301" y="3671248"/>
            <a:ext cx="9389660" cy="2708434"/>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2000" dirty="0" smtClean="0"/>
              <a:t>Tools Tab</a:t>
            </a:r>
          </a:p>
          <a:p>
            <a:pPr marL="742950" lvl="1" indent="-285750">
              <a:spcBef>
                <a:spcPts val="600"/>
              </a:spcBef>
              <a:buFont typeface="Arial" panose="020B0604020202020204" pitchFamily="34" charset="0"/>
              <a:buChar char="•"/>
            </a:pPr>
            <a:r>
              <a:rPr lang="en-US" sz="2000" dirty="0" smtClean="0"/>
              <a:t>RDA to MARC mappings</a:t>
            </a:r>
          </a:p>
          <a:p>
            <a:pPr marL="742950" lvl="1" indent="-285750">
              <a:spcBef>
                <a:spcPts val="600"/>
              </a:spcBef>
              <a:buFont typeface="Arial" panose="020B0604020202020204" pitchFamily="34" charset="0"/>
              <a:buChar char="•"/>
            </a:pPr>
            <a:r>
              <a:rPr lang="en-US" sz="2000" dirty="0" smtClean="0"/>
              <a:t>MARC to RDA mappings</a:t>
            </a:r>
          </a:p>
          <a:p>
            <a:pPr marL="285750" indent="-285750">
              <a:spcBef>
                <a:spcPts val="600"/>
              </a:spcBef>
              <a:buFont typeface="Arial" panose="020B0604020202020204" pitchFamily="34" charset="0"/>
              <a:buChar char="•"/>
            </a:pPr>
            <a:r>
              <a:rPr lang="en-US" sz="2000" dirty="0" smtClean="0"/>
              <a:t>Resources Tab</a:t>
            </a:r>
          </a:p>
          <a:p>
            <a:pPr marL="742950" lvl="1" indent="-285750">
              <a:spcBef>
                <a:spcPts val="600"/>
              </a:spcBef>
              <a:buFont typeface="Arial" panose="020B0604020202020204" pitchFamily="34" charset="0"/>
              <a:buChar char="•"/>
            </a:pPr>
            <a:r>
              <a:rPr lang="en-US" sz="2000" dirty="0" smtClean="0"/>
              <a:t>LC-PCC Policy Statements</a:t>
            </a:r>
          </a:p>
          <a:p>
            <a:pPr marL="742950" lvl="1" indent="-285750">
              <a:spcBef>
                <a:spcPts val="600"/>
              </a:spcBef>
              <a:buFont typeface="Arial" panose="020B0604020202020204" pitchFamily="34" charset="0"/>
              <a:buChar char="•"/>
            </a:pPr>
            <a:r>
              <a:rPr lang="en-US" sz="2000" dirty="0" smtClean="0"/>
              <a:t>AACR2</a:t>
            </a:r>
          </a:p>
          <a:p>
            <a:pPr marL="742950" lvl="1" indent="-285750">
              <a:spcBef>
                <a:spcPts val="600"/>
              </a:spcBef>
              <a:buFont typeface="Arial" panose="020B0604020202020204" pitchFamily="34" charset="0"/>
              <a:buChar char="•"/>
            </a:pPr>
            <a:r>
              <a:rPr lang="en-US" sz="2000" dirty="0" smtClean="0"/>
              <a:t>MLA Best Practices for Music Cataloging Using RDA &amp; MARC 21</a:t>
            </a:r>
            <a:endParaRPr lang="en-US" sz="2000" dirty="0"/>
          </a:p>
        </p:txBody>
      </p:sp>
    </p:spTree>
    <p:extLst>
      <p:ext uri="{BB962C8B-B14F-4D97-AF65-F5344CB8AC3E}">
        <p14:creationId xmlns:p14="http://schemas.microsoft.com/office/powerpoint/2010/main" val="13939296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822553"/>
          </a:xfrm>
        </p:spPr>
        <p:txBody>
          <a:bodyPr/>
          <a:lstStyle/>
          <a:p>
            <a:r>
              <a:rPr lang="en-US" dirty="0" smtClean="0"/>
              <a:t>RDA Terms</a:t>
            </a:r>
            <a:endParaRPr lang="en-US" dirty="0"/>
          </a:p>
        </p:txBody>
      </p:sp>
      <p:sp>
        <p:nvSpPr>
          <p:cNvPr id="3" name="Content Placeholder 2"/>
          <p:cNvSpPr>
            <a:spLocks noGrp="1"/>
          </p:cNvSpPr>
          <p:nvPr>
            <p:ph idx="1"/>
          </p:nvPr>
        </p:nvSpPr>
        <p:spPr>
          <a:xfrm>
            <a:off x="2589212" y="1637731"/>
            <a:ext cx="8915400" cy="4273491"/>
          </a:xfrm>
        </p:spPr>
        <p:txBody>
          <a:bodyPr/>
          <a:lstStyle/>
          <a:p>
            <a:r>
              <a:rPr lang="en-US" b="1" dirty="0" smtClean="0"/>
              <a:t>Core</a:t>
            </a:r>
            <a:r>
              <a:rPr lang="en-US" dirty="0" smtClean="0"/>
              <a:t> </a:t>
            </a:r>
          </a:p>
          <a:p>
            <a:r>
              <a:rPr lang="en-US" b="1" dirty="0" smtClean="0"/>
              <a:t>Core if</a:t>
            </a:r>
            <a:endParaRPr lang="en-US" dirty="0" smtClean="0"/>
          </a:p>
          <a:p>
            <a:r>
              <a:rPr lang="en-US" b="1" dirty="0" smtClean="0"/>
              <a:t>Alternative</a:t>
            </a:r>
          </a:p>
          <a:p>
            <a:r>
              <a:rPr lang="en-US" b="1" dirty="0" smtClean="0"/>
              <a:t>Optional addition/omission</a:t>
            </a:r>
          </a:p>
          <a:p>
            <a:r>
              <a:rPr lang="en-US" b="1" dirty="0" smtClean="0"/>
              <a:t>Exception</a:t>
            </a:r>
          </a:p>
          <a:p>
            <a:r>
              <a:rPr lang="en-US" b="1" dirty="0" smtClean="0"/>
              <a:t>Record</a:t>
            </a:r>
          </a:p>
          <a:p>
            <a:r>
              <a:rPr lang="en-US" b="1" dirty="0" smtClean="0"/>
              <a:t>Transcribe</a:t>
            </a:r>
          </a:p>
          <a:p>
            <a:endParaRPr lang="en-US" b="1" dirty="0"/>
          </a:p>
        </p:txBody>
      </p:sp>
    </p:spTree>
    <p:extLst>
      <p:ext uri="{BB962C8B-B14F-4D97-AF65-F5344CB8AC3E}">
        <p14:creationId xmlns:p14="http://schemas.microsoft.com/office/powerpoint/2010/main" val="257162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92924" y="624110"/>
            <a:ext cx="8911687" cy="767962"/>
          </a:xfrm>
        </p:spPr>
        <p:txBody>
          <a:bodyPr/>
          <a:lstStyle/>
          <a:p>
            <a:r>
              <a:rPr lang="en-US" dirty="0" smtClean="0"/>
              <a:t>RDA Cataloging: Notated Music</a:t>
            </a:r>
            <a:endParaRPr lang="en-US"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359752" y="1392238"/>
            <a:ext cx="3976484" cy="5230812"/>
          </a:xfrm>
          <a:solidFill>
            <a:schemeClr val="bg1"/>
          </a:solidFill>
        </p:spPr>
      </p:pic>
      <p:pic>
        <p:nvPicPr>
          <p:cNvPr id="1026" name="Picture 2" descr="http://i.ebayimg.com/00/s/NTAwWDM4MQ==/$T2eC16V,%21y8E9s2fjt%294BQpuF+v%29Ww%7E%7E60_35.JPG"/>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2702257" y="1333811"/>
            <a:ext cx="4026089" cy="5297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07816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We’ll Cover</a:t>
            </a:r>
            <a:endParaRPr lang="en-US" dirty="0"/>
          </a:p>
        </p:txBody>
      </p:sp>
      <p:sp>
        <p:nvSpPr>
          <p:cNvPr id="3" name="Content Placeholder 2"/>
          <p:cNvSpPr>
            <a:spLocks noGrp="1"/>
          </p:cNvSpPr>
          <p:nvPr>
            <p:ph idx="1"/>
          </p:nvPr>
        </p:nvSpPr>
        <p:spPr/>
        <p:txBody>
          <a:bodyPr/>
          <a:lstStyle/>
          <a:p>
            <a:r>
              <a:rPr lang="en-US" sz="2400" dirty="0" smtClean="0"/>
              <a:t>RDA as concept and tool</a:t>
            </a:r>
          </a:p>
          <a:p>
            <a:r>
              <a:rPr lang="en-US" sz="2400" dirty="0" smtClean="0"/>
              <a:t>FRBR Group 1 as it relates to music</a:t>
            </a:r>
          </a:p>
          <a:p>
            <a:r>
              <a:rPr lang="en-US" sz="2400" dirty="0" smtClean="0"/>
              <a:t>Resources for music cataloging in RDA</a:t>
            </a:r>
          </a:p>
          <a:p>
            <a:r>
              <a:rPr lang="en-US" sz="2400" dirty="0" smtClean="0"/>
              <a:t>Walk through RDA cataloging for scores and CDs</a:t>
            </a:r>
          </a:p>
          <a:p>
            <a:pPr lvl="1"/>
            <a:r>
              <a:rPr lang="en-US" sz="2000" dirty="0" smtClean="0"/>
              <a:t>MLA’s Best Practices</a:t>
            </a:r>
          </a:p>
          <a:p>
            <a:pPr lvl="1"/>
            <a:r>
              <a:rPr lang="en-US" sz="2000" dirty="0" smtClean="0"/>
              <a:t>New MARC fields</a:t>
            </a:r>
          </a:p>
          <a:p>
            <a:pPr lvl="1"/>
            <a:r>
              <a:rPr lang="en-US" sz="2000" dirty="0" smtClean="0"/>
              <a:t>Authorized Access Points</a:t>
            </a:r>
          </a:p>
          <a:p>
            <a:r>
              <a:rPr lang="en-US" sz="2400" dirty="0" smtClean="0"/>
              <a:t>Cataloging exercises</a:t>
            </a:r>
          </a:p>
          <a:p>
            <a:endParaRPr lang="en-US" dirty="0"/>
          </a:p>
        </p:txBody>
      </p:sp>
    </p:spTree>
    <p:extLst>
      <p:ext uri="{BB962C8B-B14F-4D97-AF65-F5344CB8AC3E}">
        <p14:creationId xmlns:p14="http://schemas.microsoft.com/office/powerpoint/2010/main" val="1832681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2.2.2 Preferred Source of Information	</a:t>
            </a:r>
            <a:endParaRPr lang="en-US" dirty="0"/>
          </a:p>
        </p:txBody>
      </p:sp>
      <p:sp>
        <p:nvSpPr>
          <p:cNvPr id="6" name="Content Placeholder 5"/>
          <p:cNvSpPr>
            <a:spLocks noGrp="1"/>
          </p:cNvSpPr>
          <p:nvPr>
            <p:ph idx="1"/>
          </p:nvPr>
        </p:nvSpPr>
        <p:spPr/>
        <p:txBody>
          <a:bodyPr/>
          <a:lstStyle/>
          <a:p>
            <a:r>
              <a:rPr lang="en-US" dirty="0" smtClean="0"/>
              <a:t>Title page is preferred source of information</a:t>
            </a:r>
          </a:p>
          <a:p>
            <a:r>
              <a:rPr lang="en-US" dirty="0" smtClean="0"/>
              <a:t>If title page is lacking use</a:t>
            </a:r>
          </a:p>
          <a:p>
            <a:pPr lvl="1"/>
            <a:r>
              <a:rPr lang="en-US" dirty="0" smtClean="0"/>
              <a:t>Cover</a:t>
            </a:r>
          </a:p>
          <a:p>
            <a:pPr lvl="1"/>
            <a:r>
              <a:rPr lang="en-US" dirty="0" smtClean="0"/>
              <a:t>Caption</a:t>
            </a:r>
          </a:p>
          <a:p>
            <a:pPr lvl="1"/>
            <a:r>
              <a:rPr lang="en-US" dirty="0" smtClean="0"/>
              <a:t>Masthead </a:t>
            </a:r>
          </a:p>
          <a:p>
            <a:pPr lvl="1"/>
            <a:r>
              <a:rPr lang="en-US" dirty="0" smtClean="0"/>
              <a:t>Colophon</a:t>
            </a:r>
          </a:p>
        </p:txBody>
      </p:sp>
      <p:sp>
        <p:nvSpPr>
          <p:cNvPr id="7" name="Oval 6"/>
          <p:cNvSpPr/>
          <p:nvPr/>
        </p:nvSpPr>
        <p:spPr>
          <a:xfrm>
            <a:off x="3007604" y="2919470"/>
            <a:ext cx="1531345" cy="36355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816906" y="2897170"/>
            <a:ext cx="3161841" cy="369332"/>
          </a:xfrm>
          <a:prstGeom prst="rect">
            <a:avLst/>
          </a:prstGeom>
          <a:noFill/>
        </p:spPr>
        <p:txBody>
          <a:bodyPr wrap="square" rtlCol="0">
            <a:spAutoFit/>
          </a:bodyPr>
          <a:lstStyle/>
          <a:p>
            <a:r>
              <a:rPr lang="en-US" dirty="0" smtClean="0">
                <a:ln>
                  <a:solidFill>
                    <a:srgbClr val="FF0000"/>
                  </a:solidFill>
                </a:ln>
              </a:rPr>
              <a:t>MLA Best Practices</a:t>
            </a:r>
            <a:endParaRPr lang="en-US" dirty="0">
              <a:ln>
                <a:solidFill>
                  <a:srgbClr val="FF0000"/>
                </a:solidFill>
              </a:ln>
            </a:endParaRPr>
          </a:p>
        </p:txBody>
      </p:sp>
    </p:spTree>
    <p:extLst>
      <p:ext uri="{BB962C8B-B14F-4D97-AF65-F5344CB8AC3E}">
        <p14:creationId xmlns:p14="http://schemas.microsoft.com/office/powerpoint/2010/main" val="397679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6">
                                            <p:txEl>
                                              <p:pRg st="4" end="4"/>
                                            </p:txEl>
                                          </p:spTgt>
                                        </p:tgtEl>
                                        <p:attrNameLst>
                                          <p:attrName>style.color</p:attrName>
                                        </p:attrNameLst>
                                      </p:cBhvr>
                                      <p:to>
                                        <a:srgbClr val="E6E9E3"/>
                                      </p:to>
                                    </p:animClr>
                                  </p:childTnLst>
                                </p:cTn>
                              </p:par>
                              <p:par>
                                <p:cTn id="7" presetID="3" presetClass="emph" presetSubtype="2" fill="hold" nodeType="withEffect">
                                  <p:stCondLst>
                                    <p:cond delay="0"/>
                                  </p:stCondLst>
                                  <p:childTnLst>
                                    <p:animClr clrSpc="rgb" dir="cw">
                                      <p:cBhvr override="childStyle">
                                        <p:cTn id="8" dur="2000" fill="hold"/>
                                        <p:tgtEl>
                                          <p:spTgt spid="6">
                                            <p:txEl>
                                              <p:pRg st="5" end="5"/>
                                            </p:txEl>
                                          </p:spTgt>
                                        </p:tgtEl>
                                        <p:attrNameLst>
                                          <p:attrName>style.color</p:attrName>
                                        </p:attrNameLst>
                                      </p:cBhvr>
                                      <p:to>
                                        <a:srgbClr val="E6E9E3"/>
                                      </p:to>
                                    </p:animClr>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2.3.2:  Title Proper</a:t>
            </a:r>
            <a:endParaRPr lang="en-US" dirty="0"/>
          </a:p>
        </p:txBody>
      </p:sp>
      <p:sp>
        <p:nvSpPr>
          <p:cNvPr id="3" name="Content Placeholder 2"/>
          <p:cNvSpPr>
            <a:spLocks noGrp="1"/>
          </p:cNvSpPr>
          <p:nvPr>
            <p:ph idx="1"/>
          </p:nvPr>
        </p:nvSpPr>
        <p:spPr/>
        <p:txBody>
          <a:bodyPr/>
          <a:lstStyle/>
          <a:p>
            <a:r>
              <a:rPr lang="en-US" dirty="0" smtClean="0"/>
              <a:t>Transcribe as it appears on the preferred source of information.</a:t>
            </a:r>
          </a:p>
          <a:p>
            <a:endParaRPr lang="en-US" dirty="0"/>
          </a:p>
          <a:p>
            <a:endParaRPr lang="en-US" dirty="0" smtClean="0"/>
          </a:p>
          <a:p>
            <a:endParaRPr lang="en-US" dirty="0" smtClean="0"/>
          </a:p>
          <a:p>
            <a:endParaRPr lang="en-US" dirty="0"/>
          </a:p>
          <a:p>
            <a:pPr marL="0" indent="0">
              <a:buNone/>
            </a:pPr>
            <a:endParaRPr lang="en-US" dirty="0"/>
          </a:p>
          <a:p>
            <a:r>
              <a:rPr lang="en-US" dirty="0" smtClean="0"/>
              <a:t>245 10  </a:t>
            </a:r>
            <a:r>
              <a:rPr lang="en-US" dirty="0" err="1" smtClean="0"/>
              <a:t>Adagietto</a:t>
            </a:r>
            <a:r>
              <a:rPr lang="en-US" dirty="0" smtClean="0"/>
              <a:t> </a:t>
            </a:r>
            <a:r>
              <a:rPr lang="pt-BR" dirty="0"/>
              <a:t>(1990) für Violoncello und Klavier </a:t>
            </a:r>
            <a:r>
              <a:rPr lang="pt-BR" dirty="0">
                <a:solidFill>
                  <a:srgbClr val="FF0000"/>
                </a:solidFill>
              </a:rPr>
              <a:t>= ǂb  for violoncello and piano = pour violoncelle et piano </a:t>
            </a:r>
            <a:r>
              <a:rPr lang="pt-BR" dirty="0" smtClean="0">
                <a:solidFill>
                  <a:srgbClr val="FF0000"/>
                </a:solidFill>
              </a:rPr>
              <a:t> </a:t>
            </a:r>
            <a:endParaRPr lang="en-US" dirty="0" smtClean="0">
              <a:solidFill>
                <a:srgbClr val="FF0000"/>
              </a:solidFill>
            </a:endParaRPr>
          </a:p>
          <a:p>
            <a:endParaRPr lang="en-US" dirty="0"/>
          </a:p>
          <a:p>
            <a:pPr marL="0" indent="0">
              <a:buNone/>
            </a:pP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26" t="17867" r="58010" b="62666"/>
          <a:stretch/>
        </p:blipFill>
        <p:spPr>
          <a:xfrm>
            <a:off x="2081083" y="2572512"/>
            <a:ext cx="3089599" cy="1908048"/>
          </a:xfrm>
          <a:prstGeom prst="rect">
            <a:avLst/>
          </a:prstGeom>
          <a:ln>
            <a:solidFill>
              <a:srgbClr val="FF0000"/>
            </a:solidFill>
          </a:ln>
        </p:spPr>
      </p:pic>
    </p:spTree>
    <p:extLst>
      <p:ext uri="{BB962C8B-B14F-4D97-AF65-F5344CB8AC3E}">
        <p14:creationId xmlns:p14="http://schemas.microsoft.com/office/powerpoint/2010/main" val="36169950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2.4.1.4:  Recording Statements of Responsibility</a:t>
            </a:r>
            <a:endParaRPr lang="en-US" dirty="0"/>
          </a:p>
        </p:txBody>
      </p:sp>
      <p:sp>
        <p:nvSpPr>
          <p:cNvPr id="3" name="Content Placeholder 2"/>
          <p:cNvSpPr>
            <a:spLocks noGrp="1"/>
          </p:cNvSpPr>
          <p:nvPr>
            <p:ph idx="1"/>
          </p:nvPr>
        </p:nvSpPr>
        <p:spPr>
          <a:xfrm>
            <a:off x="2589212" y="2133600"/>
            <a:ext cx="9361996" cy="3777622"/>
          </a:xfrm>
        </p:spPr>
        <p:txBody>
          <a:bodyPr/>
          <a:lstStyle/>
          <a:p>
            <a:r>
              <a:rPr lang="en-US" dirty="0" smtClean="0"/>
              <a:t>Transcribe statement of responsibility as it appears on the preferred source of information</a:t>
            </a:r>
          </a:p>
          <a:p>
            <a:pPr lvl="1"/>
            <a:r>
              <a:rPr lang="en-US" dirty="0" smtClean="0"/>
              <a:t>Record a statement of responsibility naming more than one person as a single statement, whether those people perform the same function or not</a:t>
            </a:r>
          </a:p>
          <a:p>
            <a:pPr lvl="1"/>
            <a:endParaRPr lang="en-US" dirty="0"/>
          </a:p>
          <a:p>
            <a:pPr marL="4919663" lvl="1"/>
            <a:r>
              <a:rPr lang="en-US" dirty="0">
                <a:solidFill>
                  <a:schemeClr val="tx1"/>
                </a:solidFill>
              </a:rPr>
              <a:t>245 10  </a:t>
            </a:r>
            <a:r>
              <a:rPr lang="en-US" dirty="0" err="1">
                <a:solidFill>
                  <a:schemeClr val="tx1"/>
                </a:solidFill>
              </a:rPr>
              <a:t>Adagietto</a:t>
            </a:r>
            <a:r>
              <a:rPr lang="en-US" dirty="0">
                <a:solidFill>
                  <a:schemeClr val="tx1"/>
                </a:solidFill>
              </a:rPr>
              <a:t> </a:t>
            </a:r>
            <a:r>
              <a:rPr lang="pt-BR" dirty="0">
                <a:solidFill>
                  <a:schemeClr val="tx1"/>
                </a:solidFill>
              </a:rPr>
              <a:t>(1990) für Violoncello und Klavier = ǂb  for violoncello and piano = pour violoncelle et piano  </a:t>
            </a:r>
            <a:r>
              <a:rPr lang="pt-BR" dirty="0" smtClean="0">
                <a:solidFill>
                  <a:srgbClr val="FF0000"/>
                </a:solidFill>
              </a:rPr>
              <a:t>/ </a:t>
            </a:r>
            <a:r>
              <a:rPr lang="pt-BR" dirty="0">
                <a:solidFill>
                  <a:srgbClr val="FF0000"/>
                </a:solidFill>
              </a:rPr>
              <a:t>ǂc </a:t>
            </a:r>
            <a:r>
              <a:rPr lang="pt-BR" dirty="0" smtClean="0">
                <a:solidFill>
                  <a:srgbClr val="FF0000"/>
                </a:solidFill>
              </a:rPr>
              <a:t>Eduard Pütz </a:t>
            </a:r>
            <a:r>
              <a:rPr lang="pt-BR" dirty="0">
                <a:solidFill>
                  <a:srgbClr val="FF0000"/>
                </a:solidFill>
              </a:rPr>
              <a:t>; herausgegeben von = edited by Julius Berger.</a:t>
            </a:r>
            <a:endParaRPr lang="en-US" dirty="0">
              <a:solidFill>
                <a:srgbClr val="FF0000"/>
              </a:solidFill>
            </a:endParaRPr>
          </a:p>
          <a:p>
            <a:pPr marL="4633913" lvl="1" indent="0">
              <a:buNone/>
            </a:pP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9333" b="52267"/>
          <a:stretch/>
        </p:blipFill>
        <p:spPr>
          <a:xfrm>
            <a:off x="1833432" y="3506350"/>
            <a:ext cx="5213480" cy="2633472"/>
          </a:xfrm>
          <a:prstGeom prst="rect">
            <a:avLst/>
          </a:prstGeom>
          <a:ln>
            <a:solidFill>
              <a:srgbClr val="FF0000"/>
            </a:solidFill>
          </a:ln>
        </p:spPr>
      </p:pic>
      <p:sp>
        <p:nvSpPr>
          <p:cNvPr id="5" name="Rectangle 4"/>
          <p:cNvSpPr/>
          <p:nvPr/>
        </p:nvSpPr>
        <p:spPr>
          <a:xfrm>
            <a:off x="5532120" y="3506350"/>
            <a:ext cx="1514792" cy="48957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sp>
        <p:nvSpPr>
          <p:cNvPr id="6" name="Rectangle 5"/>
          <p:cNvSpPr/>
          <p:nvPr/>
        </p:nvSpPr>
        <p:spPr>
          <a:xfrm>
            <a:off x="2046730" y="5385816"/>
            <a:ext cx="1647446" cy="3383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40749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2.5 Edition Statement</a:t>
            </a:r>
            <a:endParaRPr lang="en-US" dirty="0"/>
          </a:p>
        </p:txBody>
      </p:sp>
      <p:sp>
        <p:nvSpPr>
          <p:cNvPr id="3" name="Content Placeholder 2"/>
          <p:cNvSpPr>
            <a:spLocks noGrp="1"/>
          </p:cNvSpPr>
          <p:nvPr>
            <p:ph idx="1"/>
          </p:nvPr>
        </p:nvSpPr>
        <p:spPr/>
        <p:txBody>
          <a:bodyPr/>
          <a:lstStyle/>
          <a:p>
            <a:r>
              <a:rPr lang="en-US" dirty="0" smtClean="0"/>
              <a:t>Edition statement is a core element, but we don’t have one here, so we don’t need to include it.  </a:t>
            </a:r>
            <a:endParaRPr lang="en-US" dirty="0"/>
          </a:p>
        </p:txBody>
      </p:sp>
    </p:spTree>
    <p:extLst>
      <p:ext uri="{BB962C8B-B14F-4D97-AF65-F5344CB8AC3E}">
        <p14:creationId xmlns:p14="http://schemas.microsoft.com/office/powerpoint/2010/main" val="32311512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2.8  Publication Information</a:t>
            </a:r>
            <a:endParaRPr lang="en-US" dirty="0"/>
          </a:p>
        </p:txBody>
      </p:sp>
      <p:sp>
        <p:nvSpPr>
          <p:cNvPr id="3" name="Content Placeholder 2"/>
          <p:cNvSpPr>
            <a:spLocks noGrp="1"/>
          </p:cNvSpPr>
          <p:nvPr>
            <p:ph idx="1"/>
          </p:nvPr>
        </p:nvSpPr>
        <p:spPr/>
        <p:txBody>
          <a:bodyPr>
            <a:normAutofit lnSpcReduction="10000"/>
          </a:bodyPr>
          <a:lstStyle/>
          <a:p>
            <a:r>
              <a:rPr lang="en-US" dirty="0" smtClean="0"/>
              <a:t>2.8.2:  Place of publication</a:t>
            </a:r>
          </a:p>
          <a:p>
            <a:pPr lvl="1"/>
            <a:r>
              <a:rPr lang="en-US" dirty="0" smtClean="0"/>
              <a:t>Transcribe</a:t>
            </a:r>
          </a:p>
          <a:p>
            <a:pPr lvl="1"/>
            <a:r>
              <a:rPr lang="en-US" dirty="0" smtClean="0"/>
              <a:t>First location listed is core.  </a:t>
            </a:r>
          </a:p>
          <a:p>
            <a:pPr lvl="1"/>
            <a:r>
              <a:rPr lang="en-US" dirty="0" smtClean="0"/>
              <a:t>2.8.2.4: If multiple locations are given, record them in the order indicated on the resource</a:t>
            </a:r>
          </a:p>
          <a:p>
            <a:pPr lvl="2"/>
            <a:r>
              <a:rPr lang="en-US" dirty="0" smtClean="0"/>
              <a:t>MLA BP: If more than one place is listed and there’s no indication which is the “true” place of publication (as opposed to place of printing, distribution, etc.), provide them all</a:t>
            </a:r>
          </a:p>
          <a:p>
            <a:pPr marL="4748213" lvl="2"/>
            <a:r>
              <a:rPr lang="pt-BR" sz="1600" dirty="0" smtClean="0"/>
              <a:t>264  _1  </a:t>
            </a:r>
            <a:r>
              <a:rPr lang="pt-BR" sz="1600" dirty="0">
                <a:solidFill>
                  <a:srgbClr val="FF0000"/>
                </a:solidFill>
              </a:rPr>
              <a:t>Mainz ; ǂa  London ; ǂa  Berlin ; ǂa  Madrid ; ǂa New York ; ǂa  Paris ; ǂa Prague ; ǂa  Tokyo ; ǂa Toronto </a:t>
            </a:r>
            <a:endParaRPr lang="en-US" sz="1600" dirty="0">
              <a:solidFill>
                <a:srgbClr val="FF0000"/>
              </a:solidFill>
            </a:endParaRPr>
          </a:p>
          <a:p>
            <a:pPr marL="4519613" lvl="2" indent="0">
              <a:buNone/>
            </a:pPr>
            <a:r>
              <a:rPr lang="en-US" dirty="0" smtClean="0">
                <a:solidFill>
                  <a:schemeClr val="tx1"/>
                </a:solidFill>
              </a:rPr>
              <a:t>Or</a:t>
            </a:r>
          </a:p>
          <a:p>
            <a:pPr marL="4748213" lvl="2"/>
            <a:r>
              <a:rPr lang="en-US" dirty="0" smtClean="0">
                <a:solidFill>
                  <a:schemeClr val="tx1"/>
                </a:solidFill>
              </a:rPr>
              <a:t>264  _1  </a:t>
            </a:r>
            <a:r>
              <a:rPr lang="en-US" dirty="0" smtClean="0">
                <a:solidFill>
                  <a:srgbClr val="FF0000"/>
                </a:solidFill>
              </a:rPr>
              <a:t>Mainz ; </a:t>
            </a:r>
            <a:r>
              <a:rPr lang="pt-BR" dirty="0">
                <a:solidFill>
                  <a:srgbClr val="FF0000"/>
                </a:solidFill>
              </a:rPr>
              <a:t>ǂ</a:t>
            </a:r>
            <a:r>
              <a:rPr lang="en-US" dirty="0" smtClean="0">
                <a:solidFill>
                  <a:srgbClr val="FF0000"/>
                </a:solidFill>
              </a:rPr>
              <a:t>a London</a:t>
            </a:r>
            <a:endParaRPr lang="en-US" dirty="0" smtClean="0">
              <a:solidFill>
                <a:schemeClr val="tx1"/>
              </a:solidFill>
            </a:endParaRPr>
          </a:p>
          <a:p>
            <a:pPr lvl="2"/>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9646" y="4787272"/>
            <a:ext cx="5219700" cy="1352550"/>
          </a:xfrm>
          <a:prstGeom prst="rect">
            <a:avLst/>
          </a:prstGeom>
          <a:ln>
            <a:solidFill>
              <a:srgbClr val="FF0000"/>
            </a:solidFill>
          </a:ln>
        </p:spPr>
      </p:pic>
    </p:spTree>
    <p:extLst>
      <p:ext uri="{BB962C8B-B14F-4D97-AF65-F5344CB8AC3E}">
        <p14:creationId xmlns:p14="http://schemas.microsoft.com/office/powerpoint/2010/main" val="17161069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2.8.4:  Publisher’s Name  (264, $b)</a:t>
            </a:r>
            <a:endParaRPr lang="en-US" dirty="0"/>
          </a:p>
        </p:txBody>
      </p:sp>
      <p:sp>
        <p:nvSpPr>
          <p:cNvPr id="3" name="Content Placeholder 2"/>
          <p:cNvSpPr>
            <a:spLocks noGrp="1"/>
          </p:cNvSpPr>
          <p:nvPr>
            <p:ph idx="1"/>
          </p:nvPr>
        </p:nvSpPr>
        <p:spPr/>
        <p:txBody>
          <a:bodyPr/>
          <a:lstStyle/>
          <a:p>
            <a:r>
              <a:rPr lang="en-US" dirty="0" smtClean="0"/>
              <a:t>Core</a:t>
            </a:r>
          </a:p>
          <a:p>
            <a:r>
              <a:rPr lang="en-US" dirty="0" smtClean="0"/>
              <a:t>Record</a:t>
            </a:r>
          </a:p>
          <a:p>
            <a:r>
              <a:rPr lang="en-US" dirty="0" smtClean="0"/>
              <a:t>Take from anywhere</a:t>
            </a:r>
          </a:p>
          <a:p>
            <a:endParaRPr lang="en-US" dirty="0"/>
          </a:p>
          <a:p>
            <a:r>
              <a:rPr lang="pt-BR" dirty="0"/>
              <a:t>264  </a:t>
            </a:r>
            <a:r>
              <a:rPr lang="pt-BR" dirty="0" smtClean="0"/>
              <a:t>_1  </a:t>
            </a:r>
            <a:r>
              <a:rPr lang="pt-BR" dirty="0"/>
              <a:t>Mainz ; ǂa  London ; ǂa  Berlin ; ǂa  Madrid ; ǂa New York ; ǂa  Paris ; ǂa Prague ; ǂa  Tokyo ; ǂa Toronto : </a:t>
            </a:r>
            <a:r>
              <a:rPr lang="pt-BR" dirty="0">
                <a:solidFill>
                  <a:srgbClr val="FF0000"/>
                </a:solidFill>
              </a:rPr>
              <a:t>ǂb  Schott,</a:t>
            </a:r>
            <a:endParaRPr lang="en-US" dirty="0">
              <a:solidFill>
                <a:srgbClr val="FF0000"/>
              </a:solidFill>
            </a:endParaRPr>
          </a:p>
        </p:txBody>
      </p:sp>
    </p:spTree>
    <p:extLst>
      <p:ext uri="{BB962C8B-B14F-4D97-AF65-F5344CB8AC3E}">
        <p14:creationId xmlns:p14="http://schemas.microsoft.com/office/powerpoint/2010/main" val="15750262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2.8.6:  Date of Publication  (264, $c)</a:t>
            </a:r>
            <a:endParaRPr lang="en-US" dirty="0"/>
          </a:p>
        </p:txBody>
      </p:sp>
      <p:sp>
        <p:nvSpPr>
          <p:cNvPr id="3" name="Content Placeholder 2"/>
          <p:cNvSpPr>
            <a:spLocks noGrp="1"/>
          </p:cNvSpPr>
          <p:nvPr>
            <p:ph idx="1"/>
          </p:nvPr>
        </p:nvSpPr>
        <p:spPr/>
        <p:txBody>
          <a:bodyPr/>
          <a:lstStyle/>
          <a:p>
            <a:r>
              <a:rPr lang="en-US" dirty="0" smtClean="0"/>
              <a:t>Core</a:t>
            </a:r>
          </a:p>
          <a:p>
            <a:r>
              <a:rPr lang="en-US" dirty="0" smtClean="0"/>
              <a:t>Record</a:t>
            </a:r>
          </a:p>
          <a:p>
            <a:r>
              <a:rPr lang="en-US" dirty="0" smtClean="0"/>
              <a:t>Take from anywhere</a:t>
            </a:r>
          </a:p>
          <a:p>
            <a:endParaRPr lang="en-US" dirty="0" smtClean="0"/>
          </a:p>
          <a:p>
            <a:pPr marL="0" indent="0">
              <a:buNone/>
            </a:pPr>
            <a:r>
              <a:rPr lang="en-US" b="1" dirty="0" smtClean="0"/>
              <a:t>On title page verso:</a:t>
            </a:r>
            <a:r>
              <a:rPr lang="en-US" dirty="0" smtClean="0"/>
              <a:t>  © 2011 Schott Music GmbH &amp; </a:t>
            </a:r>
            <a:r>
              <a:rPr lang="en-US" dirty="0" err="1" smtClean="0"/>
              <a:t>Ko</a:t>
            </a:r>
            <a:r>
              <a:rPr lang="en-US" dirty="0" smtClean="0"/>
              <a:t>., KG, Mainz</a:t>
            </a:r>
            <a:endParaRPr lang="en-US" dirty="0"/>
          </a:p>
          <a:p>
            <a:endParaRPr lang="en-US" dirty="0"/>
          </a:p>
          <a:p>
            <a:r>
              <a:rPr lang="pt-BR" dirty="0"/>
              <a:t>264  _1  Mainz ; ǂa  London ; ǂa  Berlin ; ǂa  Madrid ; ǂa New York ; ǂa  Paris ; ǂa Prague ; ǂa  Tokyo ; ǂa Toronto : ǂ</a:t>
            </a:r>
            <a:r>
              <a:rPr lang="pt-BR" dirty="0" smtClean="0">
                <a:solidFill>
                  <a:schemeClr val="tx1"/>
                </a:solidFill>
              </a:rPr>
              <a:t>b  Schott,</a:t>
            </a:r>
            <a:r>
              <a:rPr lang="en-US" dirty="0" smtClean="0">
                <a:solidFill>
                  <a:schemeClr val="tx1"/>
                </a:solidFill>
              </a:rPr>
              <a:t> </a:t>
            </a:r>
            <a:r>
              <a:rPr lang="en-US" dirty="0" err="1">
                <a:solidFill>
                  <a:srgbClr val="FF0000"/>
                </a:solidFill>
              </a:rPr>
              <a:t>ǂc</a:t>
            </a:r>
            <a:r>
              <a:rPr lang="en-US" dirty="0">
                <a:solidFill>
                  <a:srgbClr val="FF0000"/>
                </a:solidFill>
              </a:rPr>
              <a:t> </a:t>
            </a:r>
            <a:r>
              <a:rPr lang="en-US" dirty="0" smtClean="0">
                <a:solidFill>
                  <a:srgbClr val="FF0000"/>
                </a:solidFill>
              </a:rPr>
              <a:t>[2011]</a:t>
            </a:r>
            <a:endParaRPr lang="en-US" dirty="0">
              <a:solidFill>
                <a:srgbClr val="FF0000"/>
              </a:solidFill>
            </a:endParaRPr>
          </a:p>
        </p:txBody>
      </p:sp>
    </p:spTree>
    <p:extLst>
      <p:ext uri="{BB962C8B-B14F-4D97-AF65-F5344CB8AC3E}">
        <p14:creationId xmlns:p14="http://schemas.microsoft.com/office/powerpoint/2010/main" val="229024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2.11 Copyright Date</a:t>
            </a:r>
            <a:endParaRPr lang="en-US" dirty="0"/>
          </a:p>
        </p:txBody>
      </p:sp>
      <p:sp>
        <p:nvSpPr>
          <p:cNvPr id="3" name="Content Placeholder 2"/>
          <p:cNvSpPr>
            <a:spLocks noGrp="1"/>
          </p:cNvSpPr>
          <p:nvPr>
            <p:ph idx="1"/>
          </p:nvPr>
        </p:nvSpPr>
        <p:spPr/>
        <p:txBody>
          <a:bodyPr/>
          <a:lstStyle/>
          <a:p>
            <a:r>
              <a:rPr lang="en-US" dirty="0" smtClean="0"/>
              <a:t>Copyright is a date associated with a claim of protection under copyright </a:t>
            </a:r>
          </a:p>
          <a:p>
            <a:pPr lvl="1"/>
            <a:r>
              <a:rPr lang="en-US" dirty="0" smtClean="0"/>
              <a:t>Includes phonogram pressing dates on audio recordings</a:t>
            </a:r>
          </a:p>
          <a:p>
            <a:r>
              <a:rPr lang="en-US" dirty="0" smtClean="0"/>
              <a:t>Not Core</a:t>
            </a:r>
          </a:p>
          <a:p>
            <a:pPr lvl="1"/>
            <a:r>
              <a:rPr lang="en-US" dirty="0"/>
              <a:t>But MLA BP says: “For notated music, routinely record the latest copyright date in 264 (2nd indicator 4) $c</a:t>
            </a:r>
            <a:r>
              <a:rPr lang="en-US" dirty="0" smtClean="0"/>
              <a:t>.”</a:t>
            </a:r>
          </a:p>
          <a:p>
            <a:r>
              <a:rPr lang="en-US" dirty="0" smtClean="0"/>
              <a:t>Take information from anywhere on resource</a:t>
            </a:r>
          </a:p>
          <a:p>
            <a:endParaRPr lang="en-US" dirty="0"/>
          </a:p>
          <a:p>
            <a:r>
              <a:rPr lang="pt-BR" b="1" dirty="0"/>
              <a:t>264  </a:t>
            </a:r>
            <a:r>
              <a:rPr lang="pt-BR" b="1" dirty="0" smtClean="0"/>
              <a:t>_4   </a:t>
            </a:r>
            <a:r>
              <a:rPr lang="pt-BR" b="1" dirty="0"/>
              <a:t>ǂc ©2011</a:t>
            </a:r>
            <a:endParaRPr lang="en-US" b="1" dirty="0"/>
          </a:p>
          <a:p>
            <a:pPr marL="0" indent="0">
              <a:buNone/>
            </a:pPr>
            <a:endParaRPr lang="en-US" dirty="0"/>
          </a:p>
        </p:txBody>
      </p:sp>
    </p:spTree>
    <p:extLst>
      <p:ext uri="{BB962C8B-B14F-4D97-AF65-F5344CB8AC3E}">
        <p14:creationId xmlns:p14="http://schemas.microsoft.com/office/powerpoint/2010/main" val="5855039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2.13:  Mode of Issuance</a:t>
            </a:r>
            <a:endParaRPr lang="en-US" dirty="0"/>
          </a:p>
        </p:txBody>
      </p:sp>
      <p:sp>
        <p:nvSpPr>
          <p:cNvPr id="3" name="Content Placeholder 2"/>
          <p:cNvSpPr>
            <a:spLocks noGrp="1"/>
          </p:cNvSpPr>
          <p:nvPr>
            <p:ph idx="1"/>
          </p:nvPr>
        </p:nvSpPr>
        <p:spPr/>
        <p:txBody>
          <a:bodyPr/>
          <a:lstStyle/>
          <a:p>
            <a:r>
              <a:rPr lang="en-US" dirty="0" smtClean="0"/>
              <a:t>Record</a:t>
            </a:r>
          </a:p>
          <a:p>
            <a:r>
              <a:rPr lang="en-US" dirty="0" smtClean="0"/>
              <a:t>LC-PCC Core</a:t>
            </a:r>
          </a:p>
          <a:p>
            <a:endParaRPr lang="en-US" dirty="0"/>
          </a:p>
          <a:p>
            <a:r>
              <a:rPr lang="en-US" dirty="0" smtClean="0"/>
              <a:t>Single unit</a:t>
            </a:r>
          </a:p>
          <a:p>
            <a:pPr lvl="1"/>
            <a:r>
              <a:rPr lang="en-US" dirty="0" smtClean="0"/>
              <a:t>In MARC, the Leader/07 = M</a:t>
            </a:r>
            <a:endParaRPr lang="en-US" dirty="0"/>
          </a:p>
        </p:txBody>
      </p:sp>
    </p:spTree>
    <p:extLst>
      <p:ext uri="{BB962C8B-B14F-4D97-AF65-F5344CB8AC3E}">
        <p14:creationId xmlns:p14="http://schemas.microsoft.com/office/powerpoint/2010/main" val="37986501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2.12  Series Statement</a:t>
            </a:r>
            <a:endParaRPr lang="en-US" dirty="0"/>
          </a:p>
        </p:txBody>
      </p:sp>
      <p:sp>
        <p:nvSpPr>
          <p:cNvPr id="3" name="Content Placeholder 2"/>
          <p:cNvSpPr>
            <a:spLocks noGrp="1"/>
          </p:cNvSpPr>
          <p:nvPr>
            <p:ph idx="1"/>
          </p:nvPr>
        </p:nvSpPr>
        <p:spPr>
          <a:xfrm>
            <a:off x="2589212" y="1542361"/>
            <a:ext cx="8915400" cy="4368861"/>
          </a:xfrm>
        </p:spPr>
        <p:txBody>
          <a:bodyPr>
            <a:normAutofit lnSpcReduction="10000"/>
          </a:bodyPr>
          <a:lstStyle/>
          <a:p>
            <a:r>
              <a:rPr lang="en-US" sz="2000" dirty="0" smtClean="0"/>
              <a:t>Core element</a:t>
            </a:r>
          </a:p>
          <a:p>
            <a:r>
              <a:rPr lang="en-US" sz="2000" dirty="0" smtClean="0"/>
              <a:t>Record</a:t>
            </a:r>
          </a:p>
          <a:p>
            <a:r>
              <a:rPr lang="en-US" sz="2000" dirty="0" smtClean="0"/>
              <a:t>Can come from anywhere (prefer series title page)</a:t>
            </a:r>
            <a:endParaRPr lang="en-US" sz="2000" dirty="0"/>
          </a:p>
          <a:p>
            <a:pPr lvl="1"/>
            <a:r>
              <a:rPr lang="en-US" sz="1800" dirty="0" smtClean="0"/>
              <a:t>T.P. upper right corner:</a:t>
            </a:r>
          </a:p>
          <a:p>
            <a:pPr lvl="1"/>
            <a:endParaRPr lang="en-US" sz="1800" dirty="0"/>
          </a:p>
          <a:p>
            <a:pPr lvl="1"/>
            <a:endParaRPr lang="en-US" sz="1800" dirty="0"/>
          </a:p>
          <a:p>
            <a:pPr lvl="1"/>
            <a:r>
              <a:rPr lang="en-US" sz="1800" dirty="0" smtClean="0"/>
              <a:t>Below editor’s name:  CB 233</a:t>
            </a:r>
          </a:p>
          <a:p>
            <a:endParaRPr lang="en-US" dirty="0"/>
          </a:p>
          <a:p>
            <a:endParaRPr lang="en-US" dirty="0" smtClean="0"/>
          </a:p>
          <a:p>
            <a:r>
              <a:rPr lang="it-IT" b="1" dirty="0"/>
              <a:t>490 </a:t>
            </a:r>
            <a:r>
              <a:rPr lang="it-IT" b="1" dirty="0" smtClean="0"/>
              <a:t>1_  </a:t>
            </a:r>
            <a:r>
              <a:rPr lang="it-IT" b="1" dirty="0"/>
              <a:t>Cello library = Cello-Bibliothek ;  ǂv CB </a:t>
            </a:r>
            <a:r>
              <a:rPr lang="it-IT" b="1" dirty="0" smtClean="0"/>
              <a:t>233</a:t>
            </a:r>
          </a:p>
          <a:p>
            <a:r>
              <a:rPr lang="it-IT" b="1" dirty="0"/>
              <a:t>830  </a:t>
            </a:r>
            <a:r>
              <a:rPr lang="it-IT" b="1" dirty="0" smtClean="0"/>
              <a:t>_0  </a:t>
            </a:r>
            <a:r>
              <a:rPr lang="it-IT" b="1" u="sng" dirty="0"/>
              <a:t>Cello  Bibliothek</a:t>
            </a:r>
            <a:r>
              <a:rPr lang="it-IT" b="1" dirty="0"/>
              <a:t> </a:t>
            </a:r>
            <a:r>
              <a:rPr lang="it-IT" b="1" u="sng" dirty="0"/>
              <a:t>;</a:t>
            </a:r>
            <a:r>
              <a:rPr lang="it-IT" b="1" dirty="0"/>
              <a:t> ǂv CB 233</a:t>
            </a:r>
            <a:endParaRPr lang="en-US" b="1"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5226" y="2874971"/>
            <a:ext cx="3617148" cy="851820"/>
          </a:xfrm>
          <a:prstGeom prst="rect">
            <a:avLst/>
          </a:prstGeom>
          <a:ln>
            <a:solidFill>
              <a:schemeClr val="tx1"/>
            </a:solidFill>
          </a:ln>
        </p:spPr>
      </p:pic>
    </p:spTree>
    <p:extLst>
      <p:ext uri="{BB962C8B-B14F-4D97-AF65-F5344CB8AC3E}">
        <p14:creationId xmlns:p14="http://schemas.microsoft.com/office/powerpoint/2010/main" val="36440445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Won’t Cover</a:t>
            </a:r>
            <a:endParaRPr lang="en-US" dirty="0"/>
          </a:p>
        </p:txBody>
      </p:sp>
      <p:sp>
        <p:nvSpPr>
          <p:cNvPr id="3" name="Content Placeholder 2"/>
          <p:cNvSpPr>
            <a:spLocks noGrp="1"/>
          </p:cNvSpPr>
          <p:nvPr>
            <p:ph idx="1"/>
          </p:nvPr>
        </p:nvSpPr>
        <p:spPr/>
        <p:txBody>
          <a:bodyPr>
            <a:normAutofit/>
          </a:bodyPr>
          <a:lstStyle/>
          <a:p>
            <a:r>
              <a:rPr lang="en-US" sz="2400" dirty="0" smtClean="0"/>
              <a:t>Authority cataloging </a:t>
            </a:r>
          </a:p>
          <a:p>
            <a:r>
              <a:rPr lang="en-US" sz="2400" dirty="0" smtClean="0"/>
              <a:t>More unusual fields and cataloging situations</a:t>
            </a:r>
          </a:p>
          <a:p>
            <a:r>
              <a:rPr lang="en-US" sz="2400" dirty="0" smtClean="0"/>
              <a:t>Audio </a:t>
            </a:r>
            <a:r>
              <a:rPr lang="en-US" sz="2400" dirty="0" smtClean="0">
                <a:sym typeface="Wingdings" panose="05000000000000000000" pitchFamily="2" charset="2"/>
              </a:rPr>
              <a:t>formats other than CDs</a:t>
            </a:r>
          </a:p>
          <a:p>
            <a:r>
              <a:rPr lang="en-US" sz="2400" dirty="0" smtClean="0">
                <a:sym typeface="Wingdings" panose="05000000000000000000" pitchFamily="2" charset="2"/>
              </a:rPr>
              <a:t>Books</a:t>
            </a:r>
          </a:p>
          <a:p>
            <a:r>
              <a:rPr lang="en-US" sz="2400" dirty="0" smtClean="0">
                <a:sym typeface="Wingdings" panose="05000000000000000000" pitchFamily="2" charset="2"/>
              </a:rPr>
              <a:t>Subject headings for music</a:t>
            </a:r>
          </a:p>
          <a:p>
            <a:r>
              <a:rPr lang="en-US" sz="2400" dirty="0" smtClean="0">
                <a:sym typeface="Wingdings" panose="05000000000000000000" pitchFamily="2" charset="2"/>
              </a:rPr>
              <a:t>Form/Genre and Medium of Performance terms for music</a:t>
            </a:r>
            <a:endParaRPr lang="en-US" sz="2400" dirty="0"/>
          </a:p>
        </p:txBody>
      </p:sp>
    </p:spTree>
    <p:extLst>
      <p:ext uri="{BB962C8B-B14F-4D97-AF65-F5344CB8AC3E}">
        <p14:creationId xmlns:p14="http://schemas.microsoft.com/office/powerpoint/2010/main" val="21740459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2.15:  Identifier for the Manifestation</a:t>
            </a:r>
            <a:endParaRPr lang="en-US" dirty="0"/>
          </a:p>
        </p:txBody>
      </p:sp>
      <p:sp>
        <p:nvSpPr>
          <p:cNvPr id="3" name="Content Placeholder 2"/>
          <p:cNvSpPr>
            <a:spLocks noGrp="1"/>
          </p:cNvSpPr>
          <p:nvPr>
            <p:ph idx="1"/>
          </p:nvPr>
        </p:nvSpPr>
        <p:spPr>
          <a:xfrm>
            <a:off x="2589212" y="1663547"/>
            <a:ext cx="8915400" cy="4247675"/>
          </a:xfrm>
        </p:spPr>
        <p:txBody>
          <a:bodyPr/>
          <a:lstStyle/>
          <a:p>
            <a:r>
              <a:rPr lang="en-US" dirty="0" smtClean="0"/>
              <a:t>Core</a:t>
            </a:r>
          </a:p>
          <a:p>
            <a:r>
              <a:rPr lang="en-US" dirty="0" smtClean="0"/>
              <a:t>Record</a:t>
            </a:r>
          </a:p>
          <a:p>
            <a:r>
              <a:rPr lang="en-US" dirty="0" smtClean="0"/>
              <a:t>From anywhere in the source</a:t>
            </a:r>
          </a:p>
          <a:p>
            <a:r>
              <a:rPr lang="en-US" dirty="0" smtClean="0"/>
              <a:t>Most common for scores:</a:t>
            </a:r>
          </a:p>
          <a:p>
            <a:pPr lvl="1"/>
            <a:r>
              <a:rPr lang="en-US" dirty="0" smtClean="0"/>
              <a:t>Standard numbers (ISMN, UPC, EAN)</a:t>
            </a:r>
          </a:p>
          <a:p>
            <a:pPr lvl="2"/>
            <a:r>
              <a:rPr lang="en-US" b="1" dirty="0" smtClean="0"/>
              <a:t>ISMN 979-0-001-17654-5</a:t>
            </a:r>
          </a:p>
          <a:p>
            <a:pPr lvl="1"/>
            <a:r>
              <a:rPr lang="en-US" dirty="0" smtClean="0"/>
              <a:t>Publisher’s numbers</a:t>
            </a:r>
          </a:p>
          <a:p>
            <a:pPr lvl="2"/>
            <a:r>
              <a:rPr lang="en-US" b="1" dirty="0" smtClean="0"/>
              <a:t>54 310</a:t>
            </a:r>
            <a:r>
              <a:rPr lang="en-US" dirty="0" smtClean="0"/>
              <a:t>  [Plate number at bottom of each page]</a:t>
            </a:r>
            <a:endParaRPr lang="en-US" b="1" dirty="0" smtClean="0"/>
          </a:p>
          <a:p>
            <a:endParaRPr lang="en-US" b="1" dirty="0"/>
          </a:p>
          <a:p>
            <a:r>
              <a:rPr lang="en-US" b="1" dirty="0"/>
              <a:t>024 </a:t>
            </a:r>
            <a:r>
              <a:rPr lang="en-US" b="1" dirty="0" smtClean="0"/>
              <a:t>3_     9790001176545   	</a:t>
            </a:r>
            <a:r>
              <a:rPr lang="en-US" b="1" dirty="0" smtClean="0">
                <a:sym typeface="Wingdings" panose="05000000000000000000" pitchFamily="2" charset="2"/>
              </a:rPr>
              <a:t> 	</a:t>
            </a:r>
            <a:r>
              <a:rPr lang="en-US" b="1" dirty="0" smtClean="0"/>
              <a:t>[ISMN]</a:t>
            </a:r>
            <a:endParaRPr lang="en-US" b="1" dirty="0"/>
          </a:p>
          <a:p>
            <a:r>
              <a:rPr lang="en-US" b="1" dirty="0"/>
              <a:t>028 </a:t>
            </a:r>
            <a:r>
              <a:rPr lang="en-US" b="1" dirty="0" smtClean="0"/>
              <a:t>22  </a:t>
            </a:r>
            <a:r>
              <a:rPr lang="en-US" b="1" dirty="0"/>
              <a:t>54 310 </a:t>
            </a:r>
            <a:r>
              <a:rPr lang="en-US" b="1" dirty="0" err="1"/>
              <a:t>ǂb</a:t>
            </a:r>
            <a:r>
              <a:rPr lang="en-US" b="1" dirty="0"/>
              <a:t> Schott</a:t>
            </a:r>
          </a:p>
          <a:p>
            <a:endParaRPr lang="en-US" b="1" dirty="0" smtClean="0"/>
          </a:p>
          <a:p>
            <a:pPr lvl="1"/>
            <a:endParaRPr lang="en-US" dirty="0"/>
          </a:p>
        </p:txBody>
      </p:sp>
    </p:spTree>
    <p:extLst>
      <p:ext uri="{BB962C8B-B14F-4D97-AF65-F5344CB8AC3E}">
        <p14:creationId xmlns:p14="http://schemas.microsoft.com/office/powerpoint/2010/main" val="102689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3.2, 3.3, 3.4.3. 3.5, 6.9:  Carrier/Content</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fr-FR" sz="2400" dirty="0" smtClean="0"/>
              <a:t>300 __ 	1 </a:t>
            </a:r>
            <a:r>
              <a:rPr lang="fr-FR" sz="2400" dirty="0"/>
              <a:t>score (8 pages) + 1 part (3 pages) ; </a:t>
            </a:r>
            <a:r>
              <a:rPr lang="fr-FR" sz="2400" dirty="0" err="1"/>
              <a:t>ǂc</a:t>
            </a:r>
            <a:r>
              <a:rPr lang="fr-FR" sz="2400" dirty="0"/>
              <a:t> 31 cm.</a:t>
            </a:r>
            <a:endParaRPr lang="en-US" sz="2400" dirty="0"/>
          </a:p>
          <a:p>
            <a:pPr marL="0" indent="0">
              <a:buNone/>
            </a:pPr>
            <a:r>
              <a:rPr lang="en-US" sz="2400" dirty="0" smtClean="0"/>
              <a:t>336 __ 	notated </a:t>
            </a:r>
            <a:r>
              <a:rPr lang="en-US" sz="2400" dirty="0"/>
              <a:t>music ǂ2 </a:t>
            </a:r>
            <a:r>
              <a:rPr lang="en-US" sz="2400" dirty="0" err="1"/>
              <a:t>rdacontent</a:t>
            </a:r>
            <a:endParaRPr lang="en-US" sz="2400" dirty="0"/>
          </a:p>
          <a:p>
            <a:pPr marL="0" indent="0">
              <a:buNone/>
            </a:pPr>
            <a:r>
              <a:rPr lang="en-US" sz="2400" dirty="0" smtClean="0"/>
              <a:t>337 __ 	unmediated </a:t>
            </a:r>
            <a:r>
              <a:rPr lang="en-US" sz="2400" dirty="0"/>
              <a:t>ǂ2 </a:t>
            </a:r>
            <a:r>
              <a:rPr lang="en-US" sz="2400" dirty="0" err="1" smtClean="0"/>
              <a:t>rdamedia</a:t>
            </a:r>
            <a:endParaRPr lang="en-US" sz="2400" dirty="0"/>
          </a:p>
          <a:p>
            <a:pPr marL="0" indent="0">
              <a:buNone/>
            </a:pPr>
            <a:r>
              <a:rPr lang="en-US" sz="2400" dirty="0" smtClean="0"/>
              <a:t>338</a:t>
            </a:r>
            <a:r>
              <a:rPr lang="en-US" sz="2800" dirty="0" smtClean="0"/>
              <a:t> __	</a:t>
            </a:r>
            <a:r>
              <a:rPr lang="en-US" sz="2400" dirty="0" smtClean="0"/>
              <a:t>volume </a:t>
            </a:r>
            <a:r>
              <a:rPr lang="en-US" sz="2400" dirty="0"/>
              <a:t>ǂ2 </a:t>
            </a:r>
            <a:r>
              <a:rPr lang="en-US" sz="2400" dirty="0" err="1" smtClean="0"/>
              <a:t>rdacarrier</a:t>
            </a:r>
            <a:endParaRPr lang="en-US" sz="2400" dirty="0" smtClean="0"/>
          </a:p>
          <a:p>
            <a:pPr marL="457200" indent="-457200">
              <a:buFont typeface="+mj-lt"/>
              <a:buAutoNum type="arabicPeriod"/>
            </a:pPr>
            <a:endParaRPr lang="en-US" sz="2400" dirty="0" smtClean="0"/>
          </a:p>
          <a:p>
            <a:pPr marL="0" indent="0">
              <a:buNone/>
            </a:pPr>
            <a:r>
              <a:rPr lang="en-US" sz="2400" dirty="0" smtClean="0"/>
              <a:t>33x fields replace the AACR2 GMD </a:t>
            </a:r>
            <a:r>
              <a:rPr lang="en-US" sz="2400" b="1" dirty="0" err="1"/>
              <a:t>ǂh</a:t>
            </a:r>
            <a:r>
              <a:rPr lang="en-US" sz="2400" b="1" dirty="0"/>
              <a:t> </a:t>
            </a:r>
            <a:r>
              <a:rPr lang="en-US" sz="2400" b="1" dirty="0" smtClean="0"/>
              <a:t>[music] </a:t>
            </a:r>
            <a:r>
              <a:rPr lang="en-US" sz="2400" dirty="0" smtClean="0"/>
              <a:t>&amp;</a:t>
            </a:r>
            <a:r>
              <a:rPr lang="en-US" sz="2400" b="1" dirty="0" smtClean="0"/>
              <a:t> </a:t>
            </a:r>
            <a:r>
              <a:rPr lang="en-US" sz="2400" b="1" dirty="0" err="1" smtClean="0"/>
              <a:t>ǂh</a:t>
            </a:r>
            <a:r>
              <a:rPr lang="en-US" sz="2400" b="1" dirty="0" smtClean="0"/>
              <a:t> [sound recording]</a:t>
            </a:r>
          </a:p>
          <a:p>
            <a:pPr marL="0" indent="0">
              <a:buNone/>
            </a:pPr>
            <a:endParaRPr lang="en-US" sz="2400" b="1" dirty="0"/>
          </a:p>
          <a:p>
            <a:pPr marL="0" indent="0">
              <a:buNone/>
            </a:pPr>
            <a:r>
              <a:rPr lang="en-US" sz="2400" dirty="0" smtClean="0"/>
              <a:t>RDA 3.4.3 has instructions for recording the extent of the notated music</a:t>
            </a:r>
          </a:p>
          <a:p>
            <a:pPr marL="0" indent="0">
              <a:buNone/>
            </a:pPr>
            <a:r>
              <a:rPr lang="en-US" sz="2400" dirty="0"/>
              <a:t>	</a:t>
            </a:r>
            <a:r>
              <a:rPr lang="en-US" sz="2400" dirty="0" smtClean="0"/>
              <a:t>- some terms have changed</a:t>
            </a:r>
          </a:p>
          <a:p>
            <a:pPr marL="0" indent="0">
              <a:buNone/>
            </a:pPr>
            <a:endParaRPr lang="en-US" sz="2400" dirty="0"/>
          </a:p>
          <a:p>
            <a:endParaRPr lang="en-US" dirty="0"/>
          </a:p>
        </p:txBody>
      </p:sp>
    </p:spTree>
    <p:extLst>
      <p:ext uri="{BB962C8B-B14F-4D97-AF65-F5344CB8AC3E}">
        <p14:creationId xmlns:p14="http://schemas.microsoft.com/office/powerpoint/2010/main" val="11810843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3.2, 3.3, 3.4.3. 3.5, 6.9:  Carrier/Content</a:t>
            </a:r>
          </a:p>
        </p:txBody>
      </p:sp>
      <p:sp>
        <p:nvSpPr>
          <p:cNvPr id="3" name="Content Placeholder 2"/>
          <p:cNvSpPr>
            <a:spLocks noGrp="1"/>
          </p:cNvSpPr>
          <p:nvPr>
            <p:ph idx="1"/>
          </p:nvPr>
        </p:nvSpPr>
        <p:spPr/>
        <p:txBody>
          <a:bodyPr/>
          <a:lstStyle/>
          <a:p>
            <a:pPr marL="0" indent="0">
              <a:buNone/>
            </a:pPr>
            <a:r>
              <a:rPr lang="en-US" dirty="0" smtClean="0"/>
              <a:t>33x fields for a sound recording:</a:t>
            </a:r>
          </a:p>
          <a:p>
            <a:pPr marL="0" indent="0">
              <a:buNone/>
            </a:pPr>
            <a:r>
              <a:rPr lang="fr-FR" dirty="0"/>
              <a:t>300 __ 	1 </a:t>
            </a:r>
            <a:r>
              <a:rPr lang="fr-FR" dirty="0" smtClean="0"/>
              <a:t>audio disc </a:t>
            </a:r>
            <a:r>
              <a:rPr lang="fr-FR" dirty="0"/>
              <a:t>; </a:t>
            </a:r>
            <a:r>
              <a:rPr lang="fr-FR" dirty="0" err="1"/>
              <a:t>ǂc</a:t>
            </a:r>
            <a:r>
              <a:rPr lang="fr-FR" dirty="0"/>
              <a:t> </a:t>
            </a:r>
            <a:r>
              <a:rPr lang="fr-FR" dirty="0" smtClean="0"/>
              <a:t>4 3/4 in.</a:t>
            </a:r>
            <a:endParaRPr lang="en-US" dirty="0"/>
          </a:p>
          <a:p>
            <a:pPr marL="0" indent="0">
              <a:buNone/>
            </a:pPr>
            <a:r>
              <a:rPr lang="en-US" dirty="0"/>
              <a:t>336 __ 	</a:t>
            </a:r>
            <a:r>
              <a:rPr lang="en-US" dirty="0" smtClean="0"/>
              <a:t>performed music ǂ2 </a:t>
            </a:r>
            <a:r>
              <a:rPr lang="en-US" dirty="0" err="1"/>
              <a:t>rdacontent</a:t>
            </a:r>
            <a:endParaRPr lang="en-US" dirty="0"/>
          </a:p>
          <a:p>
            <a:pPr marL="0" indent="0">
              <a:buNone/>
            </a:pPr>
            <a:r>
              <a:rPr lang="en-US" dirty="0"/>
              <a:t>337 __ 	</a:t>
            </a:r>
            <a:r>
              <a:rPr lang="en-US" dirty="0" smtClean="0"/>
              <a:t>audio </a:t>
            </a:r>
            <a:r>
              <a:rPr lang="en-US" dirty="0"/>
              <a:t>ǂ2 </a:t>
            </a:r>
            <a:r>
              <a:rPr lang="en-US" dirty="0" err="1"/>
              <a:t>rdamedia</a:t>
            </a:r>
            <a:endParaRPr lang="en-US" dirty="0"/>
          </a:p>
          <a:p>
            <a:pPr marL="0" indent="0">
              <a:buNone/>
            </a:pPr>
            <a:r>
              <a:rPr lang="en-US" dirty="0"/>
              <a:t>338</a:t>
            </a:r>
            <a:r>
              <a:rPr lang="en-US" sz="2000" dirty="0"/>
              <a:t> __	</a:t>
            </a:r>
            <a:r>
              <a:rPr lang="en-US" dirty="0" smtClean="0"/>
              <a:t>audio disc </a:t>
            </a:r>
            <a:r>
              <a:rPr lang="en-US" dirty="0"/>
              <a:t>ǂ2 </a:t>
            </a:r>
            <a:r>
              <a:rPr lang="en-US" dirty="0" err="1"/>
              <a:t>rdacarrier</a:t>
            </a:r>
            <a:endParaRPr lang="en-US" dirty="0"/>
          </a:p>
          <a:p>
            <a:pPr marL="0" indent="0">
              <a:buNone/>
            </a:pPr>
            <a:endParaRPr lang="en-US" dirty="0"/>
          </a:p>
        </p:txBody>
      </p:sp>
    </p:spTree>
    <p:extLst>
      <p:ext uri="{BB962C8B-B14F-4D97-AF65-F5344CB8AC3E}">
        <p14:creationId xmlns:p14="http://schemas.microsoft.com/office/powerpoint/2010/main" val="6102803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7.13.2:  Form of Musical Notation</a:t>
            </a:r>
            <a:endParaRPr lang="en-US" dirty="0"/>
          </a:p>
        </p:txBody>
      </p:sp>
      <p:sp>
        <p:nvSpPr>
          <p:cNvPr id="3" name="Content Placeholder 2"/>
          <p:cNvSpPr>
            <a:spLocks noGrp="1"/>
          </p:cNvSpPr>
          <p:nvPr>
            <p:ph idx="1"/>
          </p:nvPr>
        </p:nvSpPr>
        <p:spPr/>
        <p:txBody>
          <a:bodyPr/>
          <a:lstStyle/>
          <a:p>
            <a:r>
              <a:rPr lang="en-US" dirty="0" smtClean="0"/>
              <a:t>Record</a:t>
            </a:r>
          </a:p>
          <a:p>
            <a:r>
              <a:rPr lang="en-US" dirty="0" smtClean="0"/>
              <a:t>LC-PCC Core</a:t>
            </a:r>
          </a:p>
          <a:p>
            <a:r>
              <a:rPr lang="en-US" dirty="0" smtClean="0"/>
              <a:t>Can come from any source</a:t>
            </a:r>
          </a:p>
          <a:p>
            <a:r>
              <a:rPr lang="en-US" dirty="0" smtClean="0"/>
              <a:t>Use controlled vocabulary in 7.13.2</a:t>
            </a:r>
          </a:p>
          <a:p>
            <a:r>
              <a:rPr lang="en-US" dirty="0" smtClean="0"/>
              <a:t>Put in 546 $b and capitalize first letter</a:t>
            </a:r>
          </a:p>
          <a:p>
            <a:endParaRPr lang="en-US" dirty="0"/>
          </a:p>
          <a:p>
            <a:pPr marL="0" indent="0">
              <a:buNone/>
            </a:pPr>
            <a:r>
              <a:rPr lang="en-US" b="1" dirty="0" smtClean="0"/>
              <a:t>546 __ $b Staff notation.</a:t>
            </a:r>
            <a:endParaRPr lang="en-US" b="1" dirty="0"/>
          </a:p>
        </p:txBody>
      </p:sp>
    </p:spTree>
    <p:extLst>
      <p:ext uri="{BB962C8B-B14F-4D97-AF65-F5344CB8AC3E}">
        <p14:creationId xmlns:p14="http://schemas.microsoft.com/office/powerpoint/2010/main" val="10371239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19.2  Creator [of work]</a:t>
            </a:r>
            <a:endParaRPr lang="en-US" dirty="0"/>
          </a:p>
        </p:txBody>
      </p:sp>
      <p:sp>
        <p:nvSpPr>
          <p:cNvPr id="3" name="Content Placeholder 2"/>
          <p:cNvSpPr>
            <a:spLocks noGrp="1"/>
          </p:cNvSpPr>
          <p:nvPr>
            <p:ph idx="1"/>
          </p:nvPr>
        </p:nvSpPr>
        <p:spPr/>
        <p:txBody>
          <a:bodyPr/>
          <a:lstStyle/>
          <a:p>
            <a:r>
              <a:rPr lang="en-US" dirty="0" smtClean="0"/>
              <a:t>Authorized Access point (18.4)</a:t>
            </a:r>
          </a:p>
          <a:p>
            <a:r>
              <a:rPr lang="en-US" dirty="0" smtClean="0"/>
              <a:t>Core (Principal)</a:t>
            </a:r>
          </a:p>
          <a:p>
            <a:r>
              <a:rPr lang="en-US" dirty="0" smtClean="0"/>
              <a:t>For notated music, the creator is the </a:t>
            </a:r>
            <a:r>
              <a:rPr lang="en-US" b="1" dirty="0" smtClean="0"/>
              <a:t>composer</a:t>
            </a:r>
            <a:endParaRPr lang="en-US" dirty="0" smtClean="0"/>
          </a:p>
          <a:p>
            <a:pPr lvl="1"/>
            <a:r>
              <a:rPr lang="en-US" dirty="0" smtClean="0"/>
              <a:t>Other creators:  librettists, lyricists </a:t>
            </a:r>
            <a:r>
              <a:rPr lang="en-US" dirty="0" smtClean="0">
                <a:sym typeface="Wingdings" panose="05000000000000000000" pitchFamily="2" charset="2"/>
              </a:rPr>
              <a:t> will have authorized access points in 7xx</a:t>
            </a:r>
            <a:endParaRPr lang="en-US" dirty="0"/>
          </a:p>
          <a:p>
            <a:pPr marL="0" indent="0">
              <a:buNone/>
            </a:pPr>
            <a:endParaRPr lang="en-US" dirty="0" smtClean="0"/>
          </a:p>
          <a:p>
            <a:pPr marL="0" indent="0">
              <a:buNone/>
            </a:pPr>
            <a:r>
              <a:rPr lang="en-US" dirty="0" smtClean="0"/>
              <a:t>On item:  </a:t>
            </a:r>
            <a:r>
              <a:rPr lang="en-US" b="1" dirty="0" smtClean="0"/>
              <a:t>Eduard </a:t>
            </a:r>
            <a:r>
              <a:rPr lang="en-US" b="1" dirty="0" err="1" smtClean="0"/>
              <a:t>Pütz</a:t>
            </a:r>
            <a:endParaRPr lang="en-US" b="1" dirty="0" smtClean="0"/>
          </a:p>
          <a:p>
            <a:pPr marL="0" indent="0">
              <a:buNone/>
            </a:pPr>
            <a:endParaRPr lang="en-US" b="1" dirty="0"/>
          </a:p>
          <a:p>
            <a:pPr marL="0" indent="0">
              <a:buNone/>
            </a:pPr>
            <a:r>
              <a:rPr lang="en-US" b="1" dirty="0" smtClean="0"/>
              <a:t>100 1_  </a:t>
            </a:r>
            <a:r>
              <a:rPr lang="pt-BR" b="1" dirty="0"/>
              <a:t>Pütz, Eduard</a:t>
            </a:r>
            <a:r>
              <a:rPr lang="pt-BR" u="sng" dirty="0"/>
              <a:t>,</a:t>
            </a:r>
            <a:r>
              <a:rPr lang="pt-BR" dirty="0"/>
              <a:t> ǂe  composer.</a:t>
            </a:r>
            <a:endParaRPr lang="en-US" dirty="0"/>
          </a:p>
        </p:txBody>
      </p:sp>
    </p:spTree>
    <p:extLst>
      <p:ext uri="{BB962C8B-B14F-4D97-AF65-F5344CB8AC3E}">
        <p14:creationId xmlns:p14="http://schemas.microsoft.com/office/powerpoint/2010/main" val="42862698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20.2  Contributor (to expression)</a:t>
            </a:r>
            <a:endParaRPr lang="en-US" dirty="0"/>
          </a:p>
        </p:txBody>
      </p:sp>
      <p:sp>
        <p:nvSpPr>
          <p:cNvPr id="3" name="Content Placeholder 2"/>
          <p:cNvSpPr>
            <a:spLocks noGrp="1"/>
          </p:cNvSpPr>
          <p:nvPr>
            <p:ph idx="1"/>
          </p:nvPr>
        </p:nvSpPr>
        <p:spPr/>
        <p:txBody>
          <a:bodyPr/>
          <a:lstStyle/>
          <a:p>
            <a:r>
              <a:rPr lang="en-US" dirty="0" smtClean="0"/>
              <a:t>Authorized access point (18.4)</a:t>
            </a:r>
          </a:p>
          <a:p>
            <a:r>
              <a:rPr lang="en-US" dirty="0" smtClean="0"/>
              <a:t>Not core</a:t>
            </a:r>
          </a:p>
          <a:p>
            <a:r>
              <a:rPr lang="en-US" dirty="0" smtClean="0"/>
              <a:t>For music, includes: arranger of music, composer (of expression), editor, translator</a:t>
            </a:r>
          </a:p>
          <a:p>
            <a:r>
              <a:rPr lang="en-US" dirty="0" smtClean="0"/>
              <a:t>7xx fields in MARC</a:t>
            </a:r>
          </a:p>
          <a:p>
            <a:endParaRPr lang="en-US" dirty="0"/>
          </a:p>
          <a:p>
            <a:pPr marL="0" indent="0">
              <a:buNone/>
            </a:pPr>
            <a:r>
              <a:rPr lang="en-US" dirty="0" smtClean="0"/>
              <a:t>On item:  </a:t>
            </a:r>
            <a:r>
              <a:rPr lang="en-US" dirty="0" err="1" smtClean="0"/>
              <a:t>Herausgegeben</a:t>
            </a:r>
            <a:r>
              <a:rPr lang="en-US" dirty="0" smtClean="0"/>
              <a:t> von / Edited by Julius Berger</a:t>
            </a:r>
          </a:p>
          <a:p>
            <a:pPr marL="0" indent="0">
              <a:buNone/>
            </a:pPr>
            <a:endParaRPr lang="en-US" dirty="0"/>
          </a:p>
          <a:p>
            <a:pPr marL="0" indent="0">
              <a:buNone/>
            </a:pPr>
            <a:r>
              <a:rPr lang="en-US" dirty="0" smtClean="0"/>
              <a:t>MARC:  </a:t>
            </a:r>
            <a:r>
              <a:rPr lang="en-US" b="1" dirty="0" smtClean="0"/>
              <a:t>700 1_ </a:t>
            </a:r>
            <a:r>
              <a:rPr lang="it-IT" b="1" dirty="0"/>
              <a:t>Berger,  Julius</a:t>
            </a:r>
            <a:r>
              <a:rPr lang="it-IT" u="sng" dirty="0"/>
              <a:t>,</a:t>
            </a:r>
            <a:r>
              <a:rPr lang="it-IT" dirty="0"/>
              <a:t> ǂe  editor.</a:t>
            </a:r>
            <a:endParaRPr lang="en-US" dirty="0"/>
          </a:p>
        </p:txBody>
      </p:sp>
    </p:spTree>
    <p:extLst>
      <p:ext uri="{BB962C8B-B14F-4D97-AF65-F5344CB8AC3E}">
        <p14:creationId xmlns:p14="http://schemas.microsoft.com/office/powerpoint/2010/main" val="6801449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802354"/>
          </a:xfrm>
        </p:spPr>
        <p:txBody>
          <a:bodyPr/>
          <a:lstStyle/>
          <a:p>
            <a:r>
              <a:rPr lang="en-US" dirty="0" smtClean="0"/>
              <a:t>Complete MARC Record</a:t>
            </a:r>
            <a:endParaRPr lang="en-US" dirty="0"/>
          </a:p>
        </p:txBody>
      </p:sp>
      <p:sp>
        <p:nvSpPr>
          <p:cNvPr id="3" name="Content Placeholder 2"/>
          <p:cNvSpPr>
            <a:spLocks noGrp="1"/>
          </p:cNvSpPr>
          <p:nvPr>
            <p:ph idx="1"/>
          </p:nvPr>
        </p:nvSpPr>
        <p:spPr>
          <a:xfrm>
            <a:off x="1600200" y="1572767"/>
            <a:ext cx="9904412" cy="4912699"/>
          </a:xfrm>
          <a:solidFill>
            <a:schemeClr val="bg1"/>
          </a:solidFill>
        </p:spPr>
        <p:txBody>
          <a:bodyPr>
            <a:normAutofit fontScale="62500" lnSpcReduction="20000"/>
          </a:bodyPr>
          <a:lstStyle/>
          <a:p>
            <a:r>
              <a:rPr lang="en-US" dirty="0" smtClean="0"/>
              <a:t>040 __       </a:t>
            </a:r>
            <a:r>
              <a:rPr lang="en-US" dirty="0"/>
              <a:t>___  </a:t>
            </a:r>
            <a:r>
              <a:rPr lang="en-US" dirty="0" err="1"/>
              <a:t>ǂb</a:t>
            </a:r>
            <a:r>
              <a:rPr lang="en-US" dirty="0"/>
              <a:t> </a:t>
            </a:r>
            <a:r>
              <a:rPr lang="en-US" dirty="0" err="1"/>
              <a:t>eng</a:t>
            </a:r>
            <a:r>
              <a:rPr lang="en-US" dirty="0"/>
              <a:t> </a:t>
            </a:r>
            <a:r>
              <a:rPr lang="en-US" dirty="0" err="1"/>
              <a:t>ǂc</a:t>
            </a:r>
            <a:r>
              <a:rPr lang="en-US" dirty="0"/>
              <a:t> ___  </a:t>
            </a:r>
            <a:r>
              <a:rPr lang="en-US" dirty="0" err="1"/>
              <a:t>ǂe</a:t>
            </a:r>
            <a:r>
              <a:rPr lang="en-US" dirty="0"/>
              <a:t>  </a:t>
            </a:r>
            <a:r>
              <a:rPr lang="en-US" dirty="0" err="1"/>
              <a:t>rda</a:t>
            </a:r>
            <a:endParaRPr lang="en-US" dirty="0"/>
          </a:p>
          <a:p>
            <a:r>
              <a:rPr lang="en-US" dirty="0"/>
              <a:t>024 </a:t>
            </a:r>
            <a:r>
              <a:rPr lang="en-US" dirty="0" smtClean="0"/>
              <a:t>3_     </a:t>
            </a:r>
            <a:r>
              <a:rPr lang="en-US" dirty="0"/>
              <a:t>9790001176545</a:t>
            </a:r>
          </a:p>
          <a:p>
            <a:r>
              <a:rPr lang="en-US" dirty="0"/>
              <a:t>028 </a:t>
            </a:r>
            <a:r>
              <a:rPr lang="en-US" dirty="0" smtClean="0"/>
              <a:t>22  </a:t>
            </a:r>
            <a:r>
              <a:rPr lang="en-US" dirty="0"/>
              <a:t>54 310 </a:t>
            </a:r>
            <a:r>
              <a:rPr lang="en-US" dirty="0" err="1"/>
              <a:t>ǂb</a:t>
            </a:r>
            <a:r>
              <a:rPr lang="en-US" dirty="0"/>
              <a:t> Schott</a:t>
            </a:r>
          </a:p>
          <a:p>
            <a:r>
              <a:rPr lang="pt-BR" dirty="0" smtClean="0"/>
              <a:t>050 _4  </a:t>
            </a:r>
            <a:r>
              <a:rPr lang="pt-BR" dirty="0"/>
              <a:t>M233.P985 ǂb A33</a:t>
            </a:r>
            <a:endParaRPr lang="en-US" dirty="0"/>
          </a:p>
          <a:p>
            <a:r>
              <a:rPr lang="pt-BR" dirty="0"/>
              <a:t>100 </a:t>
            </a:r>
            <a:r>
              <a:rPr lang="pt-BR" dirty="0" smtClean="0"/>
              <a:t>1_      </a:t>
            </a:r>
            <a:r>
              <a:rPr lang="pt-BR" u="sng" dirty="0"/>
              <a:t>Pütz, Eduard,</a:t>
            </a:r>
            <a:r>
              <a:rPr lang="pt-BR" dirty="0"/>
              <a:t> ǂe  composer.</a:t>
            </a:r>
            <a:endParaRPr lang="en-US" dirty="0"/>
          </a:p>
          <a:p>
            <a:r>
              <a:rPr lang="pt-BR" dirty="0"/>
              <a:t>240 </a:t>
            </a:r>
            <a:r>
              <a:rPr lang="pt-BR" dirty="0" smtClean="0"/>
              <a:t>10  Adagietto</a:t>
            </a:r>
            <a:r>
              <a:rPr lang="pt-BR" dirty="0"/>
              <a:t>, ǂm cello, piano</a:t>
            </a:r>
            <a:endParaRPr lang="en-US" dirty="0"/>
          </a:p>
          <a:p>
            <a:r>
              <a:rPr lang="pt-BR" dirty="0"/>
              <a:t>245 </a:t>
            </a:r>
            <a:r>
              <a:rPr lang="pt-BR" dirty="0" smtClean="0"/>
              <a:t>10  </a:t>
            </a:r>
            <a:r>
              <a:rPr lang="pt-BR" dirty="0"/>
              <a:t>Adagietto (1990) für Violoncello und Klavier = ǂb  for violoncello and piano = pour violoncelle et piano /  </a:t>
            </a:r>
            <a:r>
              <a:rPr lang="pt-BR" dirty="0" smtClean="0"/>
              <a:t>ǂc </a:t>
            </a:r>
            <a:r>
              <a:rPr lang="pt-BR" dirty="0"/>
              <a:t>Eduard Pütz ; herausgegeben von = edited by Julius Berger.</a:t>
            </a:r>
            <a:endParaRPr lang="en-US" dirty="0"/>
          </a:p>
          <a:p>
            <a:r>
              <a:rPr lang="pt-BR" dirty="0"/>
              <a:t>264  </a:t>
            </a:r>
            <a:r>
              <a:rPr lang="pt-BR" dirty="0" smtClean="0"/>
              <a:t>_1  </a:t>
            </a:r>
            <a:r>
              <a:rPr lang="pt-BR" dirty="0"/>
              <a:t>Mainz ; ǂa  London ; ǂa  Berlin ;  ǂa  Madrid ;  ǂa New York ; ǂa  Paris ; ǂa Prague ;  ǂa  Tokyo ;  </a:t>
            </a:r>
            <a:r>
              <a:rPr lang="pt-BR" dirty="0" smtClean="0"/>
              <a:t>ǂa </a:t>
            </a:r>
            <a:r>
              <a:rPr lang="pt-BR" dirty="0"/>
              <a:t>Toronto : ǂb  Schott,  ǂc  [2011]</a:t>
            </a:r>
            <a:endParaRPr lang="en-US" dirty="0"/>
          </a:p>
          <a:p>
            <a:r>
              <a:rPr lang="pt-BR" dirty="0"/>
              <a:t>264  </a:t>
            </a:r>
            <a:r>
              <a:rPr lang="pt-BR" dirty="0" smtClean="0"/>
              <a:t>_4   </a:t>
            </a:r>
            <a:r>
              <a:rPr lang="pt-BR" dirty="0"/>
              <a:t>ǂc ©2011</a:t>
            </a:r>
            <a:endParaRPr lang="en-US" dirty="0"/>
          </a:p>
          <a:p>
            <a:r>
              <a:rPr lang="fr-FR" dirty="0"/>
              <a:t>300  </a:t>
            </a:r>
            <a:r>
              <a:rPr lang="fr-FR" dirty="0" smtClean="0"/>
              <a:t>__   </a:t>
            </a:r>
            <a:r>
              <a:rPr lang="fr-FR" dirty="0"/>
              <a:t>1 score (8 pages) + 1 part (3 pages) ; </a:t>
            </a:r>
            <a:r>
              <a:rPr lang="fr-FR" dirty="0" err="1"/>
              <a:t>ǂc</a:t>
            </a:r>
            <a:r>
              <a:rPr lang="fr-FR" dirty="0"/>
              <a:t> 31 cm.</a:t>
            </a:r>
            <a:endParaRPr lang="en-US" dirty="0"/>
          </a:p>
          <a:p>
            <a:r>
              <a:rPr lang="en-US" dirty="0"/>
              <a:t>336   </a:t>
            </a:r>
            <a:r>
              <a:rPr lang="en-US" dirty="0" smtClean="0"/>
              <a:t>__  </a:t>
            </a:r>
            <a:r>
              <a:rPr lang="en-US" dirty="0"/>
              <a:t>notated music ǂ2 </a:t>
            </a:r>
            <a:r>
              <a:rPr lang="en-US" dirty="0" err="1"/>
              <a:t>rdacontent</a:t>
            </a:r>
            <a:endParaRPr lang="en-US" dirty="0"/>
          </a:p>
          <a:p>
            <a:r>
              <a:rPr lang="en-US" dirty="0"/>
              <a:t>337   </a:t>
            </a:r>
            <a:r>
              <a:rPr lang="en-US" dirty="0" smtClean="0"/>
              <a:t>__  unmediated </a:t>
            </a:r>
            <a:r>
              <a:rPr lang="en-US" dirty="0"/>
              <a:t>ǂ2 </a:t>
            </a:r>
            <a:r>
              <a:rPr lang="en-US" dirty="0" err="1"/>
              <a:t>rdamedia</a:t>
            </a:r>
            <a:endParaRPr lang="en-US" dirty="0"/>
          </a:p>
          <a:p>
            <a:r>
              <a:rPr lang="en-US" dirty="0"/>
              <a:t>338   </a:t>
            </a:r>
            <a:r>
              <a:rPr lang="en-US" dirty="0" smtClean="0"/>
              <a:t>__   </a:t>
            </a:r>
            <a:r>
              <a:rPr lang="en-US" dirty="0"/>
              <a:t>volume ǂ2 </a:t>
            </a:r>
            <a:r>
              <a:rPr lang="en-US" dirty="0" err="1"/>
              <a:t>rdacarrier</a:t>
            </a:r>
            <a:endParaRPr lang="en-US" dirty="0"/>
          </a:p>
          <a:p>
            <a:r>
              <a:rPr lang="it-IT" dirty="0"/>
              <a:t>490 </a:t>
            </a:r>
            <a:r>
              <a:rPr lang="it-IT" dirty="0" smtClean="0"/>
              <a:t>1_   </a:t>
            </a:r>
            <a:r>
              <a:rPr lang="it-IT" dirty="0"/>
              <a:t>Cello library = Cello-Bibliothek ;  ǂv CB 233</a:t>
            </a:r>
            <a:endParaRPr lang="en-US" dirty="0"/>
          </a:p>
          <a:p>
            <a:r>
              <a:rPr lang="en-US" dirty="0"/>
              <a:t>546  </a:t>
            </a:r>
            <a:r>
              <a:rPr lang="en-US" dirty="0" smtClean="0"/>
              <a:t>__   </a:t>
            </a:r>
            <a:r>
              <a:rPr lang="en-US" dirty="0" err="1"/>
              <a:t>ǂb</a:t>
            </a:r>
            <a:r>
              <a:rPr lang="en-US" dirty="0"/>
              <a:t>  staff notation.</a:t>
            </a:r>
          </a:p>
          <a:p>
            <a:r>
              <a:rPr lang="en-US" dirty="0"/>
              <a:t>650  </a:t>
            </a:r>
            <a:r>
              <a:rPr lang="en-US" dirty="0" smtClean="0"/>
              <a:t>_0  </a:t>
            </a:r>
            <a:r>
              <a:rPr lang="en-US" u="sng" dirty="0"/>
              <a:t>Violoncello    and   piano    music</a:t>
            </a:r>
            <a:r>
              <a:rPr lang="en-US" dirty="0"/>
              <a:t>  </a:t>
            </a:r>
            <a:r>
              <a:rPr lang="en-US" dirty="0" err="1"/>
              <a:t>ǂv</a:t>
            </a:r>
            <a:r>
              <a:rPr lang="en-US" dirty="0"/>
              <a:t>  </a:t>
            </a:r>
            <a:r>
              <a:rPr lang="en-US" u="sng" dirty="0"/>
              <a:t>Scores   and  parts.</a:t>
            </a:r>
            <a:endParaRPr lang="en-US" dirty="0"/>
          </a:p>
          <a:p>
            <a:r>
              <a:rPr lang="it-IT" dirty="0"/>
              <a:t>700 </a:t>
            </a:r>
            <a:r>
              <a:rPr lang="it-IT" dirty="0" smtClean="0"/>
              <a:t>1_     </a:t>
            </a:r>
            <a:r>
              <a:rPr lang="it-IT" u="sng" dirty="0"/>
              <a:t>Berger,  Julius,</a:t>
            </a:r>
            <a:r>
              <a:rPr lang="it-IT" dirty="0"/>
              <a:t> ǂe  editor.</a:t>
            </a:r>
            <a:endParaRPr lang="en-US" dirty="0"/>
          </a:p>
          <a:p>
            <a:r>
              <a:rPr lang="it-IT" dirty="0"/>
              <a:t>830   </a:t>
            </a:r>
            <a:r>
              <a:rPr lang="it-IT" dirty="0" smtClean="0"/>
              <a:t>_0  </a:t>
            </a:r>
            <a:r>
              <a:rPr lang="it-IT" u="sng" dirty="0"/>
              <a:t>Cello  Bibliothek</a:t>
            </a:r>
            <a:r>
              <a:rPr lang="it-IT" dirty="0"/>
              <a:t> </a:t>
            </a:r>
            <a:r>
              <a:rPr lang="it-IT" u="sng" dirty="0"/>
              <a:t>;</a:t>
            </a:r>
            <a:r>
              <a:rPr lang="it-IT" dirty="0"/>
              <a:t> ǂv CB 233.</a:t>
            </a:r>
            <a:endParaRPr lang="en-US" dirty="0"/>
          </a:p>
          <a:p>
            <a:pPr marL="0" indent="0">
              <a:buNone/>
            </a:pPr>
            <a:endParaRPr lang="en-US" dirty="0"/>
          </a:p>
        </p:txBody>
      </p:sp>
    </p:spTree>
    <p:extLst>
      <p:ext uri="{BB962C8B-B14F-4D97-AF65-F5344CB8AC3E}">
        <p14:creationId xmlns:p14="http://schemas.microsoft.com/office/powerpoint/2010/main" val="21330085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7979" y="276822"/>
            <a:ext cx="8911687" cy="1280890"/>
          </a:xfrm>
        </p:spPr>
        <p:txBody>
          <a:bodyPr>
            <a:normAutofit fontScale="90000"/>
          </a:bodyPr>
          <a:lstStyle/>
          <a:p>
            <a:r>
              <a:rPr lang="fr" dirty="0" smtClean="0"/>
              <a:t>RDA Cataloging:  Sound Recording</a:t>
            </a:r>
            <a:r>
              <a:rPr lang="fr" sz="2400" dirty="0" smtClean="0"/>
              <a:t/>
            </a:r>
            <a:br>
              <a:rPr lang="fr" sz="2400" dirty="0" smtClean="0"/>
            </a:br>
            <a:r>
              <a:rPr lang="fr" sz="2400" dirty="0" smtClean="0"/>
              <a:t/>
            </a:r>
            <a:br>
              <a:rPr lang="fr" sz="2400" dirty="0" smtClean="0"/>
            </a:br>
            <a:r>
              <a:rPr lang="fr" sz="2400" dirty="0" smtClean="0"/>
              <a:t>Elvis </a:t>
            </a:r>
            <a:r>
              <a:rPr lang="fr" sz="2400" dirty="0"/>
              <a:t>Costello, </a:t>
            </a:r>
            <a:r>
              <a:rPr lang="fr" sz="2400" i="1" dirty="0"/>
              <a:t>When I Was Cruel</a:t>
            </a:r>
            <a:endParaRPr lang="en-US" sz="2400" dirty="0"/>
          </a:p>
        </p:txBody>
      </p:sp>
      <p:sp>
        <p:nvSpPr>
          <p:cNvPr id="5" name="Content Placeholder 4"/>
          <p:cNvSpPr>
            <a:spLocks noGrp="1"/>
          </p:cNvSpPr>
          <p:nvPr>
            <p:ph sz="half" idx="1"/>
          </p:nvPr>
        </p:nvSpPr>
        <p:spPr>
          <a:xfrm>
            <a:off x="1513980" y="5430310"/>
            <a:ext cx="2157886" cy="541554"/>
          </a:xfrm>
        </p:spPr>
        <p:txBody>
          <a:bodyPr>
            <a:normAutofit/>
          </a:bodyPr>
          <a:lstStyle/>
          <a:p>
            <a:pPr marL="0" indent="0" algn="ctr">
              <a:buNone/>
            </a:pPr>
            <a:r>
              <a:rPr lang="en-US" sz="1200" b="1" dirty="0" smtClean="0"/>
              <a:t>The cover of the container</a:t>
            </a:r>
            <a:endParaRPr lang="en-US" sz="1200" b="1" dirty="0"/>
          </a:p>
        </p:txBody>
      </p:sp>
      <p:sp>
        <p:nvSpPr>
          <p:cNvPr id="6" name="Content Placeholder 5"/>
          <p:cNvSpPr>
            <a:spLocks noGrp="1"/>
          </p:cNvSpPr>
          <p:nvPr>
            <p:ph sz="half" idx="2"/>
          </p:nvPr>
        </p:nvSpPr>
        <p:spPr>
          <a:xfrm>
            <a:off x="7190747" y="5701087"/>
            <a:ext cx="4054427" cy="640446"/>
          </a:xfrm>
        </p:spPr>
        <p:txBody>
          <a:bodyPr>
            <a:normAutofit/>
          </a:bodyPr>
          <a:lstStyle/>
          <a:p>
            <a:pPr marL="0" indent="0" algn="ctr">
              <a:buNone/>
            </a:pPr>
            <a:r>
              <a:rPr lang="en-US" sz="1200" b="1" dirty="0" smtClean="0"/>
              <a:t>The label on the disc itself </a:t>
            </a:r>
          </a:p>
          <a:p>
            <a:pPr marL="0" indent="0" algn="ctr">
              <a:buNone/>
            </a:pPr>
            <a:r>
              <a:rPr lang="en-US" sz="1200" b="1" dirty="0" smtClean="0"/>
              <a:t>(preferred source of information under RDA)</a:t>
            </a:r>
            <a:endParaRPr lang="en-US" sz="1200" b="1" dirty="0"/>
          </a:p>
        </p:txBody>
      </p:sp>
      <p:pic>
        <p:nvPicPr>
          <p:cNvPr id="7" name="Shape 250"/>
          <p:cNvPicPr preferRelativeResize="0"/>
          <p:nvPr/>
        </p:nvPicPr>
        <p:blipFill>
          <a:blip r:embed="rId3"/>
          <a:stretch>
            <a:fillRect/>
          </a:stretch>
        </p:blipFill>
        <p:spPr>
          <a:xfrm>
            <a:off x="948850" y="1732810"/>
            <a:ext cx="3362325" cy="3362325"/>
          </a:xfrm>
          <a:prstGeom prst="rect">
            <a:avLst/>
          </a:prstGeom>
          <a:noFill/>
          <a:ln>
            <a:noFill/>
          </a:ln>
        </p:spPr>
      </p:pic>
      <p:sp>
        <p:nvSpPr>
          <p:cNvPr id="8" name="Oval 7"/>
          <p:cNvSpPr/>
          <p:nvPr/>
        </p:nvSpPr>
        <p:spPr>
          <a:xfrm>
            <a:off x="6903075" y="1264555"/>
            <a:ext cx="4743515" cy="44365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 sz="1200" b="1" dirty="0" smtClean="0"/>
              <a:t>elvis </a:t>
            </a:r>
            <a:r>
              <a:rPr lang="fr" sz="1200" b="1" dirty="0"/>
              <a:t>costello</a:t>
            </a:r>
          </a:p>
          <a:p>
            <a:pPr lvl="0"/>
            <a:r>
              <a:rPr lang="fr" sz="1200" b="1" dirty="0"/>
              <a:t>when i was cruel</a:t>
            </a:r>
          </a:p>
          <a:p>
            <a:endParaRPr lang="fr" sz="1200" b="1" dirty="0"/>
          </a:p>
          <a:p>
            <a:pPr lvl="0"/>
            <a:r>
              <a:rPr lang="fr" sz="1200" b="1" dirty="0"/>
              <a:t>314 586 775-2</a:t>
            </a:r>
          </a:p>
          <a:p>
            <a:endParaRPr lang="fr" sz="1200" b="1" dirty="0"/>
          </a:p>
          <a:p>
            <a:pPr lvl="0">
              <a:spcBef>
                <a:spcPts val="600"/>
              </a:spcBef>
            </a:pPr>
            <a:r>
              <a:rPr lang="fr" sz="1200" dirty="0">
                <a:solidFill>
                  <a:schemeClr val="dk1"/>
                </a:solidFill>
              </a:rPr>
              <a:t>℗© 2002 The Island Def Jam Music Group,</a:t>
            </a:r>
          </a:p>
          <a:p>
            <a:pPr lvl="0">
              <a:spcBef>
                <a:spcPts val="600"/>
              </a:spcBef>
            </a:pPr>
            <a:r>
              <a:rPr lang="fr" sz="1200" dirty="0">
                <a:solidFill>
                  <a:schemeClr val="dk1"/>
                </a:solidFill>
              </a:rPr>
              <a:t>825 Eighth Avenue, New York, New York 10019.</a:t>
            </a:r>
          </a:p>
          <a:p>
            <a:pPr lvl="0">
              <a:spcBef>
                <a:spcPts val="600"/>
              </a:spcBef>
            </a:pPr>
            <a:r>
              <a:rPr lang="fr" sz="1200" dirty="0">
                <a:solidFill>
                  <a:schemeClr val="dk1"/>
                </a:solidFill>
              </a:rPr>
              <a:t>Distributed by Universal Music &amp; Video Distribution Corp.</a:t>
            </a:r>
          </a:p>
          <a:p>
            <a:endParaRPr lang="fr" sz="1200" dirty="0">
              <a:solidFill>
                <a:schemeClr val="dk1"/>
              </a:solidFill>
            </a:endParaRPr>
          </a:p>
        </p:txBody>
      </p:sp>
      <p:pic>
        <p:nvPicPr>
          <p:cNvPr id="9" name="Shape 251"/>
          <p:cNvPicPr preferRelativeResize="0"/>
          <p:nvPr/>
        </p:nvPicPr>
        <p:blipFill>
          <a:blip r:embed="rId4"/>
          <a:stretch>
            <a:fillRect/>
          </a:stretch>
        </p:blipFill>
        <p:spPr>
          <a:xfrm>
            <a:off x="8560457" y="4138988"/>
            <a:ext cx="1428750" cy="1562100"/>
          </a:xfrm>
          <a:prstGeom prst="rect">
            <a:avLst/>
          </a:prstGeom>
          <a:noFill/>
          <a:ln>
            <a:noFill/>
          </a:ln>
        </p:spPr>
      </p:pic>
      <p:sp>
        <p:nvSpPr>
          <p:cNvPr id="10" name="TextBox 9"/>
          <p:cNvSpPr txBox="1"/>
          <p:nvPr/>
        </p:nvSpPr>
        <p:spPr>
          <a:xfrm>
            <a:off x="9891713" y="4389123"/>
            <a:ext cx="1075266" cy="1061829"/>
          </a:xfrm>
          <a:prstGeom prst="rect">
            <a:avLst/>
          </a:prstGeom>
          <a:noFill/>
        </p:spPr>
        <p:txBody>
          <a:bodyPr wrap="square" rtlCol="0">
            <a:spAutoFit/>
          </a:bodyPr>
          <a:lstStyle/>
          <a:p>
            <a:pPr lvl="0" algn="ctr"/>
            <a:r>
              <a:rPr lang="fr" sz="900" dirty="0"/>
              <a:t>THE ISLAND DEF JAM MUSIC GROUP</a:t>
            </a:r>
          </a:p>
          <a:p>
            <a:pPr algn="ctr">
              <a:buNone/>
            </a:pPr>
            <a:r>
              <a:rPr lang="fr" sz="900" dirty="0"/>
              <a:t>A UNIVERSAL MUSIC COMPANY</a:t>
            </a:r>
          </a:p>
          <a:p>
            <a:endParaRPr lang="en-US" sz="900" dirty="0"/>
          </a:p>
        </p:txBody>
      </p:sp>
      <p:sp>
        <p:nvSpPr>
          <p:cNvPr id="3" name="TextBox 2"/>
          <p:cNvSpPr txBox="1"/>
          <p:nvPr/>
        </p:nvSpPr>
        <p:spPr>
          <a:xfrm>
            <a:off x="4311175" y="1732810"/>
            <a:ext cx="2554811" cy="1661993"/>
          </a:xfrm>
          <a:prstGeom prst="rect">
            <a:avLst/>
          </a:prstGeom>
          <a:noFill/>
        </p:spPr>
        <p:txBody>
          <a:bodyPr wrap="square" rtlCol="0">
            <a:spAutoFit/>
          </a:bodyPr>
          <a:lstStyle/>
          <a:p>
            <a:r>
              <a:rPr lang="fr-FR" sz="1200" b="1" i="1" dirty="0"/>
              <a:t>On back of container:</a:t>
            </a:r>
            <a:endParaRPr lang="en-US" sz="1200" b="1" dirty="0"/>
          </a:p>
          <a:p>
            <a:r>
              <a:rPr lang="en-US" sz="1200" b="1" i="1" dirty="0"/>
              <a:t> </a:t>
            </a:r>
            <a:endParaRPr lang="en-US" sz="1200" b="1" dirty="0"/>
          </a:p>
          <a:p>
            <a:r>
              <a:rPr lang="fr-FR" sz="1200" b="1" i="1" dirty="0"/>
              <a:t>UPC 7 31458 67752 9</a:t>
            </a:r>
            <a:endParaRPr lang="en-US" sz="1200" b="1" dirty="0"/>
          </a:p>
          <a:p>
            <a:r>
              <a:rPr lang="fr-FR" sz="1200" b="1" i="1" dirty="0"/>
              <a:t> </a:t>
            </a:r>
            <a:endParaRPr lang="en-US" sz="1200" b="1" dirty="0"/>
          </a:p>
          <a:p>
            <a:r>
              <a:rPr lang="fr-FR" sz="1200" b="1" i="1" dirty="0" err="1"/>
              <a:t>produced</a:t>
            </a:r>
            <a:r>
              <a:rPr lang="fr-FR" sz="1200" b="1" i="1" dirty="0"/>
              <a:t> by the </a:t>
            </a:r>
            <a:r>
              <a:rPr lang="fr-FR" sz="1200" b="1" i="1" dirty="0" err="1"/>
              <a:t>imposter</a:t>
            </a:r>
            <a:r>
              <a:rPr lang="fr-FR" sz="1200" b="1" i="1" dirty="0"/>
              <a:t>: </a:t>
            </a:r>
            <a:endParaRPr lang="en-US" sz="1200" b="1" dirty="0"/>
          </a:p>
          <a:p>
            <a:r>
              <a:rPr lang="fr-FR" sz="1200" b="1" i="1" dirty="0" err="1"/>
              <a:t>elvis</a:t>
            </a:r>
            <a:r>
              <a:rPr lang="fr-FR" sz="1200" b="1" i="1" dirty="0"/>
              <a:t> </a:t>
            </a:r>
            <a:r>
              <a:rPr lang="fr-FR" sz="1200" b="1" i="1" dirty="0" err="1"/>
              <a:t>costello</a:t>
            </a:r>
            <a:r>
              <a:rPr lang="fr-FR" sz="1200" b="1" i="1" dirty="0"/>
              <a:t>/</a:t>
            </a:r>
            <a:r>
              <a:rPr lang="fr-FR" sz="1200" b="1" i="1" dirty="0" err="1"/>
              <a:t>ciaran</a:t>
            </a:r>
            <a:r>
              <a:rPr lang="fr-FR" sz="1200" b="1" i="1" dirty="0"/>
              <a:t> </a:t>
            </a:r>
            <a:r>
              <a:rPr lang="fr-FR" sz="1200" b="1" i="1" dirty="0" err="1"/>
              <a:t>cahill</a:t>
            </a:r>
            <a:r>
              <a:rPr lang="fr-FR" sz="1200" b="1" i="1" dirty="0"/>
              <a:t>/</a:t>
            </a:r>
            <a:r>
              <a:rPr lang="fr-FR" sz="1200" b="1" i="1" dirty="0" err="1"/>
              <a:t>leo</a:t>
            </a:r>
            <a:r>
              <a:rPr lang="fr-FR" sz="1200" b="1" i="1" dirty="0"/>
              <a:t> </a:t>
            </a:r>
            <a:r>
              <a:rPr lang="fr-FR" sz="1200" b="1" i="1" dirty="0" err="1"/>
              <a:t>pearson</a:t>
            </a:r>
            <a:r>
              <a:rPr lang="fr-FR" sz="1200" b="1" i="1" dirty="0"/>
              <a:t>/</a:t>
            </a:r>
            <a:r>
              <a:rPr lang="fr-FR" sz="1200" b="1" i="1" dirty="0" err="1"/>
              <a:t>kieran</a:t>
            </a:r>
            <a:r>
              <a:rPr lang="fr-FR" sz="1200" b="1" i="1" dirty="0"/>
              <a:t> lynch</a:t>
            </a:r>
            <a:endParaRPr lang="en-US" sz="1200" b="1" dirty="0"/>
          </a:p>
          <a:p>
            <a:endParaRPr lang="en-US" dirty="0"/>
          </a:p>
        </p:txBody>
      </p:sp>
    </p:spTree>
    <p:extLst>
      <p:ext uri="{BB962C8B-B14F-4D97-AF65-F5344CB8AC3E}">
        <p14:creationId xmlns:p14="http://schemas.microsoft.com/office/powerpoint/2010/main" val="26829803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MARC Record, p. 1</a:t>
            </a:r>
            <a:endParaRPr lang="en-US" dirty="0"/>
          </a:p>
        </p:txBody>
      </p:sp>
      <p:sp>
        <p:nvSpPr>
          <p:cNvPr id="5" name="Content Placeholder 4"/>
          <p:cNvSpPr>
            <a:spLocks noGrp="1"/>
          </p:cNvSpPr>
          <p:nvPr>
            <p:ph idx="1"/>
          </p:nvPr>
        </p:nvSpPr>
        <p:spPr/>
        <p:txBody>
          <a:bodyPr>
            <a:noAutofit/>
          </a:bodyPr>
          <a:lstStyle/>
          <a:p>
            <a:pPr lvl="0">
              <a:buNone/>
            </a:pPr>
            <a:r>
              <a:rPr lang="fr" sz="2400" i="1" dirty="0"/>
              <a:t>007 s </a:t>
            </a:r>
            <a:r>
              <a:rPr lang="en-US" sz="2400" i="1" dirty="0"/>
              <a:t>ǂ</a:t>
            </a:r>
            <a:r>
              <a:rPr lang="fr" sz="2400" i="1" dirty="0" smtClean="0"/>
              <a:t>b </a:t>
            </a:r>
            <a:r>
              <a:rPr lang="fr" sz="2400" i="1" dirty="0"/>
              <a:t>d </a:t>
            </a:r>
            <a:r>
              <a:rPr lang="en-US" sz="2400" i="1" dirty="0" smtClean="0"/>
              <a:t>ǂ</a:t>
            </a:r>
            <a:r>
              <a:rPr lang="fr" sz="2400" i="1" dirty="0" smtClean="0"/>
              <a:t>d </a:t>
            </a:r>
            <a:r>
              <a:rPr lang="fr" sz="2400" i="1" dirty="0"/>
              <a:t>f </a:t>
            </a:r>
            <a:r>
              <a:rPr lang="en-US" sz="2400" i="1" dirty="0" smtClean="0"/>
              <a:t>ǂ</a:t>
            </a:r>
            <a:r>
              <a:rPr lang="fr" sz="2400" i="1" dirty="0" smtClean="0"/>
              <a:t>e </a:t>
            </a:r>
            <a:r>
              <a:rPr lang="fr" sz="2400" i="1" dirty="0"/>
              <a:t>s </a:t>
            </a:r>
            <a:r>
              <a:rPr lang="en-US" sz="2400" i="1" dirty="0" smtClean="0"/>
              <a:t>ǂ</a:t>
            </a:r>
            <a:r>
              <a:rPr lang="fr" sz="2400" i="1" dirty="0" smtClean="0"/>
              <a:t>g </a:t>
            </a:r>
            <a:r>
              <a:rPr lang="fr" sz="2400" i="1" dirty="0"/>
              <a:t>g </a:t>
            </a:r>
            <a:r>
              <a:rPr lang="en-US" sz="2400" i="1" dirty="0" smtClean="0"/>
              <a:t>ǂ</a:t>
            </a:r>
            <a:r>
              <a:rPr lang="fr" sz="2400" i="1" dirty="0" smtClean="0"/>
              <a:t>k </a:t>
            </a:r>
            <a:r>
              <a:rPr lang="fr" sz="2400" i="1" dirty="0"/>
              <a:t>m </a:t>
            </a:r>
            <a:r>
              <a:rPr lang="en-US" sz="2400" i="1" dirty="0" smtClean="0"/>
              <a:t>ǂ</a:t>
            </a:r>
            <a:r>
              <a:rPr lang="fr" sz="2400" i="1" dirty="0" smtClean="0"/>
              <a:t>m </a:t>
            </a:r>
            <a:r>
              <a:rPr lang="fr" sz="2400" i="1" dirty="0"/>
              <a:t>e </a:t>
            </a:r>
            <a:r>
              <a:rPr lang="en-US" sz="2400" i="1" dirty="0" smtClean="0"/>
              <a:t>ǂ</a:t>
            </a:r>
            <a:r>
              <a:rPr lang="fr" sz="2400" i="1" dirty="0" smtClean="0"/>
              <a:t>n </a:t>
            </a:r>
            <a:r>
              <a:rPr lang="fr" sz="2400" i="1" dirty="0"/>
              <a:t>d</a:t>
            </a:r>
          </a:p>
          <a:p>
            <a:pPr lvl="0">
              <a:buNone/>
            </a:pPr>
            <a:r>
              <a:rPr lang="fr" sz="2400" i="1" dirty="0"/>
              <a:t>024 1_ 731458677529</a:t>
            </a:r>
          </a:p>
          <a:p>
            <a:pPr lvl="0">
              <a:buClr>
                <a:schemeClr val="dk1"/>
              </a:buClr>
              <a:buSzPct val="36666"/>
              <a:buNone/>
            </a:pPr>
            <a:r>
              <a:rPr lang="fr" sz="2400" i="1" dirty="0"/>
              <a:t>028 02 314 586 775-2 $b Island</a:t>
            </a:r>
          </a:p>
          <a:p>
            <a:pPr lvl="0">
              <a:buClr>
                <a:schemeClr val="dk1"/>
              </a:buClr>
              <a:buSzPct val="36666"/>
              <a:buNone/>
            </a:pPr>
            <a:r>
              <a:rPr lang="fr" sz="2400" i="1" dirty="0"/>
              <a:t>033 _0 $b 5784 $c D8</a:t>
            </a:r>
          </a:p>
          <a:p>
            <a:pPr lvl="0">
              <a:buClr>
                <a:schemeClr val="dk1"/>
              </a:buClr>
              <a:buSzPct val="36666"/>
              <a:buNone/>
            </a:pPr>
            <a:r>
              <a:rPr lang="fr" sz="2400" i="1" dirty="0"/>
              <a:t>033 00 $a 20010924 $b 3804 $c N4 </a:t>
            </a:r>
          </a:p>
          <a:p>
            <a:pPr lvl="0">
              <a:buNone/>
            </a:pPr>
            <a:r>
              <a:rPr lang="fr" sz="2400" i="1" dirty="0"/>
              <a:t>100 1_ Costello, Elvis, $e composer, $e lyricist, $e performer, $e arranger of music.</a:t>
            </a:r>
          </a:p>
          <a:p>
            <a:pPr lvl="0">
              <a:buNone/>
            </a:pPr>
            <a:r>
              <a:rPr lang="fr" sz="2400" i="1" dirty="0"/>
              <a:t>245 10 When I was cruel / $c Elvis Costello.</a:t>
            </a:r>
          </a:p>
          <a:p>
            <a:pPr marL="0" indent="0">
              <a:buNone/>
            </a:pPr>
            <a:endParaRPr lang="en-US" sz="2400" dirty="0"/>
          </a:p>
        </p:txBody>
      </p:sp>
    </p:spTree>
    <p:extLst>
      <p:ext uri="{BB962C8B-B14F-4D97-AF65-F5344CB8AC3E}">
        <p14:creationId xmlns:p14="http://schemas.microsoft.com/office/powerpoint/2010/main" val="27758546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866023"/>
          </a:xfrm>
        </p:spPr>
        <p:txBody>
          <a:bodyPr/>
          <a:lstStyle/>
          <a:p>
            <a:r>
              <a:rPr lang="en-US" dirty="0" smtClean="0"/>
              <a:t>Complete MARC Record, p. 2</a:t>
            </a:r>
            <a:endParaRPr lang="en-US" dirty="0"/>
          </a:p>
        </p:txBody>
      </p:sp>
      <p:sp>
        <p:nvSpPr>
          <p:cNvPr id="3" name="Content Placeholder 2"/>
          <p:cNvSpPr>
            <a:spLocks noGrp="1"/>
          </p:cNvSpPr>
          <p:nvPr>
            <p:ph idx="1"/>
          </p:nvPr>
        </p:nvSpPr>
        <p:spPr>
          <a:xfrm>
            <a:off x="2589212" y="1583267"/>
            <a:ext cx="8915400" cy="4327955"/>
          </a:xfrm>
        </p:spPr>
        <p:txBody>
          <a:bodyPr>
            <a:noAutofit/>
          </a:bodyPr>
          <a:lstStyle/>
          <a:p>
            <a:pPr lvl="0">
              <a:buClr>
                <a:schemeClr val="dk1"/>
              </a:buClr>
              <a:buSzPct val="36666"/>
              <a:buNone/>
            </a:pPr>
            <a:r>
              <a:rPr lang="fr" sz="2400" i="1" dirty="0"/>
              <a:t>264 _1 New York, New York : $b Island, $c [2002]</a:t>
            </a:r>
          </a:p>
          <a:p>
            <a:pPr lvl="0">
              <a:buClr>
                <a:schemeClr val="dk1"/>
              </a:buClr>
              <a:buSzPct val="36666"/>
              <a:buNone/>
            </a:pPr>
            <a:r>
              <a:rPr lang="fr" sz="2400" i="1" dirty="0"/>
              <a:t>264</a:t>
            </a:r>
            <a:r>
              <a:rPr lang="en-US" sz="2400" i="1" dirty="0"/>
              <a:t> </a:t>
            </a:r>
            <a:r>
              <a:rPr lang="fr" sz="2400" i="1" dirty="0"/>
              <a:t>_4 $c ℗2002, $c ©2002 </a:t>
            </a:r>
          </a:p>
          <a:p>
            <a:pPr lvl="0">
              <a:buClr>
                <a:schemeClr val="dk1"/>
              </a:buClr>
              <a:buSzPct val="36666"/>
              <a:buNone/>
            </a:pPr>
            <a:r>
              <a:rPr lang="fr" sz="2400" i="1" dirty="0"/>
              <a:t>300 1 audio disc (1:02:53)</a:t>
            </a:r>
            <a:r>
              <a:rPr lang="en-US" sz="2400" i="1" dirty="0"/>
              <a:t> </a:t>
            </a:r>
            <a:r>
              <a:rPr lang="fr" sz="2400" i="1" dirty="0"/>
              <a:t>; $c 4 3/4 in.</a:t>
            </a:r>
          </a:p>
          <a:p>
            <a:pPr lvl="0">
              <a:buClr>
                <a:schemeClr val="dk1"/>
              </a:buClr>
              <a:buSzPct val="36666"/>
              <a:buNone/>
            </a:pPr>
            <a:r>
              <a:rPr lang="fr" sz="2400" i="1" dirty="0"/>
              <a:t>306 010253</a:t>
            </a:r>
          </a:p>
          <a:p>
            <a:pPr lvl="0">
              <a:buClr>
                <a:schemeClr val="dk1"/>
              </a:buClr>
              <a:buSzPct val="36666"/>
              <a:buNone/>
            </a:pPr>
            <a:r>
              <a:rPr lang="fr" sz="2400" i="1" dirty="0"/>
              <a:t>336 performed music $2 rdacontent</a:t>
            </a:r>
          </a:p>
          <a:p>
            <a:pPr lvl="0">
              <a:buClr>
                <a:schemeClr val="dk1"/>
              </a:buClr>
              <a:buSzPct val="36666"/>
              <a:buNone/>
            </a:pPr>
            <a:r>
              <a:rPr lang="fr" sz="2400" i="1" dirty="0"/>
              <a:t>337 audio $2 rdamedia</a:t>
            </a:r>
          </a:p>
          <a:p>
            <a:pPr lvl="0">
              <a:buClr>
                <a:schemeClr val="dk1"/>
              </a:buClr>
              <a:buSzPct val="36666"/>
              <a:buNone/>
            </a:pPr>
            <a:r>
              <a:rPr lang="fr" sz="2400" i="1" dirty="0"/>
              <a:t>338 audio disc $2 rdacarrier</a:t>
            </a:r>
          </a:p>
          <a:p>
            <a:pPr lvl="0">
              <a:buClr>
                <a:schemeClr val="dk1"/>
              </a:buClr>
              <a:buSzPct val="36666"/>
              <a:buNone/>
            </a:pPr>
            <a:r>
              <a:rPr lang="fr" sz="2400" i="1" dirty="0"/>
              <a:t>344 digital $g stereo $2 rda</a:t>
            </a:r>
          </a:p>
          <a:p>
            <a:pPr lvl="0">
              <a:buClr>
                <a:schemeClr val="dk1"/>
              </a:buClr>
              <a:buSzPct val="36666"/>
              <a:buNone/>
            </a:pPr>
            <a:r>
              <a:rPr lang="fr" sz="2400" i="1" dirty="0"/>
              <a:t>347 audio file $b CD audio $2 rda</a:t>
            </a:r>
          </a:p>
          <a:p>
            <a:pPr marL="0" indent="0">
              <a:buNone/>
            </a:pPr>
            <a:endParaRPr lang="en-US" sz="2400" dirty="0"/>
          </a:p>
        </p:txBody>
      </p:sp>
    </p:spTree>
    <p:extLst>
      <p:ext uri="{BB962C8B-B14F-4D97-AF65-F5344CB8AC3E}">
        <p14:creationId xmlns:p14="http://schemas.microsoft.com/office/powerpoint/2010/main" val="3363733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RDA about?</a:t>
            </a:r>
            <a:endParaRPr lang="en-US" dirty="0"/>
          </a:p>
        </p:txBody>
      </p:sp>
      <p:sp>
        <p:nvSpPr>
          <p:cNvPr id="3" name="Content Placeholder 2"/>
          <p:cNvSpPr>
            <a:spLocks noGrp="1"/>
          </p:cNvSpPr>
          <p:nvPr>
            <p:ph idx="1"/>
          </p:nvPr>
        </p:nvSpPr>
        <p:spPr>
          <a:xfrm>
            <a:off x="2589212" y="1394234"/>
            <a:ext cx="8915400" cy="5033862"/>
          </a:xfrm>
        </p:spPr>
        <p:txBody>
          <a:bodyPr>
            <a:noAutofit/>
          </a:bodyPr>
          <a:lstStyle/>
          <a:p>
            <a:pPr lvl="1" fontAlgn="base"/>
            <a:r>
              <a:rPr lang="en-US" sz="1800" dirty="0" smtClean="0"/>
              <a:t>is </a:t>
            </a:r>
            <a:r>
              <a:rPr lang="en-US" sz="1800" dirty="0"/>
              <a:t>a </a:t>
            </a:r>
            <a:r>
              <a:rPr lang="en-US" sz="1800" b="1" dirty="0"/>
              <a:t>content</a:t>
            </a:r>
            <a:r>
              <a:rPr lang="en-US" sz="1800" dirty="0"/>
              <a:t> </a:t>
            </a:r>
            <a:r>
              <a:rPr lang="en-US" sz="1800" dirty="0" smtClean="0"/>
              <a:t>standard</a:t>
            </a:r>
            <a:endParaRPr lang="en-US" sz="1800" dirty="0"/>
          </a:p>
          <a:p>
            <a:pPr lvl="1" fontAlgn="base"/>
            <a:r>
              <a:rPr lang="en-US" sz="1800" dirty="0"/>
              <a:t>is NOT an </a:t>
            </a:r>
            <a:r>
              <a:rPr lang="en-US" sz="1800" b="1" dirty="0"/>
              <a:t>encoding</a:t>
            </a:r>
            <a:r>
              <a:rPr lang="en-US" sz="1800" dirty="0"/>
              <a:t> </a:t>
            </a:r>
            <a:r>
              <a:rPr lang="en-US" sz="1800" dirty="0" smtClean="0"/>
              <a:t>standard</a:t>
            </a:r>
          </a:p>
          <a:p>
            <a:pPr lvl="1" fontAlgn="base"/>
            <a:r>
              <a:rPr lang="en-US" sz="1800" dirty="0" smtClean="0"/>
              <a:t>is </a:t>
            </a:r>
            <a:r>
              <a:rPr lang="en-US" sz="1800" dirty="0"/>
              <a:t>NOT a </a:t>
            </a:r>
            <a:r>
              <a:rPr lang="en-US" sz="1800" b="1" dirty="0"/>
              <a:t>display</a:t>
            </a:r>
            <a:r>
              <a:rPr lang="en-US" sz="1800" dirty="0"/>
              <a:t> </a:t>
            </a:r>
            <a:r>
              <a:rPr lang="en-US" sz="1800" dirty="0" smtClean="0"/>
              <a:t>standard</a:t>
            </a:r>
            <a:endParaRPr lang="en-US" sz="1800" dirty="0"/>
          </a:p>
          <a:p>
            <a:pPr lvl="1" fontAlgn="base"/>
            <a:r>
              <a:rPr lang="en-US" sz="1800" dirty="0" smtClean="0"/>
              <a:t>Provides instructions for how to record </a:t>
            </a:r>
            <a:r>
              <a:rPr lang="en-US" sz="1800" b="1" dirty="0" smtClean="0"/>
              <a:t>individual data elements</a:t>
            </a:r>
            <a:endParaRPr lang="en-US" sz="1800" b="1" dirty="0"/>
          </a:p>
          <a:p>
            <a:pPr lvl="2" fontAlgn="base"/>
            <a:r>
              <a:rPr lang="en-US" sz="1600" dirty="0" smtClean="0"/>
              <a:t>not </a:t>
            </a:r>
            <a:r>
              <a:rPr lang="en-US" sz="1600" dirty="0"/>
              <a:t>how to create bib or authority RECORDS</a:t>
            </a:r>
          </a:p>
          <a:p>
            <a:pPr lvl="1" fontAlgn="base"/>
            <a:r>
              <a:rPr lang="en-US" sz="1800" dirty="0"/>
              <a:t>concerned with recording individual </a:t>
            </a:r>
            <a:r>
              <a:rPr lang="en-US" sz="1800" b="1" dirty="0"/>
              <a:t>pieces of </a:t>
            </a:r>
            <a:r>
              <a:rPr lang="en-US" sz="1800" b="1" dirty="0" smtClean="0"/>
              <a:t>data</a:t>
            </a:r>
            <a:endParaRPr lang="en-US" sz="1800" dirty="0" smtClean="0"/>
          </a:p>
          <a:p>
            <a:pPr lvl="2" fontAlgn="base"/>
            <a:r>
              <a:rPr lang="en-US" sz="1600" dirty="0" smtClean="0"/>
              <a:t>better compatibility </a:t>
            </a:r>
            <a:r>
              <a:rPr lang="en-US" sz="1600" dirty="0"/>
              <a:t>w/linked data tech</a:t>
            </a:r>
          </a:p>
          <a:p>
            <a:pPr lvl="2" fontAlgn="base"/>
            <a:r>
              <a:rPr lang="en-US" sz="1600" dirty="0"/>
              <a:t>could be used by other communities outside of library</a:t>
            </a:r>
          </a:p>
          <a:p>
            <a:pPr lvl="1" fontAlgn="base"/>
            <a:r>
              <a:rPr lang="en-US" sz="1800" dirty="0"/>
              <a:t>But libraries are still recording data in MARC, so our RDA records look somewhat similar to AACR2 records</a:t>
            </a:r>
          </a:p>
          <a:p>
            <a:pPr lvl="1" fontAlgn="base"/>
            <a:r>
              <a:rPr lang="en-US" sz="1800" dirty="0"/>
              <a:t>not organized by format; instructions for all </a:t>
            </a:r>
            <a:r>
              <a:rPr lang="en-US" sz="1800" dirty="0" smtClean="0"/>
              <a:t>formats of resources in </a:t>
            </a:r>
            <a:r>
              <a:rPr lang="en-US" sz="1800" dirty="0"/>
              <a:t>single sequence</a:t>
            </a:r>
          </a:p>
          <a:p>
            <a:pPr lvl="2" fontAlgn="base"/>
            <a:r>
              <a:rPr lang="en-US" sz="1600" dirty="0"/>
              <a:t>use whichever data elements apply to the format you’re cataloging</a:t>
            </a:r>
          </a:p>
          <a:p>
            <a:endParaRPr lang="en-US" sz="2000" dirty="0"/>
          </a:p>
        </p:txBody>
      </p:sp>
    </p:spTree>
    <p:extLst>
      <p:ext uri="{BB962C8B-B14F-4D97-AF65-F5344CB8AC3E}">
        <p14:creationId xmlns:p14="http://schemas.microsoft.com/office/powerpoint/2010/main" val="38760285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MARC Record, p. 3</a:t>
            </a:r>
            <a:endParaRPr lang="en-US" dirty="0"/>
          </a:p>
        </p:txBody>
      </p:sp>
      <p:sp>
        <p:nvSpPr>
          <p:cNvPr id="3" name="Content Placeholder 2"/>
          <p:cNvSpPr>
            <a:spLocks noGrp="1"/>
          </p:cNvSpPr>
          <p:nvPr>
            <p:ph idx="1"/>
          </p:nvPr>
        </p:nvSpPr>
        <p:spPr>
          <a:xfrm>
            <a:off x="2589212" y="1498600"/>
            <a:ext cx="8915400" cy="4546600"/>
          </a:xfrm>
        </p:spPr>
        <p:txBody>
          <a:bodyPr>
            <a:noAutofit/>
          </a:bodyPr>
          <a:lstStyle/>
          <a:p>
            <a:pPr lvl="0">
              <a:buClr>
                <a:schemeClr val="dk1"/>
              </a:buClr>
              <a:buSzPct val="39285"/>
              <a:buNone/>
            </a:pPr>
            <a:r>
              <a:rPr lang="fr" sz="2400" i="1" dirty="0"/>
              <a:t>500 Title from disc label.</a:t>
            </a:r>
          </a:p>
          <a:p>
            <a:pPr lvl="0">
              <a:buClr>
                <a:schemeClr val="dk1"/>
              </a:buClr>
              <a:buSzPct val="39285"/>
              <a:buNone/>
            </a:pPr>
            <a:r>
              <a:rPr lang="fr" sz="2400" i="1" dirty="0"/>
              <a:t>500 Rock music.</a:t>
            </a:r>
          </a:p>
          <a:p>
            <a:pPr lvl="0">
              <a:buClr>
                <a:schemeClr val="dk1"/>
              </a:buClr>
              <a:buSzPct val="39285"/>
              <a:buNone/>
            </a:pPr>
            <a:r>
              <a:rPr lang="fr" sz="2400" i="1" dirty="0"/>
              <a:t>511 0_ Elvis Costello ; with additional musicians.</a:t>
            </a:r>
          </a:p>
          <a:p>
            <a:pPr lvl="0">
              <a:buClr>
                <a:schemeClr val="dk1"/>
              </a:buClr>
              <a:buSzPct val="39285"/>
              <a:buNone/>
            </a:pPr>
            <a:r>
              <a:rPr lang="fr" sz="2400" i="1" dirty="0"/>
              <a:t>508 Produced by The Imposter (Elvis Costello, Ciaran Cahill, Leo Pearson, and Kieran Lynch).</a:t>
            </a:r>
          </a:p>
          <a:p>
            <a:pPr lvl="0">
              <a:buClr>
                <a:schemeClr val="dk1"/>
              </a:buClr>
              <a:buSzPct val="39285"/>
              <a:buNone/>
            </a:pPr>
            <a:r>
              <a:rPr lang="fr" sz="2400" i="1" dirty="0"/>
              <a:t>518 $o Recorded $p Windmill Lane Recording, Dublin.</a:t>
            </a:r>
          </a:p>
          <a:p>
            <a:pPr lvl="0">
              <a:buClr>
                <a:schemeClr val="dk1"/>
              </a:buClr>
              <a:buSzPct val="39285"/>
              <a:buNone/>
            </a:pPr>
            <a:r>
              <a:rPr lang="fr" sz="2400" i="1" dirty="0"/>
              <a:t>518 $o Recorded $d 2001 September 24 $p Avatar Studios Inc., New York City.</a:t>
            </a:r>
          </a:p>
          <a:p>
            <a:pPr lvl="0">
              <a:buClr>
                <a:schemeClr val="dk1"/>
              </a:buClr>
              <a:buSzPct val="39285"/>
              <a:buNone/>
            </a:pPr>
            <a:r>
              <a:rPr lang="fr" sz="2400" i="1" dirty="0"/>
              <a:t>500 Lyrics and credits (16 unnumbered pages) inserted in container.</a:t>
            </a:r>
          </a:p>
          <a:p>
            <a:pPr marL="0" indent="0">
              <a:buNone/>
            </a:pPr>
            <a:endParaRPr lang="en-US" sz="2400" dirty="0"/>
          </a:p>
        </p:txBody>
      </p:sp>
    </p:spTree>
    <p:extLst>
      <p:ext uri="{BB962C8B-B14F-4D97-AF65-F5344CB8AC3E}">
        <p14:creationId xmlns:p14="http://schemas.microsoft.com/office/powerpoint/2010/main" val="12814977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MARC Record, p. 4</a:t>
            </a:r>
            <a:endParaRPr lang="en-US" dirty="0"/>
          </a:p>
        </p:txBody>
      </p:sp>
      <p:sp>
        <p:nvSpPr>
          <p:cNvPr id="3" name="Content Placeholder 2"/>
          <p:cNvSpPr>
            <a:spLocks noGrp="1"/>
          </p:cNvSpPr>
          <p:nvPr>
            <p:ph idx="1"/>
          </p:nvPr>
        </p:nvSpPr>
        <p:spPr>
          <a:xfrm>
            <a:off x="2589212" y="1718733"/>
            <a:ext cx="8915400" cy="4192489"/>
          </a:xfrm>
        </p:spPr>
        <p:txBody>
          <a:bodyPr>
            <a:normAutofit/>
          </a:bodyPr>
          <a:lstStyle/>
          <a:p>
            <a:pPr lvl="0">
              <a:buClr>
                <a:schemeClr val="dk1"/>
              </a:buClr>
              <a:buSzPct val="36666"/>
              <a:buNone/>
            </a:pPr>
            <a:r>
              <a:rPr lang="fr" sz="2000" i="1" dirty="0">
                <a:solidFill>
                  <a:srgbClr val="000000"/>
                </a:solidFill>
              </a:rPr>
              <a:t>505 0_ 45 -- Spooky girlfriend -- Tear off your own head (It’s a doll revolution) -- When I was cruel no. 2 -- Soul for hire -- 15 petals -- Tart -- Dust 2... -- Dissolve -- Alibi -- ...Dust -- Daddy can I turn this? -- My little blue window -- Episode of blonde -- Radio silence.</a:t>
            </a:r>
          </a:p>
          <a:p>
            <a:endParaRPr lang="fr" sz="2000" i="1" dirty="0">
              <a:solidFill>
                <a:srgbClr val="000000"/>
              </a:solidFill>
            </a:endParaRPr>
          </a:p>
          <a:p>
            <a:pPr marL="0" indent="0">
              <a:buNone/>
            </a:pPr>
            <a:endParaRPr lang="en-US" sz="2000" dirty="0"/>
          </a:p>
        </p:txBody>
      </p:sp>
    </p:spTree>
    <p:extLst>
      <p:ext uri="{BB962C8B-B14F-4D97-AF65-F5344CB8AC3E}">
        <p14:creationId xmlns:p14="http://schemas.microsoft.com/office/powerpoint/2010/main" val="19198547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803246"/>
          </a:xfrm>
        </p:spPr>
        <p:txBody>
          <a:bodyPr/>
          <a:lstStyle/>
          <a:p>
            <a:r>
              <a:rPr lang="en-US" dirty="0" smtClean="0"/>
              <a:t>Practice Example 1:  Score</a:t>
            </a:r>
            <a:endParaRPr lang="en-US" dirty="0"/>
          </a:p>
        </p:txBody>
      </p:sp>
      <p:sp>
        <p:nvSpPr>
          <p:cNvPr id="3" name="Content Placeholder 2"/>
          <p:cNvSpPr>
            <a:spLocks noGrp="1"/>
          </p:cNvSpPr>
          <p:nvPr>
            <p:ph idx="1"/>
          </p:nvPr>
        </p:nvSpPr>
        <p:spPr>
          <a:xfrm>
            <a:off x="1459149" y="1427356"/>
            <a:ext cx="10045463" cy="5022082"/>
          </a:xfrm>
          <a:solidFill>
            <a:schemeClr val="bg1"/>
          </a:solidFill>
        </p:spPr>
        <p:txBody>
          <a:bodyPr numCol="2">
            <a:normAutofit fontScale="85000" lnSpcReduction="20000"/>
          </a:bodyPr>
          <a:lstStyle/>
          <a:p>
            <a:pPr marL="0" indent="0">
              <a:buNone/>
            </a:pPr>
            <a:r>
              <a:rPr lang="en-US" b="1" u="sng" dirty="0"/>
              <a:t>Liszt piano concerti score</a:t>
            </a:r>
            <a:r>
              <a:rPr lang="en-US" b="1" dirty="0"/>
              <a:t> </a:t>
            </a:r>
            <a:r>
              <a:rPr lang="en-US" dirty="0"/>
              <a:t>(in 1 volume, totaling 134 pages, 22 cm)</a:t>
            </a:r>
          </a:p>
          <a:p>
            <a:pPr marL="174625" indent="0">
              <a:lnSpc>
                <a:spcPct val="120000"/>
              </a:lnSpc>
              <a:buNone/>
            </a:pPr>
            <a:r>
              <a:rPr lang="en-US" u="sng" dirty="0"/>
              <a:t>Title page:</a:t>
            </a:r>
          </a:p>
          <a:p>
            <a:pPr marL="174625" indent="0">
              <a:lnSpc>
                <a:spcPct val="120000"/>
              </a:lnSpc>
              <a:spcBef>
                <a:spcPts val="600"/>
              </a:spcBef>
              <a:buNone/>
            </a:pPr>
            <a:r>
              <a:rPr lang="en-US" dirty="0"/>
              <a:t>Franz Liszt </a:t>
            </a:r>
          </a:p>
          <a:p>
            <a:pPr marL="174625" indent="0">
              <a:lnSpc>
                <a:spcPct val="120000"/>
              </a:lnSpc>
              <a:spcBef>
                <a:spcPts val="600"/>
              </a:spcBef>
              <a:buNone/>
            </a:pPr>
            <a:r>
              <a:rPr lang="en-US" dirty="0"/>
              <a:t>THE PIANO CONCERTI</a:t>
            </a:r>
          </a:p>
          <a:p>
            <a:pPr marL="174625" indent="0">
              <a:lnSpc>
                <a:spcPct val="120000"/>
              </a:lnSpc>
              <a:spcBef>
                <a:spcPts val="600"/>
              </a:spcBef>
              <a:buNone/>
            </a:pPr>
            <a:r>
              <a:rPr lang="en-US" dirty="0"/>
              <a:t>DOVER PUBLICATIONS, INC.</a:t>
            </a:r>
          </a:p>
          <a:p>
            <a:pPr marL="174625" indent="0">
              <a:lnSpc>
                <a:spcPct val="120000"/>
              </a:lnSpc>
              <a:spcBef>
                <a:spcPts val="600"/>
              </a:spcBef>
              <a:buNone/>
            </a:pPr>
            <a:r>
              <a:rPr lang="en-US" dirty="0"/>
              <a:t>Mineola, New York</a:t>
            </a:r>
          </a:p>
          <a:p>
            <a:pPr marL="117475" indent="0">
              <a:buNone/>
            </a:pPr>
            <a:endParaRPr lang="en-US" u="sng" dirty="0" smtClean="0"/>
          </a:p>
          <a:p>
            <a:pPr marL="117475" indent="0">
              <a:buNone/>
            </a:pPr>
            <a:r>
              <a:rPr lang="en-US" u="sng" dirty="0" smtClean="0"/>
              <a:t>Contents </a:t>
            </a:r>
            <a:r>
              <a:rPr lang="en-US" u="sng" dirty="0"/>
              <a:t>page:</a:t>
            </a:r>
          </a:p>
          <a:p>
            <a:pPr marL="117475" indent="0">
              <a:spcBef>
                <a:spcPts val="600"/>
              </a:spcBef>
              <a:buNone/>
            </a:pPr>
            <a:r>
              <a:rPr lang="en-US" dirty="0"/>
              <a:t>First Concerto for Piano and Orchestra in E-flat Major </a:t>
            </a:r>
          </a:p>
          <a:p>
            <a:pPr marL="117475" indent="0">
              <a:spcBef>
                <a:spcPts val="600"/>
              </a:spcBef>
              <a:buNone/>
            </a:pPr>
            <a:r>
              <a:rPr lang="en-US" dirty="0"/>
              <a:t>Second Concerto for Piano and Orchestra in A major</a:t>
            </a:r>
          </a:p>
          <a:p>
            <a:pPr marL="117475" indent="0">
              <a:buNone/>
            </a:pPr>
            <a:endParaRPr lang="en-US" u="sng" dirty="0" smtClean="0"/>
          </a:p>
          <a:p>
            <a:pPr marL="117475" indent="0">
              <a:buNone/>
            </a:pPr>
            <a:r>
              <a:rPr lang="en-US" u="sng" dirty="0" smtClean="0"/>
              <a:t>Front </a:t>
            </a:r>
            <a:r>
              <a:rPr lang="en-US" u="sng" dirty="0"/>
              <a:t>cover:</a:t>
            </a:r>
          </a:p>
          <a:p>
            <a:pPr marL="117475" indent="0">
              <a:spcBef>
                <a:spcPts val="600"/>
              </a:spcBef>
              <a:buNone/>
            </a:pPr>
            <a:r>
              <a:rPr lang="en-US" dirty="0"/>
              <a:t>Dover Miniature Scores</a:t>
            </a:r>
          </a:p>
          <a:p>
            <a:pPr marL="117475" indent="0">
              <a:spcBef>
                <a:spcPts val="600"/>
              </a:spcBef>
              <a:buNone/>
            </a:pPr>
            <a:r>
              <a:rPr lang="en-US" dirty="0"/>
              <a:t>FRANZ LISZT</a:t>
            </a:r>
          </a:p>
          <a:p>
            <a:pPr marL="117475" indent="0">
              <a:spcBef>
                <a:spcPts val="600"/>
              </a:spcBef>
              <a:buNone/>
            </a:pPr>
            <a:r>
              <a:rPr lang="en-US" dirty="0"/>
              <a:t>The Piano Concerti in Full Score </a:t>
            </a:r>
          </a:p>
          <a:p>
            <a:pPr marL="174625" indent="0">
              <a:lnSpc>
                <a:spcPct val="120000"/>
              </a:lnSpc>
              <a:buNone/>
            </a:pPr>
            <a:r>
              <a:rPr lang="en-US" u="sng" dirty="0" smtClean="0"/>
              <a:t>Title </a:t>
            </a:r>
            <a:r>
              <a:rPr lang="en-US" u="sng" dirty="0"/>
              <a:t>page verso:</a:t>
            </a:r>
          </a:p>
          <a:p>
            <a:pPr marL="174625" indent="0">
              <a:lnSpc>
                <a:spcPct val="120000"/>
              </a:lnSpc>
              <a:buNone/>
            </a:pPr>
            <a:r>
              <a:rPr lang="en-US" dirty="0"/>
              <a:t>Bibliographical Note</a:t>
            </a:r>
          </a:p>
          <a:p>
            <a:pPr marL="174625" indent="0">
              <a:lnSpc>
                <a:spcPct val="120000"/>
              </a:lnSpc>
              <a:spcAft>
                <a:spcPts val="1200"/>
              </a:spcAft>
              <a:buNone/>
            </a:pPr>
            <a:r>
              <a:rPr lang="en-US" dirty="0" smtClean="0"/>
              <a:t>This Dover edition, first published in 2012, is an unabridged and unaltered republication of the two piano concerti from the volume,</a:t>
            </a:r>
            <a:r>
              <a:rPr lang="en-US" i="1" dirty="0" smtClean="0"/>
              <a:t> I: </a:t>
            </a:r>
            <a:r>
              <a:rPr lang="en-US" i="1" dirty="0" err="1" smtClean="0"/>
              <a:t>Für</a:t>
            </a:r>
            <a:r>
              <a:rPr lang="en-US" i="1" dirty="0" smtClean="0"/>
              <a:t> </a:t>
            </a:r>
            <a:r>
              <a:rPr lang="en-US" i="1" dirty="0" err="1" smtClean="0"/>
              <a:t>Orchester</a:t>
            </a:r>
            <a:r>
              <a:rPr lang="en-US" i="1" dirty="0" smtClean="0"/>
              <a:t>. 4. </a:t>
            </a:r>
            <a:r>
              <a:rPr lang="en-US" i="1" dirty="0" err="1" smtClean="0"/>
              <a:t>Abteilung</a:t>
            </a:r>
            <a:r>
              <a:rPr lang="en-US" i="1" dirty="0" smtClean="0"/>
              <a:t>: </a:t>
            </a:r>
            <a:r>
              <a:rPr lang="en-US" i="1" dirty="0" err="1" smtClean="0"/>
              <a:t>Werke</a:t>
            </a:r>
            <a:r>
              <a:rPr lang="en-US" i="1" dirty="0" smtClean="0"/>
              <a:t> </a:t>
            </a:r>
            <a:r>
              <a:rPr lang="en-US" i="1" dirty="0" err="1" smtClean="0"/>
              <a:t>für</a:t>
            </a:r>
            <a:r>
              <a:rPr lang="en-US" i="1" dirty="0" smtClean="0"/>
              <a:t> Pianoforte und </a:t>
            </a:r>
            <a:r>
              <a:rPr lang="en-US" i="1" dirty="0" err="1" smtClean="0"/>
              <a:t>Orchester</a:t>
            </a:r>
            <a:r>
              <a:rPr lang="en-US" dirty="0" smtClean="0"/>
              <a:t>, edited by B. (Bernhard) </a:t>
            </a:r>
            <a:r>
              <a:rPr lang="en-US" dirty="0" err="1" smtClean="0"/>
              <a:t>Stavenhagen</a:t>
            </a:r>
            <a:r>
              <a:rPr lang="en-US" dirty="0" smtClean="0"/>
              <a:t>, 1914, from the complete works edition, </a:t>
            </a:r>
            <a:r>
              <a:rPr lang="en-US" i="1" dirty="0" smtClean="0"/>
              <a:t>Franz </a:t>
            </a:r>
            <a:r>
              <a:rPr lang="en-US" i="1" dirty="0" err="1" smtClean="0"/>
              <a:t>Liszts</a:t>
            </a:r>
            <a:r>
              <a:rPr lang="en-US" i="1" dirty="0" smtClean="0"/>
              <a:t> </a:t>
            </a:r>
            <a:r>
              <a:rPr lang="en-US" i="1" dirty="0" err="1" smtClean="0"/>
              <a:t>Musikalische</a:t>
            </a:r>
            <a:r>
              <a:rPr lang="en-US" i="1" dirty="0" smtClean="0"/>
              <a:t> </a:t>
            </a:r>
            <a:r>
              <a:rPr lang="en-US" i="1" dirty="0" err="1" smtClean="0"/>
              <a:t>Werke</a:t>
            </a:r>
            <a:r>
              <a:rPr lang="en-US" dirty="0" smtClean="0"/>
              <a:t> </a:t>
            </a:r>
            <a:r>
              <a:rPr lang="en-US" i="1" dirty="0" err="1" smtClean="0"/>
              <a:t>herausgegeben</a:t>
            </a:r>
            <a:r>
              <a:rPr lang="en-US" i="1" dirty="0" smtClean="0"/>
              <a:t> von der Franz Liszt-</a:t>
            </a:r>
            <a:r>
              <a:rPr lang="en-US" i="1" dirty="0" err="1" smtClean="0"/>
              <a:t>Stiftung</a:t>
            </a:r>
            <a:r>
              <a:rPr lang="en-US" dirty="0" smtClean="0"/>
              <a:t>, published by </a:t>
            </a:r>
            <a:r>
              <a:rPr lang="en-US" dirty="0" err="1" smtClean="0"/>
              <a:t>Breitkopf</a:t>
            </a:r>
            <a:r>
              <a:rPr lang="en-US" dirty="0" smtClean="0"/>
              <a:t> &amp; </a:t>
            </a:r>
            <a:r>
              <a:rPr lang="en-US" dirty="0" err="1" smtClean="0"/>
              <a:t>Härtel</a:t>
            </a:r>
            <a:r>
              <a:rPr lang="en-US" dirty="0" smtClean="0"/>
              <a:t>, Leipzig, from 1907 to 1939.</a:t>
            </a:r>
          </a:p>
          <a:p>
            <a:pPr marL="174625" indent="0">
              <a:spcBef>
                <a:spcPts val="600"/>
              </a:spcBef>
              <a:buNone/>
            </a:pPr>
            <a:r>
              <a:rPr lang="en-US" i="1" dirty="0" smtClean="0"/>
              <a:t>International </a:t>
            </a:r>
            <a:r>
              <a:rPr lang="en-US" i="1" dirty="0"/>
              <a:t>Standard Book Number</a:t>
            </a:r>
            <a:endParaRPr lang="en-US" dirty="0"/>
          </a:p>
          <a:p>
            <a:pPr marL="174625" indent="0">
              <a:spcBef>
                <a:spcPts val="600"/>
              </a:spcBef>
              <a:buNone/>
            </a:pPr>
            <a:r>
              <a:rPr lang="en-US" i="1" dirty="0"/>
              <a:t>ISBN 13:</a:t>
            </a:r>
            <a:r>
              <a:rPr lang="en-US" dirty="0"/>
              <a:t> </a:t>
            </a:r>
            <a:r>
              <a:rPr lang="en-US" i="1" dirty="0"/>
              <a:t>978-0-486-48857-8</a:t>
            </a:r>
            <a:endParaRPr lang="en-US" dirty="0"/>
          </a:p>
          <a:p>
            <a:pPr marL="174625" indent="0">
              <a:spcBef>
                <a:spcPts val="600"/>
              </a:spcBef>
              <a:buNone/>
            </a:pPr>
            <a:r>
              <a:rPr lang="en-US" i="1" dirty="0"/>
              <a:t>ISBN 10:</a:t>
            </a:r>
            <a:r>
              <a:rPr lang="en-US" dirty="0"/>
              <a:t> </a:t>
            </a:r>
            <a:r>
              <a:rPr lang="en-US" i="1" dirty="0"/>
              <a:t>0-486-48857-8</a:t>
            </a:r>
            <a:endParaRPr lang="en-US" dirty="0"/>
          </a:p>
          <a:p>
            <a:pPr marL="174625" indent="0">
              <a:buNone/>
            </a:pPr>
            <a:r>
              <a:rPr lang="en-US" dirty="0"/>
              <a:t>Manufactured in the United States by Courier Corporation</a:t>
            </a:r>
          </a:p>
          <a:p>
            <a:pPr marL="174625" indent="0">
              <a:buNone/>
            </a:pPr>
            <a:r>
              <a:rPr lang="en-US" dirty="0"/>
              <a:t>48857801</a:t>
            </a:r>
          </a:p>
          <a:p>
            <a:pPr marL="174625" indent="0">
              <a:buNone/>
            </a:pPr>
            <a:r>
              <a:rPr lang="en-US" u="sng" dirty="0">
                <a:hlinkClick r:id="rId3"/>
              </a:rPr>
              <a:t>www.doverpublications.com</a:t>
            </a:r>
            <a:endParaRPr lang="en-US" dirty="0"/>
          </a:p>
          <a:p>
            <a:pPr marL="0" indent="0">
              <a:buNone/>
            </a:pPr>
            <a:endParaRPr lang="en-US" dirty="0"/>
          </a:p>
        </p:txBody>
      </p:sp>
    </p:spTree>
    <p:extLst>
      <p:ext uri="{BB962C8B-B14F-4D97-AF65-F5344CB8AC3E}">
        <p14:creationId xmlns:p14="http://schemas.microsoft.com/office/powerpoint/2010/main" val="5218897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Liszt Score– MARC record, part 1</a:t>
            </a:r>
            <a:endParaRPr lang="en-US" dirty="0"/>
          </a:p>
        </p:txBody>
      </p:sp>
      <p:pic>
        <p:nvPicPr>
          <p:cNvPr id="3" name="Picture 2"/>
          <p:cNvPicPr>
            <a:picLocks noChangeAspect="1"/>
          </p:cNvPicPr>
          <p:nvPr/>
        </p:nvPicPr>
        <p:blipFill rotWithShape="1">
          <a:blip r:embed="rId2"/>
          <a:srcRect t="21692"/>
          <a:stretch/>
        </p:blipFill>
        <p:spPr>
          <a:xfrm>
            <a:off x="3271837" y="1538868"/>
            <a:ext cx="5648325" cy="5228644"/>
          </a:xfrm>
          <a:prstGeom prst="rect">
            <a:avLst/>
          </a:prstGeom>
        </p:spPr>
      </p:pic>
    </p:spTree>
    <p:extLst>
      <p:ext uri="{BB962C8B-B14F-4D97-AF65-F5344CB8AC3E}">
        <p14:creationId xmlns:p14="http://schemas.microsoft.com/office/powerpoint/2010/main" val="4084220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Liszt– MARC record, part 2</a:t>
            </a:r>
            <a:endParaRPr lang="en-US" dirty="0"/>
          </a:p>
        </p:txBody>
      </p:sp>
      <p:pic>
        <p:nvPicPr>
          <p:cNvPr id="3" name="Picture 2"/>
          <p:cNvPicPr>
            <a:picLocks noChangeAspect="1"/>
          </p:cNvPicPr>
          <p:nvPr/>
        </p:nvPicPr>
        <p:blipFill rotWithShape="1">
          <a:blip r:embed="rId2"/>
          <a:srcRect b="29555"/>
          <a:stretch/>
        </p:blipFill>
        <p:spPr>
          <a:xfrm>
            <a:off x="2126747" y="1409521"/>
            <a:ext cx="9092527" cy="4634439"/>
          </a:xfrm>
          <a:prstGeom prst="rect">
            <a:avLst/>
          </a:prstGeom>
        </p:spPr>
      </p:pic>
    </p:spTree>
    <p:extLst>
      <p:ext uri="{BB962C8B-B14F-4D97-AF65-F5344CB8AC3E}">
        <p14:creationId xmlns:p14="http://schemas.microsoft.com/office/powerpoint/2010/main" val="23388327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Practice Example 2:  CD</a:t>
            </a:r>
            <a:endParaRPr lang="en-US" dirty="0"/>
          </a:p>
        </p:txBody>
      </p:sp>
      <p:sp>
        <p:nvSpPr>
          <p:cNvPr id="2" name="Content Placeholder 1"/>
          <p:cNvSpPr>
            <a:spLocks noGrp="1"/>
          </p:cNvSpPr>
          <p:nvPr>
            <p:ph idx="1"/>
          </p:nvPr>
        </p:nvSpPr>
        <p:spPr>
          <a:xfrm>
            <a:off x="1692613" y="1673157"/>
            <a:ext cx="9811999" cy="4562273"/>
          </a:xfrm>
          <a:solidFill>
            <a:schemeClr val="bg1"/>
          </a:solidFill>
        </p:spPr>
        <p:txBody>
          <a:bodyPr numCol="2">
            <a:normAutofit/>
          </a:bodyPr>
          <a:lstStyle/>
          <a:p>
            <a:pPr marL="0" indent="0">
              <a:spcBef>
                <a:spcPts val="600"/>
              </a:spcBef>
              <a:buNone/>
            </a:pPr>
            <a:r>
              <a:rPr lang="en-US" b="1" u="sng" dirty="0"/>
              <a:t>Danish String Quartet CD</a:t>
            </a:r>
            <a:r>
              <a:rPr lang="en-US" b="1" dirty="0"/>
              <a:t> </a:t>
            </a:r>
            <a:r>
              <a:rPr lang="en-US" dirty="0"/>
              <a:t>(1 disc)</a:t>
            </a:r>
          </a:p>
          <a:p>
            <a:pPr marL="0" indent="0">
              <a:spcBef>
                <a:spcPts val="600"/>
              </a:spcBef>
              <a:buNone/>
            </a:pPr>
            <a:r>
              <a:rPr lang="en-US" u="sng" dirty="0"/>
              <a:t>Disc label:</a:t>
            </a:r>
          </a:p>
          <a:p>
            <a:pPr marL="0" indent="0">
              <a:spcBef>
                <a:spcPts val="600"/>
              </a:spcBef>
              <a:buNone/>
            </a:pPr>
            <a:r>
              <a:rPr lang="en-US" dirty="0"/>
              <a:t>JOSEPH HAYDN</a:t>
            </a:r>
          </a:p>
          <a:p>
            <a:pPr marL="0" indent="0">
              <a:spcBef>
                <a:spcPts val="600"/>
              </a:spcBef>
              <a:buNone/>
            </a:pPr>
            <a:r>
              <a:rPr lang="en-US" dirty="0"/>
              <a:t>String Quartet No. 63 </a:t>
            </a:r>
          </a:p>
          <a:p>
            <a:pPr marL="0" indent="0">
              <a:spcBef>
                <a:spcPts val="600"/>
              </a:spcBef>
              <a:buNone/>
            </a:pPr>
            <a:r>
              <a:rPr lang="en-US" dirty="0"/>
              <a:t>"</a:t>
            </a:r>
            <a:r>
              <a:rPr lang="en-US" dirty="0" err="1"/>
              <a:t>Lerchenquartett</a:t>
            </a:r>
            <a:r>
              <a:rPr lang="en-US" dirty="0"/>
              <a:t>"  </a:t>
            </a:r>
          </a:p>
          <a:p>
            <a:pPr marL="0" indent="0">
              <a:spcBef>
                <a:spcPts val="600"/>
              </a:spcBef>
              <a:buNone/>
            </a:pPr>
            <a:r>
              <a:rPr lang="en-US" dirty="0"/>
              <a:t>JOHANNES BRAHMS</a:t>
            </a:r>
          </a:p>
          <a:p>
            <a:pPr marL="0" indent="0">
              <a:spcBef>
                <a:spcPts val="600"/>
              </a:spcBef>
              <a:buNone/>
            </a:pPr>
            <a:r>
              <a:rPr lang="en-US" dirty="0"/>
              <a:t>String Quartet op. 51 No. 2</a:t>
            </a:r>
          </a:p>
          <a:p>
            <a:pPr marL="0" indent="0">
              <a:spcBef>
                <a:spcPts val="600"/>
              </a:spcBef>
              <a:buNone/>
            </a:pPr>
            <a:r>
              <a:rPr lang="en-US" dirty="0"/>
              <a:t>DANISH STRING QUARTET</a:t>
            </a:r>
          </a:p>
          <a:p>
            <a:pPr marL="0" indent="0">
              <a:spcBef>
                <a:spcPts val="600"/>
              </a:spcBef>
              <a:buNone/>
            </a:pPr>
            <a:r>
              <a:rPr lang="en-US" dirty="0" err="1"/>
              <a:t>Avi</a:t>
            </a:r>
            <a:r>
              <a:rPr lang="en-US" dirty="0"/>
              <a:t>-Music</a:t>
            </a:r>
          </a:p>
          <a:p>
            <a:pPr marL="0" indent="0">
              <a:spcBef>
                <a:spcPts val="600"/>
              </a:spcBef>
              <a:buNone/>
            </a:pPr>
            <a:r>
              <a:rPr lang="en-US" dirty="0"/>
              <a:t>4260085532643</a:t>
            </a:r>
          </a:p>
          <a:p>
            <a:pPr marL="0" indent="0">
              <a:spcBef>
                <a:spcPts val="600"/>
              </a:spcBef>
              <a:buNone/>
            </a:pPr>
            <a:r>
              <a:rPr lang="en-US" dirty="0"/>
              <a:t>℗+©2012 </a:t>
            </a:r>
            <a:r>
              <a:rPr lang="en-US" dirty="0" err="1"/>
              <a:t>Bayerischer</a:t>
            </a:r>
            <a:r>
              <a:rPr lang="en-US" dirty="0"/>
              <a:t> </a:t>
            </a:r>
            <a:r>
              <a:rPr lang="en-US" dirty="0" err="1"/>
              <a:t>Rundfunk</a:t>
            </a:r>
            <a:r>
              <a:rPr lang="en-US" dirty="0"/>
              <a:t>/</a:t>
            </a:r>
            <a:r>
              <a:rPr lang="en-US" dirty="0" err="1"/>
              <a:t>Avi</a:t>
            </a:r>
            <a:r>
              <a:rPr lang="en-US" dirty="0"/>
              <a:t>-Service for music Cologne/Germany</a:t>
            </a:r>
          </a:p>
          <a:p>
            <a:pPr marL="0" indent="0">
              <a:spcBef>
                <a:spcPts val="600"/>
              </a:spcBef>
              <a:buNone/>
            </a:pPr>
            <a:r>
              <a:rPr lang="en-US" dirty="0"/>
              <a:t>CO-PRODUCTION WITH BR KLASSIK</a:t>
            </a:r>
          </a:p>
          <a:p>
            <a:pPr marL="0" indent="0">
              <a:spcBef>
                <a:spcPts val="600"/>
              </a:spcBef>
              <a:buNone/>
            </a:pPr>
            <a:r>
              <a:rPr lang="en-US" u="sng" dirty="0"/>
              <a:t>Container:</a:t>
            </a:r>
          </a:p>
          <a:p>
            <a:pPr marL="0" indent="0">
              <a:spcBef>
                <a:spcPts val="600"/>
              </a:spcBef>
              <a:buNone/>
            </a:pPr>
            <a:r>
              <a:rPr lang="en-US" dirty="0"/>
              <a:t>HAYDN · BRAHMS String Quartets </a:t>
            </a:r>
            <a:endParaRPr lang="en-US" dirty="0" smtClean="0"/>
          </a:p>
          <a:p>
            <a:pPr marL="0" indent="0">
              <a:spcBef>
                <a:spcPts val="600"/>
              </a:spcBef>
              <a:buNone/>
            </a:pPr>
            <a:r>
              <a:rPr lang="en-US" dirty="0" smtClean="0"/>
              <a:t>DANISH </a:t>
            </a:r>
            <a:r>
              <a:rPr lang="en-US" dirty="0"/>
              <a:t>STRING </a:t>
            </a:r>
            <a:r>
              <a:rPr lang="en-US" dirty="0" smtClean="0"/>
              <a:t>QUARTET</a:t>
            </a:r>
          </a:p>
          <a:p>
            <a:pPr marL="0" indent="0">
              <a:spcBef>
                <a:spcPts val="600"/>
              </a:spcBef>
              <a:buNone/>
            </a:pPr>
            <a:endParaRPr lang="en-US" dirty="0"/>
          </a:p>
          <a:p>
            <a:pPr marL="0" indent="0">
              <a:spcBef>
                <a:spcPts val="600"/>
              </a:spcBef>
              <a:buNone/>
            </a:pPr>
            <a:r>
              <a:rPr lang="en-US" u="sng" dirty="0"/>
              <a:t>Back of container:</a:t>
            </a:r>
          </a:p>
          <a:p>
            <a:pPr marL="0" indent="0">
              <a:spcBef>
                <a:spcPts val="600"/>
              </a:spcBef>
              <a:buNone/>
            </a:pPr>
            <a:r>
              <a:rPr lang="en-US" dirty="0"/>
              <a:t>Bar code: </a:t>
            </a:r>
            <a:r>
              <a:rPr lang="en-US" dirty="0" smtClean="0"/>
              <a:t>4260085532643</a:t>
            </a:r>
          </a:p>
          <a:p>
            <a:pPr marL="0" indent="0">
              <a:spcBef>
                <a:spcPts val="600"/>
              </a:spcBef>
              <a:buNone/>
            </a:pPr>
            <a:endParaRPr lang="en-US" dirty="0"/>
          </a:p>
          <a:p>
            <a:pPr marL="0" indent="0">
              <a:spcBef>
                <a:spcPts val="600"/>
              </a:spcBef>
              <a:buNone/>
            </a:pPr>
            <a:r>
              <a:rPr lang="en-US" u="sng" dirty="0"/>
              <a:t>Spine:</a:t>
            </a:r>
          </a:p>
          <a:p>
            <a:pPr marL="0" indent="0">
              <a:spcBef>
                <a:spcPts val="600"/>
              </a:spcBef>
              <a:buNone/>
            </a:pPr>
            <a:r>
              <a:rPr lang="en-US" dirty="0"/>
              <a:t>8553264 </a:t>
            </a:r>
            <a:r>
              <a:rPr lang="en-US" dirty="0" err="1"/>
              <a:t>Avi</a:t>
            </a:r>
            <a:r>
              <a:rPr lang="en-US" dirty="0"/>
              <a:t>-Music</a:t>
            </a:r>
          </a:p>
          <a:p>
            <a:pPr marL="0" indent="0">
              <a:spcBef>
                <a:spcPts val="600"/>
              </a:spcBef>
              <a:buNone/>
            </a:pPr>
            <a:r>
              <a:rPr lang="en-US" dirty="0"/>
              <a:t> </a:t>
            </a:r>
          </a:p>
          <a:p>
            <a:pPr marL="0" indent="0">
              <a:buNone/>
            </a:pPr>
            <a:endParaRPr lang="en-US" dirty="0"/>
          </a:p>
        </p:txBody>
      </p:sp>
    </p:spTree>
    <p:extLst>
      <p:ext uri="{BB962C8B-B14F-4D97-AF65-F5344CB8AC3E}">
        <p14:creationId xmlns:p14="http://schemas.microsoft.com/office/powerpoint/2010/main" val="33473790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Danish String Quartet– MARC, part 1</a:t>
            </a:r>
            <a:endParaRPr lang="en-US" dirty="0"/>
          </a:p>
        </p:txBody>
      </p:sp>
      <p:pic>
        <p:nvPicPr>
          <p:cNvPr id="3" name="Picture 2"/>
          <p:cNvPicPr>
            <a:picLocks noChangeAspect="1"/>
          </p:cNvPicPr>
          <p:nvPr/>
        </p:nvPicPr>
        <p:blipFill>
          <a:blip r:embed="rId2"/>
          <a:stretch>
            <a:fillRect/>
          </a:stretch>
        </p:blipFill>
        <p:spPr>
          <a:xfrm>
            <a:off x="2172977" y="1264555"/>
            <a:ext cx="7667625" cy="5114925"/>
          </a:xfrm>
          <a:prstGeom prst="rect">
            <a:avLst/>
          </a:prstGeom>
        </p:spPr>
      </p:pic>
    </p:spTree>
    <p:extLst>
      <p:ext uri="{BB962C8B-B14F-4D97-AF65-F5344CB8AC3E}">
        <p14:creationId xmlns:p14="http://schemas.microsoft.com/office/powerpoint/2010/main" val="425231919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Danish String Quartet– MARC, part 2</a:t>
            </a:r>
            <a:endParaRPr lang="en-US" dirty="0"/>
          </a:p>
        </p:txBody>
      </p:sp>
      <p:pic>
        <p:nvPicPr>
          <p:cNvPr id="3" name="Picture 2"/>
          <p:cNvPicPr>
            <a:picLocks noChangeAspect="1"/>
          </p:cNvPicPr>
          <p:nvPr/>
        </p:nvPicPr>
        <p:blipFill>
          <a:blip r:embed="rId2"/>
          <a:stretch>
            <a:fillRect/>
          </a:stretch>
        </p:blipFill>
        <p:spPr>
          <a:xfrm>
            <a:off x="1855864" y="1401568"/>
            <a:ext cx="8559375" cy="5463431"/>
          </a:xfrm>
          <a:prstGeom prst="rect">
            <a:avLst/>
          </a:prstGeom>
        </p:spPr>
      </p:pic>
    </p:spTree>
    <p:extLst>
      <p:ext uri="{BB962C8B-B14F-4D97-AF65-F5344CB8AC3E}">
        <p14:creationId xmlns:p14="http://schemas.microsoft.com/office/powerpoint/2010/main" val="9197818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0434" y="624110"/>
            <a:ext cx="10107038" cy="1280890"/>
          </a:xfrm>
        </p:spPr>
        <p:txBody>
          <a:bodyPr/>
          <a:lstStyle/>
          <a:p>
            <a:r>
              <a:rPr lang="en-US" dirty="0" smtClean="0"/>
              <a:t>Further RDA Resources for Music Catalogers</a:t>
            </a:r>
            <a:endParaRPr lang="en-US" dirty="0"/>
          </a:p>
        </p:txBody>
      </p:sp>
      <p:sp>
        <p:nvSpPr>
          <p:cNvPr id="3" name="Content Placeholder 2"/>
          <p:cNvSpPr>
            <a:spLocks noGrp="1"/>
          </p:cNvSpPr>
          <p:nvPr>
            <p:ph idx="1"/>
          </p:nvPr>
        </p:nvSpPr>
        <p:spPr>
          <a:xfrm>
            <a:off x="2013626" y="1594623"/>
            <a:ext cx="9490986" cy="4893725"/>
          </a:xfrm>
        </p:spPr>
        <p:txBody>
          <a:bodyPr>
            <a:normAutofit lnSpcReduction="10000"/>
          </a:bodyPr>
          <a:lstStyle/>
          <a:p>
            <a:r>
              <a:rPr lang="en-US" sz="2400" dirty="0" smtClean="0"/>
              <a:t>Music Library Association</a:t>
            </a:r>
          </a:p>
          <a:p>
            <a:pPr lvl="1"/>
            <a:r>
              <a:rPr lang="en-US" sz="2000" dirty="0" smtClean="0"/>
              <a:t>Best Practices Document (in RDA Toolkit, under Resources Tab)</a:t>
            </a:r>
          </a:p>
          <a:p>
            <a:pPr lvl="2"/>
            <a:r>
              <a:rPr lang="en-US" sz="1600" dirty="0" smtClean="0"/>
              <a:t>v1.1 (Feb. 2015): </a:t>
            </a:r>
            <a:r>
              <a:rPr lang="en-US" sz="1600" dirty="0">
                <a:hlinkClick r:id="rId3"/>
              </a:rPr>
              <a:t>http://</a:t>
            </a:r>
            <a:r>
              <a:rPr lang="en-US" sz="1600" dirty="0" smtClean="0">
                <a:hlinkClick r:id="rId3"/>
              </a:rPr>
              <a:t>bcc.musiclibraryassoc.org/BCC-Historical/BCC2015/RDA_Best_Practices_for_Music_Cataloging_v1.1-150217.pdf</a:t>
            </a:r>
            <a:r>
              <a:rPr lang="en-US" sz="1600" dirty="0" smtClean="0"/>
              <a:t> </a:t>
            </a:r>
          </a:p>
          <a:p>
            <a:pPr lvl="1"/>
            <a:r>
              <a:rPr lang="en-US" sz="2000" dirty="0"/>
              <a:t>Pre-Conference/Clearinghouse Training site:  </a:t>
            </a:r>
            <a:r>
              <a:rPr lang="en-US" sz="2000" dirty="0">
                <a:hlinkClick r:id="rId4"/>
              </a:rPr>
              <a:t>http://</a:t>
            </a:r>
            <a:r>
              <a:rPr lang="en-US" sz="2000" dirty="0" smtClean="0">
                <a:hlinkClick r:id="rId4"/>
              </a:rPr>
              <a:t>guides.library.cornell.edu/c.php?g=32270&amp;p=203361</a:t>
            </a:r>
            <a:r>
              <a:rPr lang="en-US" sz="2000" dirty="0" smtClean="0"/>
              <a:t> </a:t>
            </a:r>
          </a:p>
          <a:p>
            <a:pPr lvl="1"/>
            <a:r>
              <a:rPr lang="en-US" sz="2000" dirty="0" smtClean="0"/>
              <a:t>Bibliographic Control Committee (BCC</a:t>
            </a:r>
            <a:r>
              <a:rPr lang="en-US" sz="2000" dirty="0"/>
              <a:t>): </a:t>
            </a:r>
            <a:r>
              <a:rPr lang="en-US" sz="2000" dirty="0">
                <a:hlinkClick r:id="rId5"/>
              </a:rPr>
              <a:t>http://</a:t>
            </a:r>
            <a:r>
              <a:rPr lang="en-US" sz="2000" dirty="0" smtClean="0">
                <a:hlinkClick r:id="rId5"/>
              </a:rPr>
              <a:t>bcc.musiclibraryassoc.org/bcc.html</a:t>
            </a:r>
            <a:r>
              <a:rPr lang="en-US" sz="2000" dirty="0" smtClean="0"/>
              <a:t>  </a:t>
            </a:r>
          </a:p>
          <a:p>
            <a:pPr lvl="2"/>
            <a:r>
              <a:rPr lang="en-US" sz="1800" dirty="0" smtClean="0"/>
              <a:t>Now the Cataloging &amp; Metadata Committee (CMC) </a:t>
            </a:r>
          </a:p>
          <a:p>
            <a:r>
              <a:rPr lang="en-US" sz="2400" dirty="0" smtClean="0"/>
              <a:t>Music OCLC Users Group (MOUG</a:t>
            </a:r>
            <a:r>
              <a:rPr lang="en-US" sz="2400" dirty="0"/>
              <a:t>): </a:t>
            </a:r>
            <a:r>
              <a:rPr lang="en-US" sz="2400" dirty="0">
                <a:hlinkClick r:id="rId6"/>
              </a:rPr>
              <a:t>http://musicoclcusers.org</a:t>
            </a:r>
            <a:r>
              <a:rPr lang="en-US" sz="2400" dirty="0" smtClean="0">
                <a:hlinkClick r:id="rId6"/>
              </a:rPr>
              <a:t>/</a:t>
            </a:r>
            <a:r>
              <a:rPr lang="en-US" sz="2400" dirty="0" smtClean="0"/>
              <a:t> </a:t>
            </a:r>
          </a:p>
          <a:p>
            <a:pPr lvl="1"/>
            <a:r>
              <a:rPr lang="en-US" sz="2000" dirty="0" smtClean="0"/>
              <a:t>MOUG-L listserv</a:t>
            </a:r>
          </a:p>
          <a:p>
            <a:r>
              <a:rPr lang="en-US" sz="2400" dirty="0" smtClean="0"/>
              <a:t>RDA </a:t>
            </a:r>
            <a:r>
              <a:rPr lang="en-US" sz="2400" dirty="0"/>
              <a:t>Toolkit: </a:t>
            </a:r>
            <a:r>
              <a:rPr lang="en-US" sz="2400" dirty="0">
                <a:hlinkClick r:id="rId7"/>
              </a:rPr>
              <a:t>http://www.rdatoolkit.org</a:t>
            </a:r>
            <a:r>
              <a:rPr lang="en-US" sz="2400" dirty="0" smtClean="0">
                <a:hlinkClick r:id="rId7"/>
              </a:rPr>
              <a:t>/</a:t>
            </a:r>
            <a:r>
              <a:rPr lang="en-US" sz="2400" dirty="0" smtClean="0"/>
              <a:t> </a:t>
            </a:r>
            <a:endParaRPr lang="en-US" sz="2400" dirty="0"/>
          </a:p>
        </p:txBody>
      </p:sp>
    </p:spTree>
    <p:extLst>
      <p:ext uri="{BB962C8B-B14F-4D97-AF65-F5344CB8AC3E}">
        <p14:creationId xmlns:p14="http://schemas.microsoft.com/office/powerpoint/2010/main" val="7590582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sz="2400" b="1" dirty="0"/>
          </a:p>
          <a:p>
            <a:pPr marL="0" indent="0">
              <a:buNone/>
            </a:pPr>
            <a:r>
              <a:rPr lang="en-US" sz="2400" b="1" dirty="0" smtClean="0"/>
              <a:t>Ann Shaffer, University of Oregon</a:t>
            </a:r>
          </a:p>
          <a:p>
            <a:pPr marL="0" indent="0">
              <a:buNone/>
            </a:pPr>
            <a:r>
              <a:rPr lang="en-US" sz="2400" b="1" dirty="0" smtClean="0">
                <a:hlinkClick r:id="rId2"/>
              </a:rPr>
              <a:t>ashaffer@uoregon.edu</a:t>
            </a:r>
            <a:r>
              <a:rPr lang="en-US" sz="2400" b="1" dirty="0" smtClean="0"/>
              <a:t> </a:t>
            </a:r>
            <a:endParaRPr lang="en-US" sz="2400" b="1" dirty="0"/>
          </a:p>
        </p:txBody>
      </p:sp>
    </p:spTree>
    <p:extLst>
      <p:ext uri="{BB962C8B-B14F-4D97-AF65-F5344CB8AC3E}">
        <p14:creationId xmlns:p14="http://schemas.microsoft.com/office/powerpoint/2010/main" val="40151572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945383"/>
          </a:xfrm>
        </p:spPr>
        <p:txBody>
          <a:bodyPr/>
          <a:lstStyle/>
          <a:p>
            <a:r>
              <a:rPr lang="en-US" dirty="0" smtClean="0"/>
              <a:t>FRBR model</a:t>
            </a:r>
            <a:endParaRPr lang="en-US" dirty="0"/>
          </a:p>
        </p:txBody>
      </p:sp>
      <p:sp>
        <p:nvSpPr>
          <p:cNvPr id="3" name="Content Placeholder 2"/>
          <p:cNvSpPr>
            <a:spLocks noGrp="1"/>
          </p:cNvSpPr>
          <p:nvPr>
            <p:ph idx="1"/>
          </p:nvPr>
        </p:nvSpPr>
        <p:spPr>
          <a:xfrm>
            <a:off x="2589212" y="1719618"/>
            <a:ext cx="8915400" cy="4191604"/>
          </a:xfrm>
        </p:spPr>
        <p:txBody>
          <a:bodyPr>
            <a:noAutofit/>
          </a:bodyPr>
          <a:lstStyle/>
          <a:p>
            <a:r>
              <a:rPr lang="en-US" sz="2000" dirty="0" smtClean="0"/>
              <a:t>FRBR = Functional Requirements for Bibliographic Records</a:t>
            </a:r>
          </a:p>
          <a:p>
            <a:pPr lvl="1"/>
            <a:r>
              <a:rPr lang="en-US" sz="1800" dirty="0" smtClean="0"/>
              <a:t>Conceptual model– describes entities &amp; their relationships to one another</a:t>
            </a:r>
          </a:p>
          <a:p>
            <a:pPr lvl="1" fontAlgn="base"/>
            <a:r>
              <a:rPr lang="en-US" sz="1800" dirty="0" smtClean="0"/>
              <a:t>Three groups of entities: </a:t>
            </a:r>
          </a:p>
          <a:p>
            <a:pPr lvl="2" fontAlgn="base"/>
            <a:r>
              <a:rPr lang="en-US" sz="1600" b="1" dirty="0" smtClean="0"/>
              <a:t>Group </a:t>
            </a:r>
            <a:r>
              <a:rPr lang="en-US" sz="1600" b="1" dirty="0"/>
              <a:t>1: Work, Expression, Manifestation, Item (WEMI) </a:t>
            </a:r>
          </a:p>
          <a:p>
            <a:pPr lvl="3" fontAlgn="base"/>
            <a:r>
              <a:rPr lang="en-US" sz="1400" b="1" dirty="0"/>
              <a:t>Primary relationships</a:t>
            </a:r>
          </a:p>
          <a:p>
            <a:pPr lvl="2" fontAlgn="base"/>
            <a:r>
              <a:rPr lang="en-US" sz="1600" b="1" dirty="0"/>
              <a:t>Group 2: Person, Family, Corporate body</a:t>
            </a:r>
          </a:p>
          <a:p>
            <a:pPr lvl="3" fontAlgn="base"/>
            <a:r>
              <a:rPr lang="en-US" sz="1400" dirty="0"/>
              <a:t>Responsibility relationships</a:t>
            </a:r>
          </a:p>
          <a:p>
            <a:pPr lvl="2" fontAlgn="base"/>
            <a:r>
              <a:rPr lang="en-US" sz="1600" dirty="0"/>
              <a:t>Group 3: Concept, Object, Event, Place</a:t>
            </a:r>
          </a:p>
          <a:p>
            <a:pPr lvl="3" fontAlgn="base"/>
            <a:r>
              <a:rPr lang="en-US" sz="1400" dirty="0"/>
              <a:t>Subject relationships</a:t>
            </a:r>
          </a:p>
          <a:p>
            <a:pPr lvl="1"/>
            <a:endParaRPr lang="en-US" sz="1800" dirty="0"/>
          </a:p>
        </p:txBody>
      </p:sp>
      <p:pic>
        <p:nvPicPr>
          <p:cNvPr id="4" name="Picture 3"/>
          <p:cNvPicPr>
            <a:picLocks noChangeAspect="1"/>
          </p:cNvPicPr>
          <p:nvPr/>
        </p:nvPicPr>
        <p:blipFill>
          <a:blip r:embed="rId3"/>
          <a:stretch>
            <a:fillRect/>
          </a:stretch>
        </p:blipFill>
        <p:spPr>
          <a:xfrm>
            <a:off x="349329" y="1417160"/>
            <a:ext cx="1650810" cy="2398260"/>
          </a:xfrm>
          <a:prstGeom prst="rect">
            <a:avLst/>
          </a:prstGeom>
          <a:ln>
            <a:solidFill>
              <a:schemeClr val="tx1"/>
            </a:solidFill>
          </a:ln>
        </p:spPr>
      </p:pic>
      <p:sp>
        <p:nvSpPr>
          <p:cNvPr id="5" name="TextBox 4"/>
          <p:cNvSpPr txBox="1"/>
          <p:nvPr/>
        </p:nvSpPr>
        <p:spPr>
          <a:xfrm>
            <a:off x="320953" y="3815420"/>
            <a:ext cx="1965277" cy="369332"/>
          </a:xfrm>
          <a:prstGeom prst="rect">
            <a:avLst/>
          </a:prstGeom>
          <a:solidFill>
            <a:schemeClr val="bg1"/>
          </a:solidFill>
          <a:ln>
            <a:noFill/>
          </a:ln>
        </p:spPr>
        <p:txBody>
          <a:bodyPr wrap="square" rtlCol="0">
            <a:spAutoFit/>
          </a:bodyPr>
          <a:lstStyle/>
          <a:p>
            <a:r>
              <a:rPr lang="en-US" dirty="0" smtClean="0"/>
              <a:t>(Edna FRBR?)</a:t>
            </a:r>
            <a:endParaRPr lang="en-US" dirty="0"/>
          </a:p>
        </p:txBody>
      </p:sp>
      <p:pic>
        <p:nvPicPr>
          <p:cNvPr id="6" name="Picture 5"/>
          <p:cNvPicPr>
            <a:picLocks noChangeAspect="1"/>
          </p:cNvPicPr>
          <p:nvPr/>
        </p:nvPicPr>
        <p:blipFill>
          <a:blip r:embed="rId4"/>
          <a:stretch>
            <a:fillRect/>
          </a:stretch>
        </p:blipFill>
        <p:spPr>
          <a:xfrm>
            <a:off x="329087" y="4184752"/>
            <a:ext cx="1671052" cy="2600781"/>
          </a:xfrm>
          <a:prstGeom prst="rect">
            <a:avLst/>
          </a:prstGeom>
          <a:ln>
            <a:solidFill>
              <a:schemeClr val="tx2"/>
            </a:solidFill>
          </a:ln>
        </p:spPr>
      </p:pic>
    </p:spTree>
    <p:extLst>
      <p:ext uri="{BB962C8B-B14F-4D97-AF65-F5344CB8AC3E}">
        <p14:creationId xmlns:p14="http://schemas.microsoft.com/office/powerpoint/2010/main" val="37826344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FRBR Group 1 Entities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79175" y="1294616"/>
            <a:ext cx="9416955" cy="5388402"/>
          </a:xfrm>
        </p:spPr>
      </p:pic>
    </p:spTree>
    <p:extLst>
      <p:ext uri="{BB962C8B-B14F-4D97-AF65-F5344CB8AC3E}">
        <p14:creationId xmlns:p14="http://schemas.microsoft.com/office/powerpoint/2010/main" val="4826385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FRBR Group 1 Entities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15654" y="1351390"/>
            <a:ext cx="9088958" cy="5200722"/>
          </a:xfrm>
        </p:spPr>
      </p:pic>
      <p:sp>
        <p:nvSpPr>
          <p:cNvPr id="5" name="Rectangle 4"/>
          <p:cNvSpPr/>
          <p:nvPr/>
        </p:nvSpPr>
        <p:spPr>
          <a:xfrm>
            <a:off x="3398293" y="1596788"/>
            <a:ext cx="1924334" cy="941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Work: Beethoven’s 5</a:t>
            </a:r>
            <a:r>
              <a:rPr lang="en-US" b="1" baseline="30000" dirty="0" smtClean="0"/>
              <a:t>th</a:t>
            </a:r>
            <a:r>
              <a:rPr lang="en-US" b="1" dirty="0" smtClean="0"/>
              <a:t> Symphony</a:t>
            </a:r>
            <a:endParaRPr lang="en-US" b="1"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550" y="3480179"/>
            <a:ext cx="2571014" cy="3093251"/>
          </a:xfrm>
          <a:prstGeom prst="rect">
            <a:avLst/>
          </a:prstGeom>
        </p:spPr>
      </p:pic>
      <p:sp>
        <p:nvSpPr>
          <p:cNvPr id="7" name="Cloud Callout 6"/>
          <p:cNvSpPr/>
          <p:nvPr/>
        </p:nvSpPr>
        <p:spPr>
          <a:xfrm flipH="1">
            <a:off x="283481" y="1345428"/>
            <a:ext cx="2500662" cy="1752629"/>
          </a:xfrm>
          <a:prstGeom prst="cloudCallout">
            <a:avLst/>
          </a:prstGeom>
        </p:spPr>
        <p:style>
          <a:lnRef idx="3">
            <a:schemeClr val="lt1"/>
          </a:lnRef>
          <a:fillRef idx="1">
            <a:schemeClr val="accent1"/>
          </a:fillRef>
          <a:effectRef idx="1">
            <a:schemeClr val="accent1"/>
          </a:effectRef>
          <a:fontRef idx="minor">
            <a:schemeClr val="lt1"/>
          </a:fontRef>
        </p:style>
        <p:txBody>
          <a:bodyPr rtlCol="0" anchor="ctr"/>
          <a:lstStyle/>
          <a:p>
            <a:pPr algn="ctr" defTabSz="177800"/>
            <a:r>
              <a:rPr lang="en-US" sz="1700" dirty="0" smtClean="0"/>
              <a:t>Dah </a:t>
            </a:r>
            <a:r>
              <a:rPr lang="en-US" sz="1700" dirty="0" err="1" smtClean="0"/>
              <a:t>Dah</a:t>
            </a:r>
            <a:r>
              <a:rPr lang="en-US" sz="1700" dirty="0" smtClean="0"/>
              <a:t> </a:t>
            </a:r>
            <a:r>
              <a:rPr lang="en-US" sz="1700" dirty="0" err="1" smtClean="0"/>
              <a:t>Dah</a:t>
            </a:r>
            <a:endParaRPr lang="en-US" sz="1700" dirty="0" smtClean="0"/>
          </a:p>
          <a:p>
            <a:pPr algn="ctr" defTabSz="177800"/>
            <a:r>
              <a:rPr lang="en-US" sz="1700" b="1" dirty="0" smtClean="0"/>
              <a:t>DUM!</a:t>
            </a:r>
            <a:endParaRPr lang="en-US" sz="1700" b="1" dirty="0"/>
          </a:p>
        </p:txBody>
      </p:sp>
      <p:sp>
        <p:nvSpPr>
          <p:cNvPr id="8" name="Rectangle 7"/>
          <p:cNvSpPr/>
          <p:nvPr/>
        </p:nvSpPr>
        <p:spPr>
          <a:xfrm>
            <a:off x="5322627" y="2825087"/>
            <a:ext cx="1897039" cy="98263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Expression:</a:t>
            </a:r>
          </a:p>
          <a:p>
            <a:pPr algn="ctr"/>
            <a:r>
              <a:rPr lang="en-US" dirty="0" smtClean="0"/>
              <a:t>Notation or </a:t>
            </a:r>
            <a:r>
              <a:rPr lang="en-US" dirty="0" err="1" smtClean="0"/>
              <a:t>Perforrmance</a:t>
            </a:r>
            <a:endParaRPr lang="en-US" dirty="0"/>
          </a:p>
        </p:txBody>
      </p:sp>
      <p:sp>
        <p:nvSpPr>
          <p:cNvPr id="9" name="Rectangle 8"/>
          <p:cNvSpPr/>
          <p:nvPr/>
        </p:nvSpPr>
        <p:spPr>
          <a:xfrm>
            <a:off x="6271146" y="1561777"/>
            <a:ext cx="1740090" cy="109182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Full Score</a:t>
            </a:r>
            <a:endParaRPr lang="en-US" dirty="0"/>
          </a:p>
        </p:txBody>
      </p:sp>
      <p:cxnSp>
        <p:nvCxnSpPr>
          <p:cNvPr id="11" name="Straight Connector 10"/>
          <p:cNvCxnSpPr/>
          <p:nvPr/>
        </p:nvCxnSpPr>
        <p:spPr>
          <a:xfrm flipV="1">
            <a:off x="6741994" y="2653598"/>
            <a:ext cx="218139" cy="1714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057098" y="3502221"/>
            <a:ext cx="1774209" cy="94169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Live Performance</a:t>
            </a:r>
            <a:endParaRPr lang="en-US" dirty="0"/>
          </a:p>
        </p:txBody>
      </p:sp>
      <p:cxnSp>
        <p:nvCxnSpPr>
          <p:cNvPr id="14" name="Straight Connector 13"/>
          <p:cNvCxnSpPr/>
          <p:nvPr/>
        </p:nvCxnSpPr>
        <p:spPr>
          <a:xfrm flipH="1">
            <a:off x="4831307" y="3807725"/>
            <a:ext cx="491320" cy="1653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2981831" y="4735773"/>
            <a:ext cx="1849476" cy="80521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Recording</a:t>
            </a:r>
            <a:endParaRPr lang="en-US" dirty="0"/>
          </a:p>
        </p:txBody>
      </p:sp>
      <p:cxnSp>
        <p:nvCxnSpPr>
          <p:cNvPr id="17" name="Straight Connector 16"/>
          <p:cNvCxnSpPr>
            <a:stCxn id="12" idx="2"/>
          </p:cNvCxnSpPr>
          <p:nvPr/>
        </p:nvCxnSpPr>
        <p:spPr>
          <a:xfrm>
            <a:off x="3944203" y="4443917"/>
            <a:ext cx="13648" cy="2918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7219666" y="4094328"/>
            <a:ext cx="1910686" cy="95534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Manifestation</a:t>
            </a:r>
            <a:r>
              <a:rPr lang="en-US" dirty="0" smtClean="0"/>
              <a:t>:</a:t>
            </a:r>
          </a:p>
          <a:p>
            <a:pPr algn="ctr"/>
            <a:r>
              <a:rPr lang="en-US" dirty="0" smtClean="0"/>
              <a:t>Specific Publication</a:t>
            </a:r>
            <a:endParaRPr lang="en-US" dirty="0"/>
          </a:p>
        </p:txBody>
      </p:sp>
      <p:sp>
        <p:nvSpPr>
          <p:cNvPr id="19" name="Rectangle 18"/>
          <p:cNvSpPr/>
          <p:nvPr/>
        </p:nvSpPr>
        <p:spPr>
          <a:xfrm>
            <a:off x="8809631" y="1581954"/>
            <a:ext cx="1821975" cy="107164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1862, </a:t>
            </a:r>
            <a:r>
              <a:rPr lang="en-US" dirty="0" err="1" smtClean="0"/>
              <a:t>Breitkopf</a:t>
            </a:r>
            <a:r>
              <a:rPr lang="en-US" dirty="0" smtClean="0"/>
              <a:t> &amp; </a:t>
            </a:r>
            <a:r>
              <a:rPr lang="en-US" dirty="0" err="1" smtClean="0"/>
              <a:t>Härtel</a:t>
            </a:r>
            <a:endParaRPr lang="en-US" dirty="0"/>
          </a:p>
        </p:txBody>
      </p:sp>
      <p:cxnSp>
        <p:nvCxnSpPr>
          <p:cNvPr id="21" name="Straight Connector 20"/>
          <p:cNvCxnSpPr>
            <a:stCxn id="9" idx="3"/>
            <a:endCxn id="19" idx="1"/>
          </p:cNvCxnSpPr>
          <p:nvPr/>
        </p:nvCxnSpPr>
        <p:spPr>
          <a:xfrm>
            <a:off x="8011236" y="2107688"/>
            <a:ext cx="798395" cy="100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8809631" y="2825086"/>
            <a:ext cx="1821975" cy="85980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2011, online</a:t>
            </a:r>
            <a:endParaRPr lang="en-US" dirty="0"/>
          </a:p>
        </p:txBody>
      </p:sp>
      <p:cxnSp>
        <p:nvCxnSpPr>
          <p:cNvPr id="29" name="Straight Connector 28"/>
          <p:cNvCxnSpPr>
            <a:stCxn id="9" idx="3"/>
            <a:endCxn id="27" idx="1"/>
          </p:cNvCxnSpPr>
          <p:nvPr/>
        </p:nvCxnSpPr>
        <p:spPr>
          <a:xfrm>
            <a:off x="8011236" y="2107688"/>
            <a:ext cx="798395" cy="11473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5322627" y="4673237"/>
            <a:ext cx="1255164" cy="56907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CD</a:t>
            </a:r>
            <a:endParaRPr lang="en-US" dirty="0"/>
          </a:p>
        </p:txBody>
      </p:sp>
      <p:sp>
        <p:nvSpPr>
          <p:cNvPr id="33" name="Rectangle 32"/>
          <p:cNvSpPr/>
          <p:nvPr/>
        </p:nvSpPr>
        <p:spPr>
          <a:xfrm>
            <a:off x="5322627" y="5540991"/>
            <a:ext cx="1255594" cy="57320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MP3</a:t>
            </a:r>
            <a:endParaRPr lang="en-US" dirty="0"/>
          </a:p>
        </p:txBody>
      </p:sp>
      <p:cxnSp>
        <p:nvCxnSpPr>
          <p:cNvPr id="35" name="Straight Connector 34"/>
          <p:cNvCxnSpPr>
            <a:stCxn id="15" idx="3"/>
            <a:endCxn id="32" idx="1"/>
          </p:cNvCxnSpPr>
          <p:nvPr/>
        </p:nvCxnSpPr>
        <p:spPr>
          <a:xfrm flipV="1">
            <a:off x="4831307" y="4957774"/>
            <a:ext cx="491320" cy="1806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15" idx="3"/>
            <a:endCxn id="33" idx="1"/>
          </p:cNvCxnSpPr>
          <p:nvPr/>
        </p:nvCxnSpPr>
        <p:spPr>
          <a:xfrm>
            <a:off x="4831307" y="5138382"/>
            <a:ext cx="491320" cy="6892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9130352" y="5336275"/>
            <a:ext cx="1883391" cy="9144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Item:</a:t>
            </a:r>
            <a:endParaRPr lang="en-US" dirty="0" smtClean="0"/>
          </a:p>
          <a:p>
            <a:pPr algn="ctr"/>
            <a:r>
              <a:rPr lang="en-US" sz="1600" dirty="0" smtClean="0"/>
              <a:t>Unique physical or digital copy</a:t>
            </a:r>
            <a:endParaRPr lang="en-US" sz="1600" dirty="0"/>
          </a:p>
        </p:txBody>
      </p:sp>
    </p:spTree>
    <p:extLst>
      <p:ext uri="{BB962C8B-B14F-4D97-AF65-F5344CB8AC3E}">
        <p14:creationId xmlns:p14="http://schemas.microsoft.com/office/powerpoint/2010/main" val="1788069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2" grpId="0" animBg="1"/>
      <p:bldP spid="15" grpId="0" animBg="1"/>
      <p:bldP spid="18" grpId="0" animBg="1"/>
      <p:bldP spid="19" grpId="0" animBg="1"/>
      <p:bldP spid="27" grpId="0" animBg="1"/>
      <p:bldP spid="32" grpId="0" animBg="1"/>
      <p:bldP spid="33" grpId="0" animBg="1"/>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FRBR Group 1 Entities:  Popular Music</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79175" y="1294616"/>
            <a:ext cx="9416955" cy="5388402"/>
          </a:xfrm>
        </p:spPr>
      </p:pic>
      <p:pic>
        <p:nvPicPr>
          <p:cNvPr id="3" name="Picture 2"/>
          <p:cNvPicPr>
            <a:picLocks noChangeAspect="1"/>
          </p:cNvPicPr>
          <p:nvPr/>
        </p:nvPicPr>
        <p:blipFill>
          <a:blip r:embed="rId4"/>
          <a:stretch>
            <a:fillRect/>
          </a:stretch>
        </p:blipFill>
        <p:spPr>
          <a:xfrm>
            <a:off x="205854" y="1422140"/>
            <a:ext cx="2366979" cy="2290052"/>
          </a:xfrm>
          <a:prstGeom prst="rect">
            <a:avLst/>
          </a:prstGeom>
        </p:spPr>
      </p:pic>
      <p:sp>
        <p:nvSpPr>
          <p:cNvPr id="5" name="Cloud Callout 4"/>
          <p:cNvSpPr/>
          <p:nvPr/>
        </p:nvSpPr>
        <p:spPr>
          <a:xfrm>
            <a:off x="2886583" y="1264555"/>
            <a:ext cx="2650072" cy="1667410"/>
          </a:xfrm>
          <a:prstGeom prst="cloudCallout">
            <a:avLst>
              <a:gd name="adj1" fmla="val -67775"/>
              <a:gd name="adj2" fmla="val -254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Work:  Tori Amos, “Little Earthquakes”</a:t>
            </a:r>
            <a:endParaRPr lang="en-US" b="1" dirty="0"/>
          </a:p>
        </p:txBody>
      </p:sp>
      <p:sp>
        <p:nvSpPr>
          <p:cNvPr id="6" name="Rectangle 5"/>
          <p:cNvSpPr/>
          <p:nvPr/>
        </p:nvSpPr>
        <p:spPr>
          <a:xfrm>
            <a:off x="5268036" y="2825087"/>
            <a:ext cx="1992573" cy="100993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Expression</a:t>
            </a:r>
            <a:endParaRPr lang="en-US" b="1" dirty="0"/>
          </a:p>
        </p:txBody>
      </p:sp>
      <p:sp>
        <p:nvSpPr>
          <p:cNvPr id="7" name="Rectangle 6"/>
          <p:cNvSpPr/>
          <p:nvPr/>
        </p:nvSpPr>
        <p:spPr>
          <a:xfrm>
            <a:off x="6264322" y="1713279"/>
            <a:ext cx="1514902" cy="76996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Recording</a:t>
            </a:r>
            <a:endParaRPr lang="en-US" dirty="0"/>
          </a:p>
        </p:txBody>
      </p:sp>
      <p:cxnSp>
        <p:nvCxnSpPr>
          <p:cNvPr id="9" name="Straight Connector 8"/>
          <p:cNvCxnSpPr/>
          <p:nvPr/>
        </p:nvCxnSpPr>
        <p:spPr>
          <a:xfrm>
            <a:off x="6291618" y="2825087"/>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6" idx="0"/>
            <a:endCxn id="7" idx="2"/>
          </p:cNvCxnSpPr>
          <p:nvPr/>
        </p:nvCxnSpPr>
        <p:spPr>
          <a:xfrm flipV="1">
            <a:off x="6264323" y="2483240"/>
            <a:ext cx="757450" cy="34184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8983" y="3925543"/>
            <a:ext cx="1790063" cy="2507970"/>
          </a:xfrm>
          <a:prstGeom prst="rect">
            <a:avLst/>
          </a:prstGeom>
        </p:spPr>
      </p:pic>
      <p:cxnSp>
        <p:nvCxnSpPr>
          <p:cNvPr id="15" name="Straight Connector 14"/>
          <p:cNvCxnSpPr>
            <a:stCxn id="13" idx="3"/>
            <a:endCxn id="6" idx="1"/>
          </p:cNvCxnSpPr>
          <p:nvPr/>
        </p:nvCxnSpPr>
        <p:spPr>
          <a:xfrm flipV="1">
            <a:off x="2899046" y="3330054"/>
            <a:ext cx="2368990" cy="18494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30" name="Picture 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92974" y="1635457"/>
            <a:ext cx="1694597" cy="1694597"/>
          </a:xfrm>
          <a:prstGeom prst="rect">
            <a:avLst/>
          </a:prstGeom>
          <a:ln>
            <a:solidFill>
              <a:schemeClr val="tx1"/>
            </a:solidFill>
          </a:ln>
        </p:spPr>
      </p:pic>
      <p:cxnSp>
        <p:nvCxnSpPr>
          <p:cNvPr id="32" name="Straight Connector 31"/>
          <p:cNvCxnSpPr>
            <a:endCxn id="30" idx="1"/>
          </p:cNvCxnSpPr>
          <p:nvPr/>
        </p:nvCxnSpPr>
        <p:spPr>
          <a:xfrm>
            <a:off x="7779224" y="2098259"/>
            <a:ext cx="313750" cy="3844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Curved Connector 37"/>
          <p:cNvCxnSpPr/>
          <p:nvPr/>
        </p:nvCxnSpPr>
        <p:spPr>
          <a:xfrm rot="10800000">
            <a:off x="5399936" y="1397293"/>
            <a:ext cx="2693038" cy="238165"/>
          </a:xfrm>
          <a:prstGeom prst="curvedConnector3">
            <a:avLst>
              <a:gd name="adj1" fmla="val 50000"/>
            </a:avLst>
          </a:prstGeom>
          <a:ln w="34925">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10072048" y="1635457"/>
            <a:ext cx="1432564" cy="46280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1992 CD</a:t>
            </a:r>
            <a:endParaRPr lang="en-US" dirty="0"/>
          </a:p>
        </p:txBody>
      </p:sp>
      <p:sp>
        <p:nvSpPr>
          <p:cNvPr id="47" name="Rectangle 46"/>
          <p:cNvSpPr/>
          <p:nvPr/>
        </p:nvSpPr>
        <p:spPr>
          <a:xfrm>
            <a:off x="10072048" y="2290507"/>
            <a:ext cx="1432564" cy="53458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1992 Cassette</a:t>
            </a:r>
            <a:endParaRPr lang="en-US" dirty="0"/>
          </a:p>
        </p:txBody>
      </p:sp>
      <p:sp>
        <p:nvSpPr>
          <p:cNvPr id="48" name="Rectangle 47"/>
          <p:cNvSpPr/>
          <p:nvPr/>
        </p:nvSpPr>
        <p:spPr>
          <a:xfrm>
            <a:off x="10072048" y="3057099"/>
            <a:ext cx="1624082" cy="94169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2015 Digitally </a:t>
            </a:r>
            <a:r>
              <a:rPr lang="en-US" dirty="0" err="1" smtClean="0"/>
              <a:t>Remastered</a:t>
            </a:r>
            <a:r>
              <a:rPr lang="en-US" dirty="0" smtClean="0"/>
              <a:t> MP3</a:t>
            </a:r>
            <a:endParaRPr lang="en-US" dirty="0"/>
          </a:p>
        </p:txBody>
      </p:sp>
      <p:cxnSp>
        <p:nvCxnSpPr>
          <p:cNvPr id="50" name="Straight Connector 49"/>
          <p:cNvCxnSpPr>
            <a:endCxn id="46" idx="1"/>
          </p:cNvCxnSpPr>
          <p:nvPr/>
        </p:nvCxnSpPr>
        <p:spPr>
          <a:xfrm flipV="1">
            <a:off x="9787571" y="1866858"/>
            <a:ext cx="284477" cy="2314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30" idx="3"/>
            <a:endCxn id="47" idx="1"/>
          </p:cNvCxnSpPr>
          <p:nvPr/>
        </p:nvCxnSpPr>
        <p:spPr>
          <a:xfrm>
            <a:off x="9787571" y="2482756"/>
            <a:ext cx="284477" cy="750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endCxn id="48" idx="1"/>
          </p:cNvCxnSpPr>
          <p:nvPr/>
        </p:nvCxnSpPr>
        <p:spPr>
          <a:xfrm>
            <a:off x="9787571" y="3330054"/>
            <a:ext cx="284477" cy="19789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9212239" y="3998794"/>
            <a:ext cx="859809" cy="1364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7260609" y="4102311"/>
            <a:ext cx="1965278" cy="99022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Manifestations</a:t>
            </a:r>
            <a:endParaRPr lang="en-US" b="1" dirty="0"/>
          </a:p>
        </p:txBody>
      </p:sp>
      <p:sp>
        <p:nvSpPr>
          <p:cNvPr id="61" name="Rectangle 60"/>
          <p:cNvSpPr/>
          <p:nvPr/>
        </p:nvSpPr>
        <p:spPr>
          <a:xfrm>
            <a:off x="9225887" y="5418161"/>
            <a:ext cx="1978925" cy="977229"/>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Item</a:t>
            </a:r>
            <a:endParaRPr lang="en-US" b="1" dirty="0"/>
          </a:p>
        </p:txBody>
      </p:sp>
      <p:sp>
        <p:nvSpPr>
          <p:cNvPr id="63" name="Rectangle 62"/>
          <p:cNvSpPr/>
          <p:nvPr/>
        </p:nvSpPr>
        <p:spPr>
          <a:xfrm>
            <a:off x="3807725" y="4735773"/>
            <a:ext cx="1828800" cy="80521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Cover by </a:t>
            </a:r>
            <a:r>
              <a:rPr lang="en-US" dirty="0" err="1" smtClean="0"/>
              <a:t>Julean</a:t>
            </a:r>
            <a:r>
              <a:rPr lang="en-US" dirty="0" smtClean="0"/>
              <a:t> Rai</a:t>
            </a:r>
            <a:endParaRPr lang="en-US" dirty="0"/>
          </a:p>
        </p:txBody>
      </p:sp>
      <p:cxnSp>
        <p:nvCxnSpPr>
          <p:cNvPr id="65" name="Straight Connector 64"/>
          <p:cNvCxnSpPr>
            <a:stCxn id="63" idx="0"/>
            <a:endCxn id="6" idx="1"/>
          </p:cNvCxnSpPr>
          <p:nvPr/>
        </p:nvCxnSpPr>
        <p:spPr>
          <a:xfrm flipV="1">
            <a:off x="4722125" y="3330054"/>
            <a:ext cx="545911" cy="140571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5536655" y="5786650"/>
            <a:ext cx="1614772" cy="75062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YouTube Video</a:t>
            </a:r>
            <a:endParaRPr lang="en-US" dirty="0"/>
          </a:p>
        </p:txBody>
      </p:sp>
      <p:cxnSp>
        <p:nvCxnSpPr>
          <p:cNvPr id="68" name="Straight Connector 67"/>
          <p:cNvCxnSpPr>
            <a:stCxn id="63" idx="2"/>
          </p:cNvCxnSpPr>
          <p:nvPr/>
        </p:nvCxnSpPr>
        <p:spPr>
          <a:xfrm>
            <a:off x="4722125" y="5540991"/>
            <a:ext cx="814530" cy="58685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7151427" y="5092537"/>
            <a:ext cx="1022837" cy="69411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4002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6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6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6"/>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6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46" grpId="0" animBg="1"/>
      <p:bldP spid="47" grpId="0" animBg="1"/>
      <p:bldP spid="48" grpId="0" animBg="1"/>
      <p:bldP spid="60" grpId="0" animBg="1"/>
      <p:bldP spid="61" grpId="0" animBg="1"/>
      <p:bldP spid="63" grpId="0" animBg="1"/>
      <p:bldP spid="6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FRBR question #1</a:t>
            </a:r>
            <a:endParaRPr lang="en-US" dirty="0"/>
          </a:p>
        </p:txBody>
      </p:sp>
      <p:sp>
        <p:nvSpPr>
          <p:cNvPr id="3" name="Content Placeholder 2"/>
          <p:cNvSpPr>
            <a:spLocks noGrp="1"/>
          </p:cNvSpPr>
          <p:nvPr>
            <p:ph idx="1"/>
          </p:nvPr>
        </p:nvSpPr>
        <p:spPr>
          <a:xfrm>
            <a:off x="2589212" y="1719618"/>
            <a:ext cx="8915400" cy="4191604"/>
          </a:xfrm>
        </p:spPr>
        <p:txBody>
          <a:bodyPr>
            <a:normAutofit/>
          </a:bodyPr>
          <a:lstStyle/>
          <a:p>
            <a:pPr marL="0" indent="0">
              <a:buNone/>
            </a:pPr>
            <a:r>
              <a:rPr lang="en-US" sz="2000" dirty="0" smtClean="0"/>
              <a:t>Beethoven’s 5</a:t>
            </a:r>
            <a:r>
              <a:rPr lang="en-US" sz="2000" baseline="30000" dirty="0" smtClean="0"/>
              <a:t>th</a:t>
            </a:r>
            <a:r>
              <a:rPr lang="en-US" sz="2000" dirty="0" smtClean="0"/>
              <a:t> has been transcribed or arranged by various musicians for various alternative instrumentations, including solo piano, piano 4 hands, piano trio, and </a:t>
            </a:r>
            <a:r>
              <a:rPr lang="en-US" sz="2000" dirty="0" err="1" smtClean="0"/>
              <a:t>airhorn</a:t>
            </a:r>
            <a:r>
              <a:rPr lang="en-US" sz="2000" dirty="0" smtClean="0"/>
              <a:t> orchestra.  Which FRBR entity do these arrangements belong to?</a:t>
            </a:r>
          </a:p>
          <a:p>
            <a:endParaRPr lang="en-US" sz="2000" dirty="0"/>
          </a:p>
          <a:p>
            <a:pPr>
              <a:buFont typeface="+mj-lt"/>
              <a:buAutoNum type="arabicPeriod"/>
            </a:pPr>
            <a:r>
              <a:rPr lang="en-US" sz="2000" dirty="0" smtClean="0"/>
              <a:t>Work</a:t>
            </a:r>
          </a:p>
          <a:p>
            <a:pPr>
              <a:buFont typeface="+mj-lt"/>
              <a:buAutoNum type="arabicPeriod"/>
            </a:pPr>
            <a:r>
              <a:rPr lang="en-US" sz="2000" dirty="0" smtClean="0"/>
              <a:t>Expression</a:t>
            </a:r>
          </a:p>
          <a:p>
            <a:pPr>
              <a:buFont typeface="+mj-lt"/>
              <a:buAutoNum type="arabicPeriod"/>
            </a:pPr>
            <a:r>
              <a:rPr lang="en-US" sz="2000" dirty="0" smtClean="0"/>
              <a:t>Manifestation</a:t>
            </a:r>
          </a:p>
          <a:p>
            <a:pPr>
              <a:buFont typeface="+mj-lt"/>
              <a:buAutoNum type="arabicPeriod"/>
            </a:pPr>
            <a:r>
              <a:rPr lang="en-US" sz="2000" dirty="0" smtClean="0"/>
              <a:t>Item</a:t>
            </a:r>
            <a:endParaRPr lang="en-US" sz="2000" dirty="0"/>
          </a:p>
        </p:txBody>
      </p:sp>
    </p:spTree>
    <p:extLst>
      <p:ext uri="{BB962C8B-B14F-4D97-AF65-F5344CB8AC3E}">
        <p14:creationId xmlns:p14="http://schemas.microsoft.com/office/powerpoint/2010/main" val="3447336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3" end="3"/>
                                            </p:txEl>
                                          </p:spTgt>
                                        </p:tgtEl>
                                        <p:attrNameLst>
                                          <p:attrName>style.color</p:attrName>
                                        </p:attrNameLst>
                                      </p:cBhvr>
                                      <p:to>
                                        <a:srgbClr val="FF0000"/>
                                      </p:to>
                                    </p:animClr>
                                    <p:animClr clrSpc="rgb" dir="cw">
                                      <p:cBhvr>
                                        <p:cTn id="7" dur="500" fill="hold"/>
                                        <p:tgtEl>
                                          <p:spTgt spid="3">
                                            <p:txEl>
                                              <p:pRg st="3" end="3"/>
                                            </p:txEl>
                                          </p:spTgt>
                                        </p:tgtEl>
                                        <p:attrNameLst>
                                          <p:attrName>fillcolor</p:attrName>
                                        </p:attrNameLst>
                                      </p:cBhvr>
                                      <p:to>
                                        <a:srgbClr val="FF0000"/>
                                      </p:to>
                                    </p:animClr>
                                    <p:set>
                                      <p:cBhvr>
                                        <p:cTn id="8" dur="500" fill="hold"/>
                                        <p:tgtEl>
                                          <p:spTgt spid="3">
                                            <p:txEl>
                                              <p:pRg st="3" end="3"/>
                                            </p:txEl>
                                          </p:spTgt>
                                        </p:tgtEl>
                                        <p:attrNameLst>
                                          <p:attrName>fill.type</p:attrName>
                                        </p:attrNameLst>
                                      </p:cBhvr>
                                      <p:to>
                                        <p:strVal val="solid"/>
                                      </p:to>
                                    </p:set>
                                    <p:set>
                                      <p:cBhvr>
                                        <p:cTn id="9" dur="500" fill="hold"/>
                                        <p:tgtEl>
                                          <p:spTgt spid="3">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896</TotalTime>
  <Words>6185</Words>
  <Application>Microsoft Office PowerPoint</Application>
  <PresentationFormat>Widescreen</PresentationFormat>
  <Paragraphs>591</Paragraphs>
  <Slides>49</Slides>
  <Notes>34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Calibri</vt:lpstr>
      <vt:lpstr>Century Gothic</vt:lpstr>
      <vt:lpstr>Wingdings</vt:lpstr>
      <vt:lpstr>Wingdings 3</vt:lpstr>
      <vt:lpstr>Wisp</vt:lpstr>
      <vt:lpstr>Best Practices for Music Cataloging Using RDA</vt:lpstr>
      <vt:lpstr>What We’ll Cover</vt:lpstr>
      <vt:lpstr>What We Won’t Cover</vt:lpstr>
      <vt:lpstr>What is RDA about?</vt:lpstr>
      <vt:lpstr>FRBR model</vt:lpstr>
      <vt:lpstr>FRBR Group 1 Entities</vt:lpstr>
      <vt:lpstr>FRBR Group 1 Entities</vt:lpstr>
      <vt:lpstr>FRBR Group 1 Entities:  Popular Music</vt:lpstr>
      <vt:lpstr>FRBR question #1</vt:lpstr>
      <vt:lpstr>FRBR question #2</vt:lpstr>
      <vt:lpstr>FRBR question #3</vt:lpstr>
      <vt:lpstr>FRBR question #4</vt:lpstr>
      <vt:lpstr>RDA Structure</vt:lpstr>
      <vt:lpstr>RDA Structure</vt:lpstr>
      <vt:lpstr>RDA Structure</vt:lpstr>
      <vt:lpstr>RDA Structure</vt:lpstr>
      <vt:lpstr>RDA Toolkit:  Other Useful Areas</vt:lpstr>
      <vt:lpstr>RDA Terms</vt:lpstr>
      <vt:lpstr>RDA Cataloging: Notated Music</vt:lpstr>
      <vt:lpstr>2.2.2 Preferred Source of Information </vt:lpstr>
      <vt:lpstr>2.3.2:  Title Proper</vt:lpstr>
      <vt:lpstr>2.4.1.4:  Recording Statements of Responsibility</vt:lpstr>
      <vt:lpstr>2.5 Edition Statement</vt:lpstr>
      <vt:lpstr>2.8  Publication Information</vt:lpstr>
      <vt:lpstr>2.8.4:  Publisher’s Name  (264, $b)</vt:lpstr>
      <vt:lpstr>2.8.6:  Date of Publication  (264, $c)</vt:lpstr>
      <vt:lpstr>2.11 Copyright Date</vt:lpstr>
      <vt:lpstr>2.13:  Mode of Issuance</vt:lpstr>
      <vt:lpstr>2.12  Series Statement</vt:lpstr>
      <vt:lpstr>2.15:  Identifier for the Manifestation</vt:lpstr>
      <vt:lpstr>3.2, 3.3, 3.4.3. 3.5, 6.9:  Carrier/Content</vt:lpstr>
      <vt:lpstr>3.2, 3.3, 3.4.3. 3.5, 6.9:  Carrier/Content</vt:lpstr>
      <vt:lpstr>7.13.2:  Form of Musical Notation</vt:lpstr>
      <vt:lpstr>19.2  Creator [of work]</vt:lpstr>
      <vt:lpstr>20.2  Contributor (to expression)</vt:lpstr>
      <vt:lpstr>Complete MARC Record</vt:lpstr>
      <vt:lpstr>RDA Cataloging:  Sound Recording  Elvis Costello, When I Was Cruel</vt:lpstr>
      <vt:lpstr>Complete MARC Record, p. 1</vt:lpstr>
      <vt:lpstr>Complete MARC Record, p. 2</vt:lpstr>
      <vt:lpstr>Complete MARC Record, p. 3</vt:lpstr>
      <vt:lpstr>Complete MARC Record, p. 4</vt:lpstr>
      <vt:lpstr>Practice Example 1:  Score</vt:lpstr>
      <vt:lpstr>Liszt Score– MARC record, part 1</vt:lpstr>
      <vt:lpstr>Liszt– MARC record, part 2</vt:lpstr>
      <vt:lpstr>Practice Example 2:  CD</vt:lpstr>
      <vt:lpstr>Danish String Quartet– MARC, part 1</vt:lpstr>
      <vt:lpstr>Danish String Quartet– MARC, part 2</vt:lpstr>
      <vt:lpstr>Further RDA Resources for Music Catalogers</vt:lpstr>
      <vt:lpstr>Questions?</vt:lpstr>
    </vt:vector>
  </TitlesOfParts>
  <Company>University of Oregon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Practices for Music Cataloging Using RDA</dc:title>
  <dc:creator>Ann Shaffer</dc:creator>
  <cp:lastModifiedBy>Lori Robare</cp:lastModifiedBy>
  <cp:revision>80</cp:revision>
  <dcterms:created xsi:type="dcterms:W3CDTF">2015-04-17T04:00:33Z</dcterms:created>
  <dcterms:modified xsi:type="dcterms:W3CDTF">2015-05-01T21:02:44Z</dcterms:modified>
</cp:coreProperties>
</file>