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375" r:id="rId2"/>
    <p:sldId id="302" r:id="rId3"/>
    <p:sldId id="374" r:id="rId4"/>
    <p:sldId id="317" r:id="rId5"/>
    <p:sldId id="267" r:id="rId6"/>
    <p:sldId id="325" r:id="rId7"/>
    <p:sldId id="310" r:id="rId8"/>
    <p:sldId id="305" r:id="rId9"/>
    <p:sldId id="279" r:id="rId10"/>
    <p:sldId id="286" r:id="rId11"/>
    <p:sldId id="287" r:id="rId12"/>
    <p:sldId id="290" r:id="rId13"/>
    <p:sldId id="298" r:id="rId14"/>
    <p:sldId id="295" r:id="rId15"/>
    <p:sldId id="296" r:id="rId16"/>
    <p:sldId id="293" r:id="rId17"/>
    <p:sldId id="297" r:id="rId18"/>
    <p:sldId id="291" r:id="rId19"/>
    <p:sldId id="292" r:id="rId20"/>
    <p:sldId id="331" r:id="rId21"/>
    <p:sldId id="333" r:id="rId22"/>
    <p:sldId id="326" r:id="rId23"/>
    <p:sldId id="328" r:id="rId24"/>
    <p:sldId id="327" r:id="rId25"/>
    <p:sldId id="394" r:id="rId26"/>
    <p:sldId id="329" r:id="rId27"/>
    <p:sldId id="308" r:id="rId28"/>
    <p:sldId id="285" r:id="rId29"/>
    <p:sldId id="307" r:id="rId30"/>
    <p:sldId id="330" r:id="rId31"/>
    <p:sldId id="332" r:id="rId32"/>
    <p:sldId id="306" r:id="rId33"/>
    <p:sldId id="303" r:id="rId34"/>
    <p:sldId id="377" r:id="rId35"/>
    <p:sldId id="257" r:id="rId36"/>
    <p:sldId id="334" r:id="rId37"/>
    <p:sldId id="343" r:id="rId38"/>
    <p:sldId id="395" r:id="rId39"/>
    <p:sldId id="337" r:id="rId40"/>
    <p:sldId id="385" r:id="rId41"/>
    <p:sldId id="336" r:id="rId42"/>
    <p:sldId id="381" r:id="rId43"/>
    <p:sldId id="367" r:id="rId44"/>
    <p:sldId id="368" r:id="rId45"/>
    <p:sldId id="373" r:id="rId46"/>
    <p:sldId id="365" r:id="rId47"/>
    <p:sldId id="363" r:id="rId48"/>
    <p:sldId id="364" r:id="rId49"/>
    <p:sldId id="361" r:id="rId50"/>
    <p:sldId id="362" r:id="rId51"/>
    <p:sldId id="339" r:id="rId52"/>
    <p:sldId id="369" r:id="rId53"/>
    <p:sldId id="370" r:id="rId54"/>
    <p:sldId id="335" r:id="rId55"/>
    <p:sldId id="378" r:id="rId56"/>
    <p:sldId id="383" r:id="rId57"/>
    <p:sldId id="345" r:id="rId58"/>
    <p:sldId id="359" r:id="rId59"/>
    <p:sldId id="360" r:id="rId60"/>
    <p:sldId id="384" r:id="rId61"/>
    <p:sldId id="338" r:id="rId62"/>
    <p:sldId id="386" r:id="rId63"/>
    <p:sldId id="387" r:id="rId64"/>
    <p:sldId id="346" r:id="rId65"/>
    <p:sldId id="348" r:id="rId66"/>
    <p:sldId id="349" r:id="rId67"/>
    <p:sldId id="397" r:id="rId68"/>
    <p:sldId id="398" r:id="rId69"/>
    <p:sldId id="399" r:id="rId70"/>
    <p:sldId id="396" r:id="rId71"/>
    <p:sldId id="382" r:id="rId72"/>
    <p:sldId id="388" r:id="rId73"/>
    <p:sldId id="389" r:id="rId74"/>
    <p:sldId id="390" r:id="rId75"/>
    <p:sldId id="347" r:id="rId76"/>
    <p:sldId id="350" r:id="rId77"/>
    <p:sldId id="344" r:id="rId78"/>
    <p:sldId id="391" r:id="rId79"/>
    <p:sldId id="392" r:id="rId80"/>
    <p:sldId id="351" r:id="rId81"/>
    <p:sldId id="393" r:id="rId82"/>
    <p:sldId id="352" r:id="rId83"/>
    <p:sldId id="353" r:id="rId84"/>
    <p:sldId id="354" r:id="rId85"/>
    <p:sldId id="355" r:id="rId86"/>
    <p:sldId id="356" r:id="rId87"/>
    <p:sldId id="402" r:id="rId88"/>
    <p:sldId id="357" r:id="rId89"/>
    <p:sldId id="408" r:id="rId90"/>
    <p:sldId id="358" r:id="rId91"/>
    <p:sldId id="404" r:id="rId92"/>
    <p:sldId id="340" r:id="rId93"/>
    <p:sldId id="341" r:id="rId94"/>
    <p:sldId id="405" r:id="rId95"/>
    <p:sldId id="400" r:id="rId96"/>
    <p:sldId id="401" r:id="rId97"/>
    <p:sldId id="406" r:id="rId98"/>
    <p:sldId id="407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1" autoAdjust="0"/>
    <p:restoredTop sz="94660"/>
  </p:normalViewPr>
  <p:slideViewPr>
    <p:cSldViewPr>
      <p:cViewPr>
        <p:scale>
          <a:sx n="64" d="100"/>
          <a:sy n="64" d="100"/>
        </p:scale>
        <p:origin x="-114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3CCE8F-922A-4AB6-8C65-C0FE21D0FBEE}" type="datetimeFigureOut">
              <a:rPr lang="en-US" smtClean="0"/>
              <a:t>4/16/2015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5BD740-A7BC-4713-8531-F5B505016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575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 our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BD740-A7BC-4713-8531-F5B505016E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5BD740-A7BC-4713-8531-F5B505016E36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01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3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68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179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2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8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47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52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8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04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5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D9BA1-51F6-418A-909D-2D9B0362EB8F}" type="datetimeFigureOut">
              <a:rPr lang="en-US" smtClean="0"/>
              <a:pPr/>
              <a:t>4/16/2015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A7B1F-6F17-4D56-B563-501C1F0388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3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XIarFLL-Eew/Uj5ZYb7panI/AAAAAAAABFo/ppKg0Mo7o_w/s1600/Lets+Sing+a+Lullaby+with+the+Brave+Cowboy+-wol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XIarFLL-Eew/Uj5ZYb7panI/AAAAAAAABFo/ppKg0Mo7o_w/s1600/Lets+Sing+a+Lullaby+with+the+Brave+Cowboy+-wol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www.google.com/url?sa=i&amp;rct=j&amp;q=&amp;esrc=s&amp;source=images&amp;cd=&amp;cad=rja&amp;uact=8&amp;ved=0CAcQjRw&amp;url=http://en.wikipedia.org/wiki/Go,_Dog._Go!&amp;ei=2-UqVY2qPI-4ogSr94G4BA&amp;bvm=bv.90491159,d.cGU&amp;psig=AFQjCNF8J5XRJUancrs6udz4lgSlYl_twQ&amp;ust=142896111389457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amazon.com/Flap-Your-Wings-Beginner-Books/dp/0375802436&amp;ei=cnQtVef6GYT8oATlxIGgAw&amp;psig=AFQjCNE1bK2ubKBLorPWtlVqMnjtnGVwJg&amp;ust=1429128686318051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XIarFLL-Eew/Uj5ZYb7panI/AAAAAAAABFo/ppKg0Mo7o_w/s1600/Lets+Sing+a+Lullaby+with+the+Brave+Cowboy+-wol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1.jpeg"/><Relationship Id="rId7" Type="http://schemas.openxmlformats.org/officeDocument/2006/relationships/hyperlink" Target="http://www.demco.com/webprd_demco/images2/products/P15/1320150a_d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hyperlink" Target="http://www.google.com/url?sa=i&amp;rct=j&amp;q=&amp;esrc=s&amp;frm=1&amp;source=images&amp;cd=&amp;cad=rja&amp;uact=8&amp;ved=0CAcQjRw&amp;url=http://www.thelibrarystore.com/product/18-0767/classification_labels&amp;ei=fr0uVaaOBISdyASRpIDoDQ&amp;psig=AFQjCNHSoCeTC3duCCU4WHxs9PmwyhQiUQ&amp;ust=1429212921922603" TargetMode="External"/><Relationship Id="rId4" Type="http://schemas.openxmlformats.org/officeDocument/2006/relationships/image" Target="../media/image9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png"/><Relationship Id="rId7" Type="http://schemas.openxmlformats.org/officeDocument/2006/relationships/image" Target="../media/image112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2.bp.blogspot.com/-XIarFLL-Eew/Uj5ZYb7panI/AAAAAAAABFo/ppKg0Mo7o_w/s1600/Lets+Sing+a+Lullaby+with+the+Brave+Cowboy+-wolf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084" y="609600"/>
            <a:ext cx="82071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CC"/>
                </a:solidFill>
              </a:rPr>
              <a:t>Levels</a:t>
            </a:r>
            <a:r>
              <a:rPr lang="en-US" sz="4400" b="1" dirty="0">
                <a:solidFill>
                  <a:srgbClr val="FFFFCC"/>
                </a:solidFill>
              </a:rPr>
              <a:t>, Genres, and </a:t>
            </a:r>
            <a:r>
              <a:rPr lang="en-US" sz="4400" b="1" dirty="0" smtClean="0">
                <a:solidFill>
                  <a:srgbClr val="FFFFCC"/>
                </a:solidFill>
              </a:rPr>
              <a:t/>
            </a:r>
            <a:br>
              <a:rPr lang="en-US" sz="4400" b="1" dirty="0" smtClean="0">
                <a:solidFill>
                  <a:srgbClr val="FFFFCC"/>
                </a:solidFill>
              </a:rPr>
            </a:br>
            <a:r>
              <a:rPr lang="en-US" sz="4400" b="1" dirty="0" smtClean="0">
                <a:solidFill>
                  <a:srgbClr val="FFFFCC"/>
                </a:solidFill>
              </a:rPr>
              <a:t>Picture </a:t>
            </a:r>
            <a:r>
              <a:rPr lang="en-US" sz="4400" b="1" dirty="0">
                <a:solidFill>
                  <a:srgbClr val="FFFFCC"/>
                </a:solidFill>
              </a:rPr>
              <a:t>Book Topics:  </a:t>
            </a:r>
            <a:r>
              <a:rPr lang="en-US" sz="4400" b="1" dirty="0" smtClean="0">
                <a:solidFill>
                  <a:srgbClr val="FFFFCC"/>
                </a:solidFill>
              </a:rPr>
              <a:t/>
            </a:r>
            <a:br>
              <a:rPr lang="en-US" sz="4400" b="1" dirty="0" smtClean="0">
                <a:solidFill>
                  <a:srgbClr val="FFFFCC"/>
                </a:solidFill>
              </a:rPr>
            </a:br>
            <a:r>
              <a:rPr lang="en-US" sz="3600" b="1" dirty="0" smtClean="0">
                <a:solidFill>
                  <a:srgbClr val="FFFFCC"/>
                </a:solidFill>
              </a:rPr>
              <a:t>Making </a:t>
            </a:r>
            <a:r>
              <a:rPr lang="en-US" sz="3600" b="1" dirty="0">
                <a:solidFill>
                  <a:srgbClr val="FFFFCC"/>
                </a:solidFill>
              </a:rPr>
              <a:t>Your Children’s Collection </a:t>
            </a:r>
            <a:r>
              <a:rPr lang="en-US" sz="3600" b="1" dirty="0" smtClean="0">
                <a:solidFill>
                  <a:srgbClr val="FFFFCC"/>
                </a:solidFill>
              </a:rPr>
              <a:t/>
            </a:r>
            <a:br>
              <a:rPr lang="en-US" sz="3600" b="1" dirty="0" smtClean="0">
                <a:solidFill>
                  <a:srgbClr val="FFFFCC"/>
                </a:solidFill>
              </a:rPr>
            </a:br>
            <a:r>
              <a:rPr lang="en-US" sz="3600" b="1" dirty="0" smtClean="0">
                <a:solidFill>
                  <a:srgbClr val="FFFFCC"/>
                </a:solidFill>
              </a:rPr>
              <a:t>Reader-Friendly</a:t>
            </a:r>
            <a:endParaRPr lang="en-US" sz="3600" b="1" dirty="0">
              <a:solidFill>
                <a:srgbClr val="FFFF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336" y="3810000"/>
            <a:ext cx="8207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CC"/>
                </a:solidFill>
              </a:rPr>
              <a:t>Presented by: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Steven </a:t>
            </a:r>
            <a:r>
              <a:rPr lang="en-US" sz="2800" b="1" dirty="0" err="1" smtClean="0">
                <a:solidFill>
                  <a:srgbClr val="FFFFCC"/>
                </a:solidFill>
              </a:rPr>
              <a:t>Engelfried</a:t>
            </a:r>
            <a:r>
              <a:rPr lang="en-US" sz="2800" b="1" dirty="0" smtClean="0">
                <a:solidFill>
                  <a:srgbClr val="FFFFCC"/>
                </a:solidFill>
              </a:rPr>
              <a:t>, Youth Services Librarian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Shannon Belford, Youth Reference Librarian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Wilsonville Public Library (OR)</a:t>
            </a:r>
            <a:endParaRPr lang="en-US" sz="28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54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7202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Dinosaurs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2050" name="Picture 2" descr="http://childrensbooksguide.com/wp-content/uploads/2009/07/dinosaur-vs-bedtime-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86446"/>
            <a:ext cx="2302244" cy="277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4.bp.blogspot.com/-rtRoYJPkWbk/UHRmge7PvKI/AAAAAAAAdys/l5ZKtOKcP1w/s1600/dino_footb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811">
            <a:off x="3109026" y="2045326"/>
            <a:ext cx="2955595" cy="248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heispot.com/images/source/dinotrux1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r="3313"/>
          <a:stretch/>
        </p:blipFill>
        <p:spPr bwMode="auto">
          <a:xfrm rot="21291074">
            <a:off x="485759" y="2362200"/>
            <a:ext cx="2355273" cy="325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Construction</a:t>
            </a:r>
          </a:p>
        </p:txBody>
      </p:sp>
      <p:pic>
        <p:nvPicPr>
          <p:cNvPr id="5122" name="Picture 2" descr="Cover image for Tap tap bang b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67">
            <a:off x="990600" y="2590800"/>
            <a:ext cx="265671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ver image for Machines at 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1525">
            <a:off x="4779363" y="1881405"/>
            <a:ext cx="3104999" cy="29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harpercollinschildrens.com/harperchildrensImages/isbn/large/2/9780062203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259">
            <a:off x="4760515" y="3034514"/>
            <a:ext cx="3494106" cy="2873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ver image for The truc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3280">
            <a:off x="1099243" y="2199518"/>
            <a:ext cx="2750247" cy="25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Transportation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Toddler</a:t>
            </a:r>
          </a:p>
        </p:txBody>
      </p:sp>
      <p:pic>
        <p:nvPicPr>
          <p:cNvPr id="5" name="Picture 2" descr="http://contentcafe2.btol.com/ContentCafe/Jacket.aspx?Return=T&amp;Type=L&amp;Value=9780763615000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984">
            <a:off x="1011387" y="2493457"/>
            <a:ext cx="3352800" cy="336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contentcafe2.btol.com/ContentCafe/Jacket.aspx?Return=T&amp;Type=L&amp;Value=9781906250881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813">
            <a:off x="5107691" y="1635395"/>
            <a:ext cx="3205673" cy="327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ABC/123</a:t>
            </a:r>
          </a:p>
        </p:txBody>
      </p:sp>
      <p:pic>
        <p:nvPicPr>
          <p:cNvPr id="12290" name="Picture 2" descr="http://contentcafe2.btol.com/ContentCafe/Jacket.aspx?Return=T&amp;Type=L&amp;Value=9780062102997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1641">
            <a:off x="267912" y="3264744"/>
            <a:ext cx="2589784" cy="258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contentcafe2.btol.com/ContentCafe/Jacket.aspx?Return=T&amp;Type=L&amp;Value=9780670856312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7245">
            <a:off x="3246089" y="1628594"/>
            <a:ext cx="2499421" cy="306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contentcafe2.btol.com/ContentCafe/Jacket.aspx?Return=T&amp;Type=L&amp;Value=9780375868658&amp;userID=WCL68133&amp;password=CC6569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6" b="4156"/>
          <a:stretch/>
        </p:blipFill>
        <p:spPr bwMode="auto">
          <a:xfrm rot="265785">
            <a:off x="6018809" y="3292517"/>
            <a:ext cx="2887134" cy="265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Bedtime</a:t>
            </a:r>
          </a:p>
        </p:txBody>
      </p:sp>
      <p:pic>
        <p:nvPicPr>
          <p:cNvPr id="11266" name="Picture 2" descr="http://contentcafe2.btol.com/ContentCafe/Jacket.aspx?Return=T&amp;Type=L&amp;Value=9780786837465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9364">
            <a:off x="704342" y="1525754"/>
            <a:ext cx="312437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ontentcafe2.btol.com/ContentCafe/Jacket.aspx?Return=T&amp;Type=L&amp;Value=9781561484751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4347">
            <a:off x="4635430" y="2347892"/>
            <a:ext cx="355473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Classics 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5122" name="Picture 2" descr="http://contentcafe2.btol.com/ContentCafe/Jacket.aspx?Return=T&amp;Type=L&amp;Value=9780375827594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613">
            <a:off x="483749" y="1676399"/>
            <a:ext cx="2416629" cy="302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contentcafe2.btol.com/ContentCafe/Jacket.aspx?Return=T&amp;Type=L&amp;Value=9780020437505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4225">
            <a:off x="3196366" y="3737638"/>
            <a:ext cx="274594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contentcafe2.btol.com/ContentCafe/Jacket.aspx?Return=T&amp;Type=L&amp;Value=9780878070435&amp;userID=WCL68133&amp;password=CC65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9560">
            <a:off x="6278400" y="1973287"/>
            <a:ext cx="2561405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Adventure</a:t>
            </a:r>
          </a:p>
        </p:txBody>
      </p:sp>
      <p:pic>
        <p:nvPicPr>
          <p:cNvPr id="2050" name="Picture 2" descr="http://contentcafe2.btol.com/ContentCafe/Jacket.aspx?Return=T&amp;Type=L&amp;Value=9781596435124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7273">
            <a:off x="1001159" y="2052944"/>
            <a:ext cx="2499281" cy="351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ntentcafe2.btol.com/ContentCafe/Jacket.aspx?Return=T&amp;Type=L&amp;Value=9780810943568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9941">
            <a:off x="4554453" y="1918582"/>
            <a:ext cx="3378145" cy="285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  <a:r>
              <a:rPr lang="en-US" b="1" dirty="0">
                <a:solidFill>
                  <a:srgbClr val="FFFFCC"/>
                </a:solidFill>
              </a:rPr>
              <a:t>Wordless</a:t>
            </a:r>
          </a:p>
        </p:txBody>
      </p:sp>
      <p:pic>
        <p:nvPicPr>
          <p:cNvPr id="3074" name="Picture 2" descr="http://contentcafe2.btol.com/ContentCafe/Jacket.aspx?Return=T&amp;Type=L&amp;Value=9780439700498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6">
            <a:off x="1131756" y="213492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contentcafe2.btol.com/ContentCafe/Jacket.aspx?Return=T&amp;Type=L&amp;Value=9781596431607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4858">
            <a:off x="5187773" y="2750133"/>
            <a:ext cx="3062786" cy="343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Songs </a:t>
            </a:r>
            <a:r>
              <a:rPr lang="en-US" b="1" dirty="0">
                <a:solidFill>
                  <a:srgbClr val="FFFFCC"/>
                </a:solidFill>
              </a:rPr>
              <a:t>and Rhymes</a:t>
            </a:r>
          </a:p>
        </p:txBody>
      </p:sp>
      <p:pic>
        <p:nvPicPr>
          <p:cNvPr id="4098" name="Picture 2" descr="http://contentcafe2.btol.com/ContentCafe/Jacket.aspx?Return=T&amp;Type=L&amp;Value=9780810994911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9435">
            <a:off x="981329" y="2436283"/>
            <a:ext cx="3028729" cy="30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ontentcafe2.btol.com/ContentCafe/Jacket.aspx?Return=T&amp;Type=L&amp;Value=9780140548525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8404">
            <a:off x="5090516" y="1848265"/>
            <a:ext cx="3532632" cy="3303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What We’ll Cover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38200" y="1828800"/>
            <a:ext cx="8305800" cy="4297363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Picture Book Topics</a:t>
            </a:r>
          </a:p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Overview:  Reader’s Point of View</a:t>
            </a:r>
          </a:p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Early Reader Levels</a:t>
            </a:r>
          </a:p>
          <a:p>
            <a:r>
              <a:rPr lang="en-US" b="1" dirty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Fiction Genres</a:t>
            </a:r>
          </a:p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Non-Fiction Series</a:t>
            </a:r>
          </a:p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Other Collection Adjustments</a:t>
            </a:r>
          </a:p>
          <a:p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Group Sharing:  Other Experiences   </a:t>
            </a:r>
            <a:b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 smtClean="0">
                <a:solidFill>
                  <a:srgbClr val="FFFF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and Ideas? </a:t>
            </a:r>
          </a:p>
        </p:txBody>
      </p:sp>
    </p:spTree>
    <p:extLst>
      <p:ext uri="{BB962C8B-B14F-4D97-AF65-F5344CB8AC3E}">
        <p14:creationId xmlns:p14="http://schemas.microsoft.com/office/powerpoint/2010/main" val="12623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4999" t="26494" r="38860" b="12561"/>
          <a:stretch/>
        </p:blipFill>
        <p:spPr bwMode="auto">
          <a:xfrm>
            <a:off x="1719423" y="1725201"/>
            <a:ext cx="5476554" cy="4084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32228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Picture Book Topics:  </a:t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Other Approaches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6019800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http://www.slideshare.net/gcaserotti/kidlit-reorg-at-darien-library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Picture Book Topics:  </a:t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Other Approaches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FFFFCC"/>
                </a:solidFill>
              </a:rPr>
              <a:t>Audience suggestions?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</a:t>
            </a:r>
            <a:r>
              <a:rPr lang="en-US" b="1" dirty="0">
                <a:solidFill>
                  <a:srgbClr val="FFFFCC"/>
                </a:solidFill>
              </a:rPr>
              <a:t>Results</a:t>
            </a:r>
          </a:p>
          <a:p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7727432"/>
              </p:ext>
            </p:extLst>
          </p:nvPr>
        </p:nvGraphicFramePr>
        <p:xfrm>
          <a:off x="647700" y="2085208"/>
          <a:ext cx="7848600" cy="28434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50"/>
                <a:gridCol w="1962150"/>
                <a:gridCol w="1962150"/>
                <a:gridCol w="1962150"/>
              </a:tblGrid>
              <a:tr h="744695">
                <a:tc>
                  <a:txBody>
                    <a:bodyPr/>
                    <a:lstStyle/>
                    <a:p>
                      <a:r>
                        <a:rPr lang="en-US" b="1" dirty="0" smtClean="0"/>
                        <a:t>Collection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Checked out in past two weeks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Checked out  on a given day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Average Turnover </a:t>
                      </a:r>
                    </a:p>
                    <a:p>
                      <a:pPr algn="ctr"/>
                      <a:r>
                        <a:rPr lang="en-US" b="1" dirty="0" smtClean="0"/>
                        <a:t>Rate</a:t>
                      </a:r>
                      <a:endParaRPr lang="en-US" b="1" dirty="0"/>
                    </a:p>
                  </a:txBody>
                  <a:tcPr/>
                </a:tc>
              </a:tr>
              <a:tr h="59168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Regular Picture Books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24%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31%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7.3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/>
                    </a:p>
                  </a:txBody>
                  <a:tcPr/>
                </a:tc>
              </a:tr>
              <a:tr h="7293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Picture Book Topics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36%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49%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9.9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7293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Percentage</a:t>
                      </a:r>
                      <a:r>
                        <a:rPr lang="en-US" b="1" baseline="0" dirty="0" smtClean="0"/>
                        <a:t> Increase 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+50%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+58%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+25%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97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</a:t>
            </a:r>
            <a:r>
              <a:rPr lang="en-US" b="1" dirty="0">
                <a:solidFill>
                  <a:srgbClr val="FFFFCC"/>
                </a:solidFill>
              </a:rPr>
              <a:t>Results</a:t>
            </a:r>
          </a:p>
          <a:p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>
                <a:solidFill>
                  <a:srgbClr val="FFFFCC"/>
                </a:solidFill>
              </a:rPr>
              <a:t>	</a:t>
            </a:r>
            <a:r>
              <a:rPr lang="en-US" b="1" dirty="0" smtClean="0">
                <a:solidFill>
                  <a:srgbClr val="FFFFCC"/>
                </a:solidFill>
              </a:rPr>
              <a:t>	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</p:txBody>
      </p:sp>
      <p:pic>
        <p:nvPicPr>
          <p:cNvPr id="19458" name="Picture 2" descr="http://contentcafe2.btol.com/ContentCafe/Jacket.aspx?Return=T&amp;Type=L&amp;Value=9781442445512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2895"/>
            <a:ext cx="1905000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910" y="365131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Topics -  36 circs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Regular – 23 circs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9460" name="Picture 4" descr="http://contentcafe2.btol.com/ContentCafe/Jacket.aspx?Return=T&amp;Type=L&amp;Value=9780316132879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620" y="4403061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19900" y="372617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Topics -  45 circs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Regular – 28 circs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9462" name="Picture 6" descr="http://contentcafe2.btol.com/ContentCafe/Jacket.aspx?Return=T&amp;Type=L&amp;Value=9780761344292&amp;userID=WCL68133&amp;password=CC65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78" y="1219200"/>
            <a:ext cx="2419035" cy="20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619499" y="3349515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Topics -  67 circs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Regular – 35 circs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1" name="Picture 2" descr="http://contentcafe2.btol.com/ContentCafe/Jacket.aspx?Return=T&amp;Type=L&amp;Value=9781442445512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910" y="4343400"/>
            <a:ext cx="1905000" cy="209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contentcafe2.btol.com/ContentCafe/Jacket.aspx?Return=T&amp;Type=L&amp;Value=9780316132879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592579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contentcafe2.btol.com/ContentCafe/Jacket.aspx?Return=T&amp;Type=L&amp;Value=9780761344292&amp;userID=WCL68133&amp;password=CC65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578" y="4076138"/>
            <a:ext cx="2419035" cy="203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8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Results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157636"/>
            <a:ext cx="82296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b="1" dirty="0" smtClean="0">
                <a:solidFill>
                  <a:srgbClr val="FFFFCC"/>
                </a:solidFill>
              </a:rPr>
              <a:t>Highest Turnover rates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FFFFCC"/>
                </a:solidFill>
              </a:rPr>
              <a:t>	</a:t>
            </a:r>
            <a:r>
              <a:rPr lang="en-US" b="1" dirty="0" smtClean="0">
                <a:solidFill>
                  <a:srgbClr val="FFFFCC"/>
                </a:solidFill>
              </a:rPr>
              <a:t>	</a:t>
            </a:r>
          </a:p>
          <a:p>
            <a:pPr marL="457200" lvl="1" indent="0">
              <a:buNone/>
            </a:pPr>
            <a:endParaRPr lang="en-US" b="1" dirty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endParaRPr lang="en-US" b="1" dirty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9200" y="4876800"/>
            <a:ext cx="106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Pink  12.1 </a:t>
            </a:r>
            <a:endParaRPr lang="en-US" sz="2800" b="1" dirty="0">
              <a:solidFill>
                <a:srgbClr val="FFFF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4893924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Dinosaurs 11.6 </a:t>
            </a:r>
            <a:endParaRPr lang="en-US" sz="2800" b="1" dirty="0">
              <a:solidFill>
                <a:srgbClr val="FFFF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399" y="4893924"/>
            <a:ext cx="17290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Classics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10.1</a:t>
            </a:r>
            <a:endParaRPr lang="en-US" sz="2800" b="1" dirty="0">
              <a:solidFill>
                <a:srgbClr val="FFFFCC"/>
              </a:solidFill>
            </a:endParaRPr>
          </a:p>
        </p:txBody>
      </p:sp>
      <p:pic>
        <p:nvPicPr>
          <p:cNvPr id="22530" name="Picture 2" descr="http://contentcafe2.btol.com/ContentCafe/Jacket.aspx?Return=T&amp;Type=L&amp;Value=9780060776398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286000"/>
            <a:ext cx="2057400" cy="23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://contentcafe2.btol.com/ContentCafe/Jacket.aspx?Return=T&amp;Type=L&amp;Value=9780694006250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579" y="2410384"/>
            <a:ext cx="2452242" cy="20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://contentcafe2.btol.com/ContentCafe/Jacket.aspx?Return=T&amp;Type=L&amp;Value=9780670451494&amp;userID=WCL68133&amp;password=CC65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07" y="1964522"/>
            <a:ext cx="2056280" cy="268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73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Results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Kids can browse on their own with success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Parents can focus their read aloud choices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Some collections support early literacy </a:t>
            </a:r>
            <a:r>
              <a:rPr lang="en-US" b="1" dirty="0" smtClean="0">
                <a:solidFill>
                  <a:srgbClr val="FFFFCC"/>
                </a:solidFill>
              </a:rPr>
              <a:t>concepts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Alternate to “branded” picture book selection by kids</a:t>
            </a:r>
            <a:endParaRPr lang="en-US" b="1" dirty="0" smtClean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FFFFCC"/>
                </a:solidFill>
              </a:rPr>
              <a:t>	</a:t>
            </a:r>
            <a:r>
              <a:rPr lang="en-US" b="1" dirty="0" smtClean="0">
                <a:solidFill>
                  <a:srgbClr val="FFFFCC"/>
                </a:solidFill>
              </a:rPr>
              <a:t>	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Concerns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3"/>
          <p:cNvSpPr txBox="1">
            <a:spLocks/>
          </p:cNvSpPr>
          <p:nvPr/>
        </p:nvSpPr>
        <p:spPr>
          <a:xfrm>
            <a:off x="457200" y="1524000"/>
            <a:ext cx="8229600" cy="46021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Finding with catalog doesn’t work so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Start up cost for each new topic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FFCC"/>
                </a:solidFill>
              </a:rPr>
              <a:t>More budget for topics means less budget for other picture books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  <a:p>
            <a:pPr marL="457200" lvl="1" indent="0">
              <a:buNone/>
            </a:pPr>
            <a:r>
              <a:rPr lang="en-US" b="1" dirty="0">
                <a:solidFill>
                  <a:srgbClr val="FFFFCC"/>
                </a:solidFill>
              </a:rPr>
              <a:t>	</a:t>
            </a:r>
            <a:r>
              <a:rPr lang="en-US" b="1" dirty="0" smtClean="0">
                <a:solidFill>
                  <a:srgbClr val="FFFFCC"/>
                </a:solidFill>
              </a:rPr>
              <a:t>	</a:t>
            </a:r>
          </a:p>
          <a:p>
            <a:pPr marL="457200" lvl="1" indent="0">
              <a:buNone/>
            </a:pPr>
            <a:endParaRPr lang="en-US" b="1" dirty="0" smtClean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9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Reader’s Point of View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How do readers ask for books?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And how do they </a:t>
            </a:r>
            <a:r>
              <a:rPr lang="en-US" b="1" i="1" dirty="0" smtClean="0">
                <a:solidFill>
                  <a:srgbClr val="FFFFCC"/>
                </a:solidFill>
              </a:rPr>
              <a:t>expect </a:t>
            </a:r>
            <a:r>
              <a:rPr lang="en-US" b="1" dirty="0" smtClean="0">
                <a:solidFill>
                  <a:srgbClr val="FFFFCC"/>
                </a:solidFill>
              </a:rPr>
              <a:t>them to be organized?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Clues that we’re not getting it right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We get the same request over and over again and struggle each time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Readers who know how to search still can’t find what they’re after</a:t>
            </a:r>
          </a:p>
          <a:p>
            <a:pPr marL="457200" lvl="1" indent="0">
              <a:buNone/>
            </a:pP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3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53200" y="1577975"/>
            <a:ext cx="2590800" cy="489902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CC"/>
                </a:solidFill>
              </a:rPr>
              <a:t>10 pirate books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FFFFCC"/>
              </a:solidFill>
            </a:endParaRPr>
          </a:p>
          <a:p>
            <a:r>
              <a:rPr lang="en-US" sz="2400" b="1" dirty="0" smtClean="0">
                <a:solidFill>
                  <a:srgbClr val="FFFFCC"/>
                </a:solidFill>
              </a:rPr>
              <a:t>3 pirate picture books</a:t>
            </a:r>
          </a:p>
          <a:p>
            <a:pPr marL="0" indent="0">
              <a:buNone/>
            </a:pPr>
            <a:endParaRPr lang="en-US" sz="2400" b="1" dirty="0" smtClean="0">
              <a:solidFill>
                <a:srgbClr val="FFFFCC"/>
              </a:solidFill>
            </a:endParaRPr>
          </a:p>
          <a:p>
            <a:r>
              <a:rPr lang="en-US" sz="2400" b="1" dirty="0" smtClean="0">
                <a:solidFill>
                  <a:srgbClr val="FFFFCC"/>
                </a:solidFill>
              </a:rPr>
              <a:t>1 pirate picture book that’s in</a:t>
            </a:r>
            <a:endParaRPr lang="en-US" sz="2400" b="1" dirty="0">
              <a:solidFill>
                <a:srgbClr val="FFFFCC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Catalog search for pirate picture books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3" t="11261" r="34144" b="4278"/>
          <a:stretch/>
        </p:blipFill>
        <p:spPr bwMode="auto">
          <a:xfrm>
            <a:off x="381000" y="1577546"/>
            <a:ext cx="2835667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8" r="35496"/>
          <a:stretch/>
        </p:blipFill>
        <p:spPr bwMode="auto">
          <a:xfrm>
            <a:off x="3505200" y="1577546"/>
            <a:ext cx="2342507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93392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CC"/>
                </a:solidFill>
              </a:rPr>
              <a:t>Catalog search for pirate picture books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1" t="20505" r="29074" b="46349"/>
          <a:stretch/>
        </p:blipFill>
        <p:spPr bwMode="auto">
          <a:xfrm>
            <a:off x="381000" y="1446943"/>
            <a:ext cx="8305800" cy="4975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.bp.blogspot.com/-X-pFbMDwUoM/U2XITHz0PYI/AAAAAAAABZc/Fs-lupdZWao/s1600/Little+Red+Hen+ro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881" b="38042"/>
          <a:stretch/>
        </p:blipFill>
        <p:spPr bwMode="auto">
          <a:xfrm>
            <a:off x="682052" y="1899274"/>
            <a:ext cx="23105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.bp.blogspot.com/-XIarFLL-Eew/Uj5ZYb7panI/AAAAAAAABFo/ppKg0Mo7o_w/s200/Lets+Sing+a+Lullaby+with+the+Brave+Cowboy+-wol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870543"/>
            <a:ext cx="2809875" cy="307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4.bp.blogspot.com/-nsfBuwqa4Lg/T0La9tbPX9I/AAAAAAAAAoI/agPlqiPXyVs/s1600/Raven+-+rav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57681"/>
            <a:ext cx="2078138" cy="30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Puppet Time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31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457200" y="298084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CC"/>
                </a:solidFill>
              </a:rPr>
              <a:t>Catalog search for pirate picture books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8" t="10673" r="26030" b="11049"/>
          <a:stretch/>
        </p:blipFill>
        <p:spPr bwMode="auto">
          <a:xfrm>
            <a:off x="2514599" y="1447800"/>
            <a:ext cx="4072467" cy="49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90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Reader’s Point of View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6002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Clues that we’re not getting it right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We get the same request over and over again and struggle each time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Readers who know how to search still can’t find what they’re after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We devise shortcuts, tricks, and workarounds</a:t>
            </a:r>
          </a:p>
          <a:p>
            <a:pPr lvl="1"/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1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List of Princess Picture Books 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0" y="1676400"/>
            <a:ext cx="3429000" cy="45720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r>
              <a:rPr lang="en-US" dirty="0"/>
              <a:t>Princess Picture Books</a:t>
            </a:r>
          </a:p>
          <a:p>
            <a:r>
              <a:rPr lang="en-US" dirty="0"/>
              <a:t>P Ada </a:t>
            </a:r>
            <a:r>
              <a:rPr lang="en-US" i="1" dirty="0"/>
              <a:t>The Malachite Palace</a:t>
            </a:r>
          </a:p>
          <a:p>
            <a:r>
              <a:rPr lang="en-US" dirty="0"/>
              <a:t>P Allchin </a:t>
            </a:r>
            <a:r>
              <a:rPr lang="en-US" i="1" dirty="0"/>
              <a:t>The Frog Princess</a:t>
            </a:r>
          </a:p>
          <a:p>
            <a:r>
              <a:rPr lang="en-US" dirty="0"/>
              <a:t>P Allen </a:t>
            </a:r>
            <a:r>
              <a:rPr lang="en-US" i="1" dirty="0"/>
              <a:t>Princess Party</a:t>
            </a:r>
          </a:p>
          <a:p>
            <a:r>
              <a:rPr lang="en-US" dirty="0"/>
              <a:t>P Andersen </a:t>
            </a:r>
            <a:r>
              <a:rPr lang="en-US" i="1" dirty="0"/>
              <a:t>The Little Mermaid</a:t>
            </a:r>
          </a:p>
          <a:p>
            <a:r>
              <a:rPr lang="en-US" dirty="0"/>
              <a:t>The Princess and the Pea</a:t>
            </a:r>
          </a:p>
          <a:p>
            <a:r>
              <a:rPr lang="en-US" dirty="0"/>
              <a:t>P Andrews </a:t>
            </a:r>
            <a:r>
              <a:rPr lang="en-US" i="1" dirty="0"/>
              <a:t>The Very Fairy Princess</a:t>
            </a:r>
          </a:p>
          <a:p>
            <a:r>
              <a:rPr lang="en-US" i="1" dirty="0"/>
              <a:t>The Very Fairy Princess Takes the Stage</a:t>
            </a:r>
          </a:p>
          <a:p>
            <a:r>
              <a:rPr lang="en-US" dirty="0"/>
              <a:t>P Atwood </a:t>
            </a:r>
            <a:r>
              <a:rPr lang="en-US" i="1" dirty="0"/>
              <a:t>Princess </a:t>
            </a:r>
            <a:r>
              <a:rPr lang="en-US" i="1" dirty="0" err="1"/>
              <a:t>Prunella</a:t>
            </a:r>
            <a:r>
              <a:rPr lang="en-US" i="1" dirty="0"/>
              <a:t> and the Purple Peanut</a:t>
            </a:r>
          </a:p>
          <a:p>
            <a:r>
              <a:rPr lang="en-US" dirty="0"/>
              <a:t>P </a:t>
            </a:r>
            <a:r>
              <a:rPr lang="en-US" dirty="0" err="1"/>
              <a:t>Auch</a:t>
            </a:r>
            <a:r>
              <a:rPr lang="en-US" dirty="0"/>
              <a:t> </a:t>
            </a:r>
            <a:r>
              <a:rPr lang="en-US" i="1" dirty="0"/>
              <a:t>The Princess and the Pizza</a:t>
            </a:r>
          </a:p>
          <a:p>
            <a:r>
              <a:rPr lang="en-US" dirty="0"/>
              <a:t>P Burnett </a:t>
            </a:r>
            <a:r>
              <a:rPr lang="en-US" i="1" dirty="0"/>
              <a:t>A Little Princess</a:t>
            </a:r>
          </a:p>
          <a:p>
            <a:r>
              <a:rPr lang="en-US" dirty="0"/>
              <a:t>P Calvert </a:t>
            </a:r>
            <a:r>
              <a:rPr lang="en-US" i="1" dirty="0"/>
              <a:t>Princess Peepers</a:t>
            </a:r>
          </a:p>
          <a:p>
            <a:r>
              <a:rPr lang="en-US" dirty="0"/>
              <a:t>P </a:t>
            </a:r>
            <a:r>
              <a:rPr lang="en-US" dirty="0" err="1"/>
              <a:t>Carlow</a:t>
            </a:r>
            <a:r>
              <a:rPr lang="en-US" dirty="0"/>
              <a:t> </a:t>
            </a:r>
            <a:r>
              <a:rPr lang="en-US" i="1" dirty="0"/>
              <a:t>Kitty Princess and the Newspaper Dress</a:t>
            </a:r>
          </a:p>
          <a:p>
            <a:r>
              <a:rPr lang="en-US" dirty="0"/>
              <a:t>P Cole </a:t>
            </a:r>
            <a:r>
              <a:rPr lang="en-US" i="1" dirty="0"/>
              <a:t>Princess </a:t>
            </a:r>
            <a:r>
              <a:rPr lang="en-US" i="1" dirty="0" err="1"/>
              <a:t>Smartypants</a:t>
            </a:r>
            <a:endParaRPr lang="en-US" i="1" dirty="0"/>
          </a:p>
          <a:p>
            <a:r>
              <a:rPr lang="en-US" i="1" dirty="0"/>
              <a:t>Princess </a:t>
            </a:r>
            <a:r>
              <a:rPr lang="en-US" i="1" dirty="0" err="1"/>
              <a:t>Smartypants</a:t>
            </a:r>
            <a:r>
              <a:rPr lang="en-US" i="1" dirty="0"/>
              <a:t> Rules</a:t>
            </a:r>
          </a:p>
          <a:p>
            <a:r>
              <a:rPr lang="en-US" dirty="0"/>
              <a:t>P Collins </a:t>
            </a:r>
            <a:r>
              <a:rPr lang="en-US" i="1" dirty="0"/>
              <a:t>The Willow Maiden</a:t>
            </a:r>
          </a:p>
          <a:p>
            <a:r>
              <a:rPr lang="en-US" dirty="0"/>
              <a:t>P </a:t>
            </a:r>
            <a:r>
              <a:rPr lang="en-US" dirty="0" err="1"/>
              <a:t>Cuyler</a:t>
            </a:r>
            <a:r>
              <a:rPr lang="en-US" dirty="0"/>
              <a:t> </a:t>
            </a:r>
            <a:r>
              <a:rPr lang="en-US" i="1" dirty="0"/>
              <a:t>Princess Bess Gets Dressed</a:t>
            </a:r>
          </a:p>
          <a:p>
            <a:r>
              <a:rPr lang="en-US" dirty="0"/>
              <a:t>P Dale </a:t>
            </a:r>
            <a:r>
              <a:rPr lang="en-US" i="1" dirty="0"/>
              <a:t>Princess </a:t>
            </a:r>
            <a:r>
              <a:rPr lang="en-US" i="1" dirty="0" err="1"/>
              <a:t>Princess</a:t>
            </a:r>
            <a:endParaRPr lang="en-US" i="1" dirty="0"/>
          </a:p>
          <a:p>
            <a:r>
              <a:rPr lang="en-US" dirty="0"/>
              <a:t>P </a:t>
            </a:r>
            <a:r>
              <a:rPr lang="en-US" dirty="0" err="1"/>
              <a:t>Dorrie</a:t>
            </a:r>
            <a:r>
              <a:rPr lang="en-US" dirty="0"/>
              <a:t> </a:t>
            </a:r>
            <a:r>
              <a:rPr lang="en-US" i="1" dirty="0"/>
              <a:t>Lottie’s Princess Dress</a:t>
            </a:r>
          </a:p>
          <a:p>
            <a:r>
              <a:rPr lang="en-US" dirty="0"/>
              <a:t>P Duff </a:t>
            </a:r>
            <a:r>
              <a:rPr lang="en-US" i="1" dirty="0"/>
              <a:t>The Princess and the Pumpkin</a:t>
            </a:r>
          </a:p>
          <a:p>
            <a:r>
              <a:rPr lang="en-US" dirty="0"/>
              <a:t>P Edwards </a:t>
            </a:r>
            <a:r>
              <a:rPr lang="en-US" i="1" dirty="0"/>
              <a:t>Princess </a:t>
            </a:r>
            <a:r>
              <a:rPr lang="en-US" i="1" dirty="0" err="1"/>
              <a:t>Pigtoria</a:t>
            </a:r>
            <a:r>
              <a:rPr lang="en-US" i="1" dirty="0"/>
              <a:t> and the Pea</a:t>
            </a:r>
          </a:p>
          <a:p>
            <a:r>
              <a:rPr lang="en-US" dirty="0"/>
              <a:t>P Evans </a:t>
            </a:r>
            <a:r>
              <a:rPr lang="en-US" i="1" dirty="0"/>
              <a:t>Princess </a:t>
            </a:r>
            <a:r>
              <a:rPr lang="en-US" i="1" dirty="0" err="1"/>
              <a:t>Prissypants</a:t>
            </a:r>
            <a:r>
              <a:rPr lang="en-US" i="1" dirty="0"/>
              <a:t> Wishes the World Pink</a:t>
            </a:r>
          </a:p>
          <a:p>
            <a:r>
              <a:rPr lang="en-US" dirty="0"/>
              <a:t>P </a:t>
            </a:r>
            <a:r>
              <a:rPr lang="en-US" dirty="0" err="1"/>
              <a:t>Funke</a:t>
            </a:r>
            <a:r>
              <a:rPr lang="en-US" dirty="0"/>
              <a:t> </a:t>
            </a:r>
            <a:r>
              <a:rPr lang="en-US" i="1" dirty="0"/>
              <a:t>The Princess Knight</a:t>
            </a:r>
          </a:p>
          <a:p>
            <a:r>
              <a:rPr lang="en-US" i="1" dirty="0"/>
              <a:t>Princess Pigsty</a:t>
            </a:r>
          </a:p>
          <a:p>
            <a:r>
              <a:rPr lang="en-US" dirty="0"/>
              <a:t>P Gardner </a:t>
            </a:r>
            <a:r>
              <a:rPr lang="en-US" i="1" dirty="0"/>
              <a:t>Princess Zelda and the Frog</a:t>
            </a:r>
          </a:p>
          <a:p>
            <a:r>
              <a:rPr lang="en-US" dirty="0"/>
              <a:t>P </a:t>
            </a:r>
            <a:r>
              <a:rPr lang="en-US" dirty="0" err="1"/>
              <a:t>Goodhart</a:t>
            </a:r>
            <a:r>
              <a:rPr lang="en-US" dirty="0"/>
              <a:t> </a:t>
            </a:r>
            <a:r>
              <a:rPr lang="en-US" i="1" dirty="0"/>
              <a:t>Arthur’s Tractor: A Fairytale with Mechanical Parts</a:t>
            </a:r>
          </a:p>
          <a:p>
            <a:r>
              <a:rPr lang="en-US" dirty="0"/>
              <a:t>P </a:t>
            </a:r>
            <a:r>
              <a:rPr lang="en-US" dirty="0" err="1"/>
              <a:t>Gow</a:t>
            </a:r>
            <a:r>
              <a:rPr lang="en-US" dirty="0"/>
              <a:t> </a:t>
            </a:r>
            <a:r>
              <a:rPr lang="en-US" i="1" dirty="0"/>
              <a:t>Ten Big Toes and a Prince’s Nose</a:t>
            </a:r>
          </a:p>
          <a:p>
            <a:r>
              <a:rPr lang="en-US" dirty="0"/>
              <a:t>P Grey </a:t>
            </a:r>
            <a:r>
              <a:rPr lang="en-US" i="1" dirty="0"/>
              <a:t>The Very Smart Pea and the Princess-to-Be</a:t>
            </a:r>
          </a:p>
          <a:p>
            <a:r>
              <a:rPr lang="en-US" dirty="0"/>
              <a:t>P </a:t>
            </a:r>
            <a:r>
              <a:rPr lang="en-US" dirty="0" err="1"/>
              <a:t>Heide</a:t>
            </a:r>
            <a:r>
              <a:rPr lang="en-US" dirty="0"/>
              <a:t> </a:t>
            </a:r>
            <a:r>
              <a:rPr lang="en-US" i="1" dirty="0"/>
              <a:t>Princess Hyacinth</a:t>
            </a:r>
          </a:p>
          <a:p>
            <a:r>
              <a:rPr lang="en-US" dirty="0"/>
              <a:t>P </a:t>
            </a:r>
            <a:r>
              <a:rPr lang="en-US" dirty="0" err="1"/>
              <a:t>Hirshfield</a:t>
            </a:r>
            <a:r>
              <a:rPr lang="en-US" dirty="0"/>
              <a:t> </a:t>
            </a:r>
            <a:r>
              <a:rPr lang="en-US" i="1" dirty="0" err="1"/>
              <a:t>Sassyfras</a:t>
            </a:r>
            <a:r>
              <a:rPr lang="en-US" i="1" dirty="0"/>
              <a:t> : the True Confessions of a Poodle Princess</a:t>
            </a:r>
          </a:p>
          <a:p>
            <a:r>
              <a:rPr lang="en-US" dirty="0"/>
              <a:t>P </a:t>
            </a:r>
            <a:r>
              <a:rPr lang="en-US" dirty="0" err="1"/>
              <a:t>Holabird</a:t>
            </a:r>
            <a:r>
              <a:rPr lang="en-US" dirty="0"/>
              <a:t> </a:t>
            </a:r>
            <a:r>
              <a:rPr lang="en-US" i="1" dirty="0"/>
              <a:t>Angelina and the Princess</a:t>
            </a:r>
          </a:p>
          <a:p>
            <a:r>
              <a:rPr lang="en-US" dirty="0"/>
              <a:t>P Howland </a:t>
            </a:r>
            <a:r>
              <a:rPr lang="en-US" i="1" dirty="0"/>
              <a:t>Princess Says Goodnight</a:t>
            </a:r>
          </a:p>
          <a:p>
            <a:r>
              <a:rPr lang="en-US" dirty="0"/>
              <a:t>P </a:t>
            </a:r>
            <a:r>
              <a:rPr lang="en-US" dirty="0" err="1"/>
              <a:t>Ipcizade</a:t>
            </a:r>
            <a:r>
              <a:rPr lang="en-US" dirty="0"/>
              <a:t> </a:t>
            </a:r>
            <a:r>
              <a:rPr lang="en-US" i="1" dirty="0"/>
              <a:t>T is for Tiara: A Princess Alphabet</a:t>
            </a:r>
          </a:p>
          <a:p>
            <a:r>
              <a:rPr lang="en-US" dirty="0"/>
              <a:t>P Isadora </a:t>
            </a:r>
            <a:r>
              <a:rPr lang="en-US" i="1" dirty="0"/>
              <a:t>The Princess and the Pea</a:t>
            </a:r>
          </a:p>
          <a:p>
            <a:r>
              <a:rPr lang="en-US" dirty="0"/>
              <a:t>P Johnston </a:t>
            </a:r>
            <a:r>
              <a:rPr lang="en-US" i="1" dirty="0"/>
              <a:t>The Princess and the Black-Eyed Pea</a:t>
            </a:r>
          </a:p>
          <a:p>
            <a:r>
              <a:rPr lang="en-US" dirty="0"/>
              <a:t>P </a:t>
            </a:r>
            <a:r>
              <a:rPr lang="en-US" dirty="0" err="1"/>
              <a:t>Kastner</a:t>
            </a:r>
            <a:r>
              <a:rPr lang="en-US" dirty="0"/>
              <a:t> </a:t>
            </a:r>
            <a:r>
              <a:rPr lang="en-US" i="1" dirty="0"/>
              <a:t>Princess Dinosaur</a:t>
            </a:r>
          </a:p>
          <a:p>
            <a:r>
              <a:rPr lang="en-US" dirty="0"/>
              <a:t>P Keller </a:t>
            </a:r>
            <a:r>
              <a:rPr lang="en-US" i="1" dirty="0"/>
              <a:t>Sleeping Bunny</a:t>
            </a:r>
          </a:p>
          <a:p>
            <a:endParaRPr lang="en-US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Benefits of Reader-Based Collections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b="1" dirty="0" smtClean="0">
                <a:solidFill>
                  <a:srgbClr val="FFFFCC"/>
                </a:solidFill>
              </a:rPr>
              <a:t>Easier for patrons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Easier for library staff doing reader’s advisory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Opportunities to highlight quality books</a:t>
            </a:r>
          </a:p>
          <a:p>
            <a:r>
              <a:rPr lang="en-US" b="1" dirty="0" smtClean="0">
                <a:solidFill>
                  <a:srgbClr val="FFFFCC"/>
                </a:solidFill>
              </a:rPr>
              <a:t>Shows we understand and respect our readers</a:t>
            </a:r>
          </a:p>
        </p:txBody>
      </p:sp>
    </p:spTree>
    <p:extLst>
      <p:ext uri="{BB962C8B-B14F-4D97-AF65-F5344CB8AC3E}">
        <p14:creationId xmlns:p14="http://schemas.microsoft.com/office/powerpoint/2010/main" val="126233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.bp.blogspot.com/-X-pFbMDwUoM/U2XITHz0PYI/AAAAAAAABZc/Fs-lupdZWao/s1600/Little+Red+Hen+ro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881" b="38042"/>
          <a:stretch/>
        </p:blipFill>
        <p:spPr bwMode="auto">
          <a:xfrm>
            <a:off x="685800" y="2206639"/>
            <a:ext cx="23105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.bp.blogspot.com/-XIarFLL-Eew/Uj5ZYb7panI/AAAAAAAABFo/ppKg0Mo7o_w/s200/Lets+Sing+a+Lullaby+with+the+Brave+Cowboy+-wol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04688"/>
            <a:ext cx="2809875" cy="307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4.bp.blogspot.com/-nsfBuwqa4Lg/T0La9tbPX9I/AAAAAAAAAoI/agPlqiPXyVs/s1600/Raven+-+rav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078138" cy="30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Puppet Time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7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cans\JPEG0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3180" r="14449" b="10114"/>
          <a:stretch/>
        </p:blipFill>
        <p:spPr bwMode="auto">
          <a:xfrm rot="5400000">
            <a:off x="4605397" y="641214"/>
            <a:ext cx="258068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contentcafe2.btol.com/ContentCafe/Jacket.aspx?Return=T&amp;Type=L&amp;Value=9781423119906&amp;userID=WCL68133&amp;password=CC656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882" y="1255870"/>
            <a:ext cx="1699132" cy="24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Scans\JPEG0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" t="1985" r="15012" b="21229"/>
          <a:stretch/>
        </p:blipFill>
        <p:spPr bwMode="auto">
          <a:xfrm rot="5400000">
            <a:off x="4375606" y="3722011"/>
            <a:ext cx="2620376" cy="342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ontentcafe2.btol.com/ContentCafe/Jacket.aspx?Return=T&amp;Type=L&amp;Value=9780060239596&amp;userID=WCL68133&amp;password=CC656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24805"/>
            <a:ext cx="1699132" cy="240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Without Levels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7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data:image/jpeg;base64,/9j/4AAQSkZJRgABAQAAAQABAAD/2wCEAAkGBxQSEhQUEhQVFhUXGBQWFBcVGBYXFxcVFRQXGBQWFBQYHCggGBolHBQUITIhJSkrLi4uGB8zODMsNygtLisBCgoKDg0OGxAQGywkHyQsLCwsLCwsLCwsLCwsLCwsLCwsLCwsLCwsLCwsLCwsLCwsLCwsLCwsLCwsLCwsLCwsLP/AABEIAPsAyQMBEQACEQEDEQH/xAAcAAABBQEBAQAAAAAAAAAAAAABAgMEBQYABwj/xABJEAACAQIDBAYFBwkGBgMAAAABAgMAEQQSIQUGMUETIlFhcZEHMoGh0RQjQlJTkrEVFkNigqLB0uEkM1Ryc/AXRGODk7IlNKP/xAAbAQACAwEBAQAAAAAAAAAAAAAAAQIDBAUGB//EADQRAAICAQMDAwIEBgIDAQEAAAABAhEDBBIhBRMxFEFRImEVMlKBBhYjQmJxofAzkcGxJP/aAAwDAQACEQMRAD8AoGAVAeZ4dlq4B9FjzEjJwuaGKETnY20oRZLwFSbC9r218aiycEHPUSyhWeiw2ndJRYbAF6A2HdJQRcAmSmmR2HGSnYbQvLc3p2R7ZxkosNlHdJSsW0HSCnYtogyUWG07PRY9pwekG2xWaiw20BpgoudKaTfgT2rywJODwNN7l5IqSl+UdzCo2WqMfdcgzUWJwDeiyPbFLibWv8CLdlSUijJiHPyy/wBd6nuMPYx/A3ieXcAKps6/iJGTQa9tTimytyUfLJT4GQLnMcgX6xRwv3iLVN45GaHUMDdXyNdEcqvlbIxKh7HIWAuVDczoeHZUXjklZfj1eOWTYvIgiqTdQAtKx0wmmOuCTgdmyzX6GKSSxscikgHjYtwB17athhlJWc/P1HBhdSfJbQbj45tegyf6kkY9ysxqz07XuYZdcw+3JF2tu5icMuaaEhPrqyumvaVN19oFKWnaLdP1fDkdeCpy1n96OuqaTQFFxTYlyKKUrG1wALTTsW3ixbYZ8gkyP0ZNg+VshPc1rVY8ckroxLWYXk7d8jWWoWbNtHFaVhQuGIswVQSToAOZqSV+CGScccXJmtw+6HRxLLOQxdgiRq4Veka/Ro8ovYs1lFuZAvWjFg3Pk83qetbW+2uRe8GyYwMIMPhlJkjMj9KbRjMB1ZC5BJ0ItcHU6Ve4KHgwY9ZPO7yMewW68MeDkxU8LSPd1jhw5ZgpRiloypOhKMxYkgA+yko7/IT6jPE6xPj7lbjt1wy58MxaxylGIzFwgeRYj+kK3sdNLHsqnJga8HV0fWd/GQzmQ8Kze56CLUla8HEUrE07GJeXjU48lGVMazDtNW0jFciwkNU1ydBuomy9H+xY+ikxs6hljz9EG1AMd88luF73UHllNbccdqs8t1PVSnl7cWVX57YzpDJ0gyk3EJVDHl45L2zcOd+PlUXn+qjYukxlhvxI0vpFnSXAYKWNcqvIjBQAMoeBzlIGlxexqzN+SzndKjKGqqT5POmrmcs9xurkNFD7iYlaPA1wW+6+25MJPEVkYRNKnSR36jByEZiDwIuDcdla8GWV7Th9V0GPJjlkrlGx9LrMBh7MwBLiwJAJygi4HHQGrs8mkcXoenhlyOMkiJ6MdsFnfBzHPGyM8YfrWsQHS54qQw08aMGTcqZZ1rRLDLuQ4MpvHso4XFSw/RDZov8ASckpx7B1f2azZ4VLg7XSdX3tOl7orOkUA3PDj2DxPKqu1N8nQ9RiTqUkmOCou/BfSfN8C4sM7g5EkccCURmA9qg1ZHFIxZtZgi9rkbbaG2HbZTxYmJYHZEihXg0hFruITYoot+Nb3kqPKPJY8DlqksTvm7/cwoFcxu2e5UaqwMKQ5cI1Gy4hhocwEbYyVA8MUt8rQsbFQRqHcBrHw7a6GmxV9TPGdZ18pT7UPC8noW6G7K4SJlbKc7KxQaomX1QpKgsf1mGY2F+Faml7HBltbMf6QGOJ2tgsK6EREMM3IsdZDxt1QEF+ILnjT2cFuPPPF+Vmi3WwLYRnE2aNHssMRfNEMoPSsFtZSzXc+JqHFUVzlKct03yWmK2MkLSYnDQhpujkyxghUdmYMSOSsSNWHHnSTryL/R5VtRWmV5WCDEIf7QkfqgMTkY2JswsAw5Zl76yanFX1I9N0LqDl/RyfsUxrIz1SI2I4VKBTlRAt4+dXmIt2OlVLyXP/AMZ6lDAE2AwH+ElY+Lxlm95NdCP5TxM5N6u/8v8A6eY4fDPIcscckhAuRGjvYX4nKDYVgUJSVr5PZZdXgwpdx+UWcmFx7QrA0OJMSMWRDA4sSSeOW59Y860vuzjto5OKeihkeRS5JW6WxI5opsZib/JoAxy6gyMq5mHbYCwtzJI5UYsDjzIWv6nKbjhxe5N3cgg2i0kBw8WHkyGSF4bgqAQCr39fiNTxueFSTjPhIyZ5Z9E4tybsyEsbKzK2jKzIw7GUlWHmDWLLHbJo9dpM3dxxmvcam9U92vtGooxOpoWuTlhkvsemel57w4NvrSEj2wsa36jmMjyPQ5bdVRldwnI2jhu9pB7DC9ZtP5Oz16P9CzT73bI+VbWgi5GINKRociOb+eg9ta5Y7Z53Sat4MORL3ortrbzPhsb0OHyphoWjiaIIuV1JXpSdL3sbDXlreq3kUZbTVj0Ky6d5pvkTvTuyibSw8MdlixJByrpkKt88FHIEFbdhJoeJOSkLT9RyrTSj8EbezbM8GOkiw8hijw/RLDGl1js0KSHOg0e5cjXl2HWjNPZNUW9P0cdVhlOfks/SJhopYcLj4gAZwgbSxdXiLoW/WXLb2mjOvpIdEn29S4GGtXNPayiP4HDdJLGn1mVfYWAqeNXKjPrMnbwyf2PVdmbEVscZPlaTxpqMMcjGFlsqlLE5ANR6oJPEmuvF8UfNZycm2/c2RFNKys879I2PwkSljZcVhsksVx1nVmAkjDm+YMoZSO7uohK+C/tZHHf7Fxult2HEu3RZnsis8hYlVLcI0DEnTn2kVB8SoU8TxxUn7mroasqfBg979oTrio8NkQYSZcruFQMXkzKAGaQa5ut1VJ04a3puNxdmjTzcMsZL5PMGW2h4jQ+POuPLyfSYvcrImIWpQK83ghWq8yF0V6vsqq6Ze0nHaeqbEIn2JlGpOHmiP+ZFZCPMV0or6DwmovHqXfyeWYXaMsIMkMjxsV9ZDbgCRfkefEVjhklCW09ZqNNjzYrny64PV9/9oyJs5XRmRnMIJXRgGF2AI4dmlbZN0eU0eKOXPtfgzuNcQ7vxqg0kaNW/bmu34W9tR8QbLsMf/wC5R9kyL6KMOTjXe2iQkE97uth+4ap0q8s6n8RTScYozG2JQ+JxDjg005HgZWsfwrNm5mzt9Ki46aK+xElHVPgargrZtzq4P/R6Tv8AR59l4SQ8VOHP348p/GullW6Lo8J0qdauP+zP+jXAmTGrJbqQq7M3IMylFW/bZmPsqjTQfk7HXdTBx7afJot19rLitsYqRfVWAxx/rKkyhmHcWvbutWmMrlRwM2Bwwxb9zB7UBfGzD6TYl0A72nyL+IrK1eQ9HjlGHTv9o2PpHlf8oYEYcZpkVmReZLOpS/cRDJc9l61Nv8qOBpoRljlKfghb24vB4qUM8rwzoBHLkjaVGK8QrDiVYsL6A68RaoZdras1aL1WK+3G4sg7W2g2ObD4TCRMIoRlhQkZmKplzuTooVQRqeZ4k1CT7n0RNmlxLR/18/FlNjsE8DtHMuV1tcXB46ggjiCKw5Mbg6Z6HR6yGohcCRsGQLiYCeUif+wp4Pzh1GO7BNfY9C3ewvyfaeIvCI0mLqkhm6VpZAekOa7/ADfU1CBeHPSu2qo+bG8NJCPIfTLgRicds3CghTMZOkIC5sqlcjMTrlHzul+2nCKSslGbTq+DbbiYKKDD9DGczRlkZyqqxGdjGGA+quUeznUOG7HPI58M0xpEP9nn+9M4baMKXVcvRlS0Je7I2aRBMFJUlJF5geN6b/KyzHzJL3s83xLZmY9pJ8zcVxZvk+l4lWNIiYhdNKcAzflINqvMO5FyeAqj2Na8mu9He8aYcvBO1opDmRj6quRZg5+iCANeF63YMiapnluraCW7uRQ3j9yo45C8mJgGDvf1j0hS9+iCgWbTTMDfuqThHduKodSySw9lRe7wTd9d58PjMFaFiGWZB0bjK5UfSC31FiNfO1SySi48FXTtPkx6lWip2DtiB8JJgcWxRC2eCYKWCNmDWa3Drgm50s1qhjyQ20zoa/p+bBnWfEr9xxNtRYHDyQYSUzzynrzBSkca2ygKDxaxPC+puTQpRj4KY6XUa7NvyxpEF9l4T8nrPFMxxCdD06E3GaU2KZCNLHNYjjlpZILZaLtJqdTh1HZ9vgqcF0PSL8pErQ2OdYcudjYWF2IsvG+vOs+ncU/qOz1RaiWFLB+5ttp7+4aWIwnBO8VlASRkVeoQVuFLHSwrS9RGJ5zH0TUNqSdMzuP3pkeIwQxx4aE8UhFi3cXsLA9wB76qnqf0nVwdESlvzO2Qt3tqthMQkyC+W6uugzRsBmUcgdFI7xVeLM0+TZ1LpvqMOyHsaJ9obNGJOMDTu5bpFw/RsAJresXNlAB14kX11rVvhH6jzq0+scVp9vBA2XvBKdpLimj6WRyYxEnHIw6qxk2Fxa9zbi3C5tDHmc5mrW6COn0fL5LrbE2xumkzxTdJmPSdEZQmc+vbK+S97g5ed6skoOXJh08NbLEnC9pGxmBhghXaGy53+bcIyyXa2bqkEOAw4jQ8qc4xit8ScJZdTnWDUGWx2MkmkaSZs7sQSbADQWAAHAAVz8mbueT1ei0cNNjaiNA21HKoXtZrnHcmn7o9N2XtXDSCLERrCcS2VZWklCLG6pkd2jLatlGUELciwuBXWxtuKZ831eDt5ZL7mvXbOHP6eG/+onxqxGSjxXffawi3hgnkyyRBYlitJZBe4JZlv1QzkkdnbVseYiPRMDtIrjArdEqu8gEnSoWZFiLaAGxGdhyW1jpeqiVF1sva7vJMsojRFa0TBwS666+QBqDFRidrznDriWlUdLI7pDIspYSJJe7mIm0bKoVbr2gcqhnltgdTpWlWbUJfuYY1yGfQKSRFxJ0qyBVm/KRPP31cc8tuQ8KpNyQLaUJ0DipeRnowOQ8hUt78EFgxp7tqsJFQss2R+AiolyimqARTtsHJLhjglbJkv1A2ewAF2tbMxGrEAkC/C5q15ZKO2jHDS4ln7q5k/wDgaJqtm2ErukGkFAYUA1fAnOPfa9ja51ALWte3K96seOW2zM9RjWXZfIsmq0aVwi23W2ouFxUczqWQBla3rKHt1lHO1uHYTWjDkSfJx+raSefF9HlFjj9nbPd2kjxzIjMWKGFnZcxuQp0PEniDWiUMUuWzkYdTrseLtKHJD2rtSPoFwuFVxCH6SR5P7yZ+RIHqqNNO4aDnXlyxUdsTZ07p2WeX1GV0ynrFR6P248BphM1u7GGkbDQtCUur4nMGZQM3TkrnUnUWB5Guot2xV8HiMzx97IsnyXBlxbtkMcd1AbRIwpPe1/cOPsqN5KIdjSVdklosb9lhiLjikfautu+7eVSi8iK3h0v3O2nsqZhh2EURcZjIFWNVvnGUMOzLcX19+g3MhjWBbk1x7DE+BxLcMFhjzF4ohezaZuNtOXZzqLeS/BKOLSf3NlHv1hMkUJbDxQt8pZVaONELR9A5AJXXiBfvHhRkcnie5GzpMccdXF437cmWNcv2PYx+5ExHCrIFebwQ+lq4w8FweA8KpNsQLSZJDbUhiaZFuhcUZZlVRmZiFVRxLMbAD/fbUscHKVENRqI4Me9m4xuysNsuBGnRcTipPVR9EFgM1hrZBprqSSOFdBxjijbPIrUajqGZxg6RH3Yjwm0ZjFiMKkUgBdTAXSORVsGV0vx1HiL+FGOan7E9dh1Wgpb7i/8Agz286qMZiQihVEhVVUAAZVCmwA7QayaprfR3uiJrTL7lZas51pNAnayk9gJ8talBXKiuT+iTXwetY7Z6Q7FMZAsMOhY2GshCln/zFrm/fXUcf6Z89x5ZT1SnfLl/9PJzXJZ9Ex8x5FUWvcdLyCk+R7Yt3VCqVDpN8nCmD/4CaAoafCoTcopPeoNTWWa8MonpccnbigfIo/s0+6vwp93J+oi9Hg8KKB8ij+zT7o+FHdyfIvQ4fg75DH9mvkKHmn8i9FiUlS4CMFGOCKPD+lPvT+RLQYefpHFgUEEAX7aj3JuLTZPHpIY3uQ6TUPY0eCJihpU4lOXwV9quMVIu+VUmxAFIkNmihNh4UvALm7Nd6LcFnxjSHhFHcXt6ztYHxsG8zW7Sw9zzX8QZ6UcfsR/SRjukx7rfqwpHGO5mXO5/fQfsio6uTbSRb0DHGOF5Cm2BtU4XERzBQ2XMCuYLcMpHH2+6o4W4S5N/VNO9VjUYtD2ytnSbQxbqnVMjyyux6wjRnLe3iq1NQ7mRsyPXLQ6dQ/urgsdnbO2fNP8AJgcSrlmjjnLKVd1ve8YWyg5Tbt7eFWKEG6MMtTrsWPvOXD9ik29sl8NLJh5bFgLqRweNr5XA5cCLdqn258mPZOzs6PqHqcDfvRut9Nq//E4RQdcQuH4fUWMSOfDQD9qtmWVYzzXTtPv1leybPOa5J7yKoUOHhQBwoJI4UAG1ABoAIFAhQoADUDBSA4UAEUxMJ4UEWRcVwqcCrN4K29XGOi9bgKpNSEX0oGBaQ6ATQ+STV+D0H0QAZsWefzNvD5z+NdHTL6Dx3X+csV9jI71NfHYprBvnybMLqcmUAMt9R1RVOadTOn07C8ugUIumbfcjD4XGxSNLgcIrRvlJSFACCoa9iNDrWmDjJWcLWxz6bL21Nv8AcieiiRZZsdKI44sww+WOIBURT0ugAA42F/CpYpLmiOuxzx7FN3xZ5/s8tG8ZvZ43Qk/rRuCfetYIvbl4PT5IQn0/x7G+9LsK5sLJ9IiRe+3VYe/8a1alfSmcTobe+cV8GW27tFZYcBGjBuhwkIYA3yyMihlPYRkAqrVStJHQ6PgankyV7lSDWE9KE31oA4UEkGgA3oANAHXpAGgDqABQBwoAJoEE0CZExXCrIlObwQqssyF3IOqKrNMRk0DDakSEEUhx4s1Po02osGLKOwVZlygk2HSK10HibsK26bJ7HmuvaVuMciBv3sCaPGSSJFJJHMc6mNHezEAOjZAbHML/ALXcallw7nYukdRxYsGyfDNbu/gzgNmuZFIlcPI6Ei6sRZQbcwoF++9XKoQo42aT1Opbh8mM3E2uuDxGaQhYpF6N2OgXKboxPZckHsvVGDLzTO31bRvJjjKHmKJu1dzpjjCYwpw0j9L0uZciIzZpM2t9NbWuDccKl2lu3GPD1RLSdiS+rwN73Y07Qx0cOGIZF+bjP0S+rSvmHFAEtw+ie2lk/qNRRZoL0eGWfIvPgrN5N3JcEUErIwcMVZLjVbXBB56jWqc+JxZ1OldRjnk4JUyltWU7osUBR1BIUooEcBQAbUACkAqgAUAAigAGgBRoEdegTI2J4VZEpzeCvzeFW0YrL5/Vqk2pDKimyN8nGkTsSaAEEURk07Q544zjtkuC7j3rxqRiMYlwtrcELW/1Cub31pWolRyH0DTOe/n/AEV6bUnUOBKxDghxIWcH9YXbQ6nzqDz/ACWy6Xjb/pKmRy3+zwt4VTu5s6Kw3DaAscuS5yccoJy/c4VLvSqitaHBe5xVjuDxTwyJLE2V0N0NrgaEEEHiCCRbsJox5XF2R1OhjqIbJ8L2Je2tuz4t1fEFTlBCqilVW9rkAkkk2GpPKrM2bcZtD0qGl5i7ZXkVnOq2ECgEcKBihQIIoAHOgA0gCBQADTA4CgAUAEUCBagCNivVqcDPlIVhVpio9Ub0bTW/vo/Jqt9K6s5K/iCH6WMr6NZ/tYvJvhS9O2H49jX9rAfRriPtYv3vhR6Zli/iDH+liT6NMT9pD5v/AC0npmH8w4v0sb/4a4r7SHzf+Wo+ml7Fq/iLAv7X/wB/cDejbF/Xh+8/8lP0kx/zHh+H/wCkA+jbF/Wh+8/8lL0kx/zHp/ZP/v7if+HGL7Yfvt/JS9LkH/MWn+GD/hzjP+j98/y0ekyB/MGm+GJb0d4zsi++f5afpZjf8Q6Z+UxJ9HuN7Ivv/wBKPSzH/MGl9kxJ3Axv1U+//Sl6eQLr+nfyH8wcZ9RPvihaaT8Auv6dfIPzDxv2a/fX40/SzH/MGm+4DuNjfsh99fjR6WY/x7Tfc78x8b9kPvL8aXppkl13TfIk7k437L95fjR6aY/xzS/Ik7l437H95fjS9NkH+OaX5O/M3GfYnzX40vTZPgPxzS/In8zsb9g3mvxo9Nk+B/jek/UJO6GM+wf9340enmSXWdK/70JO6eM/w7+740uxMf4xpP1oH5qYz/Dv7vjR2Jj/ABfSfrQn82MX/h5PIfGl2Zh+K6X9aIeM3cxQXWCTnyHxpxxyRXPqOnl4miu/IOI+xfyqdMz+sxfJ9HW0rqu9p4izhUI3QHVKwoFRbY7Z1Lz5FbFVOl8hbONKl8hbBaltXyO2dSa+4rZwoSXux2zjUqXyK2Nlr1W22yf7jgqxJog39w0+Q/c40+RHClyOgMai9wUEGpJsA2qasRxFDsds61KhPyJNVMZxoYCDVVkir20fm2qqRoxMznR9486OC6jd8q2vwYBIqC8CFGpJAC9KxnUCDToBsyWBJ0AqK5dCk9qsqJ9vW0Rb9hPwq9YzM9QSNj7QMuYNYEcLaXHbaoSjRbhy7ixJqsuQjpF7aAs7pR2HyPwooW4cWppBYQakLgzPpA242DwjSxkBsyoCRcLmOp105c6rySf9pr0eGGTJ9Z5ZhvSRiUYH5Sj9qvlsdfZ7qz7sx3p6TQvizRxel7TrQx+Il4+Ay1Ypyrkwy6Xjv6chu90tu/LYRL0bRgkgX1DD6ym2q1pxvg5mpwLFKky8FSRnuw0gBSYwWquuQAajIaGnqokis216hvVUy+Bm7DtHnUNxdtN0riwNdC7iYKOBzDQ1CLBoWKmhHWpUB1MDr0wKjeKdlQAWszW8dL/iKcFyZ9TLbEoDMOftq5mKLL3YOGKgswtfhfjaqsjNmCNFnKQNSQO8/wBarpl7kkJgkB4MCP1bcuPA0UNc+B6RgASdAAT5VJjo8t3k9LcallwUYlI06WS4jv8AqLxa3sqPgtjjMlD6TtpBieljIOuQxJlHcLdax7yaTbLo4o+5G3t35xOPhSGTo41BDPlBIkI9W4J0A42+FCteUEcTu4lRuVtaHBYieXGRmR+jK4YiPOgkPMpcC3Dvq9u1wU5IzT5JuHx+Eld5JsIVd3DBozkFgIxYRK4UAkSMwIN82hFVSaLMbyR5i6PRdiekPY+FYxp00GYi5dZGTuPrtlHsqWOPHBXmlOT+o9NhlDqGU3UgEEcCDqCO4ipLwVC6YjqixnVEAGq5MaEGqyRT7YXqk+At7aqkXQKfoV+rVdFu42EXDQWroRj9JiYQgqKjQBvRYBFMQxi8UIxc+wdtSSsjKW1WVzbZJ4L5/wBKmoFXeH4sUk11ZeV7HWk1TJRccnDD8hiuD0YGXmQNPGoybaHHFCx0YlGuqupYcgQTe3Z7aVP3EskaaiedYiSSRyCWdrka3J0PZWhUcd75zaZO3Zx4ws0/TXjUhcoOmYgA5svLQ29lRki/T5djp2WG0t6IcTDLGI5mjdGRnUhRZgQcr6661HaXvWpP8rPKcduhEsDnCySvILCNXaPIBfXMwF+HDhT2WXw18WvFFbsjdCRgGxTuoJYCKOwclb+sx0UHKbcb3HCntSHPXJEnY24M7qr5QpkJ6ISEliOPUBHADnpWaeSTZ0cc4JeRzbm5eMwydJPCSgNy0Z6QL3tYXUd9rUKLon3E2UAsRcEW11voO+9Jplm5EjYmDTGYmGEAMWkVTa18t+uRzAC3p1JFOSSo+ooIggCqLBQFA7ABYD3Cr0qRkY5SbECo2M6ogA1CQ0NuarJFRtl7LVUmaIIqet2VCyRsIzpXQg/pMTONRbA61FAdTD3M9vWpUJIPVBKsP83A+6pwfJl1EWlZWQyBhoezxq0zRkmXOw47sWsdBYHvJ18ahI14Y07LLFqsiOhvldWVuPqsCpt361TdF75PNmE2CkAKTFktkdY2ZZF4CzgZRccQbW8quTi0cp4skJ7kWMO2sbiepBB0V/WYAj2lyLD2XoXDLd2WfhUSPzJbNHI0uZwbvmF1zE+sF+kfHxolMnDST8s7eLH4LB64zENK9iVjBuxtxyovq+2wqLyMujok35PKd6t5RiW+ahTDIOBW3THvaXl4DzqPcZrjo8a8nbv4klJFmxKakMvSJKWzAAAh4xp6vfR32VZdDB+D0HdvamEw1sRisfC5ylUGZM5Cki4jXrW04d9SU9/sUQ0zxy5LbAelDBSyZD0iqxARmW6vmNhwJtx51Vud0bnidWi2/MfAdKZvksee+bh1b9uTh7qmuSG9+C8hwMaMXSNFZvWYKAT4kVOiNkmmIFRYzqQAqLAS1VyGhDVWSXkpdri9vGqpGiAzk7/xqBYaKNtK3Qf0mKQQaViF1bEQCKGgGZ4VdSrC4PEGquUxTSkqZRYfdjLJfP1BwH0vC9XqfBmWmp2WW1Jehh6ulrAdwqKdstlLtxKzCbTe69a4vwPfpxqcoKinHlbNAX1041Rx4Rqu0cL91Pd8jr4MH6YNvyYbCokLZGmkyMwNmCBSxtzF7AXpp2Txx3Pk8QxIUNfNa+tzbMb9vfrUbZqUYot9ibpYrFG8EBbXV5CEVb9ubW3gDS315By2lbjH6KaWFmRmj6paMkoW5qpIF7HThxBqWy1YRzJ+x2G3fnxkgWLDu3a5GRALX1kYWvp76fdhjXMkQm9zui82j6PMdhsMJyYnEcbySorjPGFF+PB9BfT31FZcc3SZDdJex7P6NWlOzsO07ZmZcykm56NjdMx5mx94qUfJVJ34NQKtIHUpeAOqFjAKVgCosAXqAxLGoskin2qotr21VI0QItzUCdo0UZ0rVF1ExyCaa8AKBqakJo4mk2CIuKxqxjXU9g4+PhU4wsqnkSI0G2ATZhbw186coUhRyWS8XAJEKNwbSq4uieSO5UVeF2QkB6RnuFuetYKB2mpPIU49LtdnS7dBF4luDwZtAe8DiRXJz9QjB0vJ0ceBy8lDvdvJJhsHNiL6ooyjlnZgqX7RmYeVZtNmyanMoyZZkxRxxs+fIZZMVI02IkaQkkkuSTcm5AvwHcK9JlrHFRgUY4+5PhI0MagW0zEcTfS3bVDNJb4TenEYZxKJ5WCFQy5+qyhrFSvDn7KcYpvkhkVo2Ho02FIoXEYhIwPnTErRo0h6STP0ruRcNyFiNLVzOodQUfoh5FjxcG6M1cJy3eWakkde+nb3DWhScfysXHwScPOyABDYDgBwA7LVohrckCuWFSJ8O1iPWF+8cfKujh6s/GTwUS09eCwgxSP6p9nPyrpx1GOauLKHBryPitCaaIgqDABNQbGCoMBLGokkU22j1aqkaIeCB0w76VAacHStCM4TTYhSmmhBNSYmjEY+ZlxL5zbXq34EcrVpjTiYJ3u5HFlBsL6jl/SnLxyEGr4NVEpyKDcGwv8ACsslb4N8Py8ma23iunl6L9FERnHHpJeIXvVND3kjsrl6/UbFsTqzXp8V8sSWrhNt/c2DW09npiYJIZPVkUqe6/AjwNjVmnzyw5VKvBVljuVHhMuzzEzwMLNExRxa1yp496niDzBFesU1tWWPNlEfp4H9nxdJKseYLwLH6q31sOZtwFK35ZKjWbh7piUieZT0KsTGjD+8N7hj+qNPE1ztbrNq2xfJOMT00nyrgttq2WrgTIacbqhopNpbyQRELcu3YmtvE30rbh0GSasolqFF0Iw+98B9fMg+sw6o8SDp41Zk6dNLgj302aONwwBGoIBBGoIPMWrmzjtdMttAIIsRoanCbg7QNKXBbYXa6BR0siIb2GdlXMeVrnWvQ6LVd3H9zFlx7WWam4rc2mVAIqDQzmNJgIkFQZJFLts6Dhx7PGqmaYeBj5C3aKjYGgOtq0ozCr1IR2WimIUTTboa5K7aWz45xYkBhwItcd3hVkJFGXCpKhrZ2wUiIJJcjUX0A77dtOUrI48EYEzaeK6KKSS18iM9u3KpNqqfCNK5PIMVvGYUCRuNPXlbi7k3dhfmSSfbWL0iyvdNF/eriBBk3vnhAkYiRARnB45SeKEc6nLp2OUaj5IrO75PQdl49Z4UmjN0cAjt10IPeCCPZXnsuOWKbjI2wkpIpt890lxq5426PEKLK44MOSSC2ovwPEVr0OteB7JcxZXkx34MXuT6PcSmIZscgEQvwkRjI1xa2Uk20N720NdTV9Rwyx1B2/8A8KceOS8nrZAAAAsBoAOAHIAV5uX1O5GpJIApAZnfDaxjAiQ2Zhdj9VeXgT+Fdbp2k3PdLwZc+bbwZHdTZHy3pJ3ZkwsZyqVIUysPWJb6KDTha9dPWans1jguSGPGpO2S9v7LWBiiksMmYZuNusLE8/Gp6PP3YPcQzQ2SIvo42riMRBNF0zIIjdFQDMc8UzKodr2AaIaDt41LJpcTdtCU5G7xGyZA3zWKxCn52wcrIl0aFEBDLci8rcwfKoy0uF8UNZZJlNtnENLFNHMF6SF16yg5HRmKrIoJuL5WBXkVNZYYFgzJR8MtlLfEa9Hm9skWPXASktFKt4SfoOqklQfqkK3gR3101FbTKj2A1BkgGoMBEgqDJIpNtH1eWtVNGiHgZz+NRGaAHStCMzQo1IVCganYUBwbG3HW38KSVif2MgrSo+RkJkJ5cD33rQlGjDJz3GrjQ5VDE3sL+POqZG2HjkzHpG2l0GEIBIaQ5Bbja13P3QfMVGKuaskuDzndPBhMIuOlUPJNLHFCjWYiNny/Ngjs6xNuRvpVGpfdk4xdbS/G0vYz2/LIiSrGAF6QBQOA1ubVo0kW4fV5KcqSfBqvRPtSNNnhZJUUiWWwZlBCkg8D3lq5HVMEp5rin4RowSW3k1Mu8WFXjiYR4uvxrnrRZH4iy7uIhzb74BfWxUR/ytm9y1aum6iX9onmiQ5PSZs5f0zHwjk/itTXR8//AFke+kRJ/StgBwaY+EfxIq1dHzC9TEye920TMsrpf50qEvoQHIC+0XFdjTYuyq+DG3vlyejY3ZjLgEwOGCKjBUmkY2KxLlL5VA6zNYjiONc3Dro1OU1cr4NPafsYvfva4USuhuAoij7zqL+9jW3Q4axc+7soyvkpPRltGCDpGkxKROWXKjg2YBSLluWjyLx+kTxrVqXPjbGxRSZ6XhduKVuMRBK11Zby5VLqXkBtlNgZXBP6qKKyLUz8Siyztp+5TY3EoEkCyrJIwiQ5TmCpGDa7AaszM7ftDsqpqWScXt8WEksaKH0fwnE7eRhqmHVmJHAZYyv/ALyV1K2xopR9CmszGdSYCWFRY0Uu3T1Bw486pbNECr6Y93nUbJ0abNcCr0Z0OoamJi6nSI2ctJMQbc+yppioYnJIa3Cy28Cet7qTCjz/ANLsLEYc/QvIp8SBp7QD5Uk7f+gT+TO7M2wseFihCfORqEVuqQNLF1PHUE9hrBk0k55XP2ZpeZbaPPt4ZGxWIjwuHGdi1rDW8jaWHcBe58a62NVEzPlnv+wtx8PBgY8M8MLuIyru0aMS7XLNcgn1m07qrc22M8t2juSYHbNgnYi/93EZFbKTYqFBAv7O+nukKhnYPouxGNxIfEQfI8MturYB3APqhQdCddTVrnSA9dX0e7NAAGBgPDitz51VuYC/zF2Z/gcPy/Rrz76luYUeT737vHDzPEynITeJhoCoa6FTyYfiKrvmwSp2PT7cnZMjy9W3WPVS4H1iKyx0uNT3JFkss2qMcuDm2ri0w2GBKKfWsSqj6Urnl2Ac7d9dGK2oqSPdtt7sRx7MOGw8a3iRLdVczBSC5OmpYBifGq535DwePDZEZcuEQNqCAiEHX6rKQD4C9Qbk+AdjW0dqZLQYcdJM9ljSMA5SdOA593dVkY8cg+fJ6x6KNzTs7DlpR/aZtZdQcgBOWMEcbDU95NRlK3Qzfmq2AL1AYG4VF+BoodvHRb9t6ofJpgQ847R7qKJ2aWRBa1aaMiYtVoCxQpoTONACJVvpcjwosBvBQMgszl+wkAEDsNtD5VJCbG9q7NjxEZjlXMp8weRB5HWlLjwFmEx3oqEl1XGSoh4gIme3Zn/pU065Ci73M9H+F2aCYgzyHjLJYtbsWwso8KHksKNSZlUasB4kCoWkOmR32xhxxniHi6fGn3EhqEvgZfeHCDjiYP8AyJ8aXfi0PtS+Bg714Mf8xH7Df8KfeiLsy+BDb44If8wnszH+FN54j7EiLtDeLZ06ZJZY3XsYNp3g20NR70Q7EjIYrdnYch6+Icr9Tpny/hf30LPFB2JfBrdgY3ZmEjEeGkgjTsBAJ72J1J8amsyfuHZn8Fwm3sKeGIgv/qJ8afdi/cXbl8FbtTd3AY0hpVjc9qPlv/mKEX9tG6N+SO1/BN2Pu5hML/8AWgij70UX8+NRlKwotKj7gE0mxHUhjUp0qEmSiZ3eVjl04+7jVPuao+Cp6/1fcKkBo5t48OBqxH7LfCtjws5MdbjQg70Yb65+4/wpdmQ/WY/c5d6MN9ofuP8Ay0dmQerxfI8u8eGP6T91/hT7bF6zD8ihvDhvtPc3wo7TF6vD8ihvBh/tB5N8KltY/VYfkbxO3IiOpMgPaysR5C1ReJjWrw/JXy44txx6oP8ApxL+L3qHbmWrV4fkgzbMw8msmPnb/uBfcABT7EmSWuxr4GX3V2c2rTux75P6UemZJdQh8oUu6ezR+kP/AJKXpWS/E1+pDy7rbM7Qf+6f4GmtKiL6iv1okx7t7MH0Yz4yN/NUvToXr1+tDg2Bs37OH7x/mo7EQ9d/mgru7s37OH7x+NHYiHrP8h2PYezlOkUHuP4mjsRB6xe8hz8i4A/ooPIVJYYi9XH9Qr8h4D7KDyWn2Yh6v/IB2DgD+hg9lh7xUOyh+p/yFR7Hwq+r1fCWQeVmqDxL7h3790TsOEQWD3H6zlj5k3oUHQnlXyh4TL9YeYpbGG9fKOMq9o86GCyL5Q20g7R51BxsnGX+jG+kN5fk4OHGZ88ZIW1ygcF8tza9haljjb5LtzoX+Un+wl//AD/np9shu+5SYtSBrXSPLJEFzQDSEmgjSHlewpkKQ5moCkcTekFIXnsL2J7hTCkKzXoEKIpgE0AFhcUUAlG/pQIU9CAbbhT4AUNAKXAxLGikAQ1AWzmfSkMSRQKxJ86dj3MaaSosab+RsSX56UqRPc/k7Me3hT2r4Ful8jckh7T5mkopPwNN/JW4uQ34ke2oyivJoxyfyXPyk9p8zUKLe7L5LLaS9Xyq4yRKnEaUAxC6UEWLVrUyIsmgKAr0goX0t+FMKHV8aCI4stjpTCwF7nWkB2amIGa9AxYa+nlQNIbkNtD/AL7KQ6AHpkaDegAZqAFEigBGagGhtnoBCCaQxDUDRxNAxpjSGV2LGoqLLoF70NQJlljdQfdVpSirxIsaT54INCMMgZgCxF9AbX15VXqJbIqS9izFHe9onFx5XZb3ylhfwNv4UY8jnGwnDa6EjhxqauitsbJsbXp1fKJbUkWmAwDSLmDIABcgnUDtItesmTVKE6a5LoaaWSNwdUKlwLKocFWS9syngewgi4p49XGctslTIy08orddghwcjjMqMR2gVbl1ePHk5fkrhp8k8fC8AmgdPWUry1H8aePNjm6TE8c1zJCsNhnkNkF+64B9gJ14Us2pjh/OghglmtQY4NmyZgvUvfhnS9+y16pWsgvq9mXLSzb2+6GJAVYg6EG3trVDIpR7kShxlje1+wjEDq5uegPfUqcf3DyMK2lCfLI1VfYWG41KTTfDsEvkAajj4E6HBS/YQh6E93kPPI270NUCaEBqSJCb02AHNA0NMaQytx0wQqW5sFHiTUWaMcbNN0g7BQOidjH4DhrpemnZW6RW42ppFfmRHwx66/5l/Gs+f/xSsuw8ZUi2khhkndLMCzvZr8GuT6vZeuZB5MeNSs2SUJSa9xuVFeEdGihw4R7c7+qfA6+VS7mSE6m/KIvHGUOF4ZE2hGmeyAC2hsSbnmdeGtbtLvq2ZtQ1wkiw2Euk1zYdEbnjbrDlWTXUskX7l2lknGUTmxKJCYkJbMczMwtw5AU8WHJLL3Mvt4IZcsI49kOfke2LpHif9I/jS1ivJB/JZpLUZqw7CBcSo2qZC2vIjgR2Go62Khkht4di0snOMot8DGwU/tEfj/A/79tX623p2muSrTOPe+kexOHS0joxZ+kFrixXUnTXXW1VYHLclNLbRZn2JXB/VYcJFcSEoXlzCwI6uvrZuAvUsk5KoJ8ckYRjTk1yPz4SNWQSdUOqs4vorX9wNVxz5Hja+C/tQTS+SLLhsqMXiW2gV47EAX159nOliyuckrf7kZ4KTdC9qxQokajOOpmHD6Zv1vLlT0088nJqgzrFFJCOhiVYWyEl73XMbaNYm/GrN+duXPgj/Sik68j5wcRkkjAa6hyGJ5rra3McqjDNnpTCUcdyj8EXDYdDGWsXkvYJrw7dKu1ObJ3KukVYYx2X5sTjtmoJ1juVDhDa1yrPpY916jj1LeJz+CUsEd6j8jQ2Yt5FEl3QMbW6pC8QDxvTjqZcNryN4I20n4K0LXQXMbMT8hKUAhmSPSgdor8RBmZRa+ot430qD4L8bNV+T5Ow1DcXbRraOPWwNxx/CrbRn7TKfE44dtDlSDt0xiPaIDAjkQfKq8sbhXyTgqlZYHbozFwiq7X61zpfiQO3WsctM6psveX3rkljHpAr9HIGLgAdo7Sew62qCx5M0l3FVE57ca+l+St+ViummvMTn7ZJ8lhgdtJGrL0ebMMrHMRcX5aVh1Glnlkp34NOLIsUGq5Y3HtJQXyqLMLWbW3ge2row3tOT5X2KlUY8LyTMDtZEjdChbOLMc9tO4WrNm02SdSjJcfYuxZoxu4+RC7WVVKolla2Yk3ZgORNhYVY9K5SUpvn2I97aqghzBbXjSXpMh43RVNlHiSNajm085w7Sf3bJYckYSeVoC7UhD5+jYm+YAuLXvfktQlppuCg3/wEckFNSSHDttGVldSQXL3VraniG01FSyaOW7iXhAtQmm9vkGJ25GCjZD1Uy5bjLYA/EeVQWlyxVKRbHLjm03F/+yqTbSqjqgIz2zEm9he9gLVctPJtSk7orlPlxivJYNtmJujc8UjCZLXuQDY37NapWPNBOK4V2S3Qmk/LXA3JtiMiJcrWj55hrc3N9O2rPTT3O35K3ki4+PDHoduRiWSTI13DC2YaZ+OtqXpZtKCfgm80dzdeQptiPownXWxY9UjrA8Mx7qitNklJ2xxyQUaoXi9qwvKkmYgjo+IJyhNSt/pE6VWsGaMXFV7kt+KdSdkfD7SiEsrFzZg4Wy69fiTryqx4skoRjXKIvtxk2ir+UDWx05d9dGH5a+DHkjb4A2JFSsisbGnxItRY+2yOuK665TbUa8+PLsqEi+Co3PyN/rnzqO0lcjA431Yu+9/vVGJrmlS/0Q5uNWGZeBIGtAmOKKSBi707I0cKFwMcQaUgYoUyI4DSHYpToaYMUtBFgNAIUDpSYyPiW6ppE4EJTTJhU60yC4HlNAmhSmiyIuM0DEyUUJCKSHJHUxILGgaGnpjGYvWXxH41Fk0a/wCUv9Y0g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2863" y="-1470025"/>
            <a:ext cx="24574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data:image/jpeg;base64,/9j/4AAQSkZJRgABAQAAAQABAAD/2wCEAAkGBxQSEhQUEhQVFhUXGBQWFBcVGBYXFxcVFRQXGBQWFBQYHCggGBolHBQUITIhJSkrLi4uGB8zODMsNygtLisBCgoKDg0OGxAQGywkHyQsLCwsLCwsLCwsLCwsLCwsLCwsLCwsLCwsLCwsLCwsLCwsLCwsLCwsLCwsLCwsLCwsLP/AABEIAPsAyQMBEQACEQEDEQH/xAAcAAABBQEBAQAAAAAAAAAAAAABAgMEBQYABwj/xABJEAACAQIDBAYFBwkGBgMAAAABAgMAEQQSIQUGMUETIlFhcZEHMoGh0RQjQlJTkrEVFkNigqLB0uEkM1Ryc/AXRGODk7IlNKP/xAAbAQACAwEBAQAAAAAAAAAAAAAAAQIDBAUGB//EADQRAAICAQMDAwIEBgIDAQEAAAABAhEDBBIhBRMxFEFRImEVMlKBBhYjQmJxofAzkcGxJP/aAAwDAQACEQMRAD8AoGAVAeZ4dlq4B9FjzEjJwuaGKETnY20oRZLwFSbC9r218aiycEHPUSyhWeiw2ndJRYbAF6A2HdJQRcAmSmmR2HGSnYbQvLc3p2R7ZxkosNlHdJSsW0HSCnYtogyUWG07PRY9pwekG2xWaiw20BpgoudKaTfgT2rywJODwNN7l5IqSl+UdzCo2WqMfdcgzUWJwDeiyPbFLibWv8CLdlSUijJiHPyy/wBd6nuMPYx/A3ieXcAKps6/iJGTQa9tTimytyUfLJT4GQLnMcgX6xRwv3iLVN45GaHUMDdXyNdEcqvlbIxKh7HIWAuVDczoeHZUXjklZfj1eOWTYvIgiqTdQAtKx0wmmOuCTgdmyzX6GKSSxscikgHjYtwB17athhlJWc/P1HBhdSfJbQbj45tegyf6kkY9ysxqz07XuYZdcw+3JF2tu5icMuaaEhPrqyumvaVN19oFKWnaLdP1fDkdeCpy1n96OuqaTQFFxTYlyKKUrG1wALTTsW3ixbYZ8gkyP0ZNg+VshPc1rVY8ckroxLWYXk7d8jWWoWbNtHFaVhQuGIswVQSToAOZqSV+CGScccXJmtw+6HRxLLOQxdgiRq4Veka/Ro8ovYs1lFuZAvWjFg3Pk83qetbW+2uRe8GyYwMIMPhlJkjMj9KbRjMB1ZC5BJ0ItcHU6Ve4KHgwY9ZPO7yMewW68MeDkxU8LSPd1jhw5ZgpRiloypOhKMxYkgA+yko7/IT6jPE6xPj7lbjt1wy58MxaxylGIzFwgeRYj+kK3sdNLHsqnJga8HV0fWd/GQzmQ8Kze56CLUla8HEUrE07GJeXjU48lGVMazDtNW0jFciwkNU1ydBuomy9H+xY+ikxs6hljz9EG1AMd88luF73UHllNbccdqs8t1PVSnl7cWVX57YzpDJ0gyk3EJVDHl45L2zcOd+PlUXn+qjYukxlhvxI0vpFnSXAYKWNcqvIjBQAMoeBzlIGlxexqzN+SzndKjKGqqT5POmrmcs9xurkNFD7iYlaPA1wW+6+25MJPEVkYRNKnSR36jByEZiDwIuDcdla8GWV7Th9V0GPJjlkrlGx9LrMBh7MwBLiwJAJygi4HHQGrs8mkcXoenhlyOMkiJ6MdsFnfBzHPGyM8YfrWsQHS54qQw08aMGTcqZZ1rRLDLuQ4MpvHso4XFSw/RDZov8ASckpx7B1f2azZ4VLg7XSdX3tOl7orOkUA3PDj2DxPKqu1N8nQ9RiTqUkmOCou/BfSfN8C4sM7g5EkccCURmA9qg1ZHFIxZtZgi9rkbbaG2HbZTxYmJYHZEihXg0hFruITYoot+Nb3kqPKPJY8DlqksTvm7/cwoFcxu2e5UaqwMKQ5cI1Gy4hhocwEbYyVA8MUt8rQsbFQRqHcBrHw7a6GmxV9TPGdZ18pT7UPC8noW6G7K4SJlbKc7KxQaomX1QpKgsf1mGY2F+Faml7HBltbMf6QGOJ2tgsK6EREMM3IsdZDxt1QEF+ILnjT2cFuPPPF+Vmi3WwLYRnE2aNHssMRfNEMoPSsFtZSzXc+JqHFUVzlKct03yWmK2MkLSYnDQhpujkyxghUdmYMSOSsSNWHHnSTryL/R5VtRWmV5WCDEIf7QkfqgMTkY2JswsAw5Zl76yanFX1I9N0LqDl/RyfsUxrIz1SI2I4VKBTlRAt4+dXmIt2OlVLyXP/AMZ6lDAE2AwH+ElY+Lxlm95NdCP5TxM5N6u/8v8A6eY4fDPIcscckhAuRGjvYX4nKDYVgUJSVr5PZZdXgwpdx+UWcmFx7QrA0OJMSMWRDA4sSSeOW59Y860vuzjto5OKeihkeRS5JW6WxI5opsZib/JoAxy6gyMq5mHbYCwtzJI5UYsDjzIWv6nKbjhxe5N3cgg2i0kBw8WHkyGSF4bgqAQCr39fiNTxueFSTjPhIyZ5Z9E4tybsyEsbKzK2jKzIw7GUlWHmDWLLHbJo9dpM3dxxmvcam9U92vtGooxOpoWuTlhkvsemel57w4NvrSEj2wsa36jmMjyPQ5bdVRldwnI2jhu9pB7DC9ZtP5Oz16P9CzT73bI+VbWgi5GINKRociOb+eg9ta5Y7Z53Sat4MORL3ortrbzPhsb0OHyphoWjiaIIuV1JXpSdL3sbDXlreq3kUZbTVj0Ky6d5pvkTvTuyibSw8MdlixJByrpkKt88FHIEFbdhJoeJOSkLT9RyrTSj8EbezbM8GOkiw8hijw/RLDGl1js0KSHOg0e5cjXl2HWjNPZNUW9P0cdVhlOfks/SJhopYcLj4gAZwgbSxdXiLoW/WXLb2mjOvpIdEn29S4GGtXNPayiP4HDdJLGn1mVfYWAqeNXKjPrMnbwyf2PVdmbEVscZPlaTxpqMMcjGFlsqlLE5ANR6oJPEmuvF8UfNZycm2/c2RFNKys879I2PwkSljZcVhsksVx1nVmAkjDm+YMoZSO7uohK+C/tZHHf7Fxult2HEu3RZnsis8hYlVLcI0DEnTn2kVB8SoU8TxxUn7mroasqfBg979oTrio8NkQYSZcruFQMXkzKAGaQa5ut1VJ04a3puNxdmjTzcMsZL5PMGW2h4jQ+POuPLyfSYvcrImIWpQK83ghWq8yF0V6vsqq6Ze0nHaeqbEIn2JlGpOHmiP+ZFZCPMV0or6DwmovHqXfyeWYXaMsIMkMjxsV9ZDbgCRfkefEVjhklCW09ZqNNjzYrny64PV9/9oyJs5XRmRnMIJXRgGF2AI4dmlbZN0eU0eKOXPtfgzuNcQ7vxqg0kaNW/bmu34W9tR8QbLsMf/wC5R9kyL6KMOTjXe2iQkE97uth+4ap0q8s6n8RTScYozG2JQ+JxDjg005HgZWsfwrNm5mzt9Ki46aK+xElHVPgargrZtzq4P/R6Tv8AR59l4SQ8VOHP348p/GullW6Lo8J0qdauP+zP+jXAmTGrJbqQq7M3IMylFW/bZmPsqjTQfk7HXdTBx7afJot19rLitsYqRfVWAxx/rKkyhmHcWvbutWmMrlRwM2Bwwxb9zB7UBfGzD6TYl0A72nyL+IrK1eQ9HjlGHTv9o2PpHlf8oYEYcZpkVmReZLOpS/cRDJc9l61Nv8qOBpoRljlKfghb24vB4qUM8rwzoBHLkjaVGK8QrDiVYsL6A68RaoZdras1aL1WK+3G4sg7W2g2ObD4TCRMIoRlhQkZmKplzuTooVQRqeZ4k1CT7n0RNmlxLR/18/FlNjsE8DtHMuV1tcXB46ggjiCKw5Mbg6Z6HR6yGohcCRsGQLiYCeUif+wp4Pzh1GO7BNfY9C3ewvyfaeIvCI0mLqkhm6VpZAekOa7/ADfU1CBeHPSu2qo+bG8NJCPIfTLgRicds3CghTMZOkIC5sqlcjMTrlHzul+2nCKSslGbTq+DbbiYKKDD9DGczRlkZyqqxGdjGGA+quUeznUOG7HPI58M0xpEP9nn+9M4baMKXVcvRlS0Je7I2aRBMFJUlJF5geN6b/KyzHzJL3s83xLZmY9pJ8zcVxZvk+l4lWNIiYhdNKcAzflINqvMO5FyeAqj2Na8mu9He8aYcvBO1opDmRj6quRZg5+iCANeF63YMiapnluraCW7uRQ3j9yo45C8mJgGDvf1j0hS9+iCgWbTTMDfuqThHduKodSySw9lRe7wTd9d58PjMFaFiGWZB0bjK5UfSC31FiNfO1SySi48FXTtPkx6lWip2DtiB8JJgcWxRC2eCYKWCNmDWa3Drgm50s1qhjyQ20zoa/p+bBnWfEr9xxNtRYHDyQYSUzzynrzBSkca2ygKDxaxPC+puTQpRj4KY6XUa7NvyxpEF9l4T8nrPFMxxCdD06E3GaU2KZCNLHNYjjlpZILZaLtJqdTh1HZ9vgqcF0PSL8pErQ2OdYcudjYWF2IsvG+vOs+ncU/qOz1RaiWFLB+5ttp7+4aWIwnBO8VlASRkVeoQVuFLHSwrS9RGJ5zH0TUNqSdMzuP3pkeIwQxx4aE8UhFi3cXsLA9wB76qnqf0nVwdESlvzO2Qt3tqthMQkyC+W6uugzRsBmUcgdFI7xVeLM0+TZ1LpvqMOyHsaJ9obNGJOMDTu5bpFw/RsAJresXNlAB14kX11rVvhH6jzq0+scVp9vBA2XvBKdpLimj6WRyYxEnHIw6qxk2Fxa9zbi3C5tDHmc5mrW6COn0fL5LrbE2xumkzxTdJmPSdEZQmc+vbK+S97g5ed6skoOXJh08NbLEnC9pGxmBhghXaGy53+bcIyyXa2bqkEOAw4jQ8qc4xit8ScJZdTnWDUGWx2MkmkaSZs7sQSbADQWAAHAAVz8mbueT1ei0cNNjaiNA21HKoXtZrnHcmn7o9N2XtXDSCLERrCcS2VZWklCLG6pkd2jLatlGUELciwuBXWxtuKZ831eDt5ZL7mvXbOHP6eG/+onxqxGSjxXffawi3hgnkyyRBYlitJZBe4JZlv1QzkkdnbVseYiPRMDtIrjArdEqu8gEnSoWZFiLaAGxGdhyW1jpeqiVF1sva7vJMsojRFa0TBwS666+QBqDFRidrznDriWlUdLI7pDIspYSJJe7mIm0bKoVbr2gcqhnltgdTpWlWbUJfuYY1yGfQKSRFxJ0qyBVm/KRPP31cc8tuQ8KpNyQLaUJ0DipeRnowOQ8hUt78EFgxp7tqsJFQss2R+AiolyimqARTtsHJLhjglbJkv1A2ewAF2tbMxGrEAkC/C5q15ZKO2jHDS4ln7q5k/wDgaJqtm2ErukGkFAYUA1fAnOPfa9ja51ALWte3K96seOW2zM9RjWXZfIsmq0aVwi23W2ouFxUczqWQBla3rKHt1lHO1uHYTWjDkSfJx+raSefF9HlFjj9nbPd2kjxzIjMWKGFnZcxuQp0PEniDWiUMUuWzkYdTrseLtKHJD2rtSPoFwuFVxCH6SR5P7yZ+RIHqqNNO4aDnXlyxUdsTZ07p2WeX1GV0ynrFR6P248BphM1u7GGkbDQtCUur4nMGZQM3TkrnUnUWB5Guot2xV8HiMzx97IsnyXBlxbtkMcd1AbRIwpPe1/cOPsqN5KIdjSVdklosb9lhiLjikfautu+7eVSi8iK3h0v3O2nsqZhh2EURcZjIFWNVvnGUMOzLcX19+g3MhjWBbk1x7DE+BxLcMFhjzF4ohezaZuNtOXZzqLeS/BKOLSf3NlHv1hMkUJbDxQt8pZVaONELR9A5AJXXiBfvHhRkcnie5GzpMccdXF437cmWNcv2PYx+5ExHCrIFebwQ+lq4w8FweA8KpNsQLSZJDbUhiaZFuhcUZZlVRmZiFVRxLMbAD/fbUscHKVENRqI4Me9m4xuysNsuBGnRcTipPVR9EFgM1hrZBprqSSOFdBxjijbPIrUajqGZxg6RH3Yjwm0ZjFiMKkUgBdTAXSORVsGV0vx1HiL+FGOan7E9dh1Wgpb7i/8Agz286qMZiQihVEhVVUAAZVCmwA7QayaprfR3uiJrTL7lZas51pNAnayk9gJ8talBXKiuT+iTXwetY7Z6Q7FMZAsMOhY2GshCln/zFrm/fXUcf6Z89x5ZT1SnfLl/9PJzXJZ9Ex8x5FUWvcdLyCk+R7Yt3VCqVDpN8nCmD/4CaAoafCoTcopPeoNTWWa8MonpccnbigfIo/s0+6vwp93J+oi9Hg8KKB8ij+zT7o+FHdyfIvQ4fg75DH9mvkKHmn8i9FiUlS4CMFGOCKPD+lPvT+RLQYefpHFgUEEAX7aj3JuLTZPHpIY3uQ6TUPY0eCJihpU4lOXwV9quMVIu+VUmxAFIkNmihNh4UvALm7Nd6LcFnxjSHhFHcXt6ztYHxsG8zW7Sw9zzX8QZ6UcfsR/SRjukx7rfqwpHGO5mXO5/fQfsio6uTbSRb0DHGOF5Cm2BtU4XERzBQ2XMCuYLcMpHH2+6o4W4S5N/VNO9VjUYtD2ytnSbQxbqnVMjyyux6wjRnLe3iq1NQ7mRsyPXLQ6dQ/urgsdnbO2fNP8AJgcSrlmjjnLKVd1ve8YWyg5Tbt7eFWKEG6MMtTrsWPvOXD9ik29sl8NLJh5bFgLqRweNr5XA5cCLdqn258mPZOzs6PqHqcDfvRut9Nq//E4RQdcQuH4fUWMSOfDQD9qtmWVYzzXTtPv1leybPOa5J7yKoUOHhQBwoJI4UAG1ABoAIFAhQoADUDBSA4UAEUxMJ4UEWRcVwqcCrN4K29XGOi9bgKpNSEX0oGBaQ6ATQ+STV+D0H0QAZsWefzNvD5z+NdHTL6Dx3X+csV9jI71NfHYprBvnybMLqcmUAMt9R1RVOadTOn07C8ugUIumbfcjD4XGxSNLgcIrRvlJSFACCoa9iNDrWmDjJWcLWxz6bL21Nv8AcieiiRZZsdKI44sww+WOIBURT0ugAA42F/CpYpLmiOuxzx7FN3xZ5/s8tG8ZvZ43Qk/rRuCfetYIvbl4PT5IQn0/x7G+9LsK5sLJ9IiRe+3VYe/8a1alfSmcTobe+cV8GW27tFZYcBGjBuhwkIYA3yyMihlPYRkAqrVStJHQ6PgankyV7lSDWE9KE31oA4UEkGgA3oANAHXpAGgDqABQBwoAJoEE0CZExXCrIlObwQqssyF3IOqKrNMRk0DDakSEEUhx4s1Po02osGLKOwVZlygk2HSK10HibsK26bJ7HmuvaVuMciBv3sCaPGSSJFJJHMc6mNHezEAOjZAbHML/ALXcallw7nYukdRxYsGyfDNbu/gzgNmuZFIlcPI6Ei6sRZQbcwoF++9XKoQo42aT1Opbh8mM3E2uuDxGaQhYpF6N2OgXKboxPZckHsvVGDLzTO31bRvJjjKHmKJu1dzpjjCYwpw0j9L0uZciIzZpM2t9NbWuDccKl2lu3GPD1RLSdiS+rwN73Y07Qx0cOGIZF+bjP0S+rSvmHFAEtw+ie2lk/qNRRZoL0eGWfIvPgrN5N3JcEUErIwcMVZLjVbXBB56jWqc+JxZ1OldRjnk4JUyltWU7osUBR1BIUooEcBQAbUACkAqgAUAAigAGgBRoEdegTI2J4VZEpzeCvzeFW0YrL5/Vqk2pDKimyN8nGkTsSaAEEURk07Q544zjtkuC7j3rxqRiMYlwtrcELW/1Cub31pWolRyH0DTOe/n/AEV6bUnUOBKxDghxIWcH9YXbQ6nzqDz/ACWy6Xjb/pKmRy3+zwt4VTu5s6Kw3DaAscuS5yccoJy/c4VLvSqitaHBe5xVjuDxTwyJLE2V0N0NrgaEEEHiCCRbsJox5XF2R1OhjqIbJ8L2Je2tuz4t1fEFTlBCqilVW9rkAkkk2GpPKrM2bcZtD0qGl5i7ZXkVnOq2ECgEcKBihQIIoAHOgA0gCBQADTA4CgAUAEUCBagCNivVqcDPlIVhVpio9Ub0bTW/vo/Jqt9K6s5K/iCH6WMr6NZ/tYvJvhS9O2H49jX9rAfRriPtYv3vhR6Zli/iDH+liT6NMT9pD5v/AC0npmH8w4v0sb/4a4r7SHzf+Wo+ml7Fq/iLAv7X/wB/cDejbF/Xh+8/8lP0kx/zHh+H/wCkA+jbF/Wh+8/8lL0kx/zHp/ZP/v7if+HGL7Yfvt/JS9LkH/MWn+GD/hzjP+j98/y0ekyB/MGm+GJb0d4zsi++f5afpZjf8Q6Z+UxJ9HuN7Ivv/wBKPSzH/MGl9kxJ3Axv1U+//Sl6eQLr+nfyH8wcZ9RPvihaaT8Auv6dfIPzDxv2a/fX40/SzH/MGm+4DuNjfsh99fjR6WY/x7Tfc78x8b9kPvL8aXppkl13TfIk7k437L95fjR6aY/xzS/Ik7l437H95fjS9NkH+OaX5O/M3GfYnzX40vTZPgPxzS/In8zsb9g3mvxo9Nk+B/jek/UJO6GM+wf9340enmSXWdK/70JO6eM/w7+740uxMf4xpP1oH5qYz/Dv7vjR2Jj/ABfSfrQn82MX/h5PIfGl2Zh+K6X9aIeM3cxQXWCTnyHxpxxyRXPqOnl4miu/IOI+xfyqdMz+sxfJ9HW0rqu9p4izhUI3QHVKwoFRbY7Z1Lz5FbFVOl8hbONKl8hbBaltXyO2dSa+4rZwoSXux2zjUqXyK2Nlr1W22yf7jgqxJog39w0+Q/c40+RHClyOgMai9wUEGpJsA2qasRxFDsds61KhPyJNVMZxoYCDVVkir20fm2qqRoxMznR9486OC6jd8q2vwYBIqC8CFGpJAC9KxnUCDToBsyWBJ0AqK5dCk9qsqJ9vW0Rb9hPwq9YzM9QSNj7QMuYNYEcLaXHbaoSjRbhy7ixJqsuQjpF7aAs7pR2HyPwooW4cWppBYQakLgzPpA242DwjSxkBsyoCRcLmOp105c6rySf9pr0eGGTJ9Z5ZhvSRiUYH5Sj9qvlsdfZ7qz7sx3p6TQvizRxel7TrQx+Il4+Ay1Ypyrkwy6Xjv6chu90tu/LYRL0bRgkgX1DD6ym2q1pxvg5mpwLFKky8FSRnuw0gBSYwWquuQAajIaGnqokis216hvVUy+Bm7DtHnUNxdtN0riwNdC7iYKOBzDQ1CLBoWKmhHWpUB1MDr0wKjeKdlQAWszW8dL/iKcFyZ9TLbEoDMOftq5mKLL3YOGKgswtfhfjaqsjNmCNFnKQNSQO8/wBarpl7kkJgkB4MCP1bcuPA0UNc+B6RgASdAAT5VJjo8t3k9LcallwUYlI06WS4jv8AqLxa3sqPgtjjMlD6TtpBieljIOuQxJlHcLdax7yaTbLo4o+5G3t35xOPhSGTo41BDPlBIkI9W4J0A42+FCteUEcTu4lRuVtaHBYieXGRmR+jK4YiPOgkPMpcC3Dvq9u1wU5IzT5JuHx+Eld5JsIVd3DBozkFgIxYRK4UAkSMwIN82hFVSaLMbyR5i6PRdiekPY+FYxp00GYi5dZGTuPrtlHsqWOPHBXmlOT+o9NhlDqGU3UgEEcCDqCO4ipLwVC6YjqixnVEAGq5MaEGqyRT7YXqk+At7aqkXQKfoV+rVdFu42EXDQWroRj9JiYQgqKjQBvRYBFMQxi8UIxc+wdtSSsjKW1WVzbZJ4L5/wBKmoFXeH4sUk11ZeV7HWk1TJRccnDD8hiuD0YGXmQNPGoybaHHFCx0YlGuqupYcgQTe3Z7aVP3EskaaiedYiSSRyCWdrka3J0PZWhUcd75zaZO3Zx4ws0/TXjUhcoOmYgA5svLQ29lRki/T5djp2WG0t6IcTDLGI5mjdGRnUhRZgQcr6661HaXvWpP8rPKcduhEsDnCySvILCNXaPIBfXMwF+HDhT2WXw18WvFFbsjdCRgGxTuoJYCKOwclb+sx0UHKbcb3HCntSHPXJEnY24M7qr5QpkJ6ISEliOPUBHADnpWaeSTZ0cc4JeRzbm5eMwydJPCSgNy0Z6QL3tYXUd9rUKLon3E2UAsRcEW11voO+9Jplm5EjYmDTGYmGEAMWkVTa18t+uRzAC3p1JFOSSo+ooIggCqLBQFA7ABYD3Cr0qRkY5SbECo2M6ogA1CQ0NuarJFRtl7LVUmaIIqet2VCyRsIzpXQg/pMTONRbA61FAdTD3M9vWpUJIPVBKsP83A+6pwfJl1EWlZWQyBhoezxq0zRkmXOw47sWsdBYHvJ18ahI14Y07LLFqsiOhvldWVuPqsCpt361TdF75PNmE2CkAKTFktkdY2ZZF4CzgZRccQbW8quTi0cp4skJ7kWMO2sbiepBB0V/WYAj2lyLD2XoXDLd2WfhUSPzJbNHI0uZwbvmF1zE+sF+kfHxolMnDST8s7eLH4LB64zENK9iVjBuxtxyovq+2wqLyMujok35PKd6t5RiW+ahTDIOBW3THvaXl4DzqPcZrjo8a8nbv4klJFmxKakMvSJKWzAAAh4xp6vfR32VZdDB+D0HdvamEw1sRisfC5ylUGZM5Cki4jXrW04d9SU9/sUQ0zxy5LbAelDBSyZD0iqxARmW6vmNhwJtx51Vud0bnidWi2/MfAdKZvksee+bh1b9uTh7qmuSG9+C8hwMaMXSNFZvWYKAT4kVOiNkmmIFRYzqQAqLAS1VyGhDVWSXkpdri9vGqpGiAzk7/xqBYaKNtK3Qf0mKQQaViF1bEQCKGgGZ4VdSrC4PEGquUxTSkqZRYfdjLJfP1BwH0vC9XqfBmWmp2WW1Jehh6ulrAdwqKdstlLtxKzCbTe69a4vwPfpxqcoKinHlbNAX1041Rx4Rqu0cL91Pd8jr4MH6YNvyYbCokLZGmkyMwNmCBSxtzF7AXpp2Txx3Pk8QxIUNfNa+tzbMb9vfrUbZqUYot9ibpYrFG8EBbXV5CEVb9ubW3gDS315By2lbjH6KaWFmRmj6paMkoW5qpIF7HThxBqWy1YRzJ+x2G3fnxkgWLDu3a5GRALX1kYWvp76fdhjXMkQm9zui82j6PMdhsMJyYnEcbySorjPGFF+PB9BfT31FZcc3SZDdJex7P6NWlOzsO07ZmZcykm56NjdMx5mx94qUfJVJ34NQKtIHUpeAOqFjAKVgCosAXqAxLGoskin2qotr21VI0QItzUCdo0UZ0rVF1ExyCaa8AKBqakJo4mk2CIuKxqxjXU9g4+PhU4wsqnkSI0G2ATZhbw186coUhRyWS8XAJEKNwbSq4uieSO5UVeF2QkB6RnuFuetYKB2mpPIU49LtdnS7dBF4luDwZtAe8DiRXJz9QjB0vJ0ceBy8lDvdvJJhsHNiL6ooyjlnZgqX7RmYeVZtNmyanMoyZZkxRxxs+fIZZMVI02IkaQkkkuSTcm5AvwHcK9JlrHFRgUY4+5PhI0MagW0zEcTfS3bVDNJb4TenEYZxKJ5WCFQy5+qyhrFSvDn7KcYpvkhkVo2Ho02FIoXEYhIwPnTErRo0h6STP0ruRcNyFiNLVzOodQUfoh5FjxcG6M1cJy3eWakkde+nb3DWhScfysXHwScPOyABDYDgBwA7LVohrckCuWFSJ8O1iPWF+8cfKujh6s/GTwUS09eCwgxSP6p9nPyrpx1GOauLKHBryPitCaaIgqDABNQbGCoMBLGokkU22j1aqkaIeCB0w76VAacHStCM4TTYhSmmhBNSYmjEY+ZlxL5zbXq34EcrVpjTiYJ3u5HFlBsL6jl/SnLxyEGr4NVEpyKDcGwv8ACsslb4N8Py8ma23iunl6L9FERnHHpJeIXvVND3kjsrl6/UbFsTqzXp8V8sSWrhNt/c2DW09npiYJIZPVkUqe6/AjwNjVmnzyw5VKvBVljuVHhMuzzEzwMLNExRxa1yp496niDzBFesU1tWWPNlEfp4H9nxdJKseYLwLH6q31sOZtwFK35ZKjWbh7piUieZT0KsTGjD+8N7hj+qNPE1ztbrNq2xfJOMT00nyrgttq2WrgTIacbqhopNpbyQRELcu3YmtvE30rbh0GSasolqFF0Iw+98B9fMg+sw6o8SDp41Zk6dNLgj302aONwwBGoIBBGoIPMWrmzjtdMttAIIsRoanCbg7QNKXBbYXa6BR0siIb2GdlXMeVrnWvQ6LVd3H9zFlx7WWam4rc2mVAIqDQzmNJgIkFQZJFLts6Dhx7PGqmaYeBj5C3aKjYGgOtq0ozCr1IR2WimIUTTboa5K7aWz45xYkBhwItcd3hVkJFGXCpKhrZ2wUiIJJcjUX0A77dtOUrI48EYEzaeK6KKSS18iM9u3KpNqqfCNK5PIMVvGYUCRuNPXlbi7k3dhfmSSfbWL0iyvdNF/eriBBk3vnhAkYiRARnB45SeKEc6nLp2OUaj5IrO75PQdl49Z4UmjN0cAjt10IPeCCPZXnsuOWKbjI2wkpIpt890lxq5426PEKLK44MOSSC2ovwPEVr0OteB7JcxZXkx34MXuT6PcSmIZscgEQvwkRjI1xa2Uk20N720NdTV9Rwyx1B2/8A8KceOS8nrZAAAAsBoAOAHIAV5uX1O5GpJIApAZnfDaxjAiQ2Zhdj9VeXgT+Fdbp2k3PdLwZc+bbwZHdTZHy3pJ3ZkwsZyqVIUysPWJb6KDTha9dPWans1jguSGPGpO2S9v7LWBiiksMmYZuNusLE8/Gp6PP3YPcQzQ2SIvo42riMRBNF0zIIjdFQDMc8UzKodr2AaIaDt41LJpcTdtCU5G7xGyZA3zWKxCn52wcrIl0aFEBDLci8rcwfKoy0uF8UNZZJlNtnENLFNHMF6SF16yg5HRmKrIoJuL5WBXkVNZYYFgzJR8MtlLfEa9Hm9skWPXASktFKt4SfoOqklQfqkK3gR3101FbTKj2A1BkgGoMBEgqDJIpNtH1eWtVNGiHgZz+NRGaAHStCMzQo1IVCganYUBwbG3HW38KSVif2MgrSo+RkJkJ5cD33rQlGjDJz3GrjQ5VDE3sL+POqZG2HjkzHpG2l0GEIBIaQ5Bbja13P3QfMVGKuaskuDzndPBhMIuOlUPJNLHFCjWYiNny/Ngjs6xNuRvpVGpfdk4xdbS/G0vYz2/LIiSrGAF6QBQOA1ubVo0kW4fV5KcqSfBqvRPtSNNnhZJUUiWWwZlBCkg8D3lq5HVMEp5rin4RowSW3k1Mu8WFXjiYR4uvxrnrRZH4iy7uIhzb74BfWxUR/ytm9y1aum6iX9onmiQ5PSZs5f0zHwjk/itTXR8//AFke+kRJ/StgBwaY+EfxIq1dHzC9TEye920TMsrpf50qEvoQHIC+0XFdjTYuyq+DG3vlyejY3ZjLgEwOGCKjBUmkY2KxLlL5VA6zNYjiONc3Dro1OU1cr4NPafsYvfva4USuhuAoij7zqL+9jW3Q4axc+7soyvkpPRltGCDpGkxKROWXKjg2YBSLluWjyLx+kTxrVqXPjbGxRSZ6XhduKVuMRBK11Zby5VLqXkBtlNgZXBP6qKKyLUz8Siyztp+5TY3EoEkCyrJIwiQ5TmCpGDa7AaszM7ftDsqpqWScXt8WEksaKH0fwnE7eRhqmHVmJHAZYyv/ALyV1K2xopR9CmszGdSYCWFRY0Uu3T1Bw486pbNECr6Y93nUbJ0abNcCr0Z0OoamJi6nSI2ctJMQbc+yppioYnJIa3Cy28Cet7qTCjz/ANLsLEYc/QvIp8SBp7QD5Uk7f+gT+TO7M2wseFihCfORqEVuqQNLF1PHUE9hrBk0k55XP2ZpeZbaPPt4ZGxWIjwuHGdi1rDW8jaWHcBe58a62NVEzPlnv+wtx8PBgY8M8MLuIyru0aMS7XLNcgn1m07qrc22M8t2juSYHbNgnYi/93EZFbKTYqFBAv7O+nukKhnYPouxGNxIfEQfI8MturYB3APqhQdCddTVrnSA9dX0e7NAAGBgPDitz51VuYC/zF2Z/gcPy/Rrz76luYUeT737vHDzPEynITeJhoCoa6FTyYfiKrvmwSp2PT7cnZMjy9W3WPVS4H1iKyx0uNT3JFkss2qMcuDm2ri0w2GBKKfWsSqj6Urnl2Ac7d9dGK2oqSPdtt7sRx7MOGw8a3iRLdVczBSC5OmpYBifGq535DwePDZEZcuEQNqCAiEHX6rKQD4C9Qbk+AdjW0dqZLQYcdJM9ljSMA5SdOA593dVkY8cg+fJ6x6KNzTs7DlpR/aZtZdQcgBOWMEcbDU95NRlK3Qzfmq2AL1AYG4VF+BoodvHRb9t6ofJpgQ847R7qKJ2aWRBa1aaMiYtVoCxQpoTONACJVvpcjwosBvBQMgszl+wkAEDsNtD5VJCbG9q7NjxEZjlXMp8weRB5HWlLjwFmEx3oqEl1XGSoh4gIme3Zn/pU065Ci73M9H+F2aCYgzyHjLJYtbsWwso8KHksKNSZlUasB4kCoWkOmR32xhxxniHi6fGn3EhqEvgZfeHCDjiYP8AyJ8aXfi0PtS+Bg714Mf8xH7Df8KfeiLsy+BDb44If8wnszH+FN54j7EiLtDeLZ06ZJZY3XsYNp3g20NR70Q7EjIYrdnYch6+Icr9Tpny/hf30LPFB2JfBrdgY3ZmEjEeGkgjTsBAJ72J1J8amsyfuHZn8Fwm3sKeGIgv/qJ8afdi/cXbl8FbtTd3AY0hpVjc9qPlv/mKEX9tG6N+SO1/BN2Pu5hML/8AWgij70UX8+NRlKwotKj7gE0mxHUhjUp0qEmSiZ3eVjl04+7jVPuao+Cp6/1fcKkBo5t48OBqxH7LfCtjws5MdbjQg70Yb65+4/wpdmQ/WY/c5d6MN9ofuP8Ay0dmQerxfI8u8eGP6T91/hT7bF6zD8ihvDhvtPc3wo7TF6vD8ihvBh/tB5N8KltY/VYfkbxO3IiOpMgPaysR5C1ReJjWrw/JXy44txx6oP8ApxL+L3qHbmWrV4fkgzbMw8msmPnb/uBfcABT7EmSWuxr4GX3V2c2rTux75P6UemZJdQh8oUu6ezR+kP/AJKXpWS/E1+pDy7rbM7Qf+6f4GmtKiL6iv1okx7t7MH0Yz4yN/NUvToXr1+tDg2Bs37OH7x/mo7EQ9d/mgru7s37OH7x+NHYiHrP8h2PYezlOkUHuP4mjsRB6xe8hz8i4A/ooPIVJYYi9XH9Qr8h4D7KDyWn2Yh6v/IB2DgD+hg9lh7xUOyh+p/yFR7Hwq+r1fCWQeVmqDxL7h3790TsOEQWD3H6zlj5k3oUHQnlXyh4TL9YeYpbGG9fKOMq9o86GCyL5Q20g7R51BxsnGX+jG+kN5fk4OHGZ88ZIW1ygcF8tza9haljjb5LtzoX+Un+wl//AD/np9shu+5SYtSBrXSPLJEFzQDSEmgjSHlewpkKQ5moCkcTekFIXnsL2J7hTCkKzXoEKIpgE0AFhcUUAlG/pQIU9CAbbhT4AUNAKXAxLGikAQ1AWzmfSkMSRQKxJ86dj3MaaSosab+RsSX56UqRPc/k7Me3hT2r4Ful8jckh7T5mkopPwNN/JW4uQ34ke2oyivJoxyfyXPyk9p8zUKLe7L5LLaS9Xyq4yRKnEaUAxC6UEWLVrUyIsmgKAr0goX0t+FMKHV8aCI4stjpTCwF7nWkB2amIGa9AxYa+nlQNIbkNtD/AL7KQ6AHpkaDegAZqAFEigBGagGhtnoBCCaQxDUDRxNAxpjSGV2LGoqLLoF70NQJlljdQfdVpSirxIsaT54INCMMgZgCxF9AbX15VXqJbIqS9izFHe9onFx5XZb3ylhfwNv4UY8jnGwnDa6EjhxqauitsbJsbXp1fKJbUkWmAwDSLmDIABcgnUDtItesmTVKE6a5LoaaWSNwdUKlwLKocFWS9syngewgi4p49XGctslTIy08orddghwcjjMqMR2gVbl1ePHk5fkrhp8k8fC8AmgdPWUry1H8aePNjm6TE8c1zJCsNhnkNkF+64B9gJ14Us2pjh/OghglmtQY4NmyZgvUvfhnS9+y16pWsgvq9mXLSzb2+6GJAVYg6EG3trVDIpR7kShxlje1+wjEDq5uegPfUqcf3DyMK2lCfLI1VfYWG41KTTfDsEvkAajj4E6HBS/YQh6E93kPPI270NUCaEBqSJCb02AHNA0NMaQytx0wQqW5sFHiTUWaMcbNN0g7BQOidjH4DhrpemnZW6RW42ppFfmRHwx66/5l/Gs+f/xSsuw8ZUi2khhkndLMCzvZr8GuT6vZeuZB5MeNSs2SUJSa9xuVFeEdGihw4R7c7+qfA6+VS7mSE6m/KIvHGUOF4ZE2hGmeyAC2hsSbnmdeGtbtLvq2ZtQ1wkiw2Euk1zYdEbnjbrDlWTXUskX7l2lknGUTmxKJCYkJbMczMwtw5AU8WHJLL3Mvt4IZcsI49kOfke2LpHif9I/jS1ivJB/JZpLUZqw7CBcSo2qZC2vIjgR2Go62Khkht4di0snOMot8DGwU/tEfj/A/79tX623p2muSrTOPe+kexOHS0joxZ+kFrixXUnTXXW1VYHLclNLbRZn2JXB/VYcJFcSEoXlzCwI6uvrZuAvUsk5KoJ8ckYRjTk1yPz4SNWQSdUOqs4vorX9wNVxz5Hja+C/tQTS+SLLhsqMXiW2gV47EAX159nOliyuckrf7kZ4KTdC9qxQokajOOpmHD6Zv1vLlT0088nJqgzrFFJCOhiVYWyEl73XMbaNYm/GrN+duXPgj/Sik68j5wcRkkjAa6hyGJ5rra3McqjDNnpTCUcdyj8EXDYdDGWsXkvYJrw7dKu1ObJ3KukVYYx2X5sTjtmoJ1juVDhDa1yrPpY916jj1LeJz+CUsEd6j8jQ2Yt5FEl3QMbW6pC8QDxvTjqZcNryN4I20n4K0LXQXMbMT8hKUAhmSPSgdor8RBmZRa+ot430qD4L8bNV+T5Ow1DcXbRraOPWwNxx/CrbRn7TKfE44dtDlSDt0xiPaIDAjkQfKq8sbhXyTgqlZYHbozFwiq7X61zpfiQO3WsctM6psveX3rkljHpAr9HIGLgAdo7Sew62qCx5M0l3FVE57ca+l+St+ViummvMTn7ZJ8lhgdtJGrL0ebMMrHMRcX5aVh1Glnlkp34NOLIsUGq5Y3HtJQXyqLMLWbW3ge2row3tOT5X2KlUY8LyTMDtZEjdChbOLMc9tO4WrNm02SdSjJcfYuxZoxu4+RC7WVVKolla2Yk3ZgORNhYVY9K5SUpvn2I97aqghzBbXjSXpMh43RVNlHiSNajm085w7Sf3bJYckYSeVoC7UhD5+jYm+YAuLXvfktQlppuCg3/wEckFNSSHDttGVldSQXL3VraniG01FSyaOW7iXhAtQmm9vkGJ25GCjZD1Uy5bjLYA/EeVQWlyxVKRbHLjm03F/+yqTbSqjqgIz2zEm9he9gLVctPJtSk7orlPlxivJYNtmJujc8UjCZLXuQDY37NapWPNBOK4V2S3Qmk/LXA3JtiMiJcrWj55hrc3N9O2rPTT3O35K3ki4+PDHoduRiWSTI13DC2YaZ+OtqXpZtKCfgm80dzdeQptiPownXWxY9UjrA8Mx7qitNklJ2xxyQUaoXi9qwvKkmYgjo+IJyhNSt/pE6VWsGaMXFV7kt+KdSdkfD7SiEsrFzZg4Wy69fiTryqx4skoRjXKIvtxk2ir+UDWx05d9dGH5a+DHkjb4A2JFSsisbGnxItRY+2yOuK665TbUa8+PLsqEi+Co3PyN/rnzqO0lcjA431Yu+9/vVGJrmlS/0Q5uNWGZeBIGtAmOKKSBi707I0cKFwMcQaUgYoUyI4DSHYpToaYMUtBFgNAIUDpSYyPiW6ppE4EJTTJhU60yC4HlNAmhSmiyIuM0DEyUUJCKSHJHUxILGgaGnpjGYvWXxH41Fk0a/wCUv9Y0g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2863" y="-1470025"/>
            <a:ext cx="24574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data:image/jpeg;base64,/9j/4AAQSkZJRgABAQAAAQABAAD/2wCEAAkGBxQSEhQUEhQVFhUXGBQWFBcVGBYXFxcVFRQXGBQWFBQYHCggGBolHBQUITIhJSkrLi4uGB8zODMsNygtLisBCgoKDg0OGxAQGywkHyQsLCwsLCwsLCwsLCwsLCwsLCwsLCwsLCwsLCwsLCwsLCwsLCwsLCwsLCwsLCwsLCwsLP/AABEIAPsAyQMBEQACEQEDEQH/xAAcAAABBQEBAQAAAAAAAAAAAAABAgMEBQYABwj/xABJEAACAQIDBAYFBwkGBgMAAAABAgMAEQQSIQUGMUETIlFhcZEHMoGh0RQjQlJTkrEVFkNigqLB0uEkM1Ryc/AXRGODk7IlNKP/xAAbAQACAwEBAQAAAAAAAAAAAAAAAQIDBAUGB//EADQRAAICAQMDAwIEBgIDAQEAAAABAhEDBBIhBRMxFEFRImEVMlKBBhYjQmJxofAzkcGxJP/aAAwDAQACEQMRAD8AoGAVAeZ4dlq4B9FjzEjJwuaGKETnY20oRZLwFSbC9r218aiycEHPUSyhWeiw2ndJRYbAF6A2HdJQRcAmSmmR2HGSnYbQvLc3p2R7ZxkosNlHdJSsW0HSCnYtogyUWG07PRY9pwekG2xWaiw20BpgoudKaTfgT2rywJODwNN7l5IqSl+UdzCo2WqMfdcgzUWJwDeiyPbFLibWv8CLdlSUijJiHPyy/wBd6nuMPYx/A3ieXcAKps6/iJGTQa9tTimytyUfLJT4GQLnMcgX6xRwv3iLVN45GaHUMDdXyNdEcqvlbIxKh7HIWAuVDczoeHZUXjklZfj1eOWTYvIgiqTdQAtKx0wmmOuCTgdmyzX6GKSSxscikgHjYtwB17athhlJWc/P1HBhdSfJbQbj45tegyf6kkY9ysxqz07XuYZdcw+3JF2tu5icMuaaEhPrqyumvaVN19oFKWnaLdP1fDkdeCpy1n96OuqaTQFFxTYlyKKUrG1wALTTsW3ixbYZ8gkyP0ZNg+VshPc1rVY8ckroxLWYXk7d8jWWoWbNtHFaVhQuGIswVQSToAOZqSV+CGScccXJmtw+6HRxLLOQxdgiRq4Veka/Ro8ovYs1lFuZAvWjFg3Pk83qetbW+2uRe8GyYwMIMPhlJkjMj9KbRjMB1ZC5BJ0ItcHU6Ve4KHgwY9ZPO7yMewW68MeDkxU8LSPd1jhw5ZgpRiloypOhKMxYkgA+yko7/IT6jPE6xPj7lbjt1wy58MxaxylGIzFwgeRYj+kK3sdNLHsqnJga8HV0fWd/GQzmQ8Kze56CLUla8HEUrE07GJeXjU48lGVMazDtNW0jFciwkNU1ydBuomy9H+xY+ikxs6hljz9EG1AMd88luF73UHllNbccdqs8t1PVSnl7cWVX57YzpDJ0gyk3EJVDHl45L2zcOd+PlUXn+qjYukxlhvxI0vpFnSXAYKWNcqvIjBQAMoeBzlIGlxexqzN+SzndKjKGqqT5POmrmcs9xurkNFD7iYlaPA1wW+6+25MJPEVkYRNKnSR36jByEZiDwIuDcdla8GWV7Th9V0GPJjlkrlGx9LrMBh7MwBLiwJAJygi4HHQGrs8mkcXoenhlyOMkiJ6MdsFnfBzHPGyM8YfrWsQHS54qQw08aMGTcqZZ1rRLDLuQ4MpvHso4XFSw/RDZov8ASckpx7B1f2azZ4VLg7XSdX3tOl7orOkUA3PDj2DxPKqu1N8nQ9RiTqUkmOCou/BfSfN8C4sM7g5EkccCURmA9qg1ZHFIxZtZgi9rkbbaG2HbZTxYmJYHZEihXg0hFruITYoot+Nb3kqPKPJY8DlqksTvm7/cwoFcxu2e5UaqwMKQ5cI1Gy4hhocwEbYyVA8MUt8rQsbFQRqHcBrHw7a6GmxV9TPGdZ18pT7UPC8noW6G7K4SJlbKc7KxQaomX1QpKgsf1mGY2F+Faml7HBltbMf6QGOJ2tgsK6EREMM3IsdZDxt1QEF+ILnjT2cFuPPPF+Vmi3WwLYRnE2aNHssMRfNEMoPSsFtZSzXc+JqHFUVzlKct03yWmK2MkLSYnDQhpujkyxghUdmYMSOSsSNWHHnSTryL/R5VtRWmV5WCDEIf7QkfqgMTkY2JswsAw5Zl76yanFX1I9N0LqDl/RyfsUxrIz1SI2I4VKBTlRAt4+dXmIt2OlVLyXP/AMZ6lDAE2AwH+ElY+Lxlm95NdCP5TxM5N6u/8v8A6eY4fDPIcscckhAuRGjvYX4nKDYVgUJSVr5PZZdXgwpdx+UWcmFx7QrA0OJMSMWRDA4sSSeOW59Y860vuzjto5OKeihkeRS5JW6WxI5opsZib/JoAxy6gyMq5mHbYCwtzJI5UYsDjzIWv6nKbjhxe5N3cgg2i0kBw8WHkyGSF4bgqAQCr39fiNTxueFSTjPhIyZ5Z9E4tybsyEsbKzK2jKzIw7GUlWHmDWLLHbJo9dpM3dxxmvcam9U92vtGooxOpoWuTlhkvsemel57w4NvrSEj2wsa36jmMjyPQ5bdVRldwnI2jhu9pB7DC9ZtP5Oz16P9CzT73bI+VbWgi5GINKRociOb+eg9ta5Y7Z53Sat4MORL3ortrbzPhsb0OHyphoWjiaIIuV1JXpSdL3sbDXlreq3kUZbTVj0Ky6d5pvkTvTuyibSw8MdlixJByrpkKt88FHIEFbdhJoeJOSkLT9RyrTSj8EbezbM8GOkiw8hijw/RLDGl1js0KSHOg0e5cjXl2HWjNPZNUW9P0cdVhlOfks/SJhopYcLj4gAZwgbSxdXiLoW/WXLb2mjOvpIdEn29S4GGtXNPayiP4HDdJLGn1mVfYWAqeNXKjPrMnbwyf2PVdmbEVscZPlaTxpqMMcjGFlsqlLE5ANR6oJPEmuvF8UfNZycm2/c2RFNKys879I2PwkSljZcVhsksVx1nVmAkjDm+YMoZSO7uohK+C/tZHHf7Fxult2HEu3RZnsis8hYlVLcI0DEnTn2kVB8SoU8TxxUn7mroasqfBg979oTrio8NkQYSZcruFQMXkzKAGaQa5ut1VJ04a3puNxdmjTzcMsZL5PMGW2h4jQ+POuPLyfSYvcrImIWpQK83ghWq8yF0V6vsqq6Ze0nHaeqbEIn2JlGpOHmiP+ZFZCPMV0or6DwmovHqXfyeWYXaMsIMkMjxsV9ZDbgCRfkefEVjhklCW09ZqNNjzYrny64PV9/9oyJs5XRmRnMIJXRgGF2AI4dmlbZN0eU0eKOXPtfgzuNcQ7vxqg0kaNW/bmu34W9tR8QbLsMf/wC5R9kyL6KMOTjXe2iQkE97uth+4ap0q8s6n8RTScYozG2JQ+JxDjg005HgZWsfwrNm5mzt9Ki46aK+xElHVPgargrZtzq4P/R6Tv8AR59l4SQ8VOHP348p/GullW6Lo8J0qdauP+zP+jXAmTGrJbqQq7M3IMylFW/bZmPsqjTQfk7HXdTBx7afJot19rLitsYqRfVWAxx/rKkyhmHcWvbutWmMrlRwM2Bwwxb9zB7UBfGzD6TYl0A72nyL+IrK1eQ9HjlGHTv9o2PpHlf8oYEYcZpkVmReZLOpS/cRDJc9l61Nv8qOBpoRljlKfghb24vB4qUM8rwzoBHLkjaVGK8QrDiVYsL6A68RaoZdras1aL1WK+3G4sg7W2g2ObD4TCRMIoRlhQkZmKplzuTooVQRqeZ4k1CT7n0RNmlxLR/18/FlNjsE8DtHMuV1tcXB46ggjiCKw5Mbg6Z6HR6yGohcCRsGQLiYCeUif+wp4Pzh1GO7BNfY9C3ewvyfaeIvCI0mLqkhm6VpZAekOa7/ADfU1CBeHPSu2qo+bG8NJCPIfTLgRicds3CghTMZOkIC5sqlcjMTrlHzul+2nCKSslGbTq+DbbiYKKDD9DGczRlkZyqqxGdjGGA+quUeznUOG7HPI58M0xpEP9nn+9M4baMKXVcvRlS0Je7I2aRBMFJUlJF5geN6b/KyzHzJL3s83xLZmY9pJ8zcVxZvk+l4lWNIiYhdNKcAzflINqvMO5FyeAqj2Na8mu9He8aYcvBO1opDmRj6quRZg5+iCANeF63YMiapnluraCW7uRQ3j9yo45C8mJgGDvf1j0hS9+iCgWbTTMDfuqThHduKodSySw9lRe7wTd9d58PjMFaFiGWZB0bjK5UfSC31FiNfO1SySi48FXTtPkx6lWip2DtiB8JJgcWxRC2eCYKWCNmDWa3Drgm50s1qhjyQ20zoa/p+bBnWfEr9xxNtRYHDyQYSUzzynrzBSkca2ygKDxaxPC+puTQpRj4KY6XUa7NvyxpEF9l4T8nrPFMxxCdD06E3GaU2KZCNLHNYjjlpZILZaLtJqdTh1HZ9vgqcF0PSL8pErQ2OdYcudjYWF2IsvG+vOs+ncU/qOz1RaiWFLB+5ttp7+4aWIwnBO8VlASRkVeoQVuFLHSwrS9RGJ5zH0TUNqSdMzuP3pkeIwQxx4aE8UhFi3cXsLA9wB76qnqf0nVwdESlvzO2Qt3tqthMQkyC+W6uugzRsBmUcgdFI7xVeLM0+TZ1LpvqMOyHsaJ9obNGJOMDTu5bpFw/RsAJresXNlAB14kX11rVvhH6jzq0+scVp9vBA2XvBKdpLimj6WRyYxEnHIw6qxk2Fxa9zbi3C5tDHmc5mrW6COn0fL5LrbE2xumkzxTdJmPSdEZQmc+vbK+S97g5ed6skoOXJh08NbLEnC9pGxmBhghXaGy53+bcIyyXa2bqkEOAw4jQ8qc4xit8ScJZdTnWDUGWx2MkmkaSZs7sQSbADQWAAHAAVz8mbueT1ei0cNNjaiNA21HKoXtZrnHcmn7o9N2XtXDSCLERrCcS2VZWklCLG6pkd2jLatlGUELciwuBXWxtuKZ831eDt5ZL7mvXbOHP6eG/+onxqxGSjxXffawi3hgnkyyRBYlitJZBe4JZlv1QzkkdnbVseYiPRMDtIrjArdEqu8gEnSoWZFiLaAGxGdhyW1jpeqiVF1sva7vJMsojRFa0TBwS666+QBqDFRidrznDriWlUdLI7pDIspYSJJe7mIm0bKoVbr2gcqhnltgdTpWlWbUJfuYY1yGfQKSRFxJ0qyBVm/KRPP31cc8tuQ8KpNyQLaUJ0DipeRnowOQ8hUt78EFgxp7tqsJFQss2R+AiolyimqARTtsHJLhjglbJkv1A2ewAF2tbMxGrEAkC/C5q15ZKO2jHDS4ln7q5k/wDgaJqtm2ErukGkFAYUA1fAnOPfa9ja51ALWte3K96seOW2zM9RjWXZfIsmq0aVwi23W2ouFxUczqWQBla3rKHt1lHO1uHYTWjDkSfJx+raSefF9HlFjj9nbPd2kjxzIjMWKGFnZcxuQp0PEniDWiUMUuWzkYdTrseLtKHJD2rtSPoFwuFVxCH6SR5P7yZ+RIHqqNNO4aDnXlyxUdsTZ07p2WeX1GV0ynrFR6P248BphM1u7GGkbDQtCUur4nMGZQM3TkrnUnUWB5Guot2xV8HiMzx97IsnyXBlxbtkMcd1AbRIwpPe1/cOPsqN5KIdjSVdklosb9lhiLjikfautu+7eVSi8iK3h0v3O2nsqZhh2EURcZjIFWNVvnGUMOzLcX19+g3MhjWBbk1x7DE+BxLcMFhjzF4ohezaZuNtOXZzqLeS/BKOLSf3NlHv1hMkUJbDxQt8pZVaONELR9A5AJXXiBfvHhRkcnie5GzpMccdXF437cmWNcv2PYx+5ExHCrIFebwQ+lq4w8FweA8KpNsQLSZJDbUhiaZFuhcUZZlVRmZiFVRxLMbAD/fbUscHKVENRqI4Me9m4xuysNsuBGnRcTipPVR9EFgM1hrZBprqSSOFdBxjijbPIrUajqGZxg6RH3Yjwm0ZjFiMKkUgBdTAXSORVsGV0vx1HiL+FGOan7E9dh1Wgpb7i/8Agz286qMZiQihVEhVVUAAZVCmwA7QayaprfR3uiJrTL7lZas51pNAnayk9gJ8talBXKiuT+iTXwetY7Z6Q7FMZAsMOhY2GshCln/zFrm/fXUcf6Z89x5ZT1SnfLl/9PJzXJZ9Ex8x5FUWvcdLyCk+R7Yt3VCqVDpN8nCmD/4CaAoafCoTcopPeoNTWWa8MonpccnbigfIo/s0+6vwp93J+oi9Hg8KKB8ij+zT7o+FHdyfIvQ4fg75DH9mvkKHmn8i9FiUlS4CMFGOCKPD+lPvT+RLQYefpHFgUEEAX7aj3JuLTZPHpIY3uQ6TUPY0eCJihpU4lOXwV9quMVIu+VUmxAFIkNmihNh4UvALm7Nd6LcFnxjSHhFHcXt6ztYHxsG8zW7Sw9zzX8QZ6UcfsR/SRjukx7rfqwpHGO5mXO5/fQfsio6uTbSRb0DHGOF5Cm2BtU4XERzBQ2XMCuYLcMpHH2+6o4W4S5N/VNO9VjUYtD2ytnSbQxbqnVMjyyux6wjRnLe3iq1NQ7mRsyPXLQ6dQ/urgsdnbO2fNP8AJgcSrlmjjnLKVd1ve8YWyg5Tbt7eFWKEG6MMtTrsWPvOXD9ik29sl8NLJh5bFgLqRweNr5XA5cCLdqn258mPZOzs6PqHqcDfvRut9Nq//E4RQdcQuH4fUWMSOfDQD9qtmWVYzzXTtPv1leybPOa5J7yKoUOHhQBwoJI4UAG1ABoAIFAhQoADUDBSA4UAEUxMJ4UEWRcVwqcCrN4K29XGOi9bgKpNSEX0oGBaQ6ATQ+STV+D0H0QAZsWefzNvD5z+NdHTL6Dx3X+csV9jI71NfHYprBvnybMLqcmUAMt9R1RVOadTOn07C8ugUIumbfcjD4XGxSNLgcIrRvlJSFACCoa9iNDrWmDjJWcLWxz6bL21Nv8AcieiiRZZsdKI44sww+WOIBURT0ugAA42F/CpYpLmiOuxzx7FN3xZ5/s8tG8ZvZ43Qk/rRuCfetYIvbl4PT5IQn0/x7G+9LsK5sLJ9IiRe+3VYe/8a1alfSmcTobe+cV8GW27tFZYcBGjBuhwkIYA3yyMihlPYRkAqrVStJHQ6PgankyV7lSDWE9KE31oA4UEkGgA3oANAHXpAGgDqABQBwoAJoEE0CZExXCrIlObwQqssyF3IOqKrNMRk0DDakSEEUhx4s1Po02osGLKOwVZlygk2HSK10HibsK26bJ7HmuvaVuMciBv3sCaPGSSJFJJHMc6mNHezEAOjZAbHML/ALXcallw7nYukdRxYsGyfDNbu/gzgNmuZFIlcPI6Ei6sRZQbcwoF++9XKoQo42aT1Opbh8mM3E2uuDxGaQhYpF6N2OgXKboxPZckHsvVGDLzTO31bRvJjjKHmKJu1dzpjjCYwpw0j9L0uZciIzZpM2t9NbWuDccKl2lu3GPD1RLSdiS+rwN73Y07Qx0cOGIZF+bjP0S+rSvmHFAEtw+ie2lk/qNRRZoL0eGWfIvPgrN5N3JcEUErIwcMVZLjVbXBB56jWqc+JxZ1OldRjnk4JUyltWU7osUBR1BIUooEcBQAbUACkAqgAUAAigAGgBRoEdegTI2J4VZEpzeCvzeFW0YrL5/Vqk2pDKimyN8nGkTsSaAEEURk07Q544zjtkuC7j3rxqRiMYlwtrcELW/1Cub31pWolRyH0DTOe/n/AEV6bUnUOBKxDghxIWcH9YXbQ6nzqDz/ACWy6Xjb/pKmRy3+zwt4VTu5s6Kw3DaAscuS5yccoJy/c4VLvSqitaHBe5xVjuDxTwyJLE2V0N0NrgaEEEHiCCRbsJox5XF2R1OhjqIbJ8L2Je2tuz4t1fEFTlBCqilVW9rkAkkk2GpPKrM2bcZtD0qGl5i7ZXkVnOq2ECgEcKBihQIIoAHOgA0gCBQADTA4CgAUAEUCBagCNivVqcDPlIVhVpio9Ub0bTW/vo/Jqt9K6s5K/iCH6WMr6NZ/tYvJvhS9O2H49jX9rAfRriPtYv3vhR6Zli/iDH+liT6NMT9pD5v/AC0npmH8w4v0sb/4a4r7SHzf+Wo+ml7Fq/iLAv7X/wB/cDejbF/Xh+8/8lP0kx/zHh+H/wCkA+jbF/Wh+8/8lL0kx/zHp/ZP/v7if+HGL7Yfvt/JS9LkH/MWn+GD/hzjP+j98/y0ekyB/MGm+GJb0d4zsi++f5afpZjf8Q6Z+UxJ9HuN7Ivv/wBKPSzH/MGl9kxJ3Axv1U+//Sl6eQLr+nfyH8wcZ9RPvihaaT8Auv6dfIPzDxv2a/fX40/SzH/MGm+4DuNjfsh99fjR6WY/x7Tfc78x8b9kPvL8aXppkl13TfIk7k437L95fjR6aY/xzS/Ik7l437H95fjS9NkH+OaX5O/M3GfYnzX40vTZPgPxzS/In8zsb9g3mvxo9Nk+B/jek/UJO6GM+wf9340enmSXWdK/70JO6eM/w7+740uxMf4xpP1oH5qYz/Dv7vjR2Jj/ABfSfrQn82MX/h5PIfGl2Zh+K6X9aIeM3cxQXWCTnyHxpxxyRXPqOnl4miu/IOI+xfyqdMz+sxfJ9HW0rqu9p4izhUI3QHVKwoFRbY7Z1Lz5FbFVOl8hbONKl8hbBaltXyO2dSa+4rZwoSXux2zjUqXyK2Nlr1W22yf7jgqxJog39w0+Q/c40+RHClyOgMai9wUEGpJsA2qasRxFDsds61KhPyJNVMZxoYCDVVkir20fm2qqRoxMznR9486OC6jd8q2vwYBIqC8CFGpJAC9KxnUCDToBsyWBJ0AqK5dCk9qsqJ9vW0Rb9hPwq9YzM9QSNj7QMuYNYEcLaXHbaoSjRbhy7ixJqsuQjpF7aAs7pR2HyPwooW4cWppBYQakLgzPpA242DwjSxkBsyoCRcLmOp105c6rySf9pr0eGGTJ9Z5ZhvSRiUYH5Sj9qvlsdfZ7qz7sx3p6TQvizRxel7TrQx+Il4+Ay1Ypyrkwy6Xjv6chu90tu/LYRL0bRgkgX1DD6ym2q1pxvg5mpwLFKky8FSRnuw0gBSYwWquuQAajIaGnqokis216hvVUy+Bm7DtHnUNxdtN0riwNdC7iYKOBzDQ1CLBoWKmhHWpUB1MDr0wKjeKdlQAWszW8dL/iKcFyZ9TLbEoDMOftq5mKLL3YOGKgswtfhfjaqsjNmCNFnKQNSQO8/wBarpl7kkJgkB4MCP1bcuPA0UNc+B6RgASdAAT5VJjo8t3k9LcallwUYlI06WS4jv8AqLxa3sqPgtjjMlD6TtpBieljIOuQxJlHcLdax7yaTbLo4o+5G3t35xOPhSGTo41BDPlBIkI9W4J0A42+FCteUEcTu4lRuVtaHBYieXGRmR+jK4YiPOgkPMpcC3Dvq9u1wU5IzT5JuHx+Eld5JsIVd3DBozkFgIxYRK4UAkSMwIN82hFVSaLMbyR5i6PRdiekPY+FYxp00GYi5dZGTuPrtlHsqWOPHBXmlOT+o9NhlDqGU3UgEEcCDqCO4ipLwVC6YjqixnVEAGq5MaEGqyRT7YXqk+At7aqkXQKfoV+rVdFu42EXDQWroRj9JiYQgqKjQBvRYBFMQxi8UIxc+wdtSSsjKW1WVzbZJ4L5/wBKmoFXeH4sUk11ZeV7HWk1TJRccnDD8hiuD0YGXmQNPGoybaHHFCx0YlGuqupYcgQTe3Z7aVP3EskaaiedYiSSRyCWdrka3J0PZWhUcd75zaZO3Zx4ws0/TXjUhcoOmYgA5svLQ29lRki/T5djp2WG0t6IcTDLGI5mjdGRnUhRZgQcr6661HaXvWpP8rPKcduhEsDnCySvILCNXaPIBfXMwF+HDhT2WXw18WvFFbsjdCRgGxTuoJYCKOwclb+sx0UHKbcb3HCntSHPXJEnY24M7qr5QpkJ6ISEliOPUBHADnpWaeSTZ0cc4JeRzbm5eMwydJPCSgNy0Z6QL3tYXUd9rUKLon3E2UAsRcEW11voO+9Jplm5EjYmDTGYmGEAMWkVTa18t+uRzAC3p1JFOSSo+ooIggCqLBQFA7ABYD3Cr0qRkY5SbECo2M6ogA1CQ0NuarJFRtl7LVUmaIIqet2VCyRsIzpXQg/pMTONRbA61FAdTD3M9vWpUJIPVBKsP83A+6pwfJl1EWlZWQyBhoezxq0zRkmXOw47sWsdBYHvJ18ahI14Y07LLFqsiOhvldWVuPqsCpt361TdF75PNmE2CkAKTFktkdY2ZZF4CzgZRccQbW8quTi0cp4skJ7kWMO2sbiepBB0V/WYAj2lyLD2XoXDLd2WfhUSPzJbNHI0uZwbvmF1zE+sF+kfHxolMnDST8s7eLH4LB64zENK9iVjBuxtxyovq+2wqLyMujok35PKd6t5RiW+ahTDIOBW3THvaXl4DzqPcZrjo8a8nbv4klJFmxKakMvSJKWzAAAh4xp6vfR32VZdDB+D0HdvamEw1sRisfC5ylUGZM5Cki4jXrW04d9SU9/sUQ0zxy5LbAelDBSyZD0iqxARmW6vmNhwJtx51Vud0bnidWi2/MfAdKZvksee+bh1b9uTh7qmuSG9+C8hwMaMXSNFZvWYKAT4kVOiNkmmIFRYzqQAqLAS1VyGhDVWSXkpdri9vGqpGiAzk7/xqBYaKNtK3Qf0mKQQaViF1bEQCKGgGZ4VdSrC4PEGquUxTSkqZRYfdjLJfP1BwH0vC9XqfBmWmp2WW1Jehh6ulrAdwqKdstlLtxKzCbTe69a4vwPfpxqcoKinHlbNAX1041Rx4Rqu0cL91Pd8jr4MH6YNvyYbCokLZGmkyMwNmCBSxtzF7AXpp2Txx3Pk8QxIUNfNa+tzbMb9vfrUbZqUYot9ibpYrFG8EBbXV5CEVb9ubW3gDS315By2lbjH6KaWFmRmj6paMkoW5qpIF7HThxBqWy1YRzJ+x2G3fnxkgWLDu3a5GRALX1kYWvp76fdhjXMkQm9zui82j6PMdhsMJyYnEcbySorjPGFF+PB9BfT31FZcc3SZDdJex7P6NWlOzsO07ZmZcykm56NjdMx5mx94qUfJVJ34NQKtIHUpeAOqFjAKVgCosAXqAxLGoskin2qotr21VI0QItzUCdo0UZ0rVF1ExyCaa8AKBqakJo4mk2CIuKxqxjXU9g4+PhU4wsqnkSI0G2ATZhbw186coUhRyWS8XAJEKNwbSq4uieSO5UVeF2QkB6RnuFuetYKB2mpPIU49LtdnS7dBF4luDwZtAe8DiRXJz9QjB0vJ0ceBy8lDvdvJJhsHNiL6ooyjlnZgqX7RmYeVZtNmyanMoyZZkxRxxs+fIZZMVI02IkaQkkkuSTcm5AvwHcK9JlrHFRgUY4+5PhI0MagW0zEcTfS3bVDNJb4TenEYZxKJ5WCFQy5+qyhrFSvDn7KcYpvkhkVo2Ho02FIoXEYhIwPnTErRo0h6STP0ruRcNyFiNLVzOodQUfoh5FjxcG6M1cJy3eWakkde+nb3DWhScfysXHwScPOyABDYDgBwA7LVohrckCuWFSJ8O1iPWF+8cfKujh6s/GTwUS09eCwgxSP6p9nPyrpx1GOauLKHBryPitCaaIgqDABNQbGCoMBLGokkU22j1aqkaIeCB0w76VAacHStCM4TTYhSmmhBNSYmjEY+ZlxL5zbXq34EcrVpjTiYJ3u5HFlBsL6jl/SnLxyEGr4NVEpyKDcGwv8ACsslb4N8Py8ma23iunl6L9FERnHHpJeIXvVND3kjsrl6/UbFsTqzXp8V8sSWrhNt/c2DW09npiYJIZPVkUqe6/AjwNjVmnzyw5VKvBVljuVHhMuzzEzwMLNExRxa1yp496niDzBFesU1tWWPNlEfp4H9nxdJKseYLwLH6q31sOZtwFK35ZKjWbh7piUieZT0KsTGjD+8N7hj+qNPE1ztbrNq2xfJOMT00nyrgttq2WrgTIacbqhopNpbyQRELcu3YmtvE30rbh0GSasolqFF0Iw+98B9fMg+sw6o8SDp41Zk6dNLgj302aONwwBGoIBBGoIPMWrmzjtdMttAIIsRoanCbg7QNKXBbYXa6BR0siIb2GdlXMeVrnWvQ6LVd3H9zFlx7WWam4rc2mVAIqDQzmNJgIkFQZJFLts6Dhx7PGqmaYeBj5C3aKjYGgOtq0ozCr1IR2WimIUTTboa5K7aWz45xYkBhwItcd3hVkJFGXCpKhrZ2wUiIJJcjUX0A77dtOUrI48EYEzaeK6KKSS18iM9u3KpNqqfCNK5PIMVvGYUCRuNPXlbi7k3dhfmSSfbWL0iyvdNF/eriBBk3vnhAkYiRARnB45SeKEc6nLp2OUaj5IrO75PQdl49Z4UmjN0cAjt10IPeCCPZXnsuOWKbjI2wkpIpt890lxq5426PEKLK44MOSSC2ovwPEVr0OteB7JcxZXkx34MXuT6PcSmIZscgEQvwkRjI1xa2Uk20N720NdTV9Rwyx1B2/8A8KceOS8nrZAAAAsBoAOAHIAV5uX1O5GpJIApAZnfDaxjAiQ2Zhdj9VeXgT+Fdbp2k3PdLwZc+bbwZHdTZHy3pJ3ZkwsZyqVIUysPWJb6KDTha9dPWans1jguSGPGpO2S9v7LWBiiksMmYZuNusLE8/Gp6PP3YPcQzQ2SIvo42riMRBNF0zIIjdFQDMc8UzKodr2AaIaDt41LJpcTdtCU5G7xGyZA3zWKxCn52wcrIl0aFEBDLci8rcwfKoy0uF8UNZZJlNtnENLFNHMF6SF16yg5HRmKrIoJuL5WBXkVNZYYFgzJR8MtlLfEa9Hm9skWPXASktFKt4SfoOqklQfqkK3gR3101FbTKj2A1BkgGoMBEgqDJIpNtH1eWtVNGiHgZz+NRGaAHStCMzQo1IVCganYUBwbG3HW38KSVif2MgrSo+RkJkJ5cD33rQlGjDJz3GrjQ5VDE3sL+POqZG2HjkzHpG2l0GEIBIaQ5Bbja13P3QfMVGKuaskuDzndPBhMIuOlUPJNLHFCjWYiNny/Ngjs6xNuRvpVGpfdk4xdbS/G0vYz2/LIiSrGAF6QBQOA1ubVo0kW4fV5KcqSfBqvRPtSNNnhZJUUiWWwZlBCkg8D3lq5HVMEp5rin4RowSW3k1Mu8WFXjiYR4uvxrnrRZH4iy7uIhzb74BfWxUR/ytm9y1aum6iX9onmiQ5PSZs5f0zHwjk/itTXR8//AFke+kRJ/StgBwaY+EfxIq1dHzC9TEye920TMsrpf50qEvoQHIC+0XFdjTYuyq+DG3vlyejY3ZjLgEwOGCKjBUmkY2KxLlL5VA6zNYjiONc3Dro1OU1cr4NPafsYvfva4USuhuAoij7zqL+9jW3Q4axc+7soyvkpPRltGCDpGkxKROWXKjg2YBSLluWjyLx+kTxrVqXPjbGxRSZ6XhduKVuMRBK11Zby5VLqXkBtlNgZXBP6qKKyLUz8Siyztp+5TY3EoEkCyrJIwiQ5TmCpGDa7AaszM7ftDsqpqWScXt8WEksaKH0fwnE7eRhqmHVmJHAZYyv/ALyV1K2xopR9CmszGdSYCWFRY0Uu3T1Bw486pbNECr6Y93nUbJ0abNcCr0Z0OoamJi6nSI2ctJMQbc+yppioYnJIa3Cy28Cet7qTCjz/ANLsLEYc/QvIp8SBp7QD5Uk7f+gT+TO7M2wseFihCfORqEVuqQNLF1PHUE9hrBk0k55XP2ZpeZbaPPt4ZGxWIjwuHGdi1rDW8jaWHcBe58a62NVEzPlnv+wtx8PBgY8M8MLuIyru0aMS7XLNcgn1m07qrc22M8t2juSYHbNgnYi/93EZFbKTYqFBAv7O+nukKhnYPouxGNxIfEQfI8MturYB3APqhQdCddTVrnSA9dX0e7NAAGBgPDitz51VuYC/zF2Z/gcPy/Rrz76luYUeT737vHDzPEynITeJhoCoa6FTyYfiKrvmwSp2PT7cnZMjy9W3WPVS4H1iKyx0uNT3JFkss2qMcuDm2ri0w2GBKKfWsSqj6Urnl2Ac7d9dGK2oqSPdtt7sRx7MOGw8a3iRLdVczBSC5OmpYBifGq535DwePDZEZcuEQNqCAiEHX6rKQD4C9Qbk+AdjW0dqZLQYcdJM9ljSMA5SdOA593dVkY8cg+fJ6x6KNzTs7DlpR/aZtZdQcgBOWMEcbDU95NRlK3Qzfmq2AL1AYG4VF+BoodvHRb9t6ofJpgQ847R7qKJ2aWRBa1aaMiYtVoCxQpoTONACJVvpcjwosBvBQMgszl+wkAEDsNtD5VJCbG9q7NjxEZjlXMp8weRB5HWlLjwFmEx3oqEl1XGSoh4gIme3Zn/pU065Ci73M9H+F2aCYgzyHjLJYtbsWwso8KHksKNSZlUasB4kCoWkOmR32xhxxniHi6fGn3EhqEvgZfeHCDjiYP8AyJ8aXfi0PtS+Bg714Mf8xH7Df8KfeiLsy+BDb44If8wnszH+FN54j7EiLtDeLZ06ZJZY3XsYNp3g20NR70Q7EjIYrdnYch6+Icr9Tpny/hf30LPFB2JfBrdgY3ZmEjEeGkgjTsBAJ72J1J8amsyfuHZn8Fwm3sKeGIgv/qJ8afdi/cXbl8FbtTd3AY0hpVjc9qPlv/mKEX9tG6N+SO1/BN2Pu5hML/8AWgij70UX8+NRlKwotKj7gE0mxHUhjUp0qEmSiZ3eVjl04+7jVPuao+Cp6/1fcKkBo5t48OBqxH7LfCtjws5MdbjQg70Yb65+4/wpdmQ/WY/c5d6MN9ofuP8Ay0dmQerxfI8u8eGP6T91/hT7bF6zD8ihvDhvtPc3wo7TF6vD8ihvBh/tB5N8KltY/VYfkbxO3IiOpMgPaysR5C1ReJjWrw/JXy44txx6oP8ApxL+L3qHbmWrV4fkgzbMw8msmPnb/uBfcABT7EmSWuxr4GX3V2c2rTux75P6UemZJdQh8oUu6ezR+kP/AJKXpWS/E1+pDy7rbM7Qf+6f4GmtKiL6iv1okx7t7MH0Yz4yN/NUvToXr1+tDg2Bs37OH7x/mo7EQ9d/mgru7s37OH7x+NHYiHrP8h2PYezlOkUHuP4mjsRB6xe8hz8i4A/ooPIVJYYi9XH9Qr8h4D7KDyWn2Yh6v/IB2DgD+hg9lh7xUOyh+p/yFR7Hwq+r1fCWQeVmqDxL7h3790TsOEQWD3H6zlj5k3oUHQnlXyh4TL9YeYpbGG9fKOMq9o86GCyL5Q20g7R51BxsnGX+jG+kN5fk4OHGZ88ZIW1ygcF8tza9haljjb5LtzoX+Un+wl//AD/np9shu+5SYtSBrXSPLJEFzQDSEmgjSHlewpkKQ5moCkcTekFIXnsL2J7hTCkKzXoEKIpgE0AFhcUUAlG/pQIU9CAbbhT4AUNAKXAxLGikAQ1AWzmfSkMSRQKxJ86dj3MaaSosab+RsSX56UqRPc/k7Me3hT2r4Ful8jckh7T5mkopPwNN/JW4uQ34ke2oyivJoxyfyXPyk9p8zUKLe7L5LLaS9Xyq4yRKnEaUAxC6UEWLVrUyIsmgKAr0goX0t+FMKHV8aCI4stjpTCwF7nWkB2amIGa9AxYa+nlQNIbkNtD/AL7KQ6AHpkaDegAZqAFEigBGagGhtnoBCCaQxDUDRxNAxpjSGV2LGoqLLoF70NQJlljdQfdVpSirxIsaT54INCMMgZgCxF9AbX15VXqJbIqS9izFHe9onFx5XZb3ylhfwNv4UY8jnGwnDa6EjhxqauitsbJsbXp1fKJbUkWmAwDSLmDIABcgnUDtItesmTVKE6a5LoaaWSNwdUKlwLKocFWS9syngewgi4p49XGctslTIy08orddghwcjjMqMR2gVbl1ePHk5fkrhp8k8fC8AmgdPWUry1H8aePNjm6TE8c1zJCsNhnkNkF+64B9gJ14Us2pjh/OghglmtQY4NmyZgvUvfhnS9+y16pWsgvq9mXLSzb2+6GJAVYg6EG3trVDIpR7kShxlje1+wjEDq5uegPfUqcf3DyMK2lCfLI1VfYWG41KTTfDsEvkAajj4E6HBS/YQh6E93kPPI270NUCaEBqSJCb02AHNA0NMaQytx0wQqW5sFHiTUWaMcbNN0g7BQOidjH4DhrpemnZW6RW42ppFfmRHwx66/5l/Gs+f/xSsuw8ZUi2khhkndLMCzvZr8GuT6vZeuZB5MeNSs2SUJSa9xuVFeEdGihw4R7c7+qfA6+VS7mSE6m/KIvHGUOF4ZE2hGmeyAC2hsSbnmdeGtbtLvq2ZtQ1wkiw2Euk1zYdEbnjbrDlWTXUskX7l2lknGUTmxKJCYkJbMczMwtw5AU8WHJLL3Mvt4IZcsI49kOfke2LpHif9I/jS1ivJB/JZpLUZqw7CBcSo2qZC2vIjgR2Go62Khkht4di0snOMot8DGwU/tEfj/A/79tX623p2muSrTOPe+kexOHS0joxZ+kFrixXUnTXXW1VYHLclNLbRZn2JXB/VYcJFcSEoXlzCwI6uvrZuAvUsk5KoJ8ckYRjTk1yPz4SNWQSdUOqs4vorX9wNVxz5Hja+C/tQTS+SLLhsqMXiW2gV47EAX159nOliyuckrf7kZ4KTdC9qxQokajOOpmHD6Zv1vLlT0088nJqgzrFFJCOhiVYWyEl73XMbaNYm/GrN+duXPgj/Sik68j5wcRkkjAa6hyGJ5rra3McqjDNnpTCUcdyj8EXDYdDGWsXkvYJrw7dKu1ObJ3KukVYYx2X5sTjtmoJ1juVDhDa1yrPpY916jj1LeJz+CUsEd6j8jQ2Yt5FEl3QMbW6pC8QDxvTjqZcNryN4I20n4K0LXQXMbMT8hKUAhmSPSgdor8RBmZRa+ot430qD4L8bNV+T5Ow1DcXbRraOPWwNxx/CrbRn7TKfE44dtDlSDt0xiPaIDAjkQfKq8sbhXyTgqlZYHbozFwiq7X61zpfiQO3WsctM6psveX3rkljHpAr9HIGLgAdo7Sew62qCx5M0l3FVE57ca+l+St+ViummvMTn7ZJ8lhgdtJGrL0ebMMrHMRcX5aVh1Glnlkp34NOLIsUGq5Y3HtJQXyqLMLWbW3ge2row3tOT5X2KlUY8LyTMDtZEjdChbOLMc9tO4WrNm02SdSjJcfYuxZoxu4+RC7WVVKolla2Yk3ZgORNhYVY9K5SUpvn2I97aqghzBbXjSXpMh43RVNlHiSNajm085w7Sf3bJYckYSeVoC7UhD5+jYm+YAuLXvfktQlppuCg3/wEckFNSSHDttGVldSQXL3VraniG01FSyaOW7iXhAtQmm9vkGJ25GCjZD1Uy5bjLYA/EeVQWlyxVKRbHLjm03F/+yqTbSqjqgIz2zEm9he9gLVctPJtSk7orlPlxivJYNtmJujc8UjCZLXuQDY37NapWPNBOK4V2S3Qmk/LXA3JtiMiJcrWj55hrc3N9O2rPTT3O35K3ki4+PDHoduRiWSTI13DC2YaZ+OtqXpZtKCfgm80dzdeQptiPownXWxY9UjrA8Mx7qitNklJ2xxyQUaoXi9qwvKkmYgjo+IJyhNSt/pE6VWsGaMXFV7kt+KdSdkfD7SiEsrFzZg4Wy69fiTryqx4skoRjXKIvtxk2ir+UDWx05d9dGH5a+DHkjb4A2JFSsisbGnxItRY+2yOuK665TbUa8+PLsqEi+Co3PyN/rnzqO0lcjA431Yu+9/vVGJrmlS/0Q5uNWGZeBIGtAmOKKSBi707I0cKFwMcQaUgYoUyI4DSHYpToaYMUtBFgNAIUDpSYyPiW6ppE4EJTTJhU60yC4HlNAmhSmiyIuM0DEyUUJCKSHJHUxILGgaGnpjGYvWXxH41Fk0a/wCUv9Y0gP/Z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2863" y="-1470025"/>
            <a:ext cx="2457450" cy="30765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Father Bear Comes 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015" y="1490409"/>
            <a:ext cx="1444752" cy="2286000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7640" y="1071309"/>
            <a:ext cx="499872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5149" y="4369595"/>
            <a:ext cx="3695699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 rot="16200000">
            <a:off x="2901750" y="1703005"/>
            <a:ext cx="762000" cy="7036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117890">
            <a:off x="2832534" y="3207965"/>
            <a:ext cx="762000" cy="11368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6200000">
            <a:off x="5246423" y="5172692"/>
            <a:ext cx="762000" cy="7036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Using </a:t>
            </a:r>
            <a:r>
              <a:rPr lang="en-US" b="1" dirty="0" err="1" smtClean="0">
                <a:solidFill>
                  <a:srgbClr val="FFFFCC"/>
                </a:solidFill>
              </a:rPr>
              <a:t>Lexiles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6146" name="Picture 2" descr="http://contentcafe2.btol.com/ContentCafe/Jacket.aspx?Return=T&amp;Type=L&amp;Value=9781432941390&amp;userID=WCL68133&amp;password=CC656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813327"/>
            <a:ext cx="1905001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1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95400" y="1600200"/>
            <a:ext cx="6529269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 </a:t>
            </a:r>
            <a:r>
              <a:rPr lang="en-US" sz="3200" b="1" dirty="0" err="1" smtClean="0">
                <a:solidFill>
                  <a:srgbClr val="FFFFCC"/>
                </a:solidFill>
              </a:rPr>
              <a:t>lexile</a:t>
            </a:r>
            <a:r>
              <a:rPr lang="en-US" sz="3200" b="1" dirty="0" smtClean="0">
                <a:solidFill>
                  <a:srgbClr val="FFFFCC"/>
                </a:solidFill>
              </a:rPr>
              <a:t> look-ups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Ignore publisher levels</a:t>
            </a:r>
          </a:p>
        </p:txBody>
      </p:sp>
    </p:spTree>
    <p:extLst>
      <p:ext uri="{BB962C8B-B14F-4D97-AF65-F5344CB8AC3E}">
        <p14:creationId xmlns:p14="http://schemas.microsoft.com/office/powerpoint/2010/main" val="265488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X:\JPEG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5480" r="14421" b="18274"/>
          <a:stretch/>
        </p:blipFill>
        <p:spPr bwMode="auto">
          <a:xfrm rot="16200000">
            <a:off x="3797882" y="3747065"/>
            <a:ext cx="2415891" cy="312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X:\JPEG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" t="2494" r="15356" b="21095"/>
          <a:stretch/>
        </p:blipFill>
        <p:spPr bwMode="auto">
          <a:xfrm rot="16200000">
            <a:off x="3799913" y="1066620"/>
            <a:ext cx="2377195" cy="308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over image for Pirate attack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62" y="4100942"/>
            <a:ext cx="1612608" cy="241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ver image for I hate bullies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55" y="1422527"/>
            <a:ext cx="1580835" cy="237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3" t="32557" r="69744" b="60846"/>
          <a:stretch/>
        </p:blipFill>
        <p:spPr bwMode="auto">
          <a:xfrm>
            <a:off x="7264859" y="1549658"/>
            <a:ext cx="1240972" cy="139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9" t="47239" r="69624" b="46286"/>
          <a:stretch/>
        </p:blipFill>
        <p:spPr bwMode="auto">
          <a:xfrm>
            <a:off x="7264859" y="4552942"/>
            <a:ext cx="1251858" cy="133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0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06" b="15006"/>
          <a:stretch/>
        </p:blipFill>
        <p:spPr bwMode="auto">
          <a:xfrm>
            <a:off x="726831" y="1219200"/>
            <a:ext cx="7620000" cy="535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Shelves:  A to Z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0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 </a:t>
            </a:r>
            <a:r>
              <a:rPr lang="en-US" sz="3200" b="1" dirty="0" err="1" smtClean="0">
                <a:solidFill>
                  <a:srgbClr val="FFFFCC"/>
                </a:solidFill>
              </a:rPr>
              <a:t>lexile</a:t>
            </a:r>
            <a:r>
              <a:rPr lang="en-US" sz="3200" b="1" dirty="0" smtClean="0">
                <a:solidFill>
                  <a:srgbClr val="FFFFCC"/>
                </a:solidFill>
              </a:rPr>
              <a:t> look-ups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Ignore publisher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Use basic guidelines to determine levels</a:t>
            </a:r>
          </a:p>
        </p:txBody>
      </p:sp>
    </p:spTree>
    <p:extLst>
      <p:ext uri="{BB962C8B-B14F-4D97-AF65-F5344CB8AC3E}">
        <p14:creationId xmlns:p14="http://schemas.microsoft.com/office/powerpoint/2010/main" val="105250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6" t="28121" r="32120" b="38182"/>
          <a:stretch/>
        </p:blipFill>
        <p:spPr bwMode="auto">
          <a:xfrm>
            <a:off x="685800" y="2119745"/>
            <a:ext cx="8146473" cy="2888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0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 </a:t>
            </a:r>
            <a:r>
              <a:rPr lang="en-US" sz="3200" b="1" dirty="0" err="1" smtClean="0">
                <a:solidFill>
                  <a:srgbClr val="FFFFCC"/>
                </a:solidFill>
              </a:rPr>
              <a:t>lexile</a:t>
            </a:r>
            <a:r>
              <a:rPr lang="en-US" sz="3200" b="1" dirty="0" smtClean="0">
                <a:solidFill>
                  <a:srgbClr val="FFFFCC"/>
                </a:solidFill>
              </a:rPr>
              <a:t> look-ups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Ignore publisher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Use basic guidelines to determine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Don’t worry too much about getting it exactly right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Goal:   “Here are some books grouped by reading level”  (not:  here are 1</a:t>
            </a:r>
            <a:r>
              <a:rPr lang="en-US" sz="3200" b="1" baseline="30000" dirty="0" smtClean="0">
                <a:solidFill>
                  <a:srgbClr val="FFFFCC"/>
                </a:solidFill>
              </a:rPr>
              <a:t>st</a:t>
            </a:r>
            <a:r>
              <a:rPr lang="en-US" sz="3200" b="1" dirty="0" smtClean="0">
                <a:solidFill>
                  <a:srgbClr val="FFFFCC"/>
                </a:solidFill>
              </a:rPr>
              <a:t> grade books or level 2.3 books)</a:t>
            </a:r>
          </a:p>
        </p:txBody>
      </p:sp>
    </p:spTree>
    <p:extLst>
      <p:ext uri="{BB962C8B-B14F-4D97-AF65-F5344CB8AC3E}">
        <p14:creationId xmlns:p14="http://schemas.microsoft.com/office/powerpoint/2010/main" val="197762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Scans\JPEG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242" r="18581" b="31285"/>
          <a:stretch/>
        </p:blipFill>
        <p:spPr bwMode="auto">
          <a:xfrm rot="5400000">
            <a:off x="3586491" y="1201213"/>
            <a:ext cx="4351146" cy="5732929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1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8196" name="Picture 4" descr="Cover image for Stop p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92104"/>
            <a:ext cx="1524000" cy="222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0" t="22072" r="27425" b="13697"/>
          <a:stretch/>
        </p:blipFill>
        <p:spPr bwMode="auto">
          <a:xfrm>
            <a:off x="-4876799" y="3276600"/>
            <a:ext cx="2509890" cy="329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77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Scans\JPEG02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" t="2625" r="9371" b="8794"/>
          <a:stretch/>
        </p:blipFill>
        <p:spPr bwMode="auto">
          <a:xfrm rot="5400000">
            <a:off x="3535412" y="884188"/>
            <a:ext cx="3978176" cy="61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1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9220" name="Picture 4" descr="Cover image for See me d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5682"/>
            <a:ext cx="1712213" cy="213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71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Scans\JPEG02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" t="2089" r="20948" b="32513"/>
          <a:stretch/>
        </p:blipFill>
        <p:spPr bwMode="auto">
          <a:xfrm rot="5400000">
            <a:off x="3493837" y="1154362"/>
            <a:ext cx="4667007" cy="61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2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6148" name="Picture 4" descr="Cover image for Fly Guy meets Fly Girl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4998"/>
            <a:ext cx="1968818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24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Scans\JPEG0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t="2089" r="18163" b="24383"/>
          <a:stretch/>
        </p:blipFill>
        <p:spPr bwMode="auto">
          <a:xfrm rot="5400000">
            <a:off x="3464986" y="954614"/>
            <a:ext cx="4410382" cy="631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2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7172" name="Picture 4" descr="Cover image for The Berenstain bears and the spooky old tr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41" y="1904999"/>
            <a:ext cx="1857375" cy="2625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56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cans\JPEG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6397" r="10936" b="9471"/>
          <a:stretch/>
        </p:blipFill>
        <p:spPr bwMode="auto">
          <a:xfrm rot="5400000">
            <a:off x="3510375" y="1213655"/>
            <a:ext cx="4379630" cy="6066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3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4100" name="Picture 4" descr="http://ecx.images-amazon.com/images/I/51LB1oe9XFL._SY344_BO1,204,203,200_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53" y="2057031"/>
            <a:ext cx="1773562" cy="251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9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Scans\JPEG02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2" t="2139" r="11752" b="16808"/>
          <a:stretch/>
        </p:blipFill>
        <p:spPr bwMode="auto">
          <a:xfrm rot="5400000">
            <a:off x="3405662" y="1035800"/>
            <a:ext cx="4538586" cy="60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3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5124" name="Picture 4" descr="Cover image for Annie and Snowball and the wedding day : the thirteenth book of their adven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74463"/>
            <a:ext cx="1933575" cy="28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8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Scans\JPEG0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" t="2344" r="15798" b="11678"/>
          <a:stretch/>
        </p:blipFill>
        <p:spPr bwMode="auto">
          <a:xfrm rot="5400000">
            <a:off x="3651044" y="1186294"/>
            <a:ext cx="4185864" cy="61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4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2052" name="Picture 4" descr="Cover image for Cowgirl Kate and Cocoa : horse in the hou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79304"/>
            <a:ext cx="1762727" cy="243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1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" t="54439" r="53388" b="10154"/>
          <a:stretch/>
        </p:blipFill>
        <p:spPr bwMode="auto">
          <a:xfrm>
            <a:off x="375760" y="1524000"/>
            <a:ext cx="839248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0415390">
            <a:off x="3827228" y="2381289"/>
            <a:ext cx="762000" cy="113688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Shelves:  A to Z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Scans\JPEG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" t="3726" r="11823" b="18503"/>
          <a:stretch/>
        </p:blipFill>
        <p:spPr bwMode="auto">
          <a:xfrm rot="5400000">
            <a:off x="3528338" y="1153035"/>
            <a:ext cx="4655710" cy="592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 Level 4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3076" name="Picture 4" descr="Cover image for Frog and toad are friend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85773"/>
            <a:ext cx="1740835" cy="269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7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629400" cy="495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 Phonics Sets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5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Scans\JPEG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2" t="8302" r="34356" b="16610"/>
          <a:stretch/>
        </p:blipFill>
        <p:spPr bwMode="auto">
          <a:xfrm rot="5400000">
            <a:off x="4515971" y="1187821"/>
            <a:ext cx="3052483" cy="58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 Non-Fiction:   Level 1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1268" name="Picture 4" descr="Cover image for Turt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79592"/>
            <a:ext cx="2281518" cy="213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52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Scans\JPEG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2075" r="18712" b="26126"/>
          <a:stretch/>
        </p:blipFill>
        <p:spPr bwMode="auto">
          <a:xfrm rot="5400000">
            <a:off x="3664069" y="1266012"/>
            <a:ext cx="4119283" cy="585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 Non-Fiction:   Level 2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2294" name="Picture 6" descr="Cover image for Rabbi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2" y="2133600"/>
            <a:ext cx="1838143" cy="253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32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9" t="19619" r="22024" b="12190"/>
          <a:stretch/>
        </p:blipFill>
        <p:spPr bwMode="auto">
          <a:xfrm>
            <a:off x="2618509" y="1600200"/>
            <a:ext cx="626840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02" t="18666" r="21732" b="12286"/>
          <a:stretch/>
        </p:blipFill>
        <p:spPr bwMode="auto">
          <a:xfrm>
            <a:off x="332509" y="1600200"/>
            <a:ext cx="209828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7756694"/>
              </p:ext>
            </p:extLst>
          </p:nvPr>
        </p:nvGraphicFramePr>
        <p:xfrm>
          <a:off x="2209800" y="2057400"/>
          <a:ext cx="4876800" cy="34655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/>
                <a:gridCol w="2438400"/>
              </a:tblGrid>
              <a:tr h="685800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Level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Average Turnover </a:t>
                      </a:r>
                    </a:p>
                    <a:p>
                      <a:pPr algn="ctr"/>
                      <a:r>
                        <a:rPr lang="en-US" b="1" dirty="0" smtClean="0"/>
                        <a:t>Rate</a:t>
                      </a:r>
                      <a:endParaRPr lang="en-US" b="1" dirty="0"/>
                    </a:p>
                  </a:txBody>
                  <a:tcPr/>
                </a:tc>
              </a:tr>
              <a:tr h="591688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Level 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5.4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/>
                    </a:p>
                  </a:txBody>
                  <a:tcPr/>
                </a:tc>
              </a:tr>
              <a:tr h="72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Level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8.5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729361">
                <a:tc>
                  <a:txBody>
                    <a:bodyPr/>
                    <a:lstStyle/>
                    <a:p>
                      <a:r>
                        <a:rPr lang="en-US" b="1" dirty="0" smtClean="0"/>
                        <a:t>Level 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7.4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7293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Level 4</a:t>
                      </a:r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6.9 Circs</a:t>
                      </a:r>
                      <a:r>
                        <a:rPr lang="en-US" b="1" baseline="0" dirty="0" smtClean="0"/>
                        <a:t> per Year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Results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6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Results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Patrons appreciate and understand the philosophy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Patrons don’t question level designations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Added interest in reading levels beyond beginners</a:t>
            </a:r>
          </a:p>
        </p:txBody>
      </p:sp>
    </p:spTree>
    <p:extLst>
      <p:ext uri="{BB962C8B-B14F-4D97-AF65-F5344CB8AC3E}">
        <p14:creationId xmlns:p14="http://schemas.microsoft.com/office/powerpoint/2010/main" val="7513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/>
        </p:blipFill>
        <p:spPr bwMode="auto">
          <a:xfrm>
            <a:off x="1600200" y="1371600"/>
            <a:ext cx="54864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First Chapter Books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8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cans\JPEG01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432" r="3918" b="7545"/>
          <a:stretch/>
        </p:blipFill>
        <p:spPr bwMode="auto">
          <a:xfrm rot="5400000">
            <a:off x="4128372" y="1684601"/>
            <a:ext cx="3271228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ntentcafe2.btol.com/ContentCafe/Jacket.aspx?Return=T&amp;Type=L&amp;Value=9780399254642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25" y="2209801"/>
            <a:ext cx="1689575" cy="255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First Chapter Book:   Yes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9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contentcafe2.btol.com/ContentCafe/Jacket.aspx?Return=T&amp;Type=L&amp;Value=9780316070386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5" y="2057400"/>
            <a:ext cx="1960170" cy="28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D:\Scans\JPEG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" t="5088" r="23701" b="14527"/>
          <a:stretch/>
        </p:blipFill>
        <p:spPr bwMode="auto">
          <a:xfrm rot="5400000">
            <a:off x="4189943" y="1013430"/>
            <a:ext cx="3599897" cy="56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First Chapter Book:   Not quite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87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7149711" cy="534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Concerns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Levels divide up authors and series</a:t>
            </a:r>
          </a:p>
        </p:txBody>
      </p:sp>
    </p:spTree>
    <p:extLst>
      <p:ext uri="{BB962C8B-B14F-4D97-AF65-F5344CB8AC3E}">
        <p14:creationId xmlns:p14="http://schemas.microsoft.com/office/powerpoint/2010/main" val="133505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Readers:  Titles by Level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1295400"/>
            <a:ext cx="4191000" cy="542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58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Early Reader Levels:   Concerns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Levels divide up authors and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Increased expectations for reading level grouping</a:t>
            </a:r>
          </a:p>
        </p:txBody>
      </p:sp>
    </p:spTree>
    <p:extLst>
      <p:ext uri="{BB962C8B-B14F-4D97-AF65-F5344CB8AC3E}">
        <p14:creationId xmlns:p14="http://schemas.microsoft.com/office/powerpoint/2010/main" val="399612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.bp.blogspot.com/-X-pFbMDwUoM/U2XITHz0PYI/AAAAAAAABZc/Fs-lupdZWao/s1600/Little+Red+Hen+ro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881" b="38042"/>
          <a:stretch/>
        </p:blipFill>
        <p:spPr bwMode="auto">
          <a:xfrm>
            <a:off x="685800" y="2206639"/>
            <a:ext cx="23105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.bp.blogspot.com/-XIarFLL-Eew/Uj5ZYb7panI/AAAAAAAABFo/ppKg0Mo7o_w/s200/Lets+Sing+a+Lullaby+with+the+Brave+Cowboy+-wol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04688"/>
            <a:ext cx="2809875" cy="307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4.bp.blogspot.com/-nsfBuwqa4Lg/T0La9tbPX9I/AAAAAAAAAoI/agPlqiPXyVs/s1600/Raven+-+rav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078138" cy="30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Puppet Time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1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40" y="1371599"/>
            <a:ext cx="6762275" cy="505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own Arrow 2"/>
          <p:cNvSpPr/>
          <p:nvPr/>
        </p:nvSpPr>
        <p:spPr>
          <a:xfrm rot="21265636">
            <a:off x="3298018" y="3443459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own Arrow 3"/>
          <p:cNvSpPr/>
          <p:nvPr/>
        </p:nvSpPr>
        <p:spPr>
          <a:xfrm rot="521499">
            <a:off x="4093581" y="3358338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own Arrow 4"/>
          <p:cNvSpPr/>
          <p:nvPr/>
        </p:nvSpPr>
        <p:spPr>
          <a:xfrm rot="4170490">
            <a:off x="6592061" y="1015830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http://www.thelibrarystore.com/images/uploads/library_supplies/18-0767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r="8910"/>
          <a:stretch/>
        </p:blipFill>
        <p:spPr bwMode="auto">
          <a:xfrm>
            <a:off x="7627202" y="4572000"/>
            <a:ext cx="1267866" cy="156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www.demco.com/webprd_demco/images2/products/P15/1320150a_f.jpg">
            <a:hlinkClick r:id="rId7" tooltip=" 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2694" r="14182" b="1"/>
          <a:stretch/>
        </p:blipFill>
        <p:spPr bwMode="auto">
          <a:xfrm>
            <a:off x="7627202" y="1967345"/>
            <a:ext cx="1135388" cy="155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Genre Labels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8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10038" y="1788347"/>
            <a:ext cx="5357743" cy="4001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Genre Labels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8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964428" cy="520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3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Twelve topics</a:t>
            </a:r>
          </a:p>
        </p:txBody>
      </p:sp>
    </p:spTree>
    <p:extLst>
      <p:ext uri="{BB962C8B-B14F-4D97-AF65-F5344CB8AC3E}">
        <p14:creationId xmlns:p14="http://schemas.microsoft.com/office/powerpoint/2010/main" val="297821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22096" r="33333" b="12767"/>
          <a:stretch/>
        </p:blipFill>
        <p:spPr bwMode="auto">
          <a:xfrm>
            <a:off x="4953796" y="1219200"/>
            <a:ext cx="1275909" cy="1660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6" t="21016" r="32732" b="12535"/>
          <a:stretch/>
        </p:blipFill>
        <p:spPr bwMode="auto">
          <a:xfrm>
            <a:off x="4927528" y="3076018"/>
            <a:ext cx="1275908" cy="1654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6" t="34131" r="39727" b="25825"/>
          <a:stretch/>
        </p:blipFill>
        <p:spPr bwMode="auto">
          <a:xfrm>
            <a:off x="6863597" y="5011897"/>
            <a:ext cx="1254160" cy="16601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5" t="34831" r="39508" b="25650"/>
          <a:stretch/>
        </p:blipFill>
        <p:spPr bwMode="auto">
          <a:xfrm>
            <a:off x="6874239" y="1219200"/>
            <a:ext cx="1270809" cy="166013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7" t="35005" r="39399" b="25301"/>
          <a:stretch/>
        </p:blipFill>
        <p:spPr bwMode="auto">
          <a:xfrm>
            <a:off x="2980183" y="1229325"/>
            <a:ext cx="1273907" cy="163376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5" t="34656" r="39836" b="26700"/>
          <a:stretch/>
        </p:blipFill>
        <p:spPr bwMode="auto">
          <a:xfrm>
            <a:off x="994113" y="1241204"/>
            <a:ext cx="1283936" cy="16593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7" t="22241" r="28033" b="14545"/>
          <a:stretch/>
        </p:blipFill>
        <p:spPr bwMode="auto">
          <a:xfrm>
            <a:off x="6863597" y="3048000"/>
            <a:ext cx="1208954" cy="16368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22590" r="28142" b="14110"/>
          <a:stretch/>
        </p:blipFill>
        <p:spPr bwMode="auto">
          <a:xfrm>
            <a:off x="2953915" y="3049319"/>
            <a:ext cx="1261642" cy="16547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3" t="23465" r="27222" b="14284"/>
          <a:stretch/>
        </p:blipFill>
        <p:spPr bwMode="auto">
          <a:xfrm>
            <a:off x="937865" y="3074184"/>
            <a:ext cx="1293007" cy="16298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23082" r="28852" b="12918"/>
          <a:stretch/>
        </p:blipFill>
        <p:spPr bwMode="auto">
          <a:xfrm>
            <a:off x="1003924" y="4951484"/>
            <a:ext cx="1281780" cy="179057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9" t="21191" r="27049" b="12574"/>
          <a:stretch/>
        </p:blipFill>
        <p:spPr bwMode="auto">
          <a:xfrm>
            <a:off x="2980183" y="4958029"/>
            <a:ext cx="1325842" cy="171399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4" t="22793" r="28240" b="14459"/>
          <a:stretch/>
        </p:blipFill>
        <p:spPr bwMode="auto">
          <a:xfrm>
            <a:off x="4953796" y="5032154"/>
            <a:ext cx="1275909" cy="166428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1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Twelve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Rotate copies from regular fiction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More than straight genres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Thinking about how kids ask for books</a:t>
            </a:r>
          </a:p>
        </p:txBody>
      </p:sp>
    </p:spTree>
    <p:extLst>
      <p:ext uri="{BB962C8B-B14F-4D97-AF65-F5344CB8AC3E}">
        <p14:creationId xmlns:p14="http://schemas.microsoft.com/office/powerpoint/2010/main" val="221111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r="14921"/>
          <a:stretch/>
        </p:blipFill>
        <p:spPr bwMode="auto">
          <a:xfrm rot="5400000">
            <a:off x="1959948" y="1001053"/>
            <a:ext cx="5300306" cy="601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22096" r="33333" b="12767"/>
          <a:stretch/>
        </p:blipFill>
        <p:spPr bwMode="auto">
          <a:xfrm>
            <a:off x="990600" y="1813292"/>
            <a:ext cx="1427695" cy="1857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6" t="21016" r="32732" b="12535"/>
          <a:stretch/>
        </p:blipFill>
        <p:spPr bwMode="auto">
          <a:xfrm>
            <a:off x="990600" y="4636678"/>
            <a:ext cx="1427694" cy="185161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 descr="http://contentcafe2.btol.com/ContentCafe/Jacket.aspx?Return=T&amp;Type=L&amp;Value=9780374399894&amp;userID=WCL68133&amp;password=CC65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009841"/>
            <a:ext cx="1153525" cy="166107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contentcafe2.btol.com/ContentCafe/Jacket.aspx?Return=T&amp;Type=L&amp;Value=9780375870330&amp;userID=WCL68133&amp;password=CC656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08" y="1982189"/>
            <a:ext cx="1104344" cy="167748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contentcafe2.btol.com/ContentCafe/Jacket.aspx?Return=T&amp;Type=L&amp;Value=9780689840920&amp;userID=WCL68133&amp;password=CC656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629" y="2009841"/>
            <a:ext cx="1075141" cy="164983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contentcafe2.btol.com/ContentCafe/Jacket.aspx?Return=T&amp;Type=L&amp;Value=9780064407052&amp;userID=WCL68133&amp;password=CC6569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r="6496"/>
          <a:stretch/>
        </p:blipFill>
        <p:spPr bwMode="auto">
          <a:xfrm>
            <a:off x="3133725" y="4928459"/>
            <a:ext cx="1058919" cy="15598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http://contentcafe2.btol.com/ContentCafe/Jacket.aspx?Return=T&amp;Type=L&amp;Value=9781599902210&amp;userID=WCL68133&amp;password=CC6569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583" y="4963527"/>
            <a:ext cx="1030249" cy="152476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http://contentcafe2.btol.com/ContentCafe/Jacket.aspx?Return=T&amp;Type=L&amp;Value=9780786838820&amp;userID=WCL68133&amp;password=CC6569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97" y="4963527"/>
            <a:ext cx="1149704" cy="1504848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4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Twelve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Rotate copies from regular fiction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More than straight genres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Thinking about how kids ask for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Staff choose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Goal:   “Here are some books in that topic level”  (not:  here are all of the books in that topic)</a:t>
            </a:r>
          </a:p>
        </p:txBody>
      </p:sp>
    </p:spTree>
    <p:extLst>
      <p:ext uri="{BB962C8B-B14F-4D97-AF65-F5344CB8AC3E}">
        <p14:creationId xmlns:p14="http://schemas.microsoft.com/office/powerpoint/2010/main" val="75133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Results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As helpful for staff as it is for patrons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Books don’t fly off the shelf, but move steadily</a:t>
            </a:r>
          </a:p>
        </p:txBody>
      </p:sp>
    </p:spTree>
    <p:extLst>
      <p:ext uri="{BB962C8B-B14F-4D97-AF65-F5344CB8AC3E}">
        <p14:creationId xmlns:p14="http://schemas.microsoft.com/office/powerpoint/2010/main" val="32545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Fiction Topics:   Concerns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Catalog doesn’t match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Staff filling shelves can be a challenge</a:t>
            </a:r>
          </a:p>
        </p:txBody>
      </p:sp>
    </p:spTree>
    <p:extLst>
      <p:ext uri="{BB962C8B-B14F-4D97-AF65-F5344CB8AC3E}">
        <p14:creationId xmlns:p14="http://schemas.microsoft.com/office/powerpoint/2010/main" val="135495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.bp.blogspot.com/-X-pFbMDwUoM/U2XITHz0PYI/AAAAAAAABZc/Fs-lupdZWao/s1600/Little+Red+Hen+roos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2881" b="38042"/>
          <a:stretch/>
        </p:blipFill>
        <p:spPr bwMode="auto">
          <a:xfrm>
            <a:off x="685800" y="2206639"/>
            <a:ext cx="2310588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2.bp.blogspot.com/-XIarFLL-Eew/Uj5ZYb7panI/AAAAAAAABFo/ppKg0Mo7o_w/s200/Lets+Sing+a+Lullaby+with+the+Brave+Cowboy+-wolf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04688"/>
            <a:ext cx="2809875" cy="307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4.bp.blogspot.com/-nsfBuwqa4Lg/T0La9tbPX9I/AAAAAAAAAoI/agPlqiPXyVs/s1600/Raven+-+rave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8000"/>
            <a:ext cx="2078138" cy="30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Puppet Time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0"/>
          <a:stretch/>
        </p:blipFill>
        <p:spPr bwMode="auto">
          <a:xfrm>
            <a:off x="1143000" y="1447800"/>
            <a:ext cx="5886601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>
          <a:xfrm rot="1187465">
            <a:off x="4950575" y="1630661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620468" y="1702400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1265636">
            <a:off x="1490744" y="1630662"/>
            <a:ext cx="465832" cy="90711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Non-Fiction:   Call Number Search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1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cans\JPEG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379" y="1524000"/>
            <a:ext cx="3873239" cy="506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Non-Fiction:   Call Number Search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7574"/>
            <a:ext cx="6964428" cy="5201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Have a “featured non-fiction”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Pick series that cover variety of ages and subjects</a:t>
            </a:r>
          </a:p>
        </p:txBody>
      </p:sp>
    </p:spTree>
    <p:extLst>
      <p:ext uri="{BB962C8B-B14F-4D97-AF65-F5344CB8AC3E}">
        <p14:creationId xmlns:p14="http://schemas.microsoft.com/office/powerpoint/2010/main" val="81418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Series Chosen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39938" name="Picture 2" descr="http://contentcafe2.btol.com/ContentCafe/Jacket.aspx?Return=T&amp;Type=L&amp;Value=9780060291211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343400"/>
            <a:ext cx="2057400" cy="164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contentcafe2.btol.com/ContentCafe/Jacket.aspx?Return=T&amp;Type=L&amp;Value=9780590108263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24" y="4343400"/>
            <a:ext cx="1905000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2" name="Picture 16" descr="http://contentcafe2.btol.com/ContentCafe/Jacket.aspx?Return=T&amp;Type=L&amp;Value=9780375858680&amp;userID=WCL68133&amp;password=CC65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6783"/>
            <a:ext cx="1522306" cy="20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4" name="Picture 18" descr="http://contentcafe2.btol.com/ContentCafe/Jacket.aspx?Return=T&amp;Type=L&amp;Value=9781465426222&amp;userID=WCL68133&amp;password=CC6569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76783"/>
            <a:ext cx="1524000" cy="197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6" name="Picture 20" descr="http://contentcafe2.btol.com/ContentCafe/Jacket.aspx?Return=T&amp;Type=L&amp;Value=9780753468197&amp;userID=WCL68133&amp;password=CC656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7992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8" name="Picture 22" descr="http://contentcafe2.btol.com/ContentCafe/Jacket.aspx?Return=T&amp;Type=L&amp;Value=9780823429240&amp;userID=WCL68133&amp;password=CC6569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85" y="4343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0400" y="3078532"/>
            <a:ext cx="16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Basher Science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68900" y="5989321"/>
            <a:ext cx="16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Let’s Read and Find Out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6385" y="6172200"/>
            <a:ext cx="16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Gail Gibbons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648952" y="3461602"/>
            <a:ext cx="1837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Cat in the Hat</a:t>
            </a:r>
            <a:br>
              <a:rPr lang="en-US" b="1" dirty="0" smtClean="0">
                <a:solidFill>
                  <a:srgbClr val="FFFFCC"/>
                </a:solidFill>
              </a:rPr>
            </a:br>
            <a:r>
              <a:rPr lang="en-US" b="1" dirty="0" smtClean="0">
                <a:solidFill>
                  <a:srgbClr val="FFFFCC"/>
                </a:solidFill>
              </a:rPr>
              <a:t>Learning Library 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394526" y="3354174"/>
            <a:ext cx="16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Eyewitness Books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856924" y="5920746"/>
            <a:ext cx="16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Magic School Bus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266700" y="1470392"/>
            <a:ext cx="8610600" cy="502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b="1" dirty="0" smtClean="0">
                <a:solidFill>
                  <a:srgbClr val="FFFFCC"/>
                </a:solidFill>
              </a:rPr>
              <a:t>Choose topics that are most popular and/or useful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Retain author arrangement for most  </a:t>
            </a:r>
          </a:p>
          <a:p>
            <a:pPr lvl="2"/>
            <a:r>
              <a:rPr lang="en-US" b="1" dirty="0" smtClean="0">
                <a:solidFill>
                  <a:srgbClr val="FFFFCC"/>
                </a:solidFill>
              </a:rPr>
              <a:t>Currently 20 / 80;    Will be 25-30 / 70-75 eventually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Add topics over time, not all at once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Buy mostly new copies 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Duplication is okay</a:t>
            </a:r>
          </a:p>
          <a:p>
            <a:pPr lvl="1"/>
            <a:r>
              <a:rPr lang="en-US" b="1" dirty="0" smtClean="0">
                <a:solidFill>
                  <a:srgbClr val="FFFFCC"/>
                </a:solidFill>
              </a:rPr>
              <a:t>Goal:  “Here are a bunch of books on that topic”</a:t>
            </a:r>
          </a:p>
          <a:p>
            <a:pPr lvl="2"/>
            <a:r>
              <a:rPr lang="en-US" b="1" dirty="0" smtClean="0">
                <a:solidFill>
                  <a:srgbClr val="FFFFCC"/>
                </a:solidFill>
              </a:rPr>
              <a:t>Not trying to get </a:t>
            </a:r>
            <a:r>
              <a:rPr lang="en-US" b="1" i="1" dirty="0" smtClean="0">
                <a:solidFill>
                  <a:srgbClr val="FFFFCC"/>
                </a:solidFill>
              </a:rPr>
              <a:t>every </a:t>
            </a:r>
            <a:r>
              <a:rPr lang="en-US" b="1" dirty="0" smtClean="0">
                <a:solidFill>
                  <a:srgbClr val="FFFFCC"/>
                </a:solidFill>
              </a:rPr>
              <a:t>book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FFFFCC"/>
                </a:solidFill>
              </a:rPr>
              <a:t>	</a:t>
            </a:r>
            <a:r>
              <a:rPr lang="en-US" dirty="0" smtClean="0">
                <a:solidFill>
                  <a:srgbClr val="FFFFCC"/>
                </a:solidFill>
              </a:rPr>
              <a:t>	</a:t>
            </a:r>
          </a:p>
          <a:p>
            <a:pPr marL="457200" lvl="1" indent="0">
              <a:buNone/>
            </a:pPr>
            <a:endParaRPr lang="en-US" dirty="0" smtClean="0">
              <a:solidFill>
                <a:srgbClr val="FFFFCC"/>
              </a:solidFill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Picture Book Topics:   Choices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Series Chosen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39940" name="Picture 4" descr="http://contentcafe2.btol.com/ContentCafe/Jacket.aspx?Return=T&amp;Type=L&amp;Value=9781426310379&amp;userID=WCL68133&amp;password=CC656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649" y="1360110"/>
            <a:ext cx="1267898" cy="190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contentcafe2.btol.com/ContentCafe/Jacket.aspx?Return=T&amp;Type=L&amp;Value=9780448458724&amp;userID=WCL68133&amp;password=CC6569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20" y="4158734"/>
            <a:ext cx="1295400" cy="1875092"/>
          </a:xfrm>
          <a:prstGeom prst="rect">
            <a:avLst/>
          </a:prstGeom>
          <a:noFill/>
          <a:ln>
            <a:solidFill>
              <a:srgbClr val="FF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http://contentcafe2.btol.com/ContentCafe/Jacket.aspx?Return=T&amp;Type=L&amp;Value=9780448464626&amp;userID=WCL68133&amp;password=CC6569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59" y="4145785"/>
            <a:ext cx="1391682" cy="200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http://contentcafe2.btol.com/ContentCafe/Jacket.aspx?Return=T&amp;Type=L&amp;Value=9780763623296&amp;userID=WCL68133&amp;password=CC656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" y="4154905"/>
            <a:ext cx="1828788" cy="215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http://contentcafe2.btol.com/ContentCafe/Jacket.aspx?Return=T&amp;Type=L&amp;Value=9780385386326&amp;userID=WCL68133&amp;password=CC6569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785" y="1360109"/>
            <a:ext cx="1297016" cy="1906613"/>
          </a:xfrm>
          <a:prstGeom prst="rect">
            <a:avLst/>
          </a:prstGeom>
          <a:noFill/>
          <a:ln>
            <a:solidFill>
              <a:srgbClr val="FFFF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733800" y="6149808"/>
            <a:ext cx="16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What Was…?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45634" y="6308303"/>
            <a:ext cx="16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- Ology Books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873398" y="3265755"/>
            <a:ext cx="2438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National Geographic Readers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676394" y="3225968"/>
            <a:ext cx="20574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Magic Tree House Fact Tracker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6726547" y="6021101"/>
            <a:ext cx="169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FFFFCC"/>
                </a:solidFill>
              </a:rPr>
              <a:t>Who Was…?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6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Choices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Have a “featured non-fiction”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Pick series that cover variety of ages and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Duplicate many copies to retain Dewey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 need to have complete series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Goal:   An attractive starting place for non-fiction browsers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Goal:   Provide reading level choices within non-fiction</a:t>
            </a:r>
          </a:p>
        </p:txBody>
      </p:sp>
    </p:spTree>
    <p:extLst>
      <p:ext uri="{BB962C8B-B14F-4D97-AF65-F5344CB8AC3E}">
        <p14:creationId xmlns:p14="http://schemas.microsoft.com/office/powerpoint/2010/main" val="213233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ntentcafe2.btol.com/ContentCafe/Jacket.aspx?Return=T&amp;Type=L&amp;Value=9780060291211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3" y="2064943"/>
            <a:ext cx="3200399" cy="256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71600" y="4641503"/>
            <a:ext cx="25066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Let’s Read and Find Out</a:t>
            </a:r>
            <a:endParaRPr lang="en-US" sz="2800" dirty="0"/>
          </a:p>
        </p:txBody>
      </p:sp>
      <p:pic>
        <p:nvPicPr>
          <p:cNvPr id="4" name="Picture 20" descr="http://contentcafe2.btol.com/ContentCafe/Jacket.aspx?Return=T&amp;Type=L&amp;Value=9780753468197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646" y="2879507"/>
            <a:ext cx="2432008" cy="243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7400" y="5334000"/>
            <a:ext cx="2413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Basher Science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Choices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4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Results</a:t>
            </a:r>
            <a:endParaRPr lang="en-US" b="1" dirty="0">
              <a:solidFill>
                <a:srgbClr val="FFFFCC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62132"/>
              </p:ext>
            </p:extLst>
          </p:nvPr>
        </p:nvGraphicFramePr>
        <p:xfrm>
          <a:off x="2895600" y="1600200"/>
          <a:ext cx="3803330" cy="45268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76940"/>
                <a:gridCol w="1226390"/>
              </a:tblGrid>
              <a:tr h="532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sng" strike="noStrike">
                          <a:effectLst/>
                        </a:rPr>
                        <a:t>Series Title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sng" strike="noStrike">
                          <a:effectLst/>
                        </a:rPr>
                        <a:t>% Checked Out</a:t>
                      </a:r>
                      <a:endParaRPr lang="en-US" sz="1600" b="1" i="0" u="sng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532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Cat in the Hat Learning Library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43%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Eyewitness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24%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Gail Gibbons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26%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Let's Read and Find Out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21%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Magic School Bus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42%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Magic Tree House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27%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966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National Geographic Readers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68%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Ology Books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What Was…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62%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Who Was…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59%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5102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All Non-Fiction Series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51%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5102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  <a:tr h="26623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Non Fiction Overall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12%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07" marR="7607" marT="760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69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Non-Fiction Series:   Concerns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Need to check two places for subject requests</a:t>
            </a:r>
            <a:endParaRPr lang="en-US" sz="32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9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Shelf labels for popular Fiction authors and series</a:t>
            </a:r>
            <a:endParaRPr lang="en-US" sz="32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1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0"/>
            <a:ext cx="4941757" cy="494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 Fiction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Shelf labels for popular Fiction authors and series</a:t>
            </a:r>
            <a:endParaRPr lang="en-US" sz="3200" b="1" dirty="0">
              <a:solidFill>
                <a:srgbClr val="FFFF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Non-Fiction signs with visual guides</a:t>
            </a:r>
          </a:p>
        </p:txBody>
      </p:sp>
    </p:spTree>
    <p:extLst>
      <p:ext uri="{BB962C8B-B14F-4D97-AF65-F5344CB8AC3E}">
        <p14:creationId xmlns:p14="http://schemas.microsoft.com/office/powerpoint/2010/main" val="25645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Non-Fiction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212" r="16125" b="-1667"/>
          <a:stretch/>
        </p:blipFill>
        <p:spPr bwMode="auto">
          <a:xfrm rot="5400000">
            <a:off x="1711586" y="1809577"/>
            <a:ext cx="4946336" cy="44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949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Non-Fiction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4" t="23290" r="14914" b="5744"/>
          <a:stretch/>
        </p:blipFill>
        <p:spPr bwMode="auto">
          <a:xfrm rot="5400000">
            <a:off x="1745923" y="1632509"/>
            <a:ext cx="4890153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1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FFCC"/>
                </a:solidFill>
              </a:rPr>
              <a:t>Picture Book Topics:   Pink</a:t>
            </a:r>
            <a:endParaRPr lang="en-US" b="1" dirty="0">
              <a:solidFill>
                <a:srgbClr val="FFFFCC"/>
              </a:solidFill>
            </a:endParaRPr>
          </a:p>
        </p:txBody>
      </p:sp>
      <p:pic>
        <p:nvPicPr>
          <p:cNvPr id="1026" name="Picture 2" descr="http://contentcafe2.btol.com/ContentCafe/Jacket.aspx?Return=T&amp;Type=L&amp;Value=9780060542092&amp;userID=WCL68133&amp;password=CC656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6203">
            <a:off x="315579" y="1699685"/>
            <a:ext cx="2590572" cy="316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ontentcafe2.btol.com/ContentCafe/Jacket.aspx?Return=T&amp;Type=L&amp;Value=9780439850551&amp;userID=WCL68133&amp;password=CC65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030">
            <a:off x="3208124" y="3067396"/>
            <a:ext cx="2497537" cy="33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ontentcafe2.btol.com/ContentCafe/Jacket.aspx?Return=T&amp;Type=L&amp;Value=9781423157533&amp;userID=WCL68133&amp;password=CC656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9455">
            <a:off x="6131169" y="1676400"/>
            <a:ext cx="2667000" cy="320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20187" y="1108671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Non-Fiction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1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Shelf labels for popular Fiction authors and series</a:t>
            </a:r>
            <a:endParaRPr lang="en-US" sz="3200" b="1" dirty="0">
              <a:solidFill>
                <a:srgbClr val="FFFF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Non-Fiction signs with visual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Collections signs that are consistent and </a:t>
            </a:r>
            <a:r>
              <a:rPr lang="en-US" sz="3200" b="1" dirty="0" smtClean="0">
                <a:solidFill>
                  <a:srgbClr val="FFFFCC"/>
                </a:solidFill>
              </a:rPr>
              <a:t>logical</a:t>
            </a:r>
            <a:endParaRPr lang="en-US" sz="32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5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447800"/>
            <a:ext cx="495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Signage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5334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Signage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Shelf labels for popular Fiction authors and series</a:t>
            </a:r>
            <a:endParaRPr lang="en-US" sz="3200" b="1" dirty="0">
              <a:solidFill>
                <a:srgbClr val="FFFF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Non-Fiction signs with visual guides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CC"/>
                </a:solidFill>
              </a:rPr>
              <a:t>Collections signs that are consistent and 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Separate Graphic Novels and Manga in YA</a:t>
            </a:r>
          </a:p>
        </p:txBody>
      </p:sp>
    </p:spTree>
    <p:extLst>
      <p:ext uri="{BB962C8B-B14F-4D97-AF65-F5344CB8AC3E}">
        <p14:creationId xmlns:p14="http://schemas.microsoft.com/office/powerpoint/2010/main" val="256456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94924" y="2067476"/>
            <a:ext cx="489695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GN/Manga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19876"/>
          <a:stretch/>
        </p:blipFill>
        <p:spPr bwMode="auto">
          <a:xfrm>
            <a:off x="685800" y="1447800"/>
            <a:ext cx="7843838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Other Collection Adjustments: GN/Manga</a:t>
            </a:r>
            <a:endParaRPr lang="en-US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6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/>
          </p:cNvSpPr>
          <p:nvPr/>
        </p:nvSpPr>
        <p:spPr>
          <a:xfrm>
            <a:off x="457200" y="300270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FFCC"/>
                </a:solidFill>
              </a:rPr>
              <a:t>Wrap Up</a:t>
            </a:r>
            <a:endParaRPr lang="en-US" b="1" dirty="0">
              <a:solidFill>
                <a:srgbClr val="FFFF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Can do this stuff a little at a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Changes can be headaches to staff, but seem fresh to patrons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Include Tech Services and Circulation staff in the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Evaluation 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Contact us with any questions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Steven:   engelfried@wilsonvillelibrary.org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CC"/>
                </a:solidFill>
              </a:rPr>
              <a:t>Shannon:   belford@wilsonvillelibrary.org </a:t>
            </a:r>
            <a:endParaRPr lang="en-US" sz="32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084" y="609600"/>
            <a:ext cx="820711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CC"/>
                </a:solidFill>
              </a:rPr>
              <a:t>Levels</a:t>
            </a:r>
            <a:r>
              <a:rPr lang="en-US" sz="4400" b="1" dirty="0">
                <a:solidFill>
                  <a:srgbClr val="FFFFCC"/>
                </a:solidFill>
              </a:rPr>
              <a:t>, Genres, and </a:t>
            </a:r>
            <a:r>
              <a:rPr lang="en-US" sz="4400" b="1" dirty="0" smtClean="0">
                <a:solidFill>
                  <a:srgbClr val="FFFFCC"/>
                </a:solidFill>
              </a:rPr>
              <a:t/>
            </a:r>
            <a:br>
              <a:rPr lang="en-US" sz="4400" b="1" dirty="0" smtClean="0">
                <a:solidFill>
                  <a:srgbClr val="FFFFCC"/>
                </a:solidFill>
              </a:rPr>
            </a:br>
            <a:r>
              <a:rPr lang="en-US" sz="4400" b="1" dirty="0" smtClean="0">
                <a:solidFill>
                  <a:srgbClr val="FFFFCC"/>
                </a:solidFill>
              </a:rPr>
              <a:t>Picture </a:t>
            </a:r>
            <a:r>
              <a:rPr lang="en-US" sz="4400" b="1" dirty="0">
                <a:solidFill>
                  <a:srgbClr val="FFFFCC"/>
                </a:solidFill>
              </a:rPr>
              <a:t>Book Topics:  </a:t>
            </a:r>
            <a:r>
              <a:rPr lang="en-US" sz="4400" b="1" dirty="0" smtClean="0">
                <a:solidFill>
                  <a:srgbClr val="FFFFCC"/>
                </a:solidFill>
              </a:rPr>
              <a:t/>
            </a:r>
            <a:br>
              <a:rPr lang="en-US" sz="4400" b="1" dirty="0" smtClean="0">
                <a:solidFill>
                  <a:srgbClr val="FFFFCC"/>
                </a:solidFill>
              </a:rPr>
            </a:br>
            <a:r>
              <a:rPr lang="en-US" sz="3600" b="1" dirty="0" smtClean="0">
                <a:solidFill>
                  <a:srgbClr val="FFFFCC"/>
                </a:solidFill>
              </a:rPr>
              <a:t>Making </a:t>
            </a:r>
            <a:r>
              <a:rPr lang="en-US" sz="3600" b="1" dirty="0">
                <a:solidFill>
                  <a:srgbClr val="FFFFCC"/>
                </a:solidFill>
              </a:rPr>
              <a:t>Your Children’s Collection </a:t>
            </a:r>
            <a:r>
              <a:rPr lang="en-US" sz="3600" b="1" dirty="0" smtClean="0">
                <a:solidFill>
                  <a:srgbClr val="FFFFCC"/>
                </a:solidFill>
              </a:rPr>
              <a:t/>
            </a:r>
            <a:br>
              <a:rPr lang="en-US" sz="3600" b="1" dirty="0" smtClean="0">
                <a:solidFill>
                  <a:srgbClr val="FFFFCC"/>
                </a:solidFill>
              </a:rPr>
            </a:br>
            <a:r>
              <a:rPr lang="en-US" sz="3600" b="1" dirty="0" smtClean="0">
                <a:solidFill>
                  <a:srgbClr val="FFFFCC"/>
                </a:solidFill>
              </a:rPr>
              <a:t>Reader-Friendly</a:t>
            </a:r>
            <a:endParaRPr lang="en-US" sz="3600" b="1" dirty="0">
              <a:solidFill>
                <a:srgbClr val="FFFF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336" y="3810000"/>
            <a:ext cx="820711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CC"/>
                </a:solidFill>
              </a:rPr>
              <a:t>Presented by: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Steven </a:t>
            </a:r>
            <a:r>
              <a:rPr lang="en-US" sz="2800" b="1" dirty="0" err="1" smtClean="0">
                <a:solidFill>
                  <a:srgbClr val="FFFFCC"/>
                </a:solidFill>
              </a:rPr>
              <a:t>Engelfried</a:t>
            </a:r>
            <a:r>
              <a:rPr lang="en-US" sz="2800" b="1" dirty="0" smtClean="0">
                <a:solidFill>
                  <a:srgbClr val="FFFFCC"/>
                </a:solidFill>
              </a:rPr>
              <a:t>, Youth Services Librarian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Shannon Belford, Youth Reference Librarian</a:t>
            </a:r>
          </a:p>
          <a:p>
            <a:pPr algn="ctr"/>
            <a:r>
              <a:rPr lang="en-US" sz="2800" b="1" dirty="0" smtClean="0">
                <a:solidFill>
                  <a:srgbClr val="FFFFCC"/>
                </a:solidFill>
              </a:rPr>
              <a:t>Wilsonville Public Library (OR)</a:t>
            </a:r>
            <a:endParaRPr lang="en-US" sz="28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3197</TotalTime>
  <Words>1579</Words>
  <Application>Microsoft Office PowerPoint</Application>
  <PresentationFormat>On-screen Show (4:3)</PresentationFormat>
  <Paragraphs>335</Paragraphs>
  <Slides>98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99" baseType="lpstr">
      <vt:lpstr>Office Theme</vt:lpstr>
      <vt:lpstr>PowerPoint Presentation</vt:lpstr>
      <vt:lpstr>What We’ll 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Picture Book Topics:   Pink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Picture Book Topics:   Other Approaches</vt:lpstr>
      <vt:lpstr>Picture Book Topics:   Other Approaches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Reader’s Point of View</vt:lpstr>
      <vt:lpstr>Catalog search for pirate picture books</vt:lpstr>
      <vt:lpstr>Catalog search for pirate picture books</vt:lpstr>
      <vt:lpstr>Catalog search for pirate picture books</vt:lpstr>
      <vt:lpstr>Reader’s Point of View</vt:lpstr>
      <vt:lpstr>List of Princess Picture Books </vt:lpstr>
      <vt:lpstr>Benefits of Reader-Based Collections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Wilsonville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Engelfried, Steven</dc:creator>
  <cp:lastModifiedBy>Engelfried, Steven</cp:lastModifiedBy>
  <cp:revision>85</cp:revision>
  <dcterms:created xsi:type="dcterms:W3CDTF">2014-12-31T21:58:23Z</dcterms:created>
  <dcterms:modified xsi:type="dcterms:W3CDTF">2015-04-17T00:42:40Z</dcterms:modified>
</cp:coreProperties>
</file>