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90" r:id="rId34"/>
    <p:sldId id="287" r:id="rId35"/>
    <p:sldId id="28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A6AA2EC-EAAF-400A-B5DA-100CE1A52532}" type="datetimeFigureOut">
              <a:rPr lang="en-US" smtClean="0"/>
              <a:pPr/>
              <a:t>8/11/2015</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5334A8C-8785-425A-B471-89461910EDFA}"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AA2EC-EAAF-400A-B5DA-100CE1A52532}"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34A8C-8785-425A-B471-89461910ED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6AA2EC-EAAF-400A-B5DA-100CE1A52532}"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5334A8C-8785-425A-B471-89461910ED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6AA2EC-EAAF-400A-B5DA-100CE1A52532}"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34A8C-8785-425A-B471-89461910EDFA}"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A6AA2EC-EAAF-400A-B5DA-100CE1A52532}" type="datetimeFigureOut">
              <a:rPr lang="en-US" smtClean="0"/>
              <a:pPr/>
              <a:t>8/11/2015</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5334A8C-8785-425A-B471-89461910EDFA}" type="slidenum">
              <a:rPr lang="en-US" smtClean="0"/>
              <a:pP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6AA2EC-EAAF-400A-B5DA-100CE1A52532}" type="datetimeFigureOut">
              <a:rPr lang="en-US" smtClean="0"/>
              <a:pPr/>
              <a:t>8/11/2015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334A8C-8785-425A-B471-89461910EDFA}"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6AA2EC-EAAF-400A-B5DA-100CE1A52532}" type="datetimeFigureOut">
              <a:rPr lang="en-US" smtClean="0"/>
              <a:pPr/>
              <a:t>8/11/2015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334A8C-8785-425A-B471-89461910EDFA}"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A6AA2EC-EAAF-400A-B5DA-100CE1A52532}" type="datetimeFigureOut">
              <a:rPr lang="en-US" smtClean="0"/>
              <a:pPr/>
              <a:t>8/11/2015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334A8C-8785-425A-B471-89461910EDFA}"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2A6AA2EC-EAAF-400A-B5DA-100CE1A52532}" type="datetimeFigureOut">
              <a:rPr lang="en-US" smtClean="0"/>
              <a:pPr/>
              <a:t>8/11/2015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334A8C-8785-425A-B471-89461910ED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AA2EC-EAAF-400A-B5DA-100CE1A52532}" type="datetimeFigureOut">
              <a:rPr lang="en-US" smtClean="0"/>
              <a:pPr/>
              <a:t>8/11/2015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5334A8C-8785-425A-B471-89461910EDFA}"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AA2EC-EAAF-400A-B5DA-100CE1A52532}" type="datetimeFigureOut">
              <a:rPr lang="en-US" smtClean="0"/>
              <a:pPr/>
              <a:t>8/11/2015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334A8C-8785-425A-B471-89461910EDFA}"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A6AA2EC-EAAF-400A-B5DA-100CE1A52532}" type="datetimeFigureOut">
              <a:rPr lang="en-US" smtClean="0"/>
              <a:pPr/>
              <a:t>8/11/2015</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5334A8C-8785-425A-B471-89461910EDF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oogle.com/url?sa=i&amp;rct=j&amp;q=&amp;esrc=s&amp;source=images&amp;cd=&amp;cad=rja&amp;uact=8&amp;ved=0CAcQjRxqFQoTCPW8pZG_4cYCFcZ_kgodDpwFdg&amp;url=https://brand.linkedin.com/visual-identity/logo&amp;ei=rJqoVfW2Ocb_yQSOuJawBw&amp;psig=AFQjCNGzlJ1zQ5-Cf0DKgWUXeL_XrSBA9Q&amp;ust=143719937307409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joseph.hernandez@pcc.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Influence </a:t>
            </a:r>
            <a:r>
              <a:rPr lang="en-US" dirty="0"/>
              <a:t>Without Authority </a:t>
            </a:r>
            <a:r>
              <a:rPr lang="en-US" dirty="0" smtClean="0"/>
              <a:t/>
            </a:r>
            <a:br>
              <a:rPr lang="en-US" dirty="0" smtClean="0"/>
            </a:br>
            <a:r>
              <a:rPr lang="en-US" dirty="0"/>
              <a:t/>
            </a:r>
            <a:br>
              <a:rPr lang="en-US" dirty="0"/>
            </a:br>
            <a:r>
              <a:rPr lang="en-US" sz="2000" dirty="0" smtClean="0"/>
              <a:t>Guest Speaker: Joseph J. Hernandez </a:t>
            </a:r>
            <a:br>
              <a:rPr lang="en-US" sz="2000" dirty="0" smtClean="0"/>
            </a:br>
            <a:r>
              <a:rPr lang="en-US" sz="2000" dirty="0"/>
              <a:t/>
            </a:r>
            <a:br>
              <a:rPr lang="en-US" sz="2000" dirty="0"/>
            </a:br>
            <a:r>
              <a:rPr lang="en-US" sz="1400" dirty="0" smtClean="0"/>
              <a:t>SSD Annual Gateways Conference</a:t>
            </a:r>
            <a:br>
              <a:rPr lang="en-US" sz="1400" dirty="0" smtClean="0"/>
            </a:br>
            <a:r>
              <a:rPr lang="en-US" sz="1400" dirty="0" smtClean="0"/>
              <a:t>Friday, July 17, 2015</a:t>
            </a:r>
            <a:br>
              <a:rPr lang="en-US" sz="1400" dirty="0" smtClean="0"/>
            </a:br>
            <a:r>
              <a:rPr lang="en-US" sz="1400" dirty="0" smtClean="0"/>
              <a:t>“many roles, One Goal: Meeting the needs of our communities”</a:t>
            </a:r>
            <a:endParaRPr lang="en-US" sz="1400" dirty="0"/>
          </a:p>
        </p:txBody>
      </p:sp>
    </p:spTree>
    <p:extLst>
      <p:ext uri="{BB962C8B-B14F-4D97-AF65-F5344CB8AC3E}">
        <p14:creationId xmlns:p14="http://schemas.microsoft.com/office/powerpoint/2010/main" xmlns="" val="1737935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6350">
              <a:buNone/>
            </a:pPr>
            <a:r>
              <a:rPr lang="en-US" dirty="0">
                <a:ea typeface="MS PGothic" pitchFamily="34" charset="-128"/>
              </a:rPr>
              <a:t>Power is the capacity of a person, team, or organization to influence others.</a:t>
            </a:r>
          </a:p>
          <a:p>
            <a:pPr marL="0" indent="6350">
              <a:buNone/>
            </a:pPr>
            <a:endParaRPr lang="en-US" dirty="0">
              <a:ea typeface="MS PGothic" pitchFamily="34" charset="-128"/>
            </a:endParaRPr>
          </a:p>
          <a:p>
            <a:pPr marL="358775" lvl="1" indent="-358775">
              <a:buFont typeface="Century Gothic" pitchFamily="34" charset="0"/>
              <a:buAutoNum type="arabicPeriod"/>
            </a:pPr>
            <a:r>
              <a:rPr lang="en-US" sz="2000" dirty="0">
                <a:ea typeface="MS PGothic" pitchFamily="34" charset="-128"/>
              </a:rPr>
              <a:t>Potential to influence</a:t>
            </a:r>
          </a:p>
          <a:p>
            <a:pPr marL="587375" lvl="2" indent="-358775"/>
            <a:r>
              <a:rPr lang="en-US" sz="2000" dirty="0">
                <a:ea typeface="MS PGothic" pitchFamily="34" charset="-128"/>
              </a:rPr>
              <a:t>not actual behavior to influence</a:t>
            </a:r>
          </a:p>
          <a:p>
            <a:pPr marL="358775" lvl="1" indent="-358775">
              <a:buFont typeface="Century Gothic" pitchFamily="34" charset="0"/>
              <a:buAutoNum type="arabicPeriod"/>
            </a:pPr>
            <a:r>
              <a:rPr lang="en-US" sz="2000" dirty="0">
                <a:ea typeface="MS PGothic" pitchFamily="34" charset="-128"/>
              </a:rPr>
              <a:t>Perception – not necessarily reality</a:t>
            </a:r>
          </a:p>
          <a:p>
            <a:pPr marL="587375" lvl="2" indent="-358775"/>
            <a:r>
              <a:rPr lang="en-US" sz="2000" dirty="0">
                <a:ea typeface="MS PGothic" pitchFamily="34" charset="-128"/>
              </a:rPr>
              <a:t>Perceived control over valued resources</a:t>
            </a:r>
          </a:p>
          <a:p>
            <a:pPr marL="358775" lvl="1" indent="-358775">
              <a:buFont typeface="Century Gothic" pitchFamily="34" charset="0"/>
              <a:buAutoNum type="arabicPeriod"/>
            </a:pPr>
            <a:r>
              <a:rPr lang="en-US" sz="2000" dirty="0">
                <a:ea typeface="MS PGothic" pitchFamily="34" charset="-128"/>
              </a:rPr>
              <a:t>Asymmetric dependence</a:t>
            </a:r>
          </a:p>
          <a:p>
            <a:pPr marL="587375" lvl="2" indent="-358775"/>
            <a:r>
              <a:rPr lang="en-US" sz="2000" dirty="0">
                <a:ea typeface="MS PGothic" pitchFamily="34" charset="-128"/>
              </a:rPr>
              <a:t>One party is more dependent on the other</a:t>
            </a:r>
          </a:p>
          <a:p>
            <a:endParaRPr lang="en-US" dirty="0"/>
          </a:p>
        </p:txBody>
      </p:sp>
      <p:sp>
        <p:nvSpPr>
          <p:cNvPr id="3" name="Title 2"/>
          <p:cNvSpPr>
            <a:spLocks noGrp="1"/>
          </p:cNvSpPr>
          <p:nvPr>
            <p:ph type="title"/>
          </p:nvPr>
        </p:nvSpPr>
        <p:spPr/>
        <p:txBody>
          <a:bodyPr/>
          <a:lstStyle/>
          <a:p>
            <a:r>
              <a:rPr lang="en-US" dirty="0" smtClean="0"/>
              <a:t>The meaning of power</a:t>
            </a:r>
            <a:endParaRPr lang="en-US" dirty="0"/>
          </a:p>
        </p:txBody>
      </p:sp>
    </p:spTree>
    <p:extLst>
      <p:ext uri="{BB962C8B-B14F-4D97-AF65-F5344CB8AC3E}">
        <p14:creationId xmlns:p14="http://schemas.microsoft.com/office/powerpoint/2010/main" xmlns="" val="1859633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ts val="3275"/>
              </a:lnSpc>
            </a:pPr>
            <a:r>
              <a:rPr lang="en-US" dirty="0">
                <a:ea typeface="MS PGothic" pitchFamily="34" charset="-128"/>
              </a:rPr>
              <a:t>Reward Power</a:t>
            </a:r>
          </a:p>
          <a:p>
            <a:pPr lvl="1">
              <a:lnSpc>
                <a:spcPts val="3275"/>
              </a:lnSpc>
              <a:spcAft>
                <a:spcPts val="600"/>
              </a:spcAft>
            </a:pPr>
            <a:r>
              <a:rPr lang="en-US" dirty="0">
                <a:ea typeface="MS PGothic" pitchFamily="34" charset="-128"/>
              </a:rPr>
              <a:t>Ability to control the allocation of rewards valued by others and to remove negative sanctions</a:t>
            </a:r>
          </a:p>
          <a:p>
            <a:pPr>
              <a:lnSpc>
                <a:spcPts val="3275"/>
              </a:lnSpc>
            </a:pPr>
            <a:r>
              <a:rPr lang="en-US" dirty="0">
                <a:ea typeface="MS PGothic" pitchFamily="34" charset="-128"/>
              </a:rPr>
              <a:t>Coercive Power</a:t>
            </a:r>
          </a:p>
          <a:p>
            <a:pPr lvl="1">
              <a:lnSpc>
                <a:spcPts val="3175"/>
              </a:lnSpc>
            </a:pPr>
            <a:r>
              <a:rPr lang="en-US" dirty="0">
                <a:ea typeface="MS PGothic" pitchFamily="34" charset="-128"/>
              </a:rPr>
              <a:t>Ability to apply punishment</a:t>
            </a:r>
          </a:p>
          <a:p>
            <a:pPr lvl="1">
              <a:lnSpc>
                <a:spcPts val="3175"/>
              </a:lnSpc>
              <a:spcAft>
                <a:spcPts val="1800"/>
              </a:spcAft>
            </a:pPr>
            <a:r>
              <a:rPr lang="en-US" dirty="0">
                <a:ea typeface="MS PGothic" pitchFamily="34" charset="-128"/>
              </a:rPr>
              <a:t>Peer pressure is a form of coercive power</a:t>
            </a:r>
          </a:p>
          <a:p>
            <a:pPr>
              <a:lnSpc>
                <a:spcPts val="3175"/>
              </a:lnSpc>
              <a:spcAft>
                <a:spcPts val="600"/>
              </a:spcAft>
            </a:pPr>
            <a:r>
              <a:rPr lang="en-US" dirty="0">
                <a:ea typeface="MS PGothic" pitchFamily="34" charset="-128"/>
              </a:rPr>
              <a:t>Reward and coercive power exist upward as well as downward in hierarchies.</a:t>
            </a:r>
          </a:p>
          <a:p>
            <a:endParaRPr lang="en-US" dirty="0"/>
          </a:p>
        </p:txBody>
      </p:sp>
      <p:sp>
        <p:nvSpPr>
          <p:cNvPr id="3" name="Title 2"/>
          <p:cNvSpPr>
            <a:spLocks noGrp="1"/>
          </p:cNvSpPr>
          <p:nvPr>
            <p:ph type="title"/>
          </p:nvPr>
        </p:nvSpPr>
        <p:spPr/>
        <p:txBody>
          <a:bodyPr/>
          <a:lstStyle/>
          <a:p>
            <a:r>
              <a:rPr lang="en-US" dirty="0" smtClean="0"/>
              <a:t>Reward and Coercive Power</a:t>
            </a:r>
            <a:endParaRPr lang="en-US" dirty="0"/>
          </a:p>
        </p:txBody>
      </p:sp>
    </p:spTree>
    <p:extLst>
      <p:ext uri="{BB962C8B-B14F-4D97-AF65-F5344CB8AC3E}">
        <p14:creationId xmlns:p14="http://schemas.microsoft.com/office/powerpoint/2010/main" xmlns="" val="3880469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200"/>
              </a:spcAft>
            </a:pPr>
            <a:r>
              <a:rPr lang="en-US" dirty="0">
                <a:ea typeface="MS PGothic" pitchFamily="34" charset="-128"/>
              </a:rPr>
              <a:t>The capacity to influence others by possessing knowledge or skills that they value</a:t>
            </a:r>
            <a:endParaRPr lang="en-US" dirty="0">
              <a:cs typeface="Tahoma" pitchFamily="34" charset="0"/>
            </a:endParaRPr>
          </a:p>
          <a:p>
            <a:pPr lvl="1"/>
            <a:r>
              <a:rPr lang="en-US" dirty="0">
                <a:cs typeface="Tahoma" pitchFamily="34" charset="0"/>
              </a:rPr>
              <a:t>People gain power by using their expertise to:</a:t>
            </a:r>
          </a:p>
          <a:p>
            <a:pPr lvl="2"/>
            <a:r>
              <a:rPr lang="en-US" sz="2000" dirty="0">
                <a:cs typeface="Tahoma" pitchFamily="34" charset="0"/>
              </a:rPr>
              <a:t>Prevent environmental changes</a:t>
            </a:r>
          </a:p>
          <a:p>
            <a:pPr lvl="2"/>
            <a:r>
              <a:rPr lang="en-US" sz="2000" dirty="0">
                <a:cs typeface="Tahoma" pitchFamily="34" charset="0"/>
              </a:rPr>
              <a:t>Forecast environmental changes</a:t>
            </a:r>
          </a:p>
          <a:p>
            <a:pPr lvl="2"/>
            <a:r>
              <a:rPr lang="en-US" sz="2000" dirty="0">
                <a:cs typeface="Tahoma" pitchFamily="34" charset="0"/>
              </a:rPr>
              <a:t>Absorb environmental changes</a:t>
            </a:r>
          </a:p>
          <a:p>
            <a:endParaRPr lang="en-US" dirty="0"/>
          </a:p>
        </p:txBody>
      </p:sp>
      <p:sp>
        <p:nvSpPr>
          <p:cNvPr id="3" name="Title 2"/>
          <p:cNvSpPr>
            <a:spLocks noGrp="1"/>
          </p:cNvSpPr>
          <p:nvPr>
            <p:ph type="title"/>
          </p:nvPr>
        </p:nvSpPr>
        <p:spPr/>
        <p:txBody>
          <a:bodyPr/>
          <a:lstStyle/>
          <a:p>
            <a:r>
              <a:rPr lang="en-US" dirty="0" smtClean="0"/>
              <a:t>Expert Power</a:t>
            </a:r>
            <a:endParaRPr lang="en-US" dirty="0"/>
          </a:p>
        </p:txBody>
      </p:sp>
    </p:spTree>
    <p:extLst>
      <p:ext uri="{BB962C8B-B14F-4D97-AF65-F5344CB8AC3E}">
        <p14:creationId xmlns:p14="http://schemas.microsoft.com/office/powerpoint/2010/main" xmlns="" val="3367884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ts val="3075"/>
              </a:lnSpc>
              <a:spcAft>
                <a:spcPts val="1200"/>
              </a:spcAft>
            </a:pPr>
            <a:r>
              <a:rPr lang="en-US" dirty="0">
                <a:ea typeface="MS PGothic" pitchFamily="34" charset="-128"/>
              </a:rPr>
              <a:t>Occurs when others identify with, like, or otherwise respect the person</a:t>
            </a:r>
          </a:p>
          <a:p>
            <a:pPr>
              <a:lnSpc>
                <a:spcPts val="3075"/>
              </a:lnSpc>
              <a:spcAft>
                <a:spcPts val="1200"/>
              </a:spcAft>
            </a:pPr>
            <a:r>
              <a:rPr lang="en-US" dirty="0">
                <a:ea typeface="MS PGothic" pitchFamily="34" charset="-128"/>
              </a:rPr>
              <a:t>Associated with charismatic </a:t>
            </a:r>
            <a:r>
              <a:rPr lang="en-US" dirty="0" smtClean="0">
                <a:ea typeface="MS PGothic" pitchFamily="34" charset="-128"/>
              </a:rPr>
              <a:t>leadership</a:t>
            </a:r>
          </a:p>
          <a:p>
            <a:pPr algn="ctr">
              <a:lnSpc>
                <a:spcPts val="3075"/>
              </a:lnSpc>
              <a:spcAft>
                <a:spcPts val="1200"/>
              </a:spcAft>
              <a:buNone/>
            </a:pPr>
            <a:r>
              <a:rPr lang="en-US" b="1" dirty="0" smtClean="0">
                <a:ea typeface="MS PGothic" pitchFamily="34" charset="-128"/>
              </a:rPr>
              <a:t>Can you think of someone who you have given referent power to?</a:t>
            </a:r>
            <a:endParaRPr lang="en-US" b="1" dirty="0">
              <a:ea typeface="MS PGothic" pitchFamily="34" charset="-128"/>
            </a:endParaRPr>
          </a:p>
          <a:p>
            <a:endParaRPr lang="en-US" dirty="0"/>
          </a:p>
        </p:txBody>
      </p:sp>
      <p:sp>
        <p:nvSpPr>
          <p:cNvPr id="3" name="Title 2"/>
          <p:cNvSpPr>
            <a:spLocks noGrp="1"/>
          </p:cNvSpPr>
          <p:nvPr>
            <p:ph type="title"/>
          </p:nvPr>
        </p:nvSpPr>
        <p:spPr/>
        <p:txBody>
          <a:bodyPr/>
          <a:lstStyle/>
          <a:p>
            <a:r>
              <a:rPr lang="en-US" dirty="0" smtClean="0"/>
              <a:t>Referent Power</a:t>
            </a:r>
            <a:endParaRPr lang="en-US" dirty="0"/>
          </a:p>
        </p:txBody>
      </p:sp>
      <p:pic>
        <p:nvPicPr>
          <p:cNvPr id="22530" name="Picture 2" descr="Image result for charismatic leaders"/>
          <p:cNvPicPr>
            <a:picLocks noChangeAspect="1" noChangeArrowheads="1"/>
          </p:cNvPicPr>
          <p:nvPr/>
        </p:nvPicPr>
        <p:blipFill>
          <a:blip r:embed="rId2" cstate="print"/>
          <a:srcRect/>
          <a:stretch>
            <a:fillRect/>
          </a:stretch>
        </p:blipFill>
        <p:spPr bwMode="auto">
          <a:xfrm>
            <a:off x="3429000" y="4495800"/>
            <a:ext cx="2297723" cy="1828800"/>
          </a:xfrm>
          <a:prstGeom prst="rect">
            <a:avLst/>
          </a:prstGeom>
          <a:noFill/>
        </p:spPr>
      </p:pic>
    </p:spTree>
    <p:extLst>
      <p:ext uri="{BB962C8B-B14F-4D97-AF65-F5344CB8AC3E}">
        <p14:creationId xmlns:p14="http://schemas.microsoft.com/office/powerpoint/2010/main" xmlns="" val="1536376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200"/>
              </a:spcAft>
            </a:pPr>
            <a:r>
              <a:rPr lang="en-US" dirty="0"/>
              <a:t>Degree and nature of interdependence between the </a:t>
            </a:r>
            <a:r>
              <a:rPr lang="en-US" dirty="0" smtClean="0"/>
              <a:t>power holder </a:t>
            </a:r>
            <a:r>
              <a:rPr lang="en-US" dirty="0"/>
              <a:t>and others (reflects the person’s importance to others)</a:t>
            </a:r>
          </a:p>
          <a:p>
            <a:r>
              <a:rPr lang="en-US" dirty="0"/>
              <a:t>Centrality is a function of:</a:t>
            </a:r>
          </a:p>
          <a:p>
            <a:pPr lvl="1"/>
            <a:r>
              <a:rPr lang="en-US" dirty="0"/>
              <a:t>How many others are affected by you</a:t>
            </a:r>
          </a:p>
          <a:p>
            <a:pPr lvl="1"/>
            <a:r>
              <a:rPr lang="en-US" dirty="0"/>
              <a:t>How quickly others are affected by you</a:t>
            </a:r>
          </a:p>
          <a:p>
            <a:endParaRPr lang="en-US" dirty="0"/>
          </a:p>
        </p:txBody>
      </p:sp>
      <p:sp>
        <p:nvSpPr>
          <p:cNvPr id="3" name="Title 2"/>
          <p:cNvSpPr>
            <a:spLocks noGrp="1"/>
          </p:cNvSpPr>
          <p:nvPr>
            <p:ph type="title"/>
          </p:nvPr>
        </p:nvSpPr>
        <p:spPr/>
        <p:txBody>
          <a:bodyPr/>
          <a:lstStyle/>
          <a:p>
            <a:r>
              <a:rPr lang="en-US" dirty="0" smtClean="0"/>
              <a:t>Centrality </a:t>
            </a:r>
            <a:endParaRPr lang="en-US" dirty="0"/>
          </a:p>
        </p:txBody>
      </p:sp>
      <p:pic>
        <p:nvPicPr>
          <p:cNvPr id="21508" name="Picture 4" descr="Image result for centrality in the workplace"/>
          <p:cNvPicPr>
            <a:picLocks noChangeAspect="1" noChangeArrowheads="1"/>
          </p:cNvPicPr>
          <p:nvPr/>
        </p:nvPicPr>
        <p:blipFill>
          <a:blip r:embed="rId2" cstate="print"/>
          <a:srcRect/>
          <a:stretch>
            <a:fillRect/>
          </a:stretch>
        </p:blipFill>
        <p:spPr bwMode="auto">
          <a:xfrm>
            <a:off x="2743200" y="4114800"/>
            <a:ext cx="3429000" cy="2362200"/>
          </a:xfrm>
          <a:prstGeom prst="rect">
            <a:avLst/>
          </a:prstGeom>
          <a:noFill/>
        </p:spPr>
      </p:pic>
    </p:spTree>
    <p:extLst>
      <p:ext uri="{BB962C8B-B14F-4D97-AF65-F5344CB8AC3E}">
        <p14:creationId xmlns:p14="http://schemas.microsoft.com/office/powerpoint/2010/main" xmlns="" val="2362344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Discretion</a:t>
            </a:r>
          </a:p>
          <a:p>
            <a:pPr lvl="1"/>
            <a:r>
              <a:rPr lang="en-US" dirty="0"/>
              <a:t>The freedom to exercise judgment</a:t>
            </a:r>
          </a:p>
          <a:p>
            <a:pPr lvl="1"/>
            <a:r>
              <a:rPr lang="en-US" dirty="0"/>
              <a:t>Rules limit discretion, limit power</a:t>
            </a:r>
          </a:p>
          <a:p>
            <a:pPr lvl="1">
              <a:spcAft>
                <a:spcPts val="1800"/>
              </a:spcAft>
            </a:pPr>
            <a:r>
              <a:rPr lang="en-US" dirty="0"/>
              <a:t>Also a perception – acting as if you have discretion</a:t>
            </a:r>
          </a:p>
          <a:p>
            <a:r>
              <a:rPr lang="en-US" dirty="0"/>
              <a:t>Visibility</a:t>
            </a:r>
          </a:p>
          <a:p>
            <a:pPr lvl="1"/>
            <a:r>
              <a:rPr lang="en-US" dirty="0"/>
              <a:t>Make others aware of your presence –more face time, locate office near busy routes</a:t>
            </a:r>
          </a:p>
          <a:p>
            <a:pPr lvl="1"/>
            <a:r>
              <a:rPr lang="en-US" dirty="0"/>
              <a:t>Symbols communicate your power source(s)</a:t>
            </a:r>
          </a:p>
          <a:p>
            <a:pPr lvl="2"/>
            <a:r>
              <a:rPr lang="en-US" sz="2000" dirty="0"/>
              <a:t>Educational diplomas</a:t>
            </a:r>
          </a:p>
          <a:p>
            <a:pPr lvl="2"/>
            <a:r>
              <a:rPr lang="en-US" sz="2000" dirty="0"/>
              <a:t>Clothing etc (stethoscope around neck)</a:t>
            </a:r>
          </a:p>
          <a:p>
            <a:endParaRPr lang="en-US" dirty="0"/>
          </a:p>
        </p:txBody>
      </p:sp>
      <p:sp>
        <p:nvSpPr>
          <p:cNvPr id="3" name="Title 2"/>
          <p:cNvSpPr>
            <a:spLocks noGrp="1"/>
          </p:cNvSpPr>
          <p:nvPr>
            <p:ph type="title"/>
          </p:nvPr>
        </p:nvSpPr>
        <p:spPr/>
        <p:txBody>
          <a:bodyPr/>
          <a:lstStyle/>
          <a:p>
            <a:r>
              <a:rPr lang="en-US" dirty="0" smtClean="0"/>
              <a:t>Discretion and visibility</a:t>
            </a:r>
            <a:endParaRPr lang="en-US" dirty="0"/>
          </a:p>
        </p:txBody>
      </p:sp>
    </p:spTree>
    <p:extLst>
      <p:ext uri="{BB962C8B-B14F-4D97-AF65-F5344CB8AC3E}">
        <p14:creationId xmlns:p14="http://schemas.microsoft.com/office/powerpoint/2010/main" xmlns="" val="787528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600"/>
              </a:spcBef>
              <a:defRPr/>
            </a:pPr>
            <a:r>
              <a:rPr lang="en-US" dirty="0"/>
              <a:t>Social networks – people connected to each other through forms of interdependence </a:t>
            </a:r>
          </a:p>
          <a:p>
            <a:pPr>
              <a:spcBef>
                <a:spcPts val="600"/>
              </a:spcBef>
              <a:defRPr/>
            </a:pPr>
            <a:r>
              <a:rPr lang="en-US" dirty="0"/>
              <a:t>Generate power through social capital -- goodwill and resulting resources shared among members in a social network</a:t>
            </a:r>
          </a:p>
          <a:p>
            <a:pPr>
              <a:spcBef>
                <a:spcPts val="600"/>
              </a:spcBef>
              <a:defRPr/>
            </a:pPr>
            <a:r>
              <a:rPr lang="en-US" dirty="0"/>
              <a:t>Three power resources through social networks: </a:t>
            </a:r>
            <a:br>
              <a:rPr lang="en-US" dirty="0"/>
            </a:br>
            <a:r>
              <a:rPr lang="en-US" dirty="0"/>
              <a:t>(1) Knowledge sharing, (2) visibility, (3) referent power</a:t>
            </a:r>
          </a:p>
          <a:p>
            <a:endParaRPr lang="en-US" dirty="0"/>
          </a:p>
        </p:txBody>
      </p:sp>
      <p:sp>
        <p:nvSpPr>
          <p:cNvPr id="3" name="Title 2"/>
          <p:cNvSpPr>
            <a:spLocks noGrp="1"/>
          </p:cNvSpPr>
          <p:nvPr>
            <p:ph type="title"/>
          </p:nvPr>
        </p:nvSpPr>
        <p:spPr/>
        <p:txBody>
          <a:bodyPr/>
          <a:lstStyle/>
          <a:p>
            <a:r>
              <a:rPr lang="en-US" dirty="0" smtClean="0"/>
              <a:t>Through Social Networks</a:t>
            </a:r>
            <a:endParaRPr lang="en-US" dirty="0"/>
          </a:p>
        </p:txBody>
      </p:sp>
      <p:pic>
        <p:nvPicPr>
          <p:cNvPr id="4" name="Picture Placeholder 2" descr="Socnet drawing.jpg"/>
          <p:cNvPicPr>
            <a:picLocks noChangeAspect="1"/>
          </p:cNvPicPr>
          <p:nvPr/>
        </p:nvPicPr>
        <p:blipFill>
          <a:blip r:embed="rId2" cstate="print"/>
          <a:srcRect l="-12135" t="986" r="2" b="10353"/>
          <a:stretch>
            <a:fillRect/>
          </a:stretch>
        </p:blipFill>
        <p:spPr>
          <a:xfrm>
            <a:off x="1447800" y="4267200"/>
            <a:ext cx="5763366" cy="2362200"/>
          </a:xfrm>
          <a:prstGeom prst="rect">
            <a:avLst/>
          </a:prstGeom>
        </p:spPr>
      </p:pic>
    </p:spTree>
    <p:extLst>
      <p:ext uri="{BB962C8B-B14F-4D97-AF65-F5344CB8AC3E}">
        <p14:creationId xmlns:p14="http://schemas.microsoft.com/office/powerpoint/2010/main" xmlns="" val="1136876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120000"/>
              </a:lnSpc>
              <a:defRPr/>
            </a:pPr>
            <a:r>
              <a:rPr lang="en-GB" dirty="0"/>
              <a:t>Strong ties:</a:t>
            </a:r>
          </a:p>
          <a:p>
            <a:pPr lvl="1">
              <a:lnSpc>
                <a:spcPct val="120000"/>
              </a:lnSpc>
              <a:buClr>
                <a:schemeClr val="accent1">
                  <a:lumMod val="50000"/>
                </a:schemeClr>
              </a:buClr>
              <a:defRPr/>
            </a:pPr>
            <a:r>
              <a:rPr lang="en-GB" dirty="0"/>
              <a:t>Close-knit relationships (frequent interaction,</a:t>
            </a:r>
            <a:br>
              <a:rPr lang="en-GB" dirty="0"/>
            </a:br>
            <a:r>
              <a:rPr lang="en-GB" dirty="0"/>
              <a:t>high volume sharing, multiple roles)</a:t>
            </a:r>
          </a:p>
          <a:p>
            <a:pPr lvl="1">
              <a:lnSpc>
                <a:spcPct val="120000"/>
              </a:lnSpc>
              <a:spcAft>
                <a:spcPts val="1200"/>
              </a:spcAft>
              <a:buClr>
                <a:schemeClr val="accent1">
                  <a:lumMod val="50000"/>
                </a:schemeClr>
              </a:buClr>
              <a:defRPr/>
            </a:pPr>
            <a:r>
              <a:rPr lang="en-US" dirty="0"/>
              <a:t>Offer resources more quickly/plentifully,</a:t>
            </a:r>
            <a:br>
              <a:rPr lang="en-US" dirty="0"/>
            </a:br>
            <a:r>
              <a:rPr lang="en-US" dirty="0"/>
              <a:t>but less unique</a:t>
            </a:r>
            <a:endParaRPr lang="en-GB" dirty="0"/>
          </a:p>
          <a:p>
            <a:pPr>
              <a:lnSpc>
                <a:spcPct val="120000"/>
              </a:lnSpc>
              <a:spcBef>
                <a:spcPts val="600"/>
              </a:spcBef>
              <a:defRPr/>
            </a:pPr>
            <a:r>
              <a:rPr lang="en-GB" dirty="0"/>
              <a:t>Weak ties</a:t>
            </a:r>
          </a:p>
          <a:p>
            <a:pPr lvl="1">
              <a:lnSpc>
                <a:spcPct val="120000"/>
              </a:lnSpc>
              <a:buClr>
                <a:schemeClr val="accent1">
                  <a:lumMod val="50000"/>
                </a:schemeClr>
              </a:buClr>
              <a:defRPr/>
            </a:pPr>
            <a:r>
              <a:rPr lang="en-GB" dirty="0"/>
              <a:t>Acquaintances</a:t>
            </a:r>
          </a:p>
          <a:p>
            <a:pPr lvl="1">
              <a:lnSpc>
                <a:spcPct val="120000"/>
              </a:lnSpc>
              <a:spcAft>
                <a:spcPts val="1200"/>
              </a:spcAft>
              <a:buClr>
                <a:schemeClr val="accent1">
                  <a:lumMod val="50000"/>
                </a:schemeClr>
              </a:buClr>
              <a:defRPr/>
            </a:pPr>
            <a:r>
              <a:rPr lang="en-GB" dirty="0"/>
              <a:t>Offer unique resources not held by us or</a:t>
            </a:r>
            <a:br>
              <a:rPr lang="en-GB" dirty="0"/>
            </a:br>
            <a:r>
              <a:rPr lang="en-GB" dirty="0"/>
              <a:t>people in other networks</a:t>
            </a:r>
          </a:p>
          <a:p>
            <a:pPr>
              <a:lnSpc>
                <a:spcPct val="120000"/>
              </a:lnSpc>
              <a:spcBef>
                <a:spcPts val="600"/>
              </a:spcBef>
              <a:defRPr/>
            </a:pPr>
            <a:r>
              <a:rPr lang="en-GB" dirty="0"/>
              <a:t>Many ties</a:t>
            </a:r>
          </a:p>
          <a:p>
            <a:pPr lvl="1">
              <a:lnSpc>
                <a:spcPct val="120000"/>
              </a:lnSpc>
              <a:buClr>
                <a:schemeClr val="accent1">
                  <a:lumMod val="50000"/>
                </a:schemeClr>
              </a:buClr>
              <a:defRPr/>
            </a:pPr>
            <a:r>
              <a:rPr lang="en-GB" dirty="0"/>
              <a:t>Resources increase with number of ties</a:t>
            </a:r>
          </a:p>
          <a:p>
            <a:pPr lvl="1">
              <a:lnSpc>
                <a:spcPct val="120000"/>
              </a:lnSpc>
              <a:buClr>
                <a:schemeClr val="accent1">
                  <a:lumMod val="50000"/>
                </a:schemeClr>
              </a:buClr>
              <a:defRPr/>
            </a:pPr>
            <a:r>
              <a:rPr lang="en-GB" dirty="0"/>
              <a:t>Limits on number of weak/strong ties one can create</a:t>
            </a:r>
          </a:p>
          <a:p>
            <a:endParaRPr lang="en-US" dirty="0"/>
          </a:p>
        </p:txBody>
      </p:sp>
      <p:sp>
        <p:nvSpPr>
          <p:cNvPr id="3" name="Title 2"/>
          <p:cNvSpPr>
            <a:spLocks noGrp="1"/>
          </p:cNvSpPr>
          <p:nvPr>
            <p:ph type="title"/>
          </p:nvPr>
        </p:nvSpPr>
        <p:spPr/>
        <p:txBody>
          <a:bodyPr/>
          <a:lstStyle/>
          <a:p>
            <a:r>
              <a:rPr lang="en-US" dirty="0" smtClean="0"/>
              <a:t>Social Network Ties</a:t>
            </a:r>
            <a:endParaRPr lang="en-US" dirty="0"/>
          </a:p>
        </p:txBody>
      </p:sp>
    </p:spTree>
    <p:extLst>
      <p:ext uri="{BB962C8B-B14F-4D97-AF65-F5344CB8AC3E}">
        <p14:creationId xmlns:p14="http://schemas.microsoft.com/office/powerpoint/2010/main" xmlns="" val="2126458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a:t>Person’s importance in a network</a:t>
            </a:r>
          </a:p>
          <a:p>
            <a:pPr>
              <a:defRPr/>
            </a:pPr>
            <a:r>
              <a:rPr lang="en-US" dirty="0"/>
              <a:t>Three factors in centrality:</a:t>
            </a:r>
          </a:p>
          <a:p>
            <a:pPr marL="723900" lvl="1" indent="-368300">
              <a:buClr>
                <a:schemeClr val="accent1">
                  <a:lumMod val="50000"/>
                </a:schemeClr>
              </a:buClr>
              <a:buFont typeface="+mj-lt"/>
              <a:buAutoNum type="arabicPeriod"/>
              <a:defRPr/>
            </a:pPr>
            <a:r>
              <a:rPr lang="en-US" dirty="0" smtClean="0"/>
              <a:t>Between-ness </a:t>
            </a:r>
            <a:r>
              <a:rPr lang="en-US" dirty="0"/>
              <a:t>– extent you are located between others in the network (i.e. information gatekeeper)</a:t>
            </a:r>
          </a:p>
          <a:p>
            <a:pPr marL="723900" lvl="1" indent="-368300">
              <a:buClr>
                <a:schemeClr val="accent1">
                  <a:lumMod val="50000"/>
                </a:schemeClr>
              </a:buClr>
              <a:buFont typeface="+mj-lt"/>
              <a:buAutoNum type="arabicPeriod"/>
              <a:defRPr/>
            </a:pPr>
            <a:r>
              <a:rPr lang="en-US" dirty="0"/>
              <a:t>Degree centrality -- Number of people connected to you </a:t>
            </a:r>
          </a:p>
          <a:p>
            <a:pPr marL="723900" lvl="1" indent="-368300">
              <a:spcAft>
                <a:spcPts val="1200"/>
              </a:spcAft>
              <a:buClr>
                <a:schemeClr val="accent1">
                  <a:lumMod val="50000"/>
                </a:schemeClr>
              </a:buClr>
              <a:buFont typeface="+mj-lt"/>
              <a:buAutoNum type="arabicPeriod"/>
              <a:defRPr/>
            </a:pPr>
            <a:r>
              <a:rPr lang="en-US" dirty="0"/>
              <a:t>Closeness – stronger relationships (faster/plentiful resources</a:t>
            </a:r>
            <a:r>
              <a:rPr lang="en-US" dirty="0" smtClean="0"/>
              <a:t>)</a:t>
            </a:r>
            <a:endParaRPr lang="en-US" dirty="0"/>
          </a:p>
        </p:txBody>
      </p:sp>
      <p:sp>
        <p:nvSpPr>
          <p:cNvPr id="3" name="Title 2"/>
          <p:cNvSpPr>
            <a:spLocks noGrp="1"/>
          </p:cNvSpPr>
          <p:nvPr>
            <p:ph type="title"/>
          </p:nvPr>
        </p:nvSpPr>
        <p:spPr/>
        <p:txBody>
          <a:bodyPr/>
          <a:lstStyle/>
          <a:p>
            <a:r>
              <a:rPr lang="en-US" dirty="0" smtClean="0"/>
              <a:t>Social Network Centrality</a:t>
            </a:r>
            <a:endParaRPr lang="en-US" dirty="0"/>
          </a:p>
        </p:txBody>
      </p:sp>
      <p:sp>
        <p:nvSpPr>
          <p:cNvPr id="17410" name="AutoShape 2" descr="Image result for linkedin logo"/>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14" name="Picture 6" descr="https://content.linkedin.com/content/dam/brand/site/img/logo/logo-hero.png">
            <a:hlinkClick r:id="rId2"/>
          </p:cNvPr>
          <p:cNvPicPr>
            <a:picLocks noChangeAspect="1" noChangeArrowheads="1"/>
          </p:cNvPicPr>
          <p:nvPr/>
        </p:nvPicPr>
        <p:blipFill>
          <a:blip r:embed="rId3" cstate="print"/>
          <a:srcRect/>
          <a:stretch>
            <a:fillRect/>
          </a:stretch>
        </p:blipFill>
        <p:spPr bwMode="auto">
          <a:xfrm>
            <a:off x="2362200" y="4724400"/>
            <a:ext cx="4543425" cy="1447800"/>
          </a:xfrm>
          <a:prstGeom prst="rect">
            <a:avLst/>
          </a:prstGeom>
          <a:noFill/>
        </p:spPr>
      </p:pic>
    </p:spTree>
    <p:extLst>
      <p:ext uri="{BB962C8B-B14F-4D97-AF65-F5344CB8AC3E}">
        <p14:creationId xmlns:p14="http://schemas.microsoft.com/office/powerpoint/2010/main" xmlns="" val="3332838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r>
              <a:rPr lang="en-US" b="1" dirty="0" smtClean="0"/>
              <a:t>Remember</a:t>
            </a:r>
          </a:p>
          <a:p>
            <a:pPr>
              <a:lnSpc>
                <a:spcPct val="110000"/>
              </a:lnSpc>
              <a:spcBef>
                <a:spcPts val="600"/>
              </a:spcBef>
              <a:defRPr/>
            </a:pPr>
            <a:r>
              <a:rPr lang="en-US" dirty="0" smtClean="0"/>
              <a:t>Influence--any </a:t>
            </a:r>
            <a:r>
              <a:rPr lang="en-US" dirty="0"/>
              <a:t>behavior that attempts to alter someone’s attitudes or </a:t>
            </a:r>
            <a:r>
              <a:rPr lang="en-US" dirty="0" smtClean="0"/>
              <a:t>behavior. </a:t>
            </a:r>
          </a:p>
          <a:p>
            <a:pPr lvl="1">
              <a:lnSpc>
                <a:spcPct val="110000"/>
              </a:lnSpc>
              <a:spcBef>
                <a:spcPts val="600"/>
              </a:spcBef>
              <a:defRPr/>
            </a:pPr>
            <a:r>
              <a:rPr lang="en-US" dirty="0" smtClean="0"/>
              <a:t>Positive influence has a mutual benefit. </a:t>
            </a:r>
          </a:p>
          <a:p>
            <a:pPr>
              <a:lnSpc>
                <a:spcPct val="110000"/>
              </a:lnSpc>
              <a:spcBef>
                <a:spcPts val="600"/>
              </a:spcBef>
              <a:defRPr/>
            </a:pPr>
            <a:r>
              <a:rPr lang="en-US" dirty="0" smtClean="0"/>
              <a:t>Applies </a:t>
            </a:r>
            <a:r>
              <a:rPr lang="en-US" dirty="0"/>
              <a:t>one or more power </a:t>
            </a:r>
            <a:r>
              <a:rPr lang="en-US" dirty="0" smtClean="0"/>
              <a:t>bases (we just covered these). </a:t>
            </a:r>
            <a:endParaRPr lang="en-US" dirty="0"/>
          </a:p>
          <a:p>
            <a:pPr>
              <a:lnSpc>
                <a:spcPct val="110000"/>
              </a:lnSpc>
              <a:spcBef>
                <a:spcPts val="600"/>
              </a:spcBef>
              <a:defRPr/>
            </a:pPr>
            <a:r>
              <a:rPr lang="en-US" dirty="0"/>
              <a:t>Process through which people achieve </a:t>
            </a:r>
            <a:r>
              <a:rPr lang="en-US" dirty="0" smtClean="0"/>
              <a:t>objectives.</a:t>
            </a:r>
          </a:p>
          <a:p>
            <a:pPr>
              <a:lnSpc>
                <a:spcPct val="110000"/>
              </a:lnSpc>
              <a:spcBef>
                <a:spcPts val="600"/>
              </a:spcBef>
              <a:defRPr/>
            </a:pPr>
            <a:r>
              <a:rPr lang="en-US" dirty="0" smtClean="0"/>
              <a:t>Vital to understand the different types of influence (next slide).  </a:t>
            </a:r>
            <a:endParaRPr lang="en-US" dirty="0"/>
          </a:p>
          <a:p>
            <a:pPr marL="45720" indent="0">
              <a:buNone/>
            </a:pPr>
            <a:endParaRPr lang="en-US" sz="2400" b="1" dirty="0"/>
          </a:p>
        </p:txBody>
      </p:sp>
      <p:sp>
        <p:nvSpPr>
          <p:cNvPr id="3" name="Title 2"/>
          <p:cNvSpPr>
            <a:spLocks noGrp="1"/>
          </p:cNvSpPr>
          <p:nvPr>
            <p:ph type="title"/>
          </p:nvPr>
        </p:nvSpPr>
        <p:spPr/>
        <p:txBody>
          <a:bodyPr/>
          <a:lstStyle/>
          <a:p>
            <a:r>
              <a:rPr lang="en-US" dirty="0" smtClean="0"/>
              <a:t>Beginning to Influencing others</a:t>
            </a:r>
            <a:endParaRPr lang="en-US" dirty="0"/>
          </a:p>
        </p:txBody>
      </p:sp>
    </p:spTree>
    <p:extLst>
      <p:ext uri="{BB962C8B-B14F-4D97-AF65-F5344CB8AC3E}">
        <p14:creationId xmlns:p14="http://schemas.microsoft.com/office/powerpoint/2010/main" xmlns="" val="398821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dirty="0" smtClean="0"/>
          </a:p>
          <a:p>
            <a:pPr marL="45720" indent="0" algn="ctr">
              <a:buNone/>
            </a:pPr>
            <a:endParaRPr lang="en-US" sz="2800" dirty="0" smtClean="0"/>
          </a:p>
          <a:p>
            <a:pPr marL="45720" indent="0" algn="ctr">
              <a:buNone/>
            </a:pPr>
            <a:r>
              <a:rPr lang="en-US" sz="2800" dirty="0" smtClean="0"/>
              <a:t>Joseph </a:t>
            </a:r>
            <a:r>
              <a:rPr lang="en-US" sz="2800" dirty="0"/>
              <a:t>J. Hernandez: CCC ACT-On Career Coach, </a:t>
            </a:r>
            <a:r>
              <a:rPr lang="en-US" sz="2800" dirty="0" smtClean="0"/>
              <a:t>Business &amp; Management/Supervisory Development Instructor </a:t>
            </a:r>
            <a:endParaRPr lang="en-US" sz="2800" dirty="0"/>
          </a:p>
          <a:p>
            <a:endParaRPr lang="en-US" dirty="0" smtClean="0"/>
          </a:p>
          <a:p>
            <a:endParaRPr lang="en-US" dirty="0"/>
          </a:p>
        </p:txBody>
      </p:sp>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xmlns="" val="3510478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influence</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1905000"/>
            <a:ext cx="2237426" cy="10546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95600" y="1905000"/>
            <a:ext cx="5370513" cy="1779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85800" y="4267199"/>
            <a:ext cx="2316163" cy="1017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95600" y="4267199"/>
            <a:ext cx="5737225" cy="1920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63174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influence </a:t>
            </a:r>
            <a:r>
              <a:rPr lang="en-US" sz="2000" dirty="0" smtClean="0"/>
              <a:t>(cont.)</a:t>
            </a:r>
            <a:endParaRPr lang="en-US" sz="2000"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0" y="1981200"/>
            <a:ext cx="2243522" cy="10790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24200" y="1981200"/>
            <a:ext cx="5443537" cy="1858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81063" y="4343399"/>
            <a:ext cx="2243137" cy="1096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127829" y="4343399"/>
            <a:ext cx="5443537" cy="1920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96954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influence </a:t>
            </a:r>
            <a:r>
              <a:rPr lang="en-US" sz="2000" dirty="0" smtClean="0"/>
              <a:t>(cont.)</a:t>
            </a:r>
            <a:endParaRPr lang="en-US" sz="2000"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0000" y="1905000"/>
            <a:ext cx="2237426" cy="10546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08312" y="1905000"/>
            <a:ext cx="5370513" cy="1779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89442" y="4419600"/>
            <a:ext cx="2236787" cy="1017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008312" y="4426857"/>
            <a:ext cx="5449887" cy="162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45716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influence </a:t>
            </a:r>
            <a:r>
              <a:rPr lang="en-US" sz="2000" dirty="0" smtClean="0"/>
              <a:t>(cont.)</a:t>
            </a:r>
            <a:endParaRPr lang="en-US" sz="2000"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1981200"/>
            <a:ext cx="2255716" cy="10912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95600" y="1981200"/>
            <a:ext cx="5389563" cy="1689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88749" y="4419600"/>
            <a:ext cx="2243137" cy="944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95600" y="4408714"/>
            <a:ext cx="5443537" cy="163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7966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Consequences of influence tactics</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5400" y="1600200"/>
            <a:ext cx="6584251" cy="31519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72543" y="2298587"/>
            <a:ext cx="4462463" cy="2474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659891" y="3255168"/>
            <a:ext cx="2670175" cy="1500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62000" y="4729956"/>
            <a:ext cx="2225675"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7" name="Picture 7"/>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987675" y="4729956"/>
            <a:ext cx="2146300"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8" name="Picture 8"/>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133975" y="4729956"/>
            <a:ext cx="2219325"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68069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Consequences of influence tactics</a:t>
            </a:r>
            <a:endParaRPr lang="en-US"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1632857"/>
            <a:ext cx="4383404" cy="3401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05201" y="1632857"/>
            <a:ext cx="4076700" cy="3402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90600" y="5034869"/>
            <a:ext cx="2225675"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16275" y="5034869"/>
            <a:ext cx="2146300"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362575" y="5034869"/>
            <a:ext cx="2219325"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93960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200"/>
              </a:spcAft>
            </a:pPr>
            <a:r>
              <a:rPr lang="en-US" dirty="0"/>
              <a:t>“Soft” tactics generally more acceptable than “hard” tactics</a:t>
            </a:r>
          </a:p>
          <a:p>
            <a:r>
              <a:rPr lang="en-US" dirty="0"/>
              <a:t>Appropriate influence tactic depends on:</a:t>
            </a:r>
          </a:p>
          <a:p>
            <a:pPr lvl="1"/>
            <a:r>
              <a:rPr lang="en-US" dirty="0"/>
              <a:t>Influencer’s power base</a:t>
            </a:r>
          </a:p>
          <a:p>
            <a:pPr lvl="1"/>
            <a:r>
              <a:rPr lang="en-US" dirty="0"/>
              <a:t>Organizational position </a:t>
            </a:r>
          </a:p>
          <a:p>
            <a:pPr lvl="1"/>
            <a:r>
              <a:rPr lang="en-US" dirty="0"/>
              <a:t>Cultural values and expectations</a:t>
            </a:r>
          </a:p>
          <a:p>
            <a:endParaRPr lang="en-US" dirty="0"/>
          </a:p>
        </p:txBody>
      </p:sp>
      <p:sp>
        <p:nvSpPr>
          <p:cNvPr id="3" name="Title 2"/>
          <p:cNvSpPr>
            <a:spLocks noGrp="1"/>
          </p:cNvSpPr>
          <p:nvPr>
            <p:ph type="title"/>
          </p:nvPr>
        </p:nvSpPr>
        <p:spPr/>
        <p:txBody>
          <a:bodyPr/>
          <a:lstStyle/>
          <a:p>
            <a:r>
              <a:rPr lang="en-US" dirty="0" smtClean="0"/>
              <a:t>Contingencies of influence tactics</a:t>
            </a:r>
            <a:endParaRPr lang="en-US" dirty="0"/>
          </a:p>
        </p:txBody>
      </p:sp>
    </p:spTree>
    <p:extLst>
      <p:ext uri="{BB962C8B-B14F-4D97-AF65-F5344CB8AC3E}">
        <p14:creationId xmlns:p14="http://schemas.microsoft.com/office/powerpoint/2010/main" xmlns="" val="314643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What is Authority?</a:t>
            </a:r>
          </a:p>
          <a:p>
            <a:r>
              <a:rPr lang="en-US" dirty="0"/>
              <a:t>The definition of authority is the legitimate (legal) right to limit choice. Or essentially the power or right to give orders, make decisions, and enforce obedience through various mediums. </a:t>
            </a:r>
          </a:p>
          <a:p>
            <a:r>
              <a:rPr lang="en-US" dirty="0"/>
              <a:t>So what does that mean? Let's take a look back at power and influence. </a:t>
            </a:r>
            <a:endParaRPr lang="en-US" dirty="0" smtClean="0"/>
          </a:p>
          <a:p>
            <a:r>
              <a:rPr lang="en-US" dirty="0" smtClean="0"/>
              <a:t>Power </a:t>
            </a:r>
            <a:r>
              <a:rPr lang="en-US" dirty="0"/>
              <a:t>could be said to be the ability to limit choice. It can be identified with several factors such as strength, status, or capacity. </a:t>
            </a:r>
          </a:p>
          <a:p>
            <a:r>
              <a:rPr lang="en-US" dirty="0"/>
              <a:t>Influence could be defined as the ability to get others to do what you want them to </a:t>
            </a:r>
            <a:r>
              <a:rPr lang="en-US" dirty="0" smtClean="0"/>
              <a:t>do. </a:t>
            </a:r>
            <a:r>
              <a:rPr lang="en-US" dirty="0"/>
              <a:t>The influence process is voluntary. It can be associated with terms such as trust, respect, coaching, and leadership.</a:t>
            </a:r>
          </a:p>
          <a:p>
            <a:endParaRPr lang="en-US" dirty="0"/>
          </a:p>
        </p:txBody>
      </p:sp>
      <p:sp>
        <p:nvSpPr>
          <p:cNvPr id="3" name="Title 2"/>
          <p:cNvSpPr>
            <a:spLocks noGrp="1"/>
          </p:cNvSpPr>
          <p:nvPr>
            <p:ph type="title"/>
          </p:nvPr>
        </p:nvSpPr>
        <p:spPr/>
        <p:txBody>
          <a:bodyPr/>
          <a:lstStyle/>
          <a:p>
            <a:r>
              <a:rPr lang="en-US" dirty="0" smtClean="0"/>
              <a:t>What is authority?</a:t>
            </a:r>
            <a:endParaRPr lang="en-US" dirty="0"/>
          </a:p>
        </p:txBody>
      </p:sp>
    </p:spTree>
    <p:extLst>
      <p:ext uri="{BB962C8B-B14F-4D97-AF65-F5344CB8AC3E}">
        <p14:creationId xmlns:p14="http://schemas.microsoft.com/office/powerpoint/2010/main" xmlns="" val="2530877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So what terms could be associated with authority?</a:t>
            </a:r>
          </a:p>
          <a:p>
            <a:r>
              <a:rPr lang="en-US" dirty="0"/>
              <a:t>Dominance</a:t>
            </a:r>
          </a:p>
          <a:p>
            <a:r>
              <a:rPr lang="en-US" dirty="0"/>
              <a:t>Leadership</a:t>
            </a:r>
          </a:p>
          <a:p>
            <a:r>
              <a:rPr lang="en-US" dirty="0"/>
              <a:t>Control</a:t>
            </a:r>
          </a:p>
          <a:p>
            <a:r>
              <a:rPr lang="en-US" dirty="0" smtClean="0"/>
              <a:t>Management</a:t>
            </a:r>
          </a:p>
          <a:p>
            <a:r>
              <a:rPr lang="en-US" dirty="0" smtClean="0"/>
              <a:t>Person in charge</a:t>
            </a:r>
          </a:p>
          <a:p>
            <a:r>
              <a:rPr lang="en-US" dirty="0" smtClean="0"/>
              <a:t>Rule</a:t>
            </a:r>
            <a:endParaRPr lang="en-US" dirty="0"/>
          </a:p>
          <a:p>
            <a:pPr algn="ctr">
              <a:buNone/>
            </a:pPr>
            <a:endParaRPr lang="en-US" b="1" dirty="0" smtClean="0"/>
          </a:p>
          <a:p>
            <a:pPr algn="ctr">
              <a:buNone/>
            </a:pPr>
            <a:endParaRPr lang="en-US" b="1" dirty="0" smtClean="0"/>
          </a:p>
          <a:p>
            <a:pPr algn="ctr">
              <a:buNone/>
            </a:pPr>
            <a:endParaRPr lang="en-US" b="1" dirty="0" smtClean="0"/>
          </a:p>
          <a:p>
            <a:pPr algn="ctr">
              <a:buNone/>
            </a:pPr>
            <a:r>
              <a:rPr lang="en-US" b="1" dirty="0" smtClean="0"/>
              <a:t>What other terms come to mind?</a:t>
            </a:r>
            <a:endParaRPr lang="en-US" b="1" dirty="0"/>
          </a:p>
        </p:txBody>
      </p:sp>
      <p:sp>
        <p:nvSpPr>
          <p:cNvPr id="3" name="Title 2"/>
          <p:cNvSpPr>
            <a:spLocks noGrp="1"/>
          </p:cNvSpPr>
          <p:nvPr>
            <p:ph type="title"/>
          </p:nvPr>
        </p:nvSpPr>
        <p:spPr/>
        <p:txBody>
          <a:bodyPr/>
          <a:lstStyle/>
          <a:p>
            <a:r>
              <a:rPr lang="en-US" dirty="0" smtClean="0"/>
              <a:t>What is authority </a:t>
            </a:r>
            <a:r>
              <a:rPr lang="en-US" sz="2000" dirty="0" smtClean="0"/>
              <a:t>(cont.)</a:t>
            </a:r>
            <a:endParaRPr lang="en-US" sz="2000" dirty="0"/>
          </a:p>
        </p:txBody>
      </p:sp>
      <p:pic>
        <p:nvPicPr>
          <p:cNvPr id="4" name="Picture 3" descr="16679215-Abstract-word-cloud-for-Authority-with-related-tags-and-terms-Stock-Photo.jpg"/>
          <p:cNvPicPr>
            <a:picLocks noChangeAspect="1"/>
          </p:cNvPicPr>
          <p:nvPr/>
        </p:nvPicPr>
        <p:blipFill>
          <a:blip r:embed="rId2" cstate="print"/>
          <a:stretch>
            <a:fillRect/>
          </a:stretch>
        </p:blipFill>
        <p:spPr>
          <a:xfrm>
            <a:off x="3581400" y="2286000"/>
            <a:ext cx="4934829" cy="2895600"/>
          </a:xfrm>
          <a:prstGeom prst="rect">
            <a:avLst/>
          </a:prstGeom>
        </p:spPr>
      </p:pic>
    </p:spTree>
    <p:extLst>
      <p:ext uri="{BB962C8B-B14F-4D97-AF65-F5344CB8AC3E}">
        <p14:creationId xmlns:p14="http://schemas.microsoft.com/office/powerpoint/2010/main" xmlns="" val="2041672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Start to think of your own experiences and think about your supervisors, colleagues, or family members. </a:t>
            </a:r>
            <a:endParaRPr lang="en-US" dirty="0" smtClean="0"/>
          </a:p>
          <a:p>
            <a:pPr lvl="1"/>
            <a:r>
              <a:rPr lang="en-US" dirty="0" smtClean="0"/>
              <a:t>Did </a:t>
            </a:r>
            <a:r>
              <a:rPr lang="en-US" dirty="0"/>
              <a:t>they have authority in certain </a:t>
            </a:r>
            <a:r>
              <a:rPr lang="en-US" dirty="0" smtClean="0"/>
              <a:t>situations </a:t>
            </a:r>
            <a:r>
              <a:rPr lang="en-US" dirty="0"/>
              <a:t>and did they try to influence you in a way that would get you to do something for them? </a:t>
            </a:r>
          </a:p>
          <a:p>
            <a:pPr>
              <a:spcBef>
                <a:spcPts val="0"/>
              </a:spcBef>
            </a:pPr>
            <a:endParaRPr lang="en-US" dirty="0" smtClean="0"/>
          </a:p>
          <a:p>
            <a:pPr>
              <a:spcBef>
                <a:spcPts val="0"/>
              </a:spcBef>
            </a:pPr>
            <a:r>
              <a:rPr lang="en-US" dirty="0" smtClean="0"/>
              <a:t>In </a:t>
            </a:r>
            <a:r>
              <a:rPr lang="en-US" dirty="0"/>
              <a:t>tying all three terms together: power, influence and authority; it will give you a great advantage in influencing others effectively</a:t>
            </a:r>
            <a:r>
              <a:rPr lang="en-US" sz="2800" dirty="0"/>
              <a:t>.</a:t>
            </a:r>
          </a:p>
          <a:p>
            <a:endParaRPr lang="en-US" dirty="0"/>
          </a:p>
        </p:txBody>
      </p:sp>
      <p:sp>
        <p:nvSpPr>
          <p:cNvPr id="3" name="Title 2"/>
          <p:cNvSpPr>
            <a:spLocks noGrp="1"/>
          </p:cNvSpPr>
          <p:nvPr>
            <p:ph type="title"/>
          </p:nvPr>
        </p:nvSpPr>
        <p:spPr/>
        <p:txBody>
          <a:bodyPr/>
          <a:lstStyle/>
          <a:p>
            <a:r>
              <a:rPr lang="en-US" dirty="0" smtClean="0"/>
              <a:t>What is authority </a:t>
            </a:r>
            <a:r>
              <a:rPr lang="en-US" sz="2000" dirty="0" smtClean="0"/>
              <a:t>(cont.)</a:t>
            </a:r>
            <a:endParaRPr lang="en-US" sz="2000" dirty="0"/>
          </a:p>
        </p:txBody>
      </p:sp>
    </p:spTree>
    <p:extLst>
      <p:ext uri="{BB962C8B-B14F-4D97-AF65-F5344CB8AC3E}">
        <p14:creationId xmlns:p14="http://schemas.microsoft.com/office/powerpoint/2010/main" xmlns="" val="2073786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Influence is a precise form of communication exercised with the intent of getting something done through another person or group. </a:t>
            </a:r>
          </a:p>
          <a:p>
            <a:r>
              <a:rPr lang="en-US" dirty="0" smtClean="0"/>
              <a:t>Or essentially any </a:t>
            </a:r>
            <a:r>
              <a:rPr lang="en-US" dirty="0"/>
              <a:t>behavior that attempts to alter someone's attitudes or </a:t>
            </a:r>
            <a:r>
              <a:rPr lang="en-US" dirty="0" smtClean="0"/>
              <a:t>behavior for mutual benefit.</a:t>
            </a:r>
            <a:endParaRPr lang="en-US" dirty="0"/>
          </a:p>
          <a:p>
            <a:r>
              <a:rPr lang="en-US" dirty="0"/>
              <a:t>Effective influence requires strength, flexibility, and focus. </a:t>
            </a:r>
          </a:p>
          <a:p>
            <a:r>
              <a:rPr lang="en-US" dirty="0"/>
              <a:t>Effective influencers think strategically, build strong influence relationships and focus their communication in order to achieve their desired results. </a:t>
            </a:r>
          </a:p>
          <a:p>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xmlns="" val="202283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r>
              <a:rPr lang="en-US" b="1" dirty="0"/>
              <a:t>F</a:t>
            </a:r>
            <a:r>
              <a:rPr lang="en-US" b="1" dirty="0" smtClean="0"/>
              <a:t>undamental </a:t>
            </a:r>
            <a:r>
              <a:rPr lang="en-US" b="1" dirty="0"/>
              <a:t>difference between motivation and </a:t>
            </a:r>
            <a:r>
              <a:rPr lang="en-US" b="1" dirty="0" smtClean="0"/>
              <a:t>manipulation</a:t>
            </a:r>
            <a:endParaRPr lang="en-US" dirty="0"/>
          </a:p>
          <a:p>
            <a:r>
              <a:rPr lang="en-US" b="1" i="1" dirty="0"/>
              <a:t>Motivation</a:t>
            </a:r>
            <a:r>
              <a:rPr lang="en-US" dirty="0"/>
              <a:t> is empowering and encouraging and may be based on an internal factor such as caring what others will benefit out it as well. It can aid in influencing others to do something positively. </a:t>
            </a:r>
          </a:p>
          <a:p>
            <a:r>
              <a:rPr lang="en-US" b="1" i="1" dirty="0"/>
              <a:t>Manipulation</a:t>
            </a:r>
            <a:r>
              <a:rPr lang="en-US" dirty="0"/>
              <a:t> is based on selfish needs and is concerned with external factors meaning that the individual who is doing the manipulation is wanting something with disregard of other individuals and convincing them that your way is correct. </a:t>
            </a:r>
          </a:p>
          <a:p>
            <a:r>
              <a:rPr lang="en-US" dirty="0"/>
              <a:t>Can you think of a time when you have seen motivation or manipulation in play?</a:t>
            </a:r>
          </a:p>
          <a:p>
            <a:endParaRPr lang="en-US" dirty="0"/>
          </a:p>
        </p:txBody>
      </p:sp>
      <p:sp>
        <p:nvSpPr>
          <p:cNvPr id="3" name="Title 2"/>
          <p:cNvSpPr>
            <a:spLocks noGrp="1"/>
          </p:cNvSpPr>
          <p:nvPr>
            <p:ph type="title"/>
          </p:nvPr>
        </p:nvSpPr>
        <p:spPr/>
        <p:txBody>
          <a:bodyPr/>
          <a:lstStyle/>
          <a:p>
            <a:r>
              <a:rPr lang="en-US" dirty="0" smtClean="0"/>
              <a:t>Motivation vs. manipulation</a:t>
            </a:r>
            <a:endParaRPr lang="en-US" dirty="0"/>
          </a:p>
        </p:txBody>
      </p:sp>
    </p:spTree>
    <p:extLst>
      <p:ext uri="{BB962C8B-B14F-4D97-AF65-F5344CB8AC3E}">
        <p14:creationId xmlns:p14="http://schemas.microsoft.com/office/powerpoint/2010/main" xmlns="" val="2607928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a:t>Another interesting area of concern is with behavioral reasons tied to influencing. Think of these key questions:</a:t>
            </a:r>
            <a:endParaRPr lang="en-US" dirty="0"/>
          </a:p>
          <a:p>
            <a:pPr lvl="0"/>
            <a:r>
              <a:rPr lang="en-US" dirty="0"/>
              <a:t>What are possible reasons for failing to influence a person one-on-one</a:t>
            </a:r>
            <a:r>
              <a:rPr lang="en-US" dirty="0" smtClean="0"/>
              <a:t>?</a:t>
            </a:r>
          </a:p>
          <a:p>
            <a:pPr lvl="1"/>
            <a:r>
              <a:rPr lang="en-US" dirty="0" smtClean="0"/>
              <a:t>In-person vs. over an email…</a:t>
            </a:r>
            <a:endParaRPr lang="en-US" dirty="0"/>
          </a:p>
          <a:p>
            <a:pPr lvl="0"/>
            <a:r>
              <a:rPr lang="en-US" dirty="0"/>
              <a:t>What are possible factors or behaviors cause people to fail when trying to influence another person?</a:t>
            </a:r>
          </a:p>
          <a:p>
            <a:r>
              <a:rPr lang="en-US" b="1" dirty="0"/>
              <a:t>Here are some things to think about in regards to these questions:</a:t>
            </a:r>
            <a:endParaRPr lang="en-US" dirty="0"/>
          </a:p>
          <a:p>
            <a:pPr lvl="0"/>
            <a:r>
              <a:rPr lang="en-US" dirty="0"/>
              <a:t>Poor eye contact</a:t>
            </a:r>
          </a:p>
          <a:p>
            <a:pPr lvl="0"/>
            <a:r>
              <a:rPr lang="en-US" dirty="0"/>
              <a:t>Body language</a:t>
            </a:r>
          </a:p>
          <a:p>
            <a:pPr lvl="0"/>
            <a:r>
              <a:rPr lang="en-US" dirty="0"/>
              <a:t>Tone of voice</a:t>
            </a:r>
          </a:p>
          <a:p>
            <a:pPr lvl="0"/>
            <a:r>
              <a:rPr lang="en-US" dirty="0"/>
              <a:t>Negative attitude</a:t>
            </a:r>
          </a:p>
          <a:p>
            <a:pPr lvl="0"/>
            <a:r>
              <a:rPr lang="en-US" dirty="0"/>
              <a:t>Differing perspective</a:t>
            </a:r>
          </a:p>
          <a:p>
            <a:pPr lvl="0"/>
            <a:r>
              <a:rPr lang="en-US" dirty="0"/>
              <a:t>Not finding a common ground</a:t>
            </a:r>
          </a:p>
          <a:p>
            <a:pPr lvl="0"/>
            <a:r>
              <a:rPr lang="en-US" dirty="0"/>
              <a:t>Ineffective communication</a:t>
            </a:r>
          </a:p>
        </p:txBody>
      </p:sp>
      <p:sp>
        <p:nvSpPr>
          <p:cNvPr id="3" name="Title 2"/>
          <p:cNvSpPr>
            <a:spLocks noGrp="1"/>
          </p:cNvSpPr>
          <p:nvPr>
            <p:ph type="title"/>
          </p:nvPr>
        </p:nvSpPr>
        <p:spPr/>
        <p:txBody>
          <a:bodyPr/>
          <a:lstStyle/>
          <a:p>
            <a:r>
              <a:rPr lang="en-US" dirty="0" smtClean="0"/>
              <a:t>Motivation vs. manipulation</a:t>
            </a:r>
            <a:endParaRPr lang="en-US" dirty="0"/>
          </a:p>
        </p:txBody>
      </p:sp>
    </p:spTree>
    <p:extLst>
      <p:ext uri="{BB962C8B-B14F-4D97-AF65-F5344CB8AC3E}">
        <p14:creationId xmlns:p14="http://schemas.microsoft.com/office/powerpoint/2010/main" xmlns="" val="32519402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ormAutofit/>
          </a:bodyPr>
          <a:lstStyle/>
          <a:p>
            <a:pPr marL="45720" indent="0">
              <a:buNone/>
            </a:pPr>
            <a:r>
              <a:rPr lang="en-US" b="1" dirty="0" smtClean="0"/>
              <a:t>Part 1: </a:t>
            </a:r>
          </a:p>
          <a:p>
            <a:r>
              <a:rPr lang="en-US" dirty="0" smtClean="0"/>
              <a:t>Set </a:t>
            </a:r>
            <a:r>
              <a:rPr lang="en-US" dirty="0"/>
              <a:t>Goals</a:t>
            </a:r>
          </a:p>
          <a:p>
            <a:r>
              <a:rPr lang="en-US" dirty="0" smtClean="0"/>
              <a:t>Specifically</a:t>
            </a:r>
            <a:r>
              <a:rPr lang="en-US" dirty="0"/>
              <a:t>, what do you want the other person to do? What results will satisfy you? How will you know you have accomplished your purpose? (The criteria for your goal should be: clear, observable, realistic, specific, and flexible).</a:t>
            </a:r>
          </a:p>
          <a:p>
            <a:r>
              <a:rPr lang="en-US" dirty="0" smtClean="0"/>
              <a:t>State </a:t>
            </a:r>
            <a:r>
              <a:rPr lang="en-US" dirty="0"/>
              <a:t>your influence goal:_______________________________________________________</a:t>
            </a:r>
          </a:p>
          <a:p>
            <a:r>
              <a:rPr lang="en-US" dirty="0"/>
              <a:t>Establish Purpose</a:t>
            </a:r>
          </a:p>
          <a:p>
            <a:r>
              <a:rPr lang="en-US" dirty="0" smtClean="0"/>
              <a:t>In </a:t>
            </a:r>
            <a:r>
              <a:rPr lang="en-US" dirty="0"/>
              <a:t>general, what do you to achieve</a:t>
            </a:r>
            <a:r>
              <a:rPr lang="en-US" dirty="0" smtClean="0"/>
              <a:t>?</a:t>
            </a:r>
          </a:p>
          <a:p>
            <a:endParaRPr lang="en-US" dirty="0"/>
          </a:p>
        </p:txBody>
      </p:sp>
      <p:sp>
        <p:nvSpPr>
          <p:cNvPr id="3" name="Title 2"/>
          <p:cNvSpPr>
            <a:spLocks noGrp="1"/>
          </p:cNvSpPr>
          <p:nvPr>
            <p:ph type="title"/>
          </p:nvPr>
        </p:nvSpPr>
        <p:spPr/>
        <p:txBody>
          <a:bodyPr/>
          <a:lstStyle/>
          <a:p>
            <a:r>
              <a:rPr lang="en-US" dirty="0" smtClean="0"/>
              <a:t>Influence Plan </a:t>
            </a:r>
            <a:endParaRPr lang="en-US" dirty="0"/>
          </a:p>
        </p:txBody>
      </p:sp>
    </p:spTree>
    <p:extLst>
      <p:ext uri="{BB962C8B-B14F-4D97-AF65-F5344CB8AC3E}">
        <p14:creationId xmlns:p14="http://schemas.microsoft.com/office/powerpoint/2010/main" xmlns="" val="1698420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Part 2:</a:t>
            </a:r>
          </a:p>
          <a:p>
            <a:r>
              <a:rPr lang="en-US" dirty="0" smtClean="0"/>
              <a:t>Choose Behaviors</a:t>
            </a:r>
          </a:p>
          <a:p>
            <a:r>
              <a:rPr lang="en-US" dirty="0" smtClean="0"/>
              <a:t>Which behaviors are likely to be most useful in the situation? Highlight behaviors that will help you achieve your purpose.</a:t>
            </a:r>
          </a:p>
          <a:p>
            <a:r>
              <a:rPr lang="en-US" dirty="0" smtClean="0"/>
              <a:t>Consider Context</a:t>
            </a:r>
          </a:p>
          <a:p>
            <a:r>
              <a:rPr lang="en-US" dirty="0" smtClean="0"/>
              <a:t>What is the context within this influence is taking place? (Organizational, relationship, and individual factors).</a:t>
            </a:r>
          </a:p>
          <a:p>
            <a:r>
              <a:rPr lang="en-US" dirty="0" smtClean="0"/>
              <a:t>What factors do I need to keep in mind that may affect its outcome?</a:t>
            </a:r>
          </a:p>
          <a:p>
            <a:endParaRPr lang="en-US" dirty="0"/>
          </a:p>
        </p:txBody>
      </p:sp>
      <p:sp>
        <p:nvSpPr>
          <p:cNvPr id="3" name="Title 2"/>
          <p:cNvSpPr>
            <a:spLocks noGrp="1"/>
          </p:cNvSpPr>
          <p:nvPr>
            <p:ph type="title"/>
          </p:nvPr>
        </p:nvSpPr>
        <p:spPr/>
        <p:txBody>
          <a:bodyPr/>
          <a:lstStyle/>
          <a:p>
            <a:r>
              <a:rPr lang="en-US" dirty="0" smtClean="0"/>
              <a:t>Influence plan </a:t>
            </a:r>
            <a:r>
              <a:rPr lang="en-US" sz="2000" dirty="0" smtClean="0"/>
              <a:t>(cont.)</a:t>
            </a:r>
            <a:endParaRPr lang="en-US"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r>
              <a:rPr lang="en-US" b="1" dirty="0"/>
              <a:t>Part 3: </a:t>
            </a:r>
          </a:p>
          <a:p>
            <a:r>
              <a:rPr lang="en-US" dirty="0"/>
              <a:t>Plan Sequence</a:t>
            </a:r>
          </a:p>
          <a:p>
            <a:r>
              <a:rPr lang="en-US" dirty="0"/>
              <a:t>Decide on a logical order for using the highlighted behaviors. Make a plan of what you will do</a:t>
            </a:r>
          </a:p>
          <a:p>
            <a:r>
              <a:rPr lang="en-US" dirty="0"/>
              <a:t>Trouble Shoot</a:t>
            </a:r>
          </a:p>
          <a:p>
            <a:r>
              <a:rPr lang="en-US" dirty="0"/>
              <a:t>Consider any potential problems or issues that might interfere with the success of your approach. Think about what to do if they should arise.</a:t>
            </a:r>
          </a:p>
          <a:p>
            <a:r>
              <a:rPr lang="en-US" dirty="0"/>
              <a:t>Focus on Next Steps</a:t>
            </a:r>
          </a:p>
          <a:p>
            <a:r>
              <a:rPr lang="en-US" dirty="0"/>
              <a:t>Whether you are successful in achieving your goal or not, there will probably be further action steps. Identify those now.</a:t>
            </a:r>
          </a:p>
          <a:p>
            <a:r>
              <a:rPr lang="en-US" dirty="0"/>
              <a:t>Next steps if I achieve my goal or an acceptable alternative.</a:t>
            </a:r>
          </a:p>
          <a:p>
            <a:r>
              <a:rPr lang="en-US" dirty="0"/>
              <a:t>Next steps if I do not achieve my goal or an acceptable alternative.</a:t>
            </a:r>
          </a:p>
          <a:p>
            <a:r>
              <a:rPr lang="en-US" dirty="0"/>
              <a:t>Remember to be a great influencer you have to utilize strength, focus and flexibility!</a:t>
            </a:r>
          </a:p>
          <a:p>
            <a:endParaRPr lang="en-US" dirty="0"/>
          </a:p>
        </p:txBody>
      </p:sp>
      <p:sp>
        <p:nvSpPr>
          <p:cNvPr id="3" name="Title 2"/>
          <p:cNvSpPr>
            <a:spLocks noGrp="1"/>
          </p:cNvSpPr>
          <p:nvPr>
            <p:ph type="title"/>
          </p:nvPr>
        </p:nvSpPr>
        <p:spPr/>
        <p:txBody>
          <a:bodyPr/>
          <a:lstStyle/>
          <a:p>
            <a:r>
              <a:rPr lang="en-US" dirty="0" smtClean="0"/>
              <a:t>Influence Plan </a:t>
            </a:r>
            <a:r>
              <a:rPr lang="en-US" sz="2000" dirty="0" smtClean="0"/>
              <a:t>(cont.)</a:t>
            </a:r>
            <a:endParaRPr lang="en-US" sz="2000" dirty="0"/>
          </a:p>
        </p:txBody>
      </p:sp>
    </p:spTree>
    <p:extLst>
      <p:ext uri="{BB962C8B-B14F-4D97-AF65-F5344CB8AC3E}">
        <p14:creationId xmlns:p14="http://schemas.microsoft.com/office/powerpoint/2010/main" xmlns="" val="33595460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endParaRPr lang="en-US" dirty="0" smtClean="0"/>
          </a:p>
          <a:p>
            <a:pPr marL="45720" indent="0" algn="ctr">
              <a:buNone/>
            </a:pPr>
            <a:endParaRPr lang="en-US" dirty="0"/>
          </a:p>
          <a:p>
            <a:pPr marL="45720" indent="0" algn="ctr">
              <a:buNone/>
            </a:pPr>
            <a:r>
              <a:rPr lang="en-US" sz="3200" dirty="0" smtClean="0"/>
              <a:t>For a copy of an influence plan sample and other helpful material please email me at: </a:t>
            </a:r>
            <a:r>
              <a:rPr lang="en-US" sz="3200" dirty="0" smtClean="0">
                <a:hlinkClick r:id="rId2"/>
              </a:rPr>
              <a:t>joseph.hernandez@pcc.edu</a:t>
            </a:r>
            <a:r>
              <a:rPr lang="en-US" sz="3200" dirty="0" smtClean="0"/>
              <a:t>. </a:t>
            </a:r>
          </a:p>
        </p:txBody>
      </p:sp>
      <p:sp>
        <p:nvSpPr>
          <p:cNvPr id="3" name="Title 2"/>
          <p:cNvSpPr>
            <a:spLocks noGrp="1"/>
          </p:cNvSpPr>
          <p:nvPr>
            <p:ph type="title"/>
          </p:nvPr>
        </p:nvSpPr>
        <p:spPr/>
        <p:txBody>
          <a:bodyPr/>
          <a:lstStyle/>
          <a:p>
            <a:r>
              <a:rPr lang="en-US" dirty="0" smtClean="0"/>
              <a:t>Contact information</a:t>
            </a:r>
            <a:endParaRPr lang="en-US" dirty="0"/>
          </a:p>
        </p:txBody>
      </p:sp>
    </p:spTree>
    <p:extLst>
      <p:ext uri="{BB962C8B-B14F-4D97-AF65-F5344CB8AC3E}">
        <p14:creationId xmlns:p14="http://schemas.microsoft.com/office/powerpoint/2010/main" xmlns="" val="837093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dirty="0" smtClean="0"/>
              <a:t>A better </a:t>
            </a:r>
            <a:r>
              <a:rPr lang="en-US" dirty="0"/>
              <a:t>basis for building influence relationships is set through these principles. </a:t>
            </a:r>
          </a:p>
          <a:p>
            <a:r>
              <a:rPr lang="en-US" dirty="0"/>
              <a:t>Implicit-unspoken but integral to the </a:t>
            </a:r>
            <a:r>
              <a:rPr lang="en-US" dirty="0" smtClean="0"/>
              <a:t>relationship</a:t>
            </a:r>
          </a:p>
          <a:p>
            <a:pPr lvl="1"/>
            <a:r>
              <a:rPr lang="en-US" dirty="0" smtClean="0"/>
              <a:t>Learning of complex information in an incidental manner; without awareness of what has been learned. </a:t>
            </a:r>
            <a:endParaRPr lang="en-US" dirty="0"/>
          </a:p>
          <a:p>
            <a:r>
              <a:rPr lang="en-US" dirty="0"/>
              <a:t>Explicit-discussed and agreed </a:t>
            </a:r>
            <a:r>
              <a:rPr lang="en-US" dirty="0" smtClean="0"/>
              <a:t>upon</a:t>
            </a:r>
          </a:p>
          <a:p>
            <a:pPr lvl="1"/>
            <a:r>
              <a:rPr lang="en-US" dirty="0" smtClean="0"/>
              <a:t>Unfold and makes visible; able to find solutions. </a:t>
            </a:r>
            <a:endParaRPr lang="en-US" dirty="0"/>
          </a:p>
        </p:txBody>
      </p:sp>
      <p:sp>
        <p:nvSpPr>
          <p:cNvPr id="3" name="Title 2"/>
          <p:cNvSpPr>
            <a:spLocks noGrp="1"/>
          </p:cNvSpPr>
          <p:nvPr>
            <p:ph type="title"/>
          </p:nvPr>
        </p:nvSpPr>
        <p:spPr/>
        <p:txBody>
          <a:bodyPr/>
          <a:lstStyle/>
          <a:p>
            <a:r>
              <a:rPr lang="en-US" dirty="0" smtClean="0"/>
              <a:t>Nature of Influence</a:t>
            </a:r>
            <a:endParaRPr lang="en-US" dirty="0"/>
          </a:p>
        </p:txBody>
      </p:sp>
    </p:spTree>
    <p:extLst>
      <p:ext uri="{BB962C8B-B14F-4D97-AF65-F5344CB8AC3E}">
        <p14:creationId xmlns:p14="http://schemas.microsoft.com/office/powerpoint/2010/main" xmlns="" val="423099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b="1" dirty="0"/>
              <a:t>Fairness</a:t>
            </a:r>
            <a:r>
              <a:rPr lang="en-US" dirty="0"/>
              <a:t>-the other will strive to be just and evenhanded, to play by the rules</a:t>
            </a:r>
          </a:p>
          <a:p>
            <a:pPr>
              <a:defRPr/>
            </a:pPr>
            <a:r>
              <a:rPr lang="en-US" b="1" dirty="0"/>
              <a:t>Integrity</a:t>
            </a:r>
            <a:r>
              <a:rPr lang="en-US" dirty="0"/>
              <a:t>-the other will honor any agreements that he or she makes</a:t>
            </a:r>
          </a:p>
          <a:p>
            <a:pPr>
              <a:defRPr/>
            </a:pPr>
            <a:r>
              <a:rPr lang="en-US" b="1" dirty="0"/>
              <a:t>Trust</a:t>
            </a:r>
            <a:r>
              <a:rPr lang="en-US" dirty="0"/>
              <a:t>—you can assume that what the others says to be true is true</a:t>
            </a:r>
          </a:p>
          <a:p>
            <a:pPr lvl="1">
              <a:defRPr/>
            </a:pPr>
            <a:r>
              <a:rPr lang="en-US" sz="2000" dirty="0"/>
              <a:t>This is foundational because without trust you have no influencing ability (other’s will be less inclined to listen to what you have to say). </a:t>
            </a:r>
          </a:p>
          <a:p>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Implicit Principles	</a:t>
            </a:r>
            <a:endParaRPr lang="en-US" dirty="0"/>
          </a:p>
        </p:txBody>
      </p:sp>
    </p:spTree>
    <p:extLst>
      <p:ext uri="{BB962C8B-B14F-4D97-AF65-F5344CB8AC3E}">
        <p14:creationId xmlns:p14="http://schemas.microsoft.com/office/powerpoint/2010/main" xmlns="" val="2858078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defRPr/>
            </a:pPr>
            <a:r>
              <a:rPr lang="en-US" b="1" dirty="0"/>
              <a:t>Agreement to agree</a:t>
            </a:r>
            <a:r>
              <a:rPr lang="en-US" dirty="0"/>
              <a:t>-on a specific issue of importance to both or all parties, you begin by committing to a process that will only end when both or all parties are satisfied with the result.</a:t>
            </a:r>
          </a:p>
          <a:p>
            <a:pPr>
              <a:defRPr/>
            </a:pPr>
            <a:r>
              <a:rPr lang="en-US" b="1" dirty="0"/>
              <a:t>Agreement to listen</a:t>
            </a:r>
            <a:r>
              <a:rPr lang="en-US" dirty="0"/>
              <a:t>-if any party is unsatisfied with the way things are working you will take the time to listen to one another’s concerns. This also implies that if any party is unsatisfied they agree to say something about it to one another rather than to third parties.</a:t>
            </a:r>
          </a:p>
          <a:p>
            <a:pPr>
              <a:defRPr/>
            </a:pPr>
            <a:r>
              <a:rPr lang="en-US" b="1" dirty="0"/>
              <a:t>Agreement to resolve conflict</a:t>
            </a:r>
            <a:r>
              <a:rPr lang="en-US" dirty="0"/>
              <a:t>-if conflicts arise, you are committed to resolving them satisfactorily. If you cannot do it yourselves you will jointly ask a third party to help you resolve it.</a:t>
            </a:r>
          </a:p>
          <a:p>
            <a:pPr>
              <a:defRPr/>
            </a:pPr>
            <a:r>
              <a:rPr lang="en-US" b="1" dirty="0"/>
              <a:t>Agreement to think “outside the box”</a:t>
            </a:r>
            <a:r>
              <a:rPr lang="en-US" dirty="0"/>
              <a:t>-you will put aside current limitations and assumptions and explore possibilities without premature judgment.</a:t>
            </a:r>
          </a:p>
          <a:p>
            <a:endParaRPr lang="en-US" dirty="0"/>
          </a:p>
          <a:p>
            <a:endParaRPr lang="en-US" dirty="0"/>
          </a:p>
        </p:txBody>
      </p:sp>
      <p:sp>
        <p:nvSpPr>
          <p:cNvPr id="3" name="Title 2"/>
          <p:cNvSpPr>
            <a:spLocks noGrp="1"/>
          </p:cNvSpPr>
          <p:nvPr>
            <p:ph type="title"/>
          </p:nvPr>
        </p:nvSpPr>
        <p:spPr/>
        <p:txBody>
          <a:bodyPr/>
          <a:lstStyle/>
          <a:p>
            <a:r>
              <a:rPr lang="en-US" dirty="0" smtClean="0"/>
              <a:t>Explicit Principles</a:t>
            </a:r>
            <a:endParaRPr lang="en-US" dirty="0"/>
          </a:p>
        </p:txBody>
      </p:sp>
    </p:spTree>
    <p:extLst>
      <p:ext uri="{BB962C8B-B14F-4D97-AF65-F5344CB8AC3E}">
        <p14:creationId xmlns:p14="http://schemas.microsoft.com/office/powerpoint/2010/main" xmlns="" val="231246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a:t>In any influence situation, it is important to establish your goal before you begin.</a:t>
            </a:r>
          </a:p>
          <a:p>
            <a:pPr>
              <a:defRPr/>
            </a:pPr>
            <a:r>
              <a:rPr lang="en-US" dirty="0"/>
              <a:t>First you need to be clear in your own mind about what you are intending to accomplish through influencing the other.</a:t>
            </a:r>
          </a:p>
          <a:p>
            <a:pPr>
              <a:defRPr/>
            </a:pPr>
            <a:r>
              <a:rPr lang="en-US" dirty="0"/>
              <a:t>How will I know that I have succeeded? (This is a question that you can begin to ask yourself) What measures will indicate if you have been successful in your influencing?</a:t>
            </a:r>
          </a:p>
          <a:p>
            <a:endParaRPr lang="en-US" dirty="0"/>
          </a:p>
        </p:txBody>
      </p:sp>
      <p:sp>
        <p:nvSpPr>
          <p:cNvPr id="3" name="Title 2"/>
          <p:cNvSpPr>
            <a:spLocks noGrp="1"/>
          </p:cNvSpPr>
          <p:nvPr>
            <p:ph type="title"/>
          </p:nvPr>
        </p:nvSpPr>
        <p:spPr/>
        <p:txBody>
          <a:bodyPr/>
          <a:lstStyle/>
          <a:p>
            <a:r>
              <a:rPr lang="en-US" dirty="0" smtClean="0"/>
              <a:t>Establishing Goals and Purpose</a:t>
            </a:r>
            <a:endParaRPr lang="en-US" dirty="0"/>
          </a:p>
        </p:txBody>
      </p:sp>
    </p:spTree>
    <p:extLst>
      <p:ext uri="{BB962C8B-B14F-4D97-AF65-F5344CB8AC3E}">
        <p14:creationId xmlns:p14="http://schemas.microsoft.com/office/powerpoint/2010/main" xmlns="" val="2903838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defRPr/>
            </a:pPr>
            <a:r>
              <a:rPr lang="en-US" altLang="en-US" dirty="0"/>
              <a:t>Achieving results depends on how greatly you want it and knowing what you want to achieve. </a:t>
            </a:r>
          </a:p>
          <a:p>
            <a:pPr>
              <a:lnSpc>
                <a:spcPct val="90000"/>
              </a:lnSpc>
              <a:defRPr/>
            </a:pPr>
            <a:r>
              <a:rPr lang="en-US" altLang="en-US" dirty="0"/>
              <a:t>Being clear up front on the result that you are aiming for helps define your influence purpose and goal. This also enables you to choose the behaviors that will have the best chance of taking you there. </a:t>
            </a:r>
          </a:p>
          <a:p>
            <a:pPr>
              <a:lnSpc>
                <a:spcPct val="90000"/>
              </a:lnSpc>
              <a:defRPr/>
            </a:pPr>
            <a:r>
              <a:rPr lang="en-US" altLang="en-US" dirty="0" smtClean="0"/>
              <a:t>Being focused is important.</a:t>
            </a:r>
          </a:p>
          <a:p>
            <a:pPr lvl="1">
              <a:lnSpc>
                <a:spcPct val="90000"/>
              </a:lnSpc>
              <a:defRPr/>
            </a:pPr>
            <a:r>
              <a:rPr lang="en-US" altLang="en-US" dirty="0" smtClean="0"/>
              <a:t>It </a:t>
            </a:r>
            <a:r>
              <a:rPr lang="en-US" altLang="en-US" dirty="0"/>
              <a:t>means </a:t>
            </a:r>
            <a:r>
              <a:rPr lang="en-US" altLang="en-US" dirty="0" smtClean="0"/>
              <a:t>having </a:t>
            </a:r>
            <a:r>
              <a:rPr lang="en-US" altLang="en-US" dirty="0"/>
              <a:t>clarity about the goal and persistence in pursuing it. </a:t>
            </a:r>
          </a:p>
          <a:p>
            <a:endParaRPr lang="en-US" dirty="0"/>
          </a:p>
        </p:txBody>
      </p:sp>
      <p:sp>
        <p:nvSpPr>
          <p:cNvPr id="3" name="Title 2"/>
          <p:cNvSpPr>
            <a:spLocks noGrp="1"/>
          </p:cNvSpPr>
          <p:nvPr>
            <p:ph type="title"/>
          </p:nvPr>
        </p:nvSpPr>
        <p:spPr/>
        <p:txBody>
          <a:bodyPr/>
          <a:lstStyle/>
          <a:p>
            <a:r>
              <a:rPr lang="en-US" dirty="0" smtClean="0"/>
              <a:t>Understanding your </a:t>
            </a:r>
            <a:r>
              <a:rPr lang="en-US" dirty="0"/>
              <a:t>Results </a:t>
            </a:r>
          </a:p>
        </p:txBody>
      </p:sp>
    </p:spTree>
    <p:extLst>
      <p:ext uri="{BB962C8B-B14F-4D97-AF65-F5344CB8AC3E}">
        <p14:creationId xmlns:p14="http://schemas.microsoft.com/office/powerpoint/2010/main" xmlns="" val="1084980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Current organizational issues and events</a:t>
            </a:r>
          </a:p>
          <a:p>
            <a:r>
              <a:rPr lang="en-US" dirty="0"/>
              <a:t>Current state of mind of your influence target</a:t>
            </a:r>
          </a:p>
          <a:p>
            <a:r>
              <a:rPr lang="en-US" dirty="0"/>
              <a:t>Recent history that affects the relationship</a:t>
            </a:r>
          </a:p>
          <a:p>
            <a:endParaRPr lang="en-US" dirty="0"/>
          </a:p>
          <a:p>
            <a:pPr marL="45720" indent="0">
              <a:buNone/>
            </a:pPr>
            <a:r>
              <a:rPr lang="en-US" b="1" dirty="0" smtClean="0"/>
              <a:t>Putting </a:t>
            </a:r>
            <a:r>
              <a:rPr lang="en-US" b="1" dirty="0"/>
              <a:t>it all together for an influencing </a:t>
            </a:r>
            <a:r>
              <a:rPr lang="en-US" b="1" dirty="0" smtClean="0"/>
              <a:t>process:</a:t>
            </a:r>
            <a:endParaRPr lang="en-US" b="1" dirty="0"/>
          </a:p>
          <a:p>
            <a:r>
              <a:rPr lang="en-US" dirty="0"/>
              <a:t>It is important to understand the information that we just covered to be successful in your influencing process! </a:t>
            </a:r>
            <a:endParaRPr lang="en-US" dirty="0" smtClean="0"/>
          </a:p>
          <a:p>
            <a:pPr algn="ctr">
              <a:buNone/>
            </a:pPr>
            <a:endParaRPr lang="en-US" dirty="0" smtClean="0"/>
          </a:p>
          <a:p>
            <a:pPr algn="ctr">
              <a:buNone/>
            </a:pPr>
            <a:r>
              <a:rPr lang="en-US" dirty="0" smtClean="0"/>
              <a:t>Next we will look at power, authority and motivation vs. manipulation</a:t>
            </a:r>
            <a:endParaRPr lang="en-US" dirty="0"/>
          </a:p>
          <a:p>
            <a:endParaRPr lang="en-US" dirty="0"/>
          </a:p>
        </p:txBody>
      </p:sp>
      <p:sp>
        <p:nvSpPr>
          <p:cNvPr id="3" name="Title 2"/>
          <p:cNvSpPr>
            <a:spLocks noGrp="1"/>
          </p:cNvSpPr>
          <p:nvPr>
            <p:ph type="title"/>
          </p:nvPr>
        </p:nvSpPr>
        <p:spPr/>
        <p:txBody>
          <a:bodyPr/>
          <a:lstStyle/>
          <a:p>
            <a:r>
              <a:rPr lang="en-US" dirty="0" smtClean="0"/>
              <a:t>Context </a:t>
            </a:r>
            <a:endParaRPr lang="en-US" dirty="0"/>
          </a:p>
        </p:txBody>
      </p:sp>
    </p:spTree>
    <p:extLst>
      <p:ext uri="{BB962C8B-B14F-4D97-AF65-F5344CB8AC3E}">
        <p14:creationId xmlns:p14="http://schemas.microsoft.com/office/powerpoint/2010/main" xmlns="" val="6756632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15">
      <a:dk1>
        <a:srgbClr val="000000"/>
      </a:dk1>
      <a:lt1>
        <a:srgbClr val="FFFFFF"/>
      </a:lt1>
      <a:dk2>
        <a:srgbClr val="434342"/>
      </a:dk2>
      <a:lt2>
        <a:srgbClr val="CDD7D9"/>
      </a:lt2>
      <a:accent1>
        <a:srgbClr val="797B7E"/>
      </a:accent1>
      <a:accent2>
        <a:srgbClr val="28374A"/>
      </a:accent2>
      <a:accent3>
        <a:srgbClr val="08A1D9"/>
      </a:accent3>
      <a:accent4>
        <a:srgbClr val="7C984A"/>
      </a:accent4>
      <a:accent5>
        <a:srgbClr val="C2AD8D"/>
      </a:accent5>
      <a:accent6>
        <a:srgbClr val="506E94"/>
      </a:accent6>
      <a:hlink>
        <a:srgbClr val="5F5F5F"/>
      </a:hlink>
      <a:folHlink>
        <a:srgbClr val="969696"/>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193</TotalTime>
  <Words>1605</Words>
  <Application>Microsoft Office PowerPoint</Application>
  <PresentationFormat>On-screen Show (4:3)</PresentationFormat>
  <Paragraphs>194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Grid</vt:lpstr>
      <vt:lpstr> Influence Without Authority   Guest Speaker: Joseph J. Hernandez   SSD Annual Gateways Conference Friday, July 17, 2015 “many roles, One Goal: Meeting the needs of our communities”</vt:lpstr>
      <vt:lpstr>Background</vt:lpstr>
      <vt:lpstr>Introduction</vt:lpstr>
      <vt:lpstr>Nature of Influence</vt:lpstr>
      <vt:lpstr>Implicit Principles </vt:lpstr>
      <vt:lpstr>Explicit Principles</vt:lpstr>
      <vt:lpstr>Establishing Goals and Purpose</vt:lpstr>
      <vt:lpstr>Understanding your Results </vt:lpstr>
      <vt:lpstr>Context </vt:lpstr>
      <vt:lpstr>The meaning of power</vt:lpstr>
      <vt:lpstr>Reward and Coercive Power</vt:lpstr>
      <vt:lpstr>Expert Power</vt:lpstr>
      <vt:lpstr>Referent Power</vt:lpstr>
      <vt:lpstr>Centrality </vt:lpstr>
      <vt:lpstr>Discretion and visibility</vt:lpstr>
      <vt:lpstr>Through Social Networks</vt:lpstr>
      <vt:lpstr>Social Network Ties</vt:lpstr>
      <vt:lpstr>Social Network Centrality</vt:lpstr>
      <vt:lpstr>Beginning to Influencing others</vt:lpstr>
      <vt:lpstr>Types of influence</vt:lpstr>
      <vt:lpstr>Types of influence (cont.)</vt:lpstr>
      <vt:lpstr>Types of influence (cont.)</vt:lpstr>
      <vt:lpstr>Types of influence (cont.)</vt:lpstr>
      <vt:lpstr>Consequences of influence tactics</vt:lpstr>
      <vt:lpstr>Consequences of influence tactics</vt:lpstr>
      <vt:lpstr>Contingencies of influence tactics</vt:lpstr>
      <vt:lpstr>What is authority?</vt:lpstr>
      <vt:lpstr>What is authority (cont.)</vt:lpstr>
      <vt:lpstr>What is authority (cont.)</vt:lpstr>
      <vt:lpstr>Motivation vs. manipulation</vt:lpstr>
      <vt:lpstr>Motivation vs. manipulation</vt:lpstr>
      <vt:lpstr>Influence Plan </vt:lpstr>
      <vt:lpstr>Influence plan (cont.)</vt:lpstr>
      <vt:lpstr>Influence Plan (cont.)</vt:lpstr>
      <vt:lpstr>Contact information</vt:lpstr>
    </vt:vector>
  </TitlesOfParts>
  <Company>Clackamas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hlsfloor</cp:lastModifiedBy>
  <cp:revision>16</cp:revision>
  <dcterms:created xsi:type="dcterms:W3CDTF">2015-07-15T00:49:31Z</dcterms:created>
  <dcterms:modified xsi:type="dcterms:W3CDTF">2015-08-12T01:32:16Z</dcterms:modified>
</cp:coreProperties>
</file>