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8" name="Shape 2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9" name="Shape 2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9" name="Shape 2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5" name="Shape 2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6" name="Shape 3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1" name="Shape 3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7" name="Shape 3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6" name="Shape 35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2" name="Shape 3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8" name="Shape 3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4" name="Shape 3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https://www.youtube.com/watch?v=NHiUQb5xg7A</a:t>
            </a:r>
          </a:p>
        </p:txBody>
      </p:sp>
      <p:sp>
        <p:nvSpPr>
          <p:cNvPr id="143" name="Shape 14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2"/>
        </a:solidFill>
      </p:bgPr>
    </p:bg>
    <p:spTree>
      <p:nvGrpSpPr>
        <p:cNvPr id="13" name="Shape 13"/>
        <p:cNvGrpSpPr/>
        <p:nvPr/>
      </p:nvGrpSpPr>
      <p:grpSpPr>
        <a:xfrm>
          <a:off x="0" y="0"/>
          <a:ext cx="0" cy="0"/>
          <a:chOff x="0" y="0"/>
          <a:chExt cx="0" cy="0"/>
        </a:xfrm>
      </p:grpSpPr>
      <p:sp>
        <p:nvSpPr>
          <p:cNvPr id="14" name="Shape 14"/>
          <p:cNvSpPr/>
          <p:nvPr/>
        </p:nvSpPr>
        <p:spPr>
          <a:xfrm>
            <a:off x="0" y="5971032"/>
            <a:ext cx="9144000" cy="886967"/>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5" name="Shape 15"/>
          <p:cNvSpPr/>
          <p:nvPr/>
        </p:nvSpPr>
        <p:spPr>
          <a:xfrm>
            <a:off x="-9144" y="6053328"/>
            <a:ext cx="2249424" cy="713232"/>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6" name="Shape 16"/>
          <p:cNvSpPr/>
          <p:nvPr/>
        </p:nvSpPr>
        <p:spPr>
          <a:xfrm>
            <a:off x="2359151" y="6044183"/>
            <a:ext cx="6784847" cy="713232"/>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7" name="Shape 17"/>
          <p:cNvSpPr txBox="1"/>
          <p:nvPr>
            <p:ph type="ctrTitle"/>
          </p:nvPr>
        </p:nvSpPr>
        <p:spPr>
          <a:xfrm>
            <a:off x="2362200" y="4038600"/>
            <a:ext cx="6476999" cy="1828800"/>
          </a:xfrm>
          <a:prstGeom prst="rect">
            <a:avLst/>
          </a:prstGeom>
          <a:noFill/>
          <a:ln>
            <a:noFill/>
          </a:ln>
        </p:spPr>
        <p:txBody>
          <a:bodyPr anchorCtr="0" anchor="b" bIns="91425" lIns="91425" rIns="91425" tIns="91425"/>
          <a:lstStyle>
            <a:lvl1pPr indent="0" marL="0" marR="0" rtl="0" algn="l">
              <a:spcBef>
                <a:spcPts val="0"/>
              </a:spcBef>
              <a:buClr>
                <a:schemeClr val="lt2"/>
              </a:buClr>
              <a:buFont typeface="Arial"/>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8" name="Shape 18"/>
          <p:cNvSpPr txBox="1"/>
          <p:nvPr>
            <p:ph idx="1" type="subTitle"/>
          </p:nvPr>
        </p:nvSpPr>
        <p:spPr>
          <a:xfrm>
            <a:off x="2362200" y="6050037"/>
            <a:ext cx="6705599" cy="685799"/>
          </a:xfrm>
          <a:prstGeom prst="rect">
            <a:avLst/>
          </a:prstGeom>
          <a:noFill/>
          <a:ln>
            <a:noFill/>
          </a:ln>
        </p:spPr>
        <p:txBody>
          <a:bodyPr anchorCtr="0" anchor="ctr" bIns="91425" lIns="91425" rIns="91425" tIns="91425"/>
          <a:lstStyle>
            <a:lvl1pPr indent="0" marL="0" marR="0" rtl="0" algn="l">
              <a:spcBef>
                <a:spcPts val="700"/>
              </a:spcBef>
              <a:buClr>
                <a:schemeClr val="accent2"/>
              </a:buClr>
              <a:buFont typeface="Noto Symbol"/>
              <a:buNone/>
              <a:defRPr/>
            </a:lvl1pPr>
            <a:lvl2pPr indent="0" marL="457200" marR="0" rtl="0" algn="ctr">
              <a:spcBef>
                <a:spcPts val="550"/>
              </a:spcBef>
              <a:buClr>
                <a:schemeClr val="accent1"/>
              </a:buClr>
              <a:buFont typeface="Noto Symbol"/>
              <a:buNone/>
              <a:defRPr/>
            </a:lvl2pPr>
            <a:lvl3pPr indent="0" marL="914400" marR="0" rtl="0" algn="ctr">
              <a:spcBef>
                <a:spcPts val="500"/>
              </a:spcBef>
              <a:buClr>
                <a:schemeClr val="accent2"/>
              </a:buClr>
              <a:buFont typeface="Noto Symbol"/>
              <a:buNone/>
              <a:defRPr/>
            </a:lvl3pPr>
            <a:lvl4pPr indent="0" marL="1371600" marR="0" rtl="0" algn="ctr">
              <a:spcBef>
                <a:spcPts val="400"/>
              </a:spcBef>
              <a:buClr>
                <a:schemeClr val="accent3"/>
              </a:buClr>
              <a:buFont typeface="Noto Symbol"/>
              <a:buNone/>
              <a:defRPr/>
            </a:lvl4pPr>
            <a:lvl5pPr indent="0" marL="1828800" marR="0" rtl="0" algn="ctr">
              <a:spcBef>
                <a:spcPts val="400"/>
              </a:spcBef>
              <a:buClr>
                <a:schemeClr val="accent4"/>
              </a:buClr>
              <a:buFont typeface="Noto Symbol"/>
              <a:buNone/>
              <a:defRPr/>
            </a:lvl5pPr>
            <a:lvl6pPr indent="0" marL="2286000" marR="0" rtl="0" algn="ctr">
              <a:spcBef>
                <a:spcPts val="360"/>
              </a:spcBef>
              <a:buClr>
                <a:schemeClr val="accent1"/>
              </a:buClr>
              <a:buFont typeface="Noto Symbol"/>
              <a:buNone/>
              <a:defRPr/>
            </a:lvl6pPr>
            <a:lvl7pPr indent="0" marL="2743200" marR="0" rtl="0" algn="ctr">
              <a:spcBef>
                <a:spcPts val="360"/>
              </a:spcBef>
              <a:buClr>
                <a:schemeClr val="accent2"/>
              </a:buClr>
              <a:buFont typeface="Noto Symbol"/>
              <a:buNone/>
              <a:defRPr/>
            </a:lvl7pPr>
            <a:lvl8pPr indent="0" marL="3200400" marR="0" rtl="0" algn="ctr">
              <a:spcBef>
                <a:spcPts val="360"/>
              </a:spcBef>
              <a:buClr>
                <a:schemeClr val="accent3"/>
              </a:buClr>
              <a:buFont typeface="Noto Symbol"/>
              <a:buNone/>
              <a:defRPr/>
            </a:lvl8pPr>
            <a:lvl9pPr indent="0" marL="3657600" marR="0" rtl="0" algn="ctr">
              <a:spcBef>
                <a:spcPts val="360"/>
              </a:spcBef>
              <a:buClr>
                <a:schemeClr val="accent4"/>
              </a:buClr>
              <a:buFont typeface="Noto Symbol"/>
              <a:buNone/>
              <a:defRPr/>
            </a:lvl9pPr>
          </a:lstStyle>
          <a:p/>
        </p:txBody>
      </p:sp>
      <p:sp>
        <p:nvSpPr>
          <p:cNvPr id="19" name="Shape 19"/>
          <p:cNvSpPr txBox="1"/>
          <p:nvPr>
            <p:ph idx="10" type="dt"/>
          </p:nvPr>
        </p:nvSpPr>
        <p:spPr>
          <a:xfrm>
            <a:off x="76200" y="6068698"/>
            <a:ext cx="2057400" cy="6857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 name="Shape 20"/>
          <p:cNvSpPr txBox="1"/>
          <p:nvPr>
            <p:ph idx="11" type="ftr"/>
          </p:nvPr>
        </p:nvSpPr>
        <p:spPr>
          <a:xfrm>
            <a:off x="2085392" y="236537"/>
            <a:ext cx="5867400"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 name="Shape 21"/>
          <p:cNvSpPr txBox="1"/>
          <p:nvPr>
            <p:ph idx="12" type="sldNum"/>
          </p:nvPr>
        </p:nvSpPr>
        <p:spPr>
          <a:xfrm>
            <a:off x="8001000" y="228600"/>
            <a:ext cx="838199" cy="381000"/>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chemeClr val="lt2"/>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0" name="Shape 80"/>
        <p:cNvGrpSpPr/>
        <p:nvPr/>
      </p:nvGrpSpPr>
      <p:grpSpPr>
        <a:xfrm>
          <a:off x="0" y="0"/>
          <a:ext cx="0" cy="0"/>
          <a:chOff x="0" y="0"/>
          <a:chExt cx="0" cy="0"/>
        </a:xfrm>
      </p:grpSpPr>
      <p:sp>
        <p:nvSpPr>
          <p:cNvPr id="81" name="Shape 81"/>
          <p:cNvSpPr txBox="1"/>
          <p:nvPr>
            <p:ph type="title"/>
          </p:nvPr>
        </p:nvSpPr>
        <p:spPr>
          <a:xfrm>
            <a:off x="609600" y="228600"/>
            <a:ext cx="8153399" cy="990599"/>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2" name="Shape 82"/>
          <p:cNvSpPr txBox="1"/>
          <p:nvPr>
            <p:ph idx="1" type="body"/>
          </p:nvPr>
        </p:nvSpPr>
        <p:spPr>
          <a:xfrm rot="5400000">
            <a:off x="2426207" y="-213359"/>
            <a:ext cx="4526279" cy="8153399"/>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83" name="Shape 83"/>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4" name="Shape 84"/>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5" name="Shape 85"/>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bg>
      <p:bgPr>
        <a:solidFill>
          <a:schemeClr val="lt1"/>
        </a:solidFill>
      </p:bgPr>
    </p:bg>
    <p:spTree>
      <p:nvGrpSpPr>
        <p:cNvPr id="86" name="Shape 86"/>
        <p:cNvGrpSpPr/>
        <p:nvPr/>
      </p:nvGrpSpPr>
      <p:grpSpPr>
        <a:xfrm>
          <a:off x="0" y="0"/>
          <a:ext cx="0" cy="0"/>
          <a:chOff x="0" y="0"/>
          <a:chExt cx="0" cy="0"/>
        </a:xfrm>
      </p:grpSpPr>
      <p:sp>
        <p:nvSpPr>
          <p:cNvPr id="87" name="Shape 87"/>
          <p:cNvSpPr txBox="1"/>
          <p:nvPr>
            <p:ph type="title"/>
          </p:nvPr>
        </p:nvSpPr>
        <p:spPr>
          <a:xfrm rot="5400000">
            <a:off x="4823618" y="2339181"/>
            <a:ext cx="5516562" cy="2057400"/>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8" name="Shape 88"/>
          <p:cNvSpPr txBox="1"/>
          <p:nvPr>
            <p:ph idx="1" type="body"/>
          </p:nvPr>
        </p:nvSpPr>
        <p:spPr>
          <a:xfrm rot="5400000">
            <a:off x="480217" y="586581"/>
            <a:ext cx="5516564" cy="5562600"/>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89" name="Shape 89"/>
          <p:cNvSpPr txBox="1"/>
          <p:nvPr>
            <p:ph idx="10" type="dt"/>
          </p:nvPr>
        </p:nvSpPr>
        <p:spPr>
          <a:xfrm>
            <a:off x="6553200" y="6248401"/>
            <a:ext cx="22097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1" type="ftr"/>
          </p:nvPr>
        </p:nvSpPr>
        <p:spPr>
          <a:xfrm>
            <a:off x="457200" y="6248207"/>
            <a:ext cx="5573482"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1" name="Shape 91"/>
          <p:cNvSpPr/>
          <p:nvPr/>
        </p:nvSpPr>
        <p:spPr>
          <a:xfrm>
            <a:off x="6096317" y="0"/>
            <a:ext cx="320039"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92" name="Shape 92"/>
          <p:cNvSpPr/>
          <p:nvPr/>
        </p:nvSpPr>
        <p:spPr>
          <a:xfrm>
            <a:off x="6142037" y="609600"/>
            <a:ext cx="228600" cy="624839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93" name="Shape 93"/>
          <p:cNvSpPr/>
          <p:nvPr/>
        </p:nvSpPr>
        <p:spPr>
          <a:xfrm>
            <a:off x="6142037" y="0"/>
            <a:ext cx="228600" cy="533399"/>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94" name="Shape 94"/>
          <p:cNvSpPr txBox="1"/>
          <p:nvPr>
            <p:ph idx="12" type="sldNum"/>
          </p:nvPr>
        </p:nvSpPr>
        <p:spPr>
          <a:xfrm rot="5400000">
            <a:off x="5989638" y="144462"/>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612647" y="228600"/>
            <a:ext cx="8153399" cy="990599"/>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 name="Shape 25"/>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27" name="Shape 27"/>
          <p:cNvSpPr txBox="1"/>
          <p:nvPr>
            <p:ph idx="1" type="body"/>
          </p:nvPr>
        </p:nvSpPr>
        <p:spPr>
          <a:xfrm>
            <a:off x="612647" y="1600200"/>
            <a:ext cx="8153399" cy="4495800"/>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8" name="Shape 28"/>
        <p:cNvGrpSpPr/>
        <p:nvPr/>
      </p:nvGrpSpPr>
      <p:grpSpPr>
        <a:xfrm>
          <a:off x="0" y="0"/>
          <a:ext cx="0" cy="0"/>
          <a:chOff x="0" y="0"/>
          <a:chExt cx="0" cy="0"/>
        </a:xfrm>
      </p:grpSpPr>
      <p:sp>
        <p:nvSpPr>
          <p:cNvPr id="29" name="Shape 29"/>
          <p:cNvSpPr txBox="1"/>
          <p:nvPr>
            <p:ph type="title"/>
          </p:nvPr>
        </p:nvSpPr>
        <p:spPr>
          <a:xfrm>
            <a:off x="533400" y="273050"/>
            <a:ext cx="8153399" cy="86994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609600" y="2438400"/>
            <a:ext cx="3886200" cy="3581399"/>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31" name="Shape 31"/>
          <p:cNvSpPr txBox="1"/>
          <p:nvPr>
            <p:ph idx="2" type="body"/>
          </p:nvPr>
        </p:nvSpPr>
        <p:spPr>
          <a:xfrm>
            <a:off x="4800600" y="2438400"/>
            <a:ext cx="3886200" cy="3581399"/>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32" name="Shape 32"/>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34" name="Shape 34"/>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5" name="Shape 35"/>
          <p:cNvSpPr txBox="1"/>
          <p:nvPr>
            <p:ph idx="3" type="body"/>
          </p:nvPr>
        </p:nvSpPr>
        <p:spPr>
          <a:xfrm>
            <a:off x="609600" y="1752600"/>
            <a:ext cx="3886200" cy="640079"/>
          </a:xfrm>
          <a:prstGeom prst="rect">
            <a:avLst/>
          </a:prstGeom>
          <a:solidFill>
            <a:schemeClr val="accent2"/>
          </a:solidFill>
          <a:ln>
            <a:noFill/>
          </a:ln>
        </p:spPr>
        <p:txBody>
          <a:bodyPr anchorCtr="0" anchor="ctr" bIns="91425" lIns="91425" rIns="91425" tIns="91425"/>
          <a:lstStyle>
            <a:lvl1pPr indent="0" marL="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4" type="body"/>
          </p:nvPr>
        </p:nvSpPr>
        <p:spPr>
          <a:xfrm>
            <a:off x="4800600" y="1752600"/>
            <a:ext cx="3886200" cy="640079"/>
          </a:xfrm>
          <a:prstGeom prst="rect">
            <a:avLst/>
          </a:prstGeom>
          <a:solidFill>
            <a:schemeClr val="accent4"/>
          </a:solidFill>
          <a:ln>
            <a:noFill/>
          </a:ln>
        </p:spPr>
        <p:txBody>
          <a:bodyPr anchorCtr="0" anchor="ctr" bIns="91425" lIns="91425" rIns="91425" tIns="91425"/>
          <a:lstStyle>
            <a:lvl1pPr indent="0" marL="0" rtl="0">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7" name="Shape 37"/>
        <p:cNvGrpSpPr/>
        <p:nvPr/>
      </p:nvGrpSpPr>
      <p:grpSpPr>
        <a:xfrm>
          <a:off x="0" y="0"/>
          <a:ext cx="0" cy="0"/>
          <a:chOff x="0" y="0"/>
          <a:chExt cx="0" cy="0"/>
        </a:xfrm>
      </p:grpSpPr>
      <p:sp>
        <p:nvSpPr>
          <p:cNvPr id="38" name="Shape 38"/>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9" name="Shape 39"/>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 name="Shape 40"/>
          <p:cNvSpPr txBox="1"/>
          <p:nvPr>
            <p:ph idx="12" type="sldNum"/>
          </p:nvPr>
        </p:nvSpPr>
        <p:spPr>
          <a:xfrm>
            <a:off x="0" y="6248400"/>
            <a:ext cx="533399" cy="381000"/>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chemeClr val="dk2"/>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tile algn="tl" flip="none" tx="0" sx="100000" ty="0" sy="100000"/>
        </a:blipFill>
      </p:bgPr>
    </p:bg>
    <p:spTree>
      <p:nvGrpSpPr>
        <p:cNvPr id="41" name="Shape 41"/>
        <p:cNvGrpSpPr/>
        <p:nvPr/>
      </p:nvGrpSpPr>
      <p:grpSpPr>
        <a:xfrm>
          <a:off x="0" y="0"/>
          <a:ext cx="0" cy="0"/>
          <a:chOff x="0" y="0"/>
          <a:chExt cx="0" cy="0"/>
        </a:xfrm>
      </p:grpSpPr>
      <p:sp>
        <p:nvSpPr>
          <p:cNvPr id="42" name="Shape 42"/>
          <p:cNvSpPr txBox="1"/>
          <p:nvPr>
            <p:ph idx="1" type="body"/>
          </p:nvPr>
        </p:nvSpPr>
        <p:spPr>
          <a:xfrm>
            <a:off x="1371600" y="2743200"/>
            <a:ext cx="7123113" cy="1673224"/>
          </a:xfrm>
          <a:prstGeom prst="rect">
            <a:avLst/>
          </a:prstGeom>
          <a:noFill/>
          <a:ln>
            <a:noFill/>
          </a:ln>
        </p:spPr>
        <p:txBody>
          <a:bodyPr anchorCtr="0" anchor="t" bIns="91425" lIns="91425" rIns="91425" tIns="91425"/>
          <a:lstStyle>
            <a:lvl1pPr indent="0" marL="0" rtl="0">
              <a:spcBef>
                <a:spcPts val="0"/>
              </a:spcBef>
              <a:buClr>
                <a:schemeClr val="dk2"/>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p:nvPr/>
        </p:nvSpPr>
        <p:spPr>
          <a:xfrm>
            <a:off x="0" y="1524000"/>
            <a:ext cx="9144000" cy="1143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4" name="Shape 44"/>
          <p:cNvSpPr/>
          <p:nvPr/>
        </p:nvSpPr>
        <p:spPr>
          <a:xfrm>
            <a:off x="0" y="1600200"/>
            <a:ext cx="1295400" cy="990599"/>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5" name="Shape 45"/>
          <p:cNvSpPr/>
          <p:nvPr/>
        </p:nvSpPr>
        <p:spPr>
          <a:xfrm>
            <a:off x="1371600" y="1600200"/>
            <a:ext cx="7772400" cy="99059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46" name="Shape 46"/>
          <p:cNvSpPr txBox="1"/>
          <p:nvPr>
            <p:ph type="title"/>
          </p:nvPr>
        </p:nvSpPr>
        <p:spPr>
          <a:xfrm>
            <a:off x="1371600" y="1600200"/>
            <a:ext cx="7619999" cy="990599"/>
          </a:xfrm>
          <a:prstGeom prst="rect">
            <a:avLst/>
          </a:prstGeom>
          <a:noFill/>
          <a:ln>
            <a:noFill/>
          </a:ln>
        </p:spPr>
        <p:txBody>
          <a:bodyPr anchorCtr="0" anchor="ctr" bIns="91425" lIns="91425" rIns="91425" tIns="91425"/>
          <a:lstStyle>
            <a:lvl1pPr rtl="0" algn="l">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8" name="Shape 48"/>
          <p:cNvSpPr txBox="1"/>
          <p:nvPr>
            <p:ph idx="12" type="sldNum"/>
          </p:nvPr>
        </p:nvSpPr>
        <p:spPr>
          <a:xfrm>
            <a:off x="0" y="1752600"/>
            <a:ext cx="1295400" cy="7016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2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49" name="Shape 49"/>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0" name="Shape 50"/>
        <p:cNvGrpSpPr/>
        <p:nvPr/>
      </p:nvGrpSpPr>
      <p:grpSpPr>
        <a:xfrm>
          <a:off x="0" y="0"/>
          <a:ext cx="0" cy="0"/>
          <a:chOff x="0" y="0"/>
          <a:chExt cx="0" cy="0"/>
        </a:xfrm>
      </p:grpSpPr>
      <p:sp>
        <p:nvSpPr>
          <p:cNvPr id="51" name="Shape 51"/>
          <p:cNvSpPr txBox="1"/>
          <p:nvPr>
            <p:ph type="title"/>
          </p:nvPr>
        </p:nvSpPr>
        <p:spPr>
          <a:xfrm>
            <a:off x="609600" y="228600"/>
            <a:ext cx="8153399" cy="990599"/>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2" name="Shape 52"/>
          <p:cNvSpPr txBox="1"/>
          <p:nvPr>
            <p:ph idx="1" type="body"/>
          </p:nvPr>
        </p:nvSpPr>
        <p:spPr>
          <a:xfrm>
            <a:off x="609600" y="1589566"/>
            <a:ext cx="3886200" cy="4572000"/>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3" name="Shape 53"/>
          <p:cNvSpPr txBox="1"/>
          <p:nvPr>
            <p:ph idx="2" type="body"/>
          </p:nvPr>
        </p:nvSpPr>
        <p:spPr>
          <a:xfrm>
            <a:off x="4844901" y="1589566"/>
            <a:ext cx="3886200" cy="4572000"/>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
        <p:nvSpPr>
          <p:cNvPr id="54" name="Shape 5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 name="Shape 55"/>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56" name="Shape 56"/>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x="0" y="0"/>
          <a:ext cx="0" cy="0"/>
          <a:chOff x="0" y="0"/>
          <a:chExt cx="0" cy="0"/>
        </a:xfrm>
      </p:grpSpPr>
      <p:sp>
        <p:nvSpPr>
          <p:cNvPr id="58" name="Shape 58"/>
          <p:cNvSpPr txBox="1"/>
          <p:nvPr>
            <p:ph type="title"/>
          </p:nvPr>
        </p:nvSpPr>
        <p:spPr>
          <a:xfrm>
            <a:off x="609600" y="228600"/>
            <a:ext cx="8153399" cy="990599"/>
          </a:xfrm>
          <a:prstGeom prst="rect">
            <a:avLst/>
          </a:prstGeom>
          <a:noFill/>
          <a:ln>
            <a:noFill/>
          </a:ln>
        </p:spPr>
        <p:txBody>
          <a:bodyPr anchorCtr="0" anchor="ctr" bIns="91425" lIns="91425" rIns="91425" tIns="91425"/>
          <a:lstStyle>
            <a:lvl1pPr rtl="0" algn="l">
              <a:spcBef>
                <a:spcPts val="0"/>
              </a:spcBef>
              <a:buClr>
                <a:schemeClr val="dk2"/>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type="title"/>
          </p:nvPr>
        </p:nvSpPr>
        <p:spPr>
          <a:xfrm>
            <a:off x="609600" y="273050"/>
            <a:ext cx="8077199" cy="869949"/>
          </a:xfrm>
          <a:prstGeom prst="rect">
            <a:avLst/>
          </a:prstGeom>
          <a:noFill/>
          <a:ln>
            <a:noFill/>
          </a:ln>
        </p:spPr>
        <p:txBody>
          <a:bodyPr anchorCtr="0" anchor="ctr" bIns="91425" lIns="91425" rIns="91425" tIns="91425"/>
          <a:lstStyle>
            <a:lvl1pPr rtl="0" algn="l">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 name="Shape 66"/>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67" name="Shape 67"/>
          <p:cNvSpPr txBox="1"/>
          <p:nvPr>
            <p:ph idx="1" type="body"/>
          </p:nvPr>
        </p:nvSpPr>
        <p:spPr>
          <a:xfrm>
            <a:off x="609600" y="1752600"/>
            <a:ext cx="1600199" cy="4343400"/>
          </a:xfrm>
          <a:prstGeom prst="rect">
            <a:avLst/>
          </a:prstGeom>
          <a:solidFill>
            <a:schemeClr val="accent2"/>
          </a:solidFill>
          <a:ln cap="sq" cmpd="dbl" w="50800">
            <a:solidFill>
              <a:schemeClr val="accent2"/>
            </a:solidFill>
            <a:prstDash val="solid"/>
            <a:miter/>
            <a:headEnd len="med" w="med" type="none"/>
            <a:tailEnd len="med" w="med" type="none"/>
          </a:ln>
        </p:spPr>
        <p:txBody>
          <a:bodyPr anchorCtr="0" anchor="t" bIns="91425" lIns="91425" rIns="91425" tIns="91425"/>
          <a:lstStyle>
            <a:lvl1pPr indent="0" marL="0" rtl="0">
              <a:spcBef>
                <a:spcPts val="0"/>
              </a:spcBef>
              <a:spcAft>
                <a:spcPts val="1000"/>
              </a:spcAft>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2" type="body"/>
          </p:nvPr>
        </p:nvSpPr>
        <p:spPr>
          <a:xfrm>
            <a:off x="2362200" y="1752600"/>
            <a:ext cx="6400799" cy="4419599"/>
          </a:xfrm>
          <a:prstGeom prst="rect">
            <a:avLst/>
          </a:prstGeom>
          <a:noFill/>
          <a:ln>
            <a:noFill/>
          </a:ln>
        </p:spPr>
        <p:txBody>
          <a:bodyPr anchorCtr="0" anchor="t" bIns="91425" lIns="91425" rIns="91425" tIns="91425"/>
          <a:lstStyle>
            <a:lvl1pPr indent="-209550" marL="320040" rtl="0" algn="l">
              <a:spcBef>
                <a:spcPts val="700"/>
              </a:spcBef>
              <a:buClr>
                <a:schemeClr val="accent2"/>
              </a:buClr>
              <a:buFont typeface="Noto Symbol"/>
              <a:buChar char="◻"/>
              <a:defRPr/>
            </a:lvl1pPr>
            <a:lvl2pPr indent="-168910" marL="640080" rtl="0" algn="l">
              <a:spcBef>
                <a:spcPts val="550"/>
              </a:spcBef>
              <a:buClr>
                <a:schemeClr val="accent1"/>
              </a:buClr>
              <a:buFont typeface="Noto Symbol"/>
              <a:buChar char="⬜"/>
              <a:defRPr/>
            </a:lvl2pPr>
            <a:lvl3pPr indent="-119062" marL="914400" rtl="0" algn="l">
              <a:spcBef>
                <a:spcPts val="500"/>
              </a:spcBef>
              <a:buClr>
                <a:schemeClr val="accent2"/>
              </a:buClr>
              <a:buFont typeface="Noto Symbol"/>
              <a:buChar char="■"/>
              <a:defRPr/>
            </a:lvl3pPr>
            <a:lvl4pPr indent="-133350" marL="1371600" rtl="0" algn="l">
              <a:spcBef>
                <a:spcPts val="400"/>
              </a:spcBef>
              <a:buClr>
                <a:schemeClr val="accent3"/>
              </a:buClr>
              <a:buFont typeface="Noto Symbol"/>
              <a:buChar char="■"/>
              <a:defRPr/>
            </a:lvl4pPr>
            <a:lvl5pPr indent="-146050" marL="1828800" rtl="0" algn="l">
              <a:spcBef>
                <a:spcPts val="400"/>
              </a:spcBef>
              <a:buClr>
                <a:schemeClr val="accent4"/>
              </a:buClr>
              <a:buFont typeface="Noto Symbol"/>
              <a:buChar char="■"/>
              <a:defRPr/>
            </a:lvl5pPr>
            <a:lvl6pPr indent="-121920" marL="2103120" rtl="0" algn="l">
              <a:spcBef>
                <a:spcPts val="360"/>
              </a:spcBef>
              <a:buClr>
                <a:schemeClr val="accent1"/>
              </a:buClr>
              <a:buFont typeface="Noto Symbol"/>
              <a:buChar char="▪"/>
              <a:defRPr/>
            </a:lvl6pPr>
            <a:lvl7pPr indent="-116839" marL="2377440" rtl="0" algn="l">
              <a:spcBef>
                <a:spcPts val="360"/>
              </a:spcBef>
              <a:buClr>
                <a:schemeClr val="accent2"/>
              </a:buClr>
              <a:buFont typeface="Noto Symbol"/>
              <a:buChar char="▪"/>
              <a:defRPr/>
            </a:lvl7pPr>
            <a:lvl8pPr indent="-124460" marL="2651760" rtl="0" algn="l">
              <a:spcBef>
                <a:spcPts val="360"/>
              </a:spcBef>
              <a:buClr>
                <a:schemeClr val="accent3"/>
              </a:buClr>
              <a:buFont typeface="Noto Symbol"/>
              <a:buChar char="▪"/>
              <a:defRPr/>
            </a:lvl8pPr>
            <a:lvl9pPr indent="-119379" marL="2926080" rtl="0" algn="l">
              <a:spcBef>
                <a:spcPts val="360"/>
              </a:spcBef>
              <a:buClr>
                <a:schemeClr val="accent4"/>
              </a:buClr>
              <a:buFont typeface="Noto Symbo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blipFill rotWithShape="1">
          <a:blip r:embed="rId2">
            <a:alphaModFix/>
          </a:blip>
          <a:tile algn="tl" flip="none" tx="0" sx="100000" ty="0" sy="100000"/>
        </a:blipFill>
      </p:bgPr>
    </p:bg>
    <p:spTree>
      <p:nvGrpSpPr>
        <p:cNvPr id="69" name="Shape 69"/>
        <p:cNvGrpSpPr/>
        <p:nvPr/>
      </p:nvGrpSpPr>
      <p:grpSpPr>
        <a:xfrm>
          <a:off x="0" y="0"/>
          <a:ext cx="0" cy="0"/>
          <a:chOff x="0" y="0"/>
          <a:chExt cx="0" cy="0"/>
        </a:xfrm>
      </p:grpSpPr>
      <p:sp>
        <p:nvSpPr>
          <p:cNvPr id="70" name="Shape 70"/>
          <p:cNvSpPr txBox="1"/>
          <p:nvPr>
            <p:ph idx="1" type="body"/>
          </p:nvPr>
        </p:nvSpPr>
        <p:spPr>
          <a:xfrm>
            <a:off x="1600200" y="5486400"/>
            <a:ext cx="7315200" cy="685799"/>
          </a:xfrm>
          <a:prstGeom prst="rect">
            <a:avLst/>
          </a:prstGeom>
          <a:noFill/>
          <a:ln>
            <a:noFill/>
          </a:ln>
        </p:spPr>
        <p:txBody>
          <a:bodyPr anchorCtr="0" anchor="t" bIns="91425" lIns="91425" rIns="91425" tIns="91425"/>
          <a:lstStyle>
            <a:lvl1pPr indent="0" marL="0"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p:nvPr/>
        </p:nvSpPr>
        <p:spPr>
          <a:xfrm>
            <a:off x="-9144" y="4572000"/>
            <a:ext cx="9144000" cy="886967"/>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72" name="Shape 72"/>
          <p:cNvSpPr/>
          <p:nvPr/>
        </p:nvSpPr>
        <p:spPr>
          <a:xfrm>
            <a:off x="-9144" y="4663439"/>
            <a:ext cx="1463039" cy="713232"/>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73" name="Shape 73"/>
          <p:cNvSpPr/>
          <p:nvPr/>
        </p:nvSpPr>
        <p:spPr>
          <a:xfrm>
            <a:off x="1545336" y="4654296"/>
            <a:ext cx="7598663" cy="713232"/>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74" name="Shape 74"/>
          <p:cNvSpPr txBox="1"/>
          <p:nvPr>
            <p:ph type="title"/>
          </p:nvPr>
        </p:nvSpPr>
        <p:spPr>
          <a:xfrm>
            <a:off x="1600200" y="4648200"/>
            <a:ext cx="7315200" cy="685799"/>
          </a:xfrm>
          <a:prstGeom prst="rect">
            <a:avLst/>
          </a:prstGeom>
          <a:noFill/>
          <a:ln>
            <a:noFill/>
          </a:ln>
        </p:spPr>
        <p:txBody>
          <a:bodyPr anchorCtr="0" anchor="ctr" bIns="91425" lIns="91425" rIns="91425" tIns="91425"/>
          <a:lstStyle>
            <a:lvl1pPr rtl="0" algn="l">
              <a:spcBef>
                <a:spcPts val="0"/>
              </a:spcBef>
              <a:buClr>
                <a:srgbClr val="FFFFF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p:nvPr/>
        </p:nvSpPr>
        <p:spPr>
          <a:xfrm>
            <a:off x="1447800" y="0"/>
            <a:ext cx="100584" cy="6867143"/>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76" name="Shape 76"/>
          <p:cNvSpPr txBox="1"/>
          <p:nvPr>
            <p:ph idx="10" type="dt"/>
          </p:nvPr>
        </p:nvSpPr>
        <p:spPr>
          <a:xfrm>
            <a:off x="62484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2" type="sldNum"/>
          </p:nvPr>
        </p:nvSpPr>
        <p:spPr>
          <a:xfrm>
            <a:off x="0" y="4667248"/>
            <a:ext cx="1447800" cy="663578"/>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28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
        <p:nvSpPr>
          <p:cNvPr id="78" name="Shape 78"/>
          <p:cNvSpPr txBox="1"/>
          <p:nvPr>
            <p:ph idx="11" type="ftr"/>
          </p:nvPr>
        </p:nvSpPr>
        <p:spPr>
          <a:xfrm>
            <a:off x="1600200" y="6248205"/>
            <a:ext cx="4572000"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9" name="Shape 79"/>
          <p:cNvSpPr/>
          <p:nvPr>
            <p:ph idx="2" type="pic"/>
          </p:nvPr>
        </p:nvSpPr>
        <p:spPr>
          <a:xfrm>
            <a:off x="1560575" y="0"/>
            <a:ext cx="7583423" cy="4568952"/>
          </a:xfrm>
          <a:prstGeom prst="rect">
            <a:avLst/>
          </a:prstGeom>
          <a:solidFill>
            <a:srgbClr val="CEE1F3"/>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09600" y="228600"/>
            <a:ext cx="8153399" cy="990599"/>
          </a:xfrm>
          <a:prstGeom prst="rect">
            <a:avLst/>
          </a:prstGeom>
          <a:noFill/>
          <a:ln>
            <a:noFill/>
          </a:ln>
        </p:spPr>
        <p:txBody>
          <a:bodyPr anchorCtr="0" anchor="ctr" bIns="91425" lIns="91425" rIns="91425" tIns="91425"/>
          <a:lstStyle>
            <a:lvl1pPr indent="0" marL="0" marR="0" rtl="0" algn="l">
              <a:spcBef>
                <a:spcPts val="0"/>
              </a:spcBef>
              <a:buClr>
                <a:schemeClr val="dk2"/>
              </a:buClr>
              <a:buFont typeface="Arial"/>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612647" y="1600200"/>
            <a:ext cx="8153399" cy="4526279"/>
          </a:xfrm>
          <a:prstGeom prst="rect">
            <a:avLst/>
          </a:prstGeom>
          <a:noFill/>
          <a:ln>
            <a:noFill/>
          </a:ln>
        </p:spPr>
        <p:txBody>
          <a:bodyPr anchorCtr="0" anchor="t" bIns="91425" lIns="91425" rIns="91425" tIns="91425"/>
          <a:lstStyle>
            <a:lvl1pPr indent="-209550" marL="320040" marR="0" rtl="0" algn="l">
              <a:spcBef>
                <a:spcPts val="700"/>
              </a:spcBef>
              <a:buClr>
                <a:schemeClr val="accent2"/>
              </a:buClr>
              <a:buFont typeface="Noto Symbol"/>
              <a:buChar char="◻"/>
              <a:defRPr/>
            </a:lvl1pPr>
            <a:lvl2pPr indent="-168910" marL="640080" marR="0" rtl="0" algn="l">
              <a:spcBef>
                <a:spcPts val="550"/>
              </a:spcBef>
              <a:buClr>
                <a:schemeClr val="accent1"/>
              </a:buClr>
              <a:buFont typeface="Noto Symbol"/>
              <a:buChar char="⬜"/>
              <a:defRPr/>
            </a:lvl2pPr>
            <a:lvl3pPr indent="-119062" marL="914400" marR="0" rtl="0" algn="l">
              <a:spcBef>
                <a:spcPts val="500"/>
              </a:spcBef>
              <a:buClr>
                <a:schemeClr val="accent2"/>
              </a:buClr>
              <a:buFont typeface="Noto Symbol"/>
              <a:buChar char="■"/>
              <a:defRPr/>
            </a:lvl3pPr>
            <a:lvl4pPr indent="-133350" marL="1371600" marR="0" rtl="0" algn="l">
              <a:spcBef>
                <a:spcPts val="400"/>
              </a:spcBef>
              <a:buClr>
                <a:schemeClr val="accent3"/>
              </a:buClr>
              <a:buFont typeface="Noto Symbol"/>
              <a:buChar char="■"/>
              <a:defRPr/>
            </a:lvl4pPr>
            <a:lvl5pPr indent="-146050" marL="1828800" marR="0" rtl="0" algn="l">
              <a:spcBef>
                <a:spcPts val="400"/>
              </a:spcBef>
              <a:buClr>
                <a:schemeClr val="accent4"/>
              </a:buClr>
              <a:buFont typeface="Noto Symbol"/>
              <a:buChar char="■"/>
              <a:defRPr/>
            </a:lvl5pPr>
            <a:lvl6pPr indent="-121920" marL="2103120" marR="0" rtl="0" algn="l">
              <a:spcBef>
                <a:spcPts val="360"/>
              </a:spcBef>
              <a:buClr>
                <a:schemeClr val="accent1"/>
              </a:buClr>
              <a:buFont typeface="Noto Symbol"/>
              <a:buChar char="▪"/>
              <a:defRPr/>
            </a:lvl6pPr>
            <a:lvl7pPr indent="-116839" marL="2377440" marR="0" rtl="0" algn="l">
              <a:spcBef>
                <a:spcPts val="360"/>
              </a:spcBef>
              <a:buClr>
                <a:schemeClr val="accent2"/>
              </a:buClr>
              <a:buFont typeface="Noto Symbol"/>
              <a:buChar char="▪"/>
              <a:defRPr/>
            </a:lvl7pPr>
            <a:lvl8pPr indent="-124460" marL="2651760" marR="0" rtl="0" algn="l">
              <a:spcBef>
                <a:spcPts val="360"/>
              </a:spcBef>
              <a:buClr>
                <a:schemeClr val="accent3"/>
              </a:buClr>
              <a:buFont typeface="Noto Symbol"/>
              <a:buChar char="▪"/>
              <a:defRPr/>
            </a:lvl8pPr>
            <a:lvl9pPr indent="-119379" marL="2926080" marR="0" rtl="0" algn="l">
              <a:spcBef>
                <a:spcPts val="360"/>
              </a:spcBef>
              <a:buClr>
                <a:schemeClr val="accent4"/>
              </a:buClr>
              <a:buFont typeface="Noto Symbol"/>
              <a:buChar char="▪"/>
              <a:defRPr/>
            </a:lvl9pPr>
          </a:lstStyle>
          <a:p/>
        </p:txBody>
      </p:sp>
      <p:sp>
        <p:nvSpPr>
          <p:cNvPr id="7" name="Shape 7"/>
          <p:cNvSpPr txBox="1"/>
          <p:nvPr>
            <p:ph idx="10" type="dt"/>
          </p:nvPr>
        </p:nvSpPr>
        <p:spPr>
          <a:xfrm>
            <a:off x="6096000" y="6248400"/>
            <a:ext cx="26669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 name="Shape 8"/>
          <p:cNvSpPr txBox="1"/>
          <p:nvPr>
            <p:ph idx="11" type="ftr"/>
          </p:nvPr>
        </p:nvSpPr>
        <p:spPr>
          <a:xfrm>
            <a:off x="609600" y="6248205"/>
            <a:ext cx="5421083" cy="365125"/>
          </a:xfrm>
          <a:prstGeom prst="rect">
            <a:avLst/>
          </a:prstGeom>
          <a:noFill/>
          <a:ln>
            <a:noFill/>
          </a:ln>
        </p:spPr>
        <p:txBody>
          <a:bodyPr anchorCtr="0" anchor="ctr"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 name="Shape 9"/>
          <p:cNvSpPr/>
          <p:nvPr/>
        </p:nvSpPr>
        <p:spPr>
          <a:xfrm>
            <a:off x="0" y="1234440"/>
            <a:ext cx="9144000" cy="320039"/>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0" name="Shape 10"/>
          <p:cNvSpPr/>
          <p:nvPr/>
        </p:nvSpPr>
        <p:spPr>
          <a:xfrm>
            <a:off x="0" y="1280159"/>
            <a:ext cx="533399" cy="228600"/>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1" name="Shape 11"/>
          <p:cNvSpPr/>
          <p:nvPr/>
        </p:nvSpPr>
        <p:spPr>
          <a:xfrm>
            <a:off x="590550" y="1280159"/>
            <a:ext cx="8553450" cy="2286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Arial"/>
              <a:ea typeface="Arial"/>
              <a:cs typeface="Arial"/>
              <a:sym typeface="Arial"/>
            </a:endParaRPr>
          </a:p>
        </p:txBody>
      </p:sp>
      <p:sp>
        <p:nvSpPr>
          <p:cNvPr id="12" name="Shape 12"/>
          <p:cNvSpPr txBox="1"/>
          <p:nvPr>
            <p:ph idx="12" type="sldNum"/>
          </p:nvPr>
        </p:nvSpPr>
        <p:spPr>
          <a:xfrm>
            <a:off x="0" y="1272221"/>
            <a:ext cx="533399" cy="244475"/>
          </a:xfrm>
          <a:prstGeom prst="rect">
            <a:avLst/>
          </a:prstGeom>
          <a:noFill/>
          <a:ln>
            <a:noFill/>
          </a:ln>
        </p:spPr>
        <p:txBody>
          <a:bodyPr anchorCtr="0" anchor="ctr" bIns="45700" lIns="91425" rIns="91425" tIns="45700">
            <a:noAutofit/>
          </a:bodyPr>
          <a:lstStyle>
            <a:lvl1pPr indent="0" marL="0" marR="0" rtl="0" algn="ctr">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7.jpg"/><Relationship Id="rId4" Type="http://schemas.openxmlformats.org/officeDocument/2006/relationships/image" Target="../media/image0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0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jpg"/><Relationship Id="rId4" Type="http://schemas.openxmlformats.org/officeDocument/2006/relationships/image" Target="../media/image10.jpg"/><Relationship Id="rId5" Type="http://schemas.openxmlformats.org/officeDocument/2006/relationships/image" Target="../media/image12.jpg"/></Relationships>
</file>

<file path=ppt/slides/_rels/slide36.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24.jpg"/><Relationship Id="rId13" Type="http://schemas.openxmlformats.org/officeDocument/2006/relationships/image" Target="../media/image25.jpg"/><Relationship Id="rId12"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jpg"/><Relationship Id="rId4" Type="http://schemas.openxmlformats.org/officeDocument/2006/relationships/image" Target="../media/image15.jpg"/><Relationship Id="rId9" Type="http://schemas.openxmlformats.org/officeDocument/2006/relationships/image" Target="../media/image22.jpg"/><Relationship Id="rId14" Type="http://schemas.openxmlformats.org/officeDocument/2006/relationships/image" Target="../media/image26.jpg"/><Relationship Id="rId5" Type="http://schemas.openxmlformats.org/officeDocument/2006/relationships/image" Target="../media/image13.jpg"/><Relationship Id="rId6" Type="http://schemas.openxmlformats.org/officeDocument/2006/relationships/image" Target="../media/image17.jpg"/><Relationship Id="rId7" Type="http://schemas.openxmlformats.org/officeDocument/2006/relationships/image" Target="../media/image20.jpg"/><Relationship Id="rId8"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docs.google.com/a/willamette.edu/forms/d/1j7-zl1YoIcndFj9RDIpyw4qzAM6spqTgH_bOLn2PGxQ/viewform?formkey=dFJ4UktHTzZJOTN6dTg5WG1MbEJFenc6MQ&amp;fromEmail=tru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8.jp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ctrTitle"/>
          </p:nvPr>
        </p:nvSpPr>
        <p:spPr>
          <a:xfrm>
            <a:off x="2362200" y="4038600"/>
            <a:ext cx="6476999" cy="1828800"/>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Arial"/>
              <a:buNone/>
            </a:pPr>
            <a:r>
              <a:rPr b="0" baseline="0" i="0" lang="en-US" sz="5400" u="none" cap="none" strike="noStrike">
                <a:solidFill>
                  <a:schemeClr val="lt2"/>
                </a:solidFill>
                <a:latin typeface="Arial"/>
                <a:ea typeface="Arial"/>
                <a:cs typeface="Arial"/>
                <a:sym typeface="Arial"/>
              </a:rPr>
              <a:t>TRAINING, MOTIVATING, AND ENGAGING VOLUNTEERS </a:t>
            </a:r>
            <a:r>
              <a:rPr lang="en-US" sz="5400">
                <a:solidFill>
                  <a:schemeClr val="lt2"/>
                </a:solidFill>
              </a:rPr>
              <a:t>AND STUDENT EMPLOYEES</a:t>
            </a:r>
            <a:br>
              <a:rPr b="0" baseline="0" i="0" lang="en-US" sz="3950" u="none" cap="none" strike="noStrike">
                <a:solidFill>
                  <a:schemeClr val="lt2"/>
                </a:solidFill>
                <a:latin typeface="Arial"/>
                <a:ea typeface="Arial"/>
                <a:cs typeface="Arial"/>
                <a:sym typeface="Arial"/>
              </a:rPr>
            </a:b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Assigning Staff</a:t>
            </a:r>
          </a:p>
        </p:txBody>
      </p:sp>
      <p:sp>
        <p:nvSpPr>
          <p:cNvPr id="152" name="Shape 152"/>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Set a schedule for staff members to be assigned “Volunteer Greeter”</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Welcome volunteer</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Provide training/refresher</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Answer provider</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Check in </a:t>
            </a:r>
          </a:p>
        </p:txBody>
      </p:sp>
      <p:pic>
        <p:nvPicPr>
          <p:cNvPr id="153" name="Shape 153"/>
          <p:cNvPicPr preferRelativeResize="0"/>
          <p:nvPr/>
        </p:nvPicPr>
        <p:blipFill rotWithShape="1">
          <a:blip r:embed="rId3">
            <a:alphaModFix/>
          </a:blip>
          <a:srcRect b="0" l="0" r="0" t="0"/>
          <a:stretch/>
        </p:blipFill>
        <p:spPr>
          <a:xfrm rot="5400000">
            <a:off x="4743549" y="3033300"/>
            <a:ext cx="3975000" cy="30986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Making Mistakes</a:t>
            </a:r>
          </a:p>
        </p:txBody>
      </p:sp>
      <p:sp>
        <p:nvSpPr>
          <p:cNvPr id="159" name="Shape 159"/>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Remember that volunteers are still learning and mistakes are to be expected</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Correct gently</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Relate their learning experience to yours when you first learned this task</a:t>
            </a: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Phrases to Use</a:t>
            </a:r>
          </a:p>
        </p:txBody>
      </p:sp>
      <p:sp>
        <p:nvSpPr>
          <p:cNvPr id="165" name="Shape 165"/>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“It’s okay to make mistakes. There is a lot to learn when you start volunteering.”</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“When I first started working here I made several mistakes. There is so much to learn and remember!”</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“We might have missed this in our training so let me show you how to do that.”</a:t>
            </a:r>
          </a:p>
          <a:p>
            <a:pPr indent="-320040" lvl="0" marL="320040" marR="0" rtl="0" algn="ctr">
              <a:spcBef>
                <a:spcPts val="700"/>
              </a:spcBef>
              <a:buClr>
                <a:schemeClr val="accent2"/>
              </a:buClr>
              <a:buSzPct val="59999"/>
              <a:buFont typeface="Noto Symbol"/>
              <a:buChar char="◻"/>
            </a:pPr>
            <a:r>
              <a:rPr b="0" baseline="0" i="0" lang="en-US" sz="2900" u="none" cap="none" strike="noStrike">
                <a:solidFill>
                  <a:srgbClr val="387025"/>
                </a:solidFill>
                <a:latin typeface="Arial"/>
                <a:ea typeface="Arial"/>
                <a:cs typeface="Arial"/>
                <a:sym typeface="Arial"/>
              </a:rPr>
              <a:t>Always correct gently and with a positive tone of voice. Never attach blame or annoyance.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169" name="Shape 169"/>
        <p:cNvGrpSpPr/>
        <p:nvPr/>
      </p:nvGrpSpPr>
      <p:grpSpPr>
        <a:xfrm>
          <a:off x="0" y="0"/>
          <a:ext cx="0" cy="0"/>
          <a:chOff x="0" y="0"/>
          <a:chExt cx="0" cy="0"/>
        </a:xfrm>
      </p:grpSpPr>
      <p:sp>
        <p:nvSpPr>
          <p:cNvPr id="170" name="Shape 170"/>
          <p:cNvSpPr txBox="1"/>
          <p:nvPr/>
        </p:nvSpPr>
        <p:spPr>
          <a:xfrm>
            <a:off x="274325" y="302700"/>
            <a:ext cx="8659499" cy="5561999"/>
          </a:xfrm>
          <a:prstGeom prst="rect">
            <a:avLst/>
          </a:prstGeom>
          <a:noFill/>
          <a:ln>
            <a:noFill/>
          </a:ln>
        </p:spPr>
        <p:txBody>
          <a:bodyPr anchorCtr="0" anchor="ctr" bIns="91425" lIns="91425" rIns="91425" tIns="91425">
            <a:noAutofit/>
          </a:bodyPr>
          <a:lstStyle/>
          <a:p>
            <a:pPr lvl="0" marL="320040" rtl="0">
              <a:lnSpc>
                <a:spcPct val="80000"/>
              </a:lnSpc>
              <a:spcBef>
                <a:spcPts val="0"/>
              </a:spcBef>
              <a:buNone/>
            </a:pPr>
            <a:r>
              <a:rPr lang="en-US" sz="2400">
                <a:solidFill>
                  <a:schemeClr val="dk1"/>
                </a:solidFill>
                <a:latin typeface="Calibri"/>
                <a:ea typeface="Calibri"/>
                <a:cs typeface="Calibri"/>
                <a:sym typeface="Calibri"/>
              </a:rPr>
              <a:t>     “Recruit the right people, train them, continually communicate with them, ask their opinions, involve them, recognize them, and celebrate them. If you show respect for their opinions and involvement, they will be proud of what they’ll deliver quality service.”</a:t>
            </a:r>
          </a:p>
          <a:p>
            <a:pPr indent="457200" lvl="0" marL="2743200" rtl="0">
              <a:lnSpc>
                <a:spcPct val="90000"/>
              </a:lnSpc>
              <a:spcBef>
                <a:spcPts val="1000"/>
              </a:spcBef>
              <a:buNone/>
            </a:pPr>
            <a:r>
              <a:rPr i="1" lang="en-US" sz="1800">
                <a:solidFill>
                  <a:schemeClr val="dk1"/>
                </a:solidFill>
                <a:latin typeface="Calibri"/>
                <a:ea typeface="Calibri"/>
                <a:cs typeface="Calibri"/>
                <a:sym typeface="Calibri"/>
              </a:rPr>
              <a:t>The Disney Way: Harnessing the Management Secrets of Disney in your Company</a:t>
            </a:r>
            <a:r>
              <a:rPr lang="en-US" sz="1800">
                <a:solidFill>
                  <a:schemeClr val="dk1"/>
                </a:solidFill>
                <a:latin typeface="Calibri"/>
                <a:ea typeface="Calibri"/>
                <a:cs typeface="Calibri"/>
                <a:sym typeface="Calibri"/>
              </a:rPr>
              <a:t> by Bill Capodagli and Lynn Jackson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174" name="Shape 174"/>
        <p:cNvGrpSpPr/>
        <p:nvPr/>
      </p:nvGrpSpPr>
      <p:grpSpPr>
        <a:xfrm>
          <a:off x="0" y="0"/>
          <a:ext cx="0" cy="0"/>
          <a:chOff x="0" y="0"/>
          <a:chExt cx="0" cy="0"/>
        </a:xfrm>
      </p:grpSpPr>
      <p:sp>
        <p:nvSpPr>
          <p:cNvPr id="175" name="Shape 175"/>
          <p:cNvSpPr txBox="1"/>
          <p:nvPr>
            <p:ph type="title"/>
          </p:nvPr>
        </p:nvSpPr>
        <p:spPr>
          <a:xfrm>
            <a:off x="609600" y="228600"/>
            <a:ext cx="8153399" cy="990599"/>
          </a:xfrm>
          <a:prstGeom prst="rect">
            <a:avLst/>
          </a:prstGeom>
        </p:spPr>
        <p:txBody>
          <a:bodyPr anchorCtr="0" anchor="ctr" bIns="91425" lIns="91425" rIns="91425" tIns="91425">
            <a:noAutofit/>
          </a:bodyPr>
          <a:lstStyle/>
          <a:p>
            <a:pPr lvl="0" rtl="0" algn="l">
              <a:lnSpc>
                <a:spcPct val="90000"/>
              </a:lnSpc>
              <a:spcBef>
                <a:spcPts val="0"/>
              </a:spcBef>
              <a:buClr>
                <a:srgbClr val="44546A"/>
              </a:buClr>
              <a:buSzPct val="25000"/>
              <a:buFont typeface="Arial"/>
              <a:buNone/>
            </a:pPr>
            <a:r>
              <a:rPr lang="en-US" sz="4400">
                <a:solidFill>
                  <a:srgbClr val="44546A"/>
                </a:solidFill>
              </a:rPr>
              <a:t>The Beginning of Training</a:t>
            </a:r>
          </a:p>
          <a:p>
            <a:pPr>
              <a:spcBef>
                <a:spcPts val="0"/>
              </a:spcBef>
              <a:buNone/>
            </a:pPr>
            <a:r>
              <a:t/>
            </a:r>
            <a:endParaRPr/>
          </a:p>
        </p:txBody>
      </p:sp>
      <p:sp>
        <p:nvSpPr>
          <p:cNvPr id="176" name="Shape 176"/>
          <p:cNvSpPr txBox="1"/>
          <p:nvPr>
            <p:ph idx="1" type="body"/>
          </p:nvPr>
        </p:nvSpPr>
        <p:spPr>
          <a:xfrm>
            <a:off x="551800" y="2088925"/>
            <a:ext cx="8381999" cy="4020300"/>
          </a:xfrm>
          <a:prstGeom prst="rect">
            <a:avLst/>
          </a:prstGeom>
        </p:spPr>
        <p:txBody>
          <a:bodyPr anchorCtr="0" anchor="t" bIns="91425" lIns="91425" rIns="91425" tIns="91425">
            <a:noAutofit/>
          </a:bodyPr>
          <a:lstStyle/>
          <a:p>
            <a:pPr indent="-41911" lvl="0" rtl="0">
              <a:lnSpc>
                <a:spcPct val="90000"/>
              </a:lnSpc>
              <a:spcBef>
                <a:spcPts val="0"/>
              </a:spcBef>
              <a:buClr>
                <a:srgbClr val="ED7D31"/>
              </a:buClr>
              <a:buSzPct val="100000"/>
              <a:buFont typeface="Noto Symbol"/>
              <a:buChar char="◻"/>
            </a:pPr>
            <a:r>
              <a:rPr lang="en-US" sz="2400">
                <a:solidFill>
                  <a:schemeClr val="dk1"/>
                </a:solidFill>
              </a:rPr>
              <a:t>The Packet, Tours, and Checklist</a:t>
            </a:r>
          </a:p>
          <a:p>
            <a:pPr lvl="1" rtl="0">
              <a:lnSpc>
                <a:spcPct val="90000"/>
              </a:lnSpc>
              <a:spcBef>
                <a:spcPts val="0"/>
              </a:spcBef>
              <a:buClr>
                <a:srgbClr val="5B9BD5"/>
              </a:buClr>
              <a:buSzPct val="100000"/>
              <a:buFont typeface="Noto Symbol"/>
              <a:buChar char="⬜"/>
            </a:pPr>
            <a:r>
              <a:rPr lang="en-US" sz="2400">
                <a:solidFill>
                  <a:schemeClr val="dk1"/>
                </a:solidFill>
              </a:rPr>
              <a:t>Information about the library</a:t>
            </a:r>
          </a:p>
          <a:p>
            <a:pPr lvl="1" rtl="0">
              <a:lnSpc>
                <a:spcPct val="90000"/>
              </a:lnSpc>
              <a:spcBef>
                <a:spcPts val="0"/>
              </a:spcBef>
              <a:buClr>
                <a:srgbClr val="5B9BD5"/>
              </a:buClr>
              <a:buSzPct val="100000"/>
              <a:buFont typeface="Noto Symbol"/>
              <a:buChar char="⬜"/>
            </a:pPr>
            <a:r>
              <a:rPr lang="en-US" sz="2400">
                <a:solidFill>
                  <a:schemeClr val="dk1"/>
                </a:solidFill>
              </a:rPr>
              <a:t>Rules/policies</a:t>
            </a:r>
          </a:p>
          <a:p>
            <a:pPr lvl="1" rtl="0">
              <a:lnSpc>
                <a:spcPct val="90000"/>
              </a:lnSpc>
              <a:spcBef>
                <a:spcPts val="0"/>
              </a:spcBef>
              <a:buClr>
                <a:srgbClr val="5B9BD5"/>
              </a:buClr>
              <a:buSzPct val="100000"/>
              <a:buFont typeface="Noto Symbol"/>
              <a:buChar char="⬜"/>
            </a:pPr>
            <a:r>
              <a:rPr lang="en-US" sz="2400">
                <a:solidFill>
                  <a:schemeClr val="dk1"/>
                </a:solidFill>
              </a:rPr>
              <a:t>Responsibilities</a:t>
            </a:r>
          </a:p>
          <a:p>
            <a:pPr lvl="1" rtl="0">
              <a:lnSpc>
                <a:spcPct val="90000"/>
              </a:lnSpc>
              <a:spcBef>
                <a:spcPts val="0"/>
              </a:spcBef>
              <a:buClr>
                <a:srgbClr val="5B9BD5"/>
              </a:buClr>
              <a:buSzPct val="100000"/>
              <a:buFont typeface="Noto Symbol"/>
              <a:buChar char="⬜"/>
            </a:pPr>
            <a:r>
              <a:rPr lang="en-US" sz="2400">
                <a:solidFill>
                  <a:schemeClr val="dk1"/>
                </a:solidFill>
              </a:rPr>
              <a:t>Tasks</a:t>
            </a:r>
          </a:p>
          <a:p>
            <a:pPr lvl="1" rtl="0">
              <a:lnSpc>
                <a:spcPct val="90000"/>
              </a:lnSpc>
              <a:spcBef>
                <a:spcPts val="0"/>
              </a:spcBef>
              <a:buClr>
                <a:srgbClr val="5B9BD5"/>
              </a:buClr>
              <a:buSzPct val="100000"/>
              <a:buFont typeface="Noto Symbol"/>
              <a:buChar char="⬜"/>
            </a:pPr>
            <a:r>
              <a:rPr lang="en-US" sz="2400">
                <a:solidFill>
                  <a:schemeClr val="dk1"/>
                </a:solidFill>
              </a:rPr>
              <a:t>How to sign in/out</a:t>
            </a:r>
          </a:p>
          <a:p>
            <a:pPr lvl="1" rtl="0">
              <a:lnSpc>
                <a:spcPct val="90000"/>
              </a:lnSpc>
              <a:spcBef>
                <a:spcPts val="0"/>
              </a:spcBef>
              <a:buClr>
                <a:srgbClr val="5B9BD5"/>
              </a:buClr>
              <a:buSzPct val="100000"/>
              <a:buFont typeface="Noto Symbol"/>
              <a:buChar char="⬜"/>
            </a:pPr>
            <a:r>
              <a:rPr lang="en-US" sz="2400">
                <a:solidFill>
                  <a:schemeClr val="dk1"/>
                </a:solidFill>
              </a:rPr>
              <a:t>Meet staff</a:t>
            </a:r>
          </a:p>
          <a:p>
            <a:pPr lvl="1" rtl="0">
              <a:lnSpc>
                <a:spcPct val="90000"/>
              </a:lnSpc>
              <a:spcBef>
                <a:spcPts val="0"/>
              </a:spcBef>
              <a:buClr>
                <a:srgbClr val="5B9BD5"/>
              </a:buClr>
              <a:buSzPct val="100000"/>
              <a:buFont typeface="Noto Symbol"/>
              <a:buChar char="⬜"/>
            </a:pPr>
            <a:r>
              <a:rPr lang="en-US" sz="2400">
                <a:solidFill>
                  <a:schemeClr val="dk1"/>
                </a:solidFill>
              </a:rPr>
              <a:t>Tour of library and circulation desk</a:t>
            </a:r>
          </a:p>
          <a:p>
            <a:pPr indent="0" lvl="0" marL="457200" rtl="0">
              <a:lnSpc>
                <a:spcPct val="90000"/>
              </a:lnSpc>
              <a:spcBef>
                <a:spcPts val="0"/>
              </a:spcBef>
              <a:buNone/>
            </a:pPr>
            <a:r>
              <a:t/>
            </a:r>
            <a:endParaRPr sz="2400">
              <a:solidFill>
                <a:schemeClr val="dk1"/>
              </a:solidFill>
            </a:endParaRPr>
          </a:p>
          <a:p>
            <a:pPr indent="0" lvl="0" marL="0" rtl="0">
              <a:lnSpc>
                <a:spcPct val="90000"/>
              </a:lnSpc>
              <a:spcBef>
                <a:spcPts val="0"/>
              </a:spcBef>
              <a:buNone/>
            </a:pPr>
            <a:r>
              <a:t/>
            </a:r>
            <a:endParaRPr sz="2400">
              <a:solidFill>
                <a:schemeClr val="dk1"/>
              </a:solidFill>
            </a:endParaRPr>
          </a:p>
          <a:p>
            <a:pPr indent="469900" lvl="1" rtl="0">
              <a:lnSpc>
                <a:spcPct val="90000"/>
              </a:lnSpc>
              <a:spcBef>
                <a:spcPts val="0"/>
              </a:spcBef>
              <a:buClr>
                <a:srgbClr val="5B9BD5"/>
              </a:buClr>
              <a:buFont typeface="Arial"/>
              <a:buNone/>
            </a:pPr>
            <a:r>
              <a:t/>
            </a:r>
            <a:endParaRPr sz="2400">
              <a:solidFill>
                <a:schemeClr val="dk1"/>
              </a:solidFill>
            </a:endParaRPr>
          </a:p>
          <a:p>
            <a:pPr>
              <a:spcBef>
                <a:spcPts val="0"/>
              </a:spcBef>
              <a:buNone/>
            </a:pPr>
            <a:r>
              <a:t/>
            </a:r>
            <a:endParaRPr sz="24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38350" y="0"/>
            <a:ext cx="5126451" cy="6634226"/>
          </a:xfrm>
          <a:prstGeom prst="rect">
            <a:avLst/>
          </a:prstGeom>
          <a:noFill/>
          <a:ln>
            <a:noFill/>
          </a:ln>
        </p:spPr>
      </p:pic>
      <p:pic>
        <p:nvPicPr>
          <p:cNvPr id="182" name="Shape 182"/>
          <p:cNvPicPr preferRelativeResize="0"/>
          <p:nvPr/>
        </p:nvPicPr>
        <p:blipFill>
          <a:blip r:embed="rId4">
            <a:alphaModFix/>
          </a:blip>
          <a:stretch>
            <a:fillRect/>
          </a:stretch>
        </p:blipFill>
        <p:spPr>
          <a:xfrm>
            <a:off x="4021338" y="255449"/>
            <a:ext cx="5046937" cy="6123325"/>
          </a:xfrm>
          <a:prstGeom prst="rect">
            <a:avLst/>
          </a:prstGeom>
          <a:noFill/>
          <a:ln>
            <a:noFill/>
          </a:ln>
        </p:spPr>
      </p:pic>
      <p:cxnSp>
        <p:nvCxnSpPr>
          <p:cNvPr id="183" name="Shape 183"/>
          <p:cNvCxnSpPr/>
          <p:nvPr/>
        </p:nvCxnSpPr>
        <p:spPr>
          <a:xfrm>
            <a:off x="4124250" y="9450"/>
            <a:ext cx="0" cy="6801300"/>
          </a:xfrm>
          <a:prstGeom prst="straightConnector1">
            <a:avLst/>
          </a:prstGeom>
          <a:noFill/>
          <a:ln cap="flat" cmpd="sng" w="19050">
            <a:solidFill>
              <a:schemeClr val="dk2"/>
            </a:solidFill>
            <a:prstDash val="solid"/>
            <a:round/>
            <a:headEnd len="lg" w="lg" type="none"/>
            <a:tailEnd len="lg" w="lg" type="none"/>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187" name="Shape 187"/>
        <p:cNvGrpSpPr/>
        <p:nvPr/>
      </p:nvGrpSpPr>
      <p:grpSpPr>
        <a:xfrm>
          <a:off x="0" y="0"/>
          <a:ext cx="0" cy="0"/>
          <a:chOff x="0" y="0"/>
          <a:chExt cx="0" cy="0"/>
        </a:xfrm>
      </p:grpSpPr>
      <p:sp>
        <p:nvSpPr>
          <p:cNvPr id="188" name="Shape 188"/>
          <p:cNvSpPr txBox="1"/>
          <p:nvPr>
            <p:ph type="title"/>
          </p:nvPr>
        </p:nvSpPr>
        <p:spPr>
          <a:xfrm>
            <a:off x="609600" y="228600"/>
            <a:ext cx="8153399" cy="990599"/>
          </a:xfrm>
          <a:prstGeom prst="rect">
            <a:avLst/>
          </a:prstGeom>
        </p:spPr>
        <p:txBody>
          <a:bodyPr anchorCtr="0" anchor="ctr" bIns="91425" lIns="91425" rIns="91425" tIns="91425">
            <a:noAutofit/>
          </a:bodyPr>
          <a:lstStyle/>
          <a:p>
            <a:pPr>
              <a:spcBef>
                <a:spcPts val="0"/>
              </a:spcBef>
              <a:buNone/>
            </a:pPr>
            <a:r>
              <a:rPr lang="en-US" sz="3000">
                <a:solidFill>
                  <a:srgbClr val="44546A"/>
                </a:solidFill>
              </a:rPr>
              <a:t>LibGuides, Meetings (Large and Small), Notes</a:t>
            </a:r>
          </a:p>
        </p:txBody>
      </p:sp>
      <p:sp>
        <p:nvSpPr>
          <p:cNvPr id="189" name="Shape 189"/>
          <p:cNvSpPr txBox="1"/>
          <p:nvPr>
            <p:ph idx="1" type="body"/>
          </p:nvPr>
        </p:nvSpPr>
        <p:spPr>
          <a:xfrm>
            <a:off x="1366350" y="1996975"/>
            <a:ext cx="7055100" cy="3324000"/>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Hands-on training, role playing</a:t>
            </a:r>
          </a:p>
          <a:p>
            <a:pPr indent="0" lvl="0" rtl="0">
              <a:lnSpc>
                <a:spcPct val="90000"/>
              </a:lnSpc>
              <a:spcBef>
                <a:spcPts val="0"/>
              </a:spcBef>
              <a:buClr>
                <a:srgbClr val="ED7D31"/>
              </a:buClr>
              <a:buSzPct val="59998"/>
              <a:buFont typeface="Noto Symbol"/>
              <a:buChar char="◻"/>
            </a:pPr>
            <a:r>
              <a:rPr lang="en-US" sz="2900">
                <a:solidFill>
                  <a:schemeClr val="dk1"/>
                </a:solidFill>
              </a:rPr>
              <a:t>LibGuides</a:t>
            </a:r>
          </a:p>
          <a:p>
            <a:pPr indent="0" lvl="0" rtl="0">
              <a:lnSpc>
                <a:spcPct val="90000"/>
              </a:lnSpc>
              <a:spcBef>
                <a:spcPts val="0"/>
              </a:spcBef>
              <a:buClr>
                <a:srgbClr val="ED7D31"/>
              </a:buClr>
              <a:buSzPct val="59998"/>
              <a:buFont typeface="Noto Symbol"/>
              <a:buChar char="◻"/>
            </a:pPr>
            <a:r>
              <a:rPr lang="en-US" sz="2900">
                <a:solidFill>
                  <a:schemeClr val="dk1"/>
                </a:solidFill>
              </a:rPr>
              <a:t>All-staff meetings, get everyone on the same page</a:t>
            </a:r>
          </a:p>
          <a:p>
            <a:pPr indent="0" lvl="0" rtl="0">
              <a:lnSpc>
                <a:spcPct val="90000"/>
              </a:lnSpc>
              <a:spcBef>
                <a:spcPts val="0"/>
              </a:spcBef>
              <a:buClr>
                <a:srgbClr val="ED7D31"/>
              </a:buClr>
              <a:buSzPct val="59998"/>
              <a:buFont typeface="Noto Symbol"/>
              <a:buChar char="◻"/>
            </a:pPr>
            <a:r>
              <a:rPr lang="en-US" sz="2900">
                <a:solidFill>
                  <a:schemeClr val="dk1"/>
                </a:solidFill>
              </a:rPr>
              <a:t>Student manager meetings </a:t>
            </a:r>
          </a:p>
          <a:p>
            <a:pPr indent="101600" lvl="0" rtl="0">
              <a:lnSpc>
                <a:spcPct val="90000"/>
              </a:lnSpc>
              <a:spcBef>
                <a:spcPts val="0"/>
              </a:spcBef>
              <a:buClr>
                <a:srgbClr val="ED7D31"/>
              </a:buClr>
              <a:buFont typeface="Arial"/>
              <a:buNone/>
            </a:pPr>
            <a:r>
              <a:t/>
            </a:r>
            <a:endParaRPr sz="2900">
              <a:solidFill>
                <a:schemeClr val="dk1"/>
              </a:solidFill>
            </a:endParaRPr>
          </a:p>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193" name="Shape 193"/>
        <p:cNvGrpSpPr/>
        <p:nvPr/>
      </p:nvGrpSpPr>
      <p:grpSpPr>
        <a:xfrm>
          <a:off x="0" y="0"/>
          <a:ext cx="0" cy="0"/>
          <a:chOff x="0" y="0"/>
          <a:chExt cx="0" cy="0"/>
        </a:xfrm>
      </p:grpSpPr>
      <p:sp>
        <p:nvSpPr>
          <p:cNvPr id="194" name="Shape 194"/>
          <p:cNvSpPr txBox="1"/>
          <p:nvPr>
            <p:ph type="title"/>
          </p:nvPr>
        </p:nvSpPr>
        <p:spPr>
          <a:xfrm>
            <a:off x="533400" y="273050"/>
            <a:ext cx="8153399" cy="8699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4400">
                <a:solidFill>
                  <a:srgbClr val="44546A"/>
                </a:solidFill>
              </a:rPr>
              <a:t>Remind and Teach Staff</a:t>
            </a:r>
          </a:p>
          <a:p>
            <a:pPr>
              <a:spcBef>
                <a:spcPts val="0"/>
              </a:spcBef>
              <a:buNone/>
            </a:pPr>
            <a:r>
              <a:t/>
            </a:r>
            <a:endParaRPr/>
          </a:p>
        </p:txBody>
      </p:sp>
      <p:sp>
        <p:nvSpPr>
          <p:cNvPr id="195" name="Shape 195"/>
          <p:cNvSpPr txBox="1"/>
          <p:nvPr>
            <p:ph idx="1" type="body"/>
          </p:nvPr>
        </p:nvSpPr>
        <p:spPr>
          <a:xfrm>
            <a:off x="429875" y="2618125"/>
            <a:ext cx="3886200" cy="3581399"/>
          </a:xfrm>
          <a:prstGeom prst="rect">
            <a:avLst/>
          </a:prstGeom>
        </p:spPr>
        <p:txBody>
          <a:bodyPr anchorCtr="0" anchor="t" bIns="91425" lIns="91425" rIns="91425" tIns="91425">
            <a:noAutofit/>
          </a:bodyPr>
          <a:lstStyle/>
          <a:p>
            <a:pPr indent="-320040" lvl="1" marL="777240" rtl="0">
              <a:lnSpc>
                <a:spcPct val="90000"/>
              </a:lnSpc>
              <a:spcBef>
                <a:spcPts val="700"/>
              </a:spcBef>
              <a:buClr>
                <a:srgbClr val="ED7D31"/>
              </a:buClr>
              <a:buSzPct val="59999"/>
              <a:buFont typeface="Noto Symbol"/>
              <a:buChar char="◻"/>
            </a:pPr>
            <a:r>
              <a:rPr lang="en-US" sz="2500">
                <a:solidFill>
                  <a:schemeClr val="dk1"/>
                </a:solidFill>
              </a:rPr>
              <a:t>Are we here for the books? </a:t>
            </a:r>
          </a:p>
          <a:p>
            <a:pPr indent="-320040" lvl="1" marL="777240" rtl="0">
              <a:lnSpc>
                <a:spcPct val="90000"/>
              </a:lnSpc>
              <a:spcBef>
                <a:spcPts val="700"/>
              </a:spcBef>
              <a:buClr>
                <a:srgbClr val="ED7D31"/>
              </a:buClr>
              <a:buSzPct val="59999"/>
              <a:buFont typeface="Noto Symbol"/>
              <a:buChar char="◻"/>
            </a:pPr>
            <a:r>
              <a:rPr lang="en-US" sz="2500">
                <a:solidFill>
                  <a:schemeClr val="dk1"/>
                </a:solidFill>
              </a:rPr>
              <a:t>Are we here for the computers? </a:t>
            </a:r>
          </a:p>
          <a:p>
            <a:pPr indent="-320040" lvl="1" marL="777240">
              <a:lnSpc>
                <a:spcPct val="90000"/>
              </a:lnSpc>
              <a:spcBef>
                <a:spcPts val="700"/>
              </a:spcBef>
              <a:buClr>
                <a:srgbClr val="ED7D31"/>
              </a:buClr>
              <a:buSzPct val="59999"/>
              <a:buFont typeface="Noto Symbol"/>
              <a:buChar char="◻"/>
            </a:pPr>
            <a:r>
              <a:rPr lang="en-US" sz="2500">
                <a:solidFill>
                  <a:schemeClr val="dk1"/>
                </a:solidFill>
              </a:rPr>
              <a:t>Are we here for the databases? </a:t>
            </a:r>
          </a:p>
        </p:txBody>
      </p:sp>
      <p:sp>
        <p:nvSpPr>
          <p:cNvPr id="196" name="Shape 196"/>
          <p:cNvSpPr txBox="1"/>
          <p:nvPr>
            <p:ph idx="2" type="body"/>
          </p:nvPr>
        </p:nvSpPr>
        <p:spPr>
          <a:xfrm>
            <a:off x="4800600" y="2618125"/>
            <a:ext cx="3886200" cy="3581399"/>
          </a:xfrm>
          <a:prstGeom prst="rect">
            <a:avLst/>
          </a:prstGeom>
        </p:spPr>
        <p:txBody>
          <a:bodyPr anchorCtr="0" anchor="t" bIns="91425" lIns="91425" rIns="91425" tIns="91425">
            <a:noAutofit/>
          </a:bodyPr>
          <a:lstStyle/>
          <a:p>
            <a:pPr rtl="0">
              <a:spcBef>
                <a:spcPts val="0"/>
              </a:spcBef>
              <a:buNone/>
            </a:pPr>
            <a:r>
              <a:t/>
            </a:r>
            <a:endParaRPr sz="2900">
              <a:solidFill>
                <a:schemeClr val="dk1"/>
              </a:solidFill>
            </a:endParaRPr>
          </a:p>
          <a:p>
            <a:pPr rtl="0">
              <a:spcBef>
                <a:spcPts val="0"/>
              </a:spcBef>
              <a:buNone/>
            </a:pPr>
            <a:r>
              <a:rPr lang="en-US" sz="2900">
                <a:solidFill>
                  <a:schemeClr val="dk1"/>
                </a:solidFill>
              </a:rPr>
              <a:t>I say we are here for   the PEOPLE!</a:t>
            </a:r>
          </a:p>
        </p:txBody>
      </p:sp>
      <p:sp>
        <p:nvSpPr>
          <p:cNvPr id="197" name="Shape 197"/>
          <p:cNvSpPr txBox="1"/>
          <p:nvPr>
            <p:ph idx="3" type="body"/>
          </p:nvPr>
        </p:nvSpPr>
        <p:spPr>
          <a:xfrm>
            <a:off x="609600" y="1752600"/>
            <a:ext cx="7667399" cy="640200"/>
          </a:xfrm>
          <a:prstGeom prst="rect">
            <a:avLst/>
          </a:prstGeom>
        </p:spPr>
        <p:txBody>
          <a:bodyPr anchorCtr="0" anchor="ctr" bIns="91425" lIns="91425" rIns="91425" tIns="91425">
            <a:noAutofit/>
          </a:bodyPr>
          <a:lstStyle/>
          <a:p>
            <a:pPr>
              <a:spcBef>
                <a:spcPts val="0"/>
              </a:spcBef>
              <a:buNone/>
            </a:pPr>
            <a:r>
              <a:rPr lang="en-US" sz="2900">
                <a:solidFill>
                  <a:srgbClr val="F3F3F3"/>
                </a:solidFill>
              </a:rPr>
              <a:t>          As employees, why are we here?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201" name="Shape 201"/>
        <p:cNvGrpSpPr/>
        <p:nvPr/>
      </p:nvGrpSpPr>
      <p:grpSpPr>
        <a:xfrm>
          <a:off x="0" y="0"/>
          <a:ext cx="0" cy="0"/>
          <a:chOff x="0" y="0"/>
          <a:chExt cx="0" cy="0"/>
        </a:xfrm>
      </p:grpSpPr>
      <p:sp>
        <p:nvSpPr>
          <p:cNvPr id="202" name="Shape 202"/>
          <p:cNvSpPr txBox="1"/>
          <p:nvPr>
            <p:ph type="title"/>
          </p:nvPr>
        </p:nvSpPr>
        <p:spPr>
          <a:xfrm>
            <a:off x="533400" y="273050"/>
            <a:ext cx="8153399" cy="869999"/>
          </a:xfrm>
          <a:prstGeom prst="rect">
            <a:avLst/>
          </a:prstGeom>
        </p:spPr>
        <p:txBody>
          <a:bodyPr anchorCtr="0" anchor="ctr" bIns="91425" lIns="91425" rIns="91425" tIns="91425">
            <a:noAutofit/>
          </a:bodyPr>
          <a:lstStyle/>
          <a:p>
            <a:pPr>
              <a:spcBef>
                <a:spcPts val="0"/>
              </a:spcBef>
              <a:buNone/>
            </a:pPr>
            <a:r>
              <a:rPr lang="en-US" sz="4400">
                <a:solidFill>
                  <a:srgbClr val="44546A"/>
                </a:solidFill>
              </a:rPr>
              <a:t>Most Importantly….</a:t>
            </a:r>
          </a:p>
        </p:txBody>
      </p:sp>
      <p:sp>
        <p:nvSpPr>
          <p:cNvPr id="203" name="Shape 203"/>
          <p:cNvSpPr txBox="1"/>
          <p:nvPr>
            <p:ph idx="2" type="title"/>
          </p:nvPr>
        </p:nvSpPr>
        <p:spPr>
          <a:xfrm>
            <a:off x="533400" y="1752375"/>
            <a:ext cx="8153399" cy="869999"/>
          </a:xfrm>
          <a:prstGeom prst="rect">
            <a:avLst/>
          </a:prstGeom>
        </p:spPr>
        <p:txBody>
          <a:bodyPr anchorCtr="0" anchor="ctr" bIns="91425" lIns="91425" rIns="91425" tIns="91425">
            <a:noAutofit/>
          </a:bodyPr>
          <a:lstStyle/>
          <a:p>
            <a:pPr lvl="0" rtl="0">
              <a:spcBef>
                <a:spcPts val="0"/>
              </a:spcBef>
              <a:buNone/>
            </a:pPr>
            <a:r>
              <a:rPr lang="en-US" sz="4400">
                <a:solidFill>
                  <a:srgbClr val="44546A"/>
                </a:solidFill>
              </a:rPr>
              <a:t>                 ...Lead By Example</a:t>
            </a:r>
          </a:p>
        </p:txBody>
      </p:sp>
      <p:sp>
        <p:nvSpPr>
          <p:cNvPr id="204" name="Shape 204"/>
          <p:cNvSpPr txBox="1"/>
          <p:nvPr/>
        </p:nvSpPr>
        <p:spPr>
          <a:xfrm>
            <a:off x="533400" y="2915025"/>
            <a:ext cx="8153399" cy="2599799"/>
          </a:xfrm>
          <a:prstGeom prst="rect">
            <a:avLst/>
          </a:prstGeom>
          <a:noFill/>
          <a:ln>
            <a:noFill/>
          </a:ln>
        </p:spPr>
        <p:txBody>
          <a:bodyPr anchorCtr="0" anchor="t" bIns="45700" lIns="91425" rIns="91425" tIns="45700">
            <a:noAutofit/>
          </a:bodyPr>
          <a:lstStyle/>
          <a:p>
            <a:pPr indent="-361951" lvl="0" marL="320040" rtl="0">
              <a:lnSpc>
                <a:spcPct val="90000"/>
              </a:lnSpc>
              <a:spcBef>
                <a:spcPts val="0"/>
              </a:spcBef>
              <a:buClr>
                <a:srgbClr val="ED7D31"/>
              </a:buClr>
              <a:buSzPct val="100000"/>
              <a:buFont typeface="Arial"/>
              <a:buChar char="◻"/>
            </a:pPr>
            <a:r>
              <a:rPr lang="en-US" sz="2400">
                <a:solidFill>
                  <a:srgbClr val="000000"/>
                </a:solidFill>
              </a:rPr>
              <a:t>If you want your student</a:t>
            </a:r>
            <a:r>
              <a:rPr lang="en-US" sz="2400"/>
              <a:t> employees</a:t>
            </a:r>
            <a:r>
              <a:rPr lang="en-US" sz="2400">
                <a:solidFill>
                  <a:srgbClr val="000000"/>
                </a:solidFill>
              </a:rPr>
              <a:t> to value certain tasks or value customer service, YOU must demonstrate those same values. </a:t>
            </a:r>
          </a:p>
          <a:p>
            <a:pPr lvl="0" rtl="0">
              <a:lnSpc>
                <a:spcPct val="90000"/>
              </a:lnSpc>
              <a:spcBef>
                <a:spcPts val="0"/>
              </a:spcBef>
              <a:buNone/>
            </a:pPr>
            <a:r>
              <a:t/>
            </a:r>
            <a:endParaRPr sz="2400"/>
          </a:p>
          <a:p>
            <a:pPr indent="-361951" lvl="0" marL="320040" rtl="0">
              <a:lnSpc>
                <a:spcPct val="90000"/>
              </a:lnSpc>
              <a:spcBef>
                <a:spcPts val="0"/>
              </a:spcBef>
              <a:buClr>
                <a:srgbClr val="ED7D31"/>
              </a:buClr>
              <a:buSzPct val="100000"/>
              <a:buFont typeface="Arial"/>
              <a:buChar char="◻"/>
            </a:pPr>
            <a:r>
              <a:rPr lang="en-US" sz="2400"/>
              <a:t>In our case, </a:t>
            </a:r>
            <a:r>
              <a:rPr lang="en-US" sz="2400">
                <a:solidFill>
                  <a:srgbClr val="000000"/>
                </a:solidFill>
              </a:rPr>
              <a:t>Student </a:t>
            </a:r>
            <a:r>
              <a:rPr lang="en-US" sz="2400"/>
              <a:t>Managers</a:t>
            </a:r>
            <a:r>
              <a:rPr lang="en-US" sz="2400">
                <a:solidFill>
                  <a:srgbClr val="000000"/>
                </a:solidFill>
              </a:rPr>
              <a:t> must also lead by example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208" name="Shape 208"/>
        <p:cNvGrpSpPr/>
        <p:nvPr/>
      </p:nvGrpSpPr>
      <p:grpSpPr>
        <a:xfrm>
          <a:off x="0" y="0"/>
          <a:ext cx="0" cy="0"/>
          <a:chOff x="0" y="0"/>
          <a:chExt cx="0" cy="0"/>
        </a:xfrm>
      </p:grpSpPr>
      <p:sp>
        <p:nvSpPr>
          <p:cNvPr id="209" name="Shape 209"/>
          <p:cNvSpPr txBox="1"/>
          <p:nvPr>
            <p:ph type="title"/>
          </p:nvPr>
        </p:nvSpPr>
        <p:spPr>
          <a:xfrm>
            <a:off x="1371600" y="1600200"/>
            <a:ext cx="7619999" cy="9905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4400">
                <a:solidFill>
                  <a:srgbClr val="C9DAF8"/>
                </a:solidFill>
              </a:rPr>
              <a:t>Follow-Up and Accountability</a:t>
            </a:r>
          </a:p>
          <a:p>
            <a:pPr>
              <a:spcBef>
                <a:spcPts val="0"/>
              </a:spcBef>
              <a:buNone/>
            </a:pPr>
            <a:r>
              <a:t/>
            </a:r>
            <a:endParaRPr/>
          </a:p>
        </p:txBody>
      </p:sp>
      <p:sp>
        <p:nvSpPr>
          <p:cNvPr id="210" name="Shape 210"/>
          <p:cNvSpPr txBox="1"/>
          <p:nvPr>
            <p:ph idx="1" type="body"/>
          </p:nvPr>
        </p:nvSpPr>
        <p:spPr>
          <a:xfrm>
            <a:off x="1371600" y="2743200"/>
            <a:ext cx="7123199" cy="3365999"/>
          </a:xfrm>
          <a:prstGeom prst="rect">
            <a:avLst/>
          </a:prstGeom>
        </p:spPr>
        <p:txBody>
          <a:bodyPr anchorCtr="0" anchor="t" bIns="91425" lIns="91425" rIns="91425" tIns="91425">
            <a:noAutofit/>
          </a:bodyPr>
          <a:lstStyle/>
          <a:p>
            <a:pPr indent="-320039" lvl="0" marL="320040" rtl="0">
              <a:lnSpc>
                <a:spcPct val="90000"/>
              </a:lnSpc>
              <a:spcBef>
                <a:spcPts val="0"/>
              </a:spcBef>
              <a:buClr>
                <a:srgbClr val="ED7D31"/>
              </a:buClr>
              <a:buSzPct val="59998"/>
              <a:buFont typeface="Arial"/>
              <a:buChar char="◻"/>
            </a:pPr>
            <a:r>
              <a:rPr lang="en-US" sz="2900">
                <a:solidFill>
                  <a:schemeClr val="dk1"/>
                </a:solidFill>
              </a:rPr>
              <a:t>Check in with your student employees to see how they are doing and how are they feeling. </a:t>
            </a:r>
          </a:p>
          <a:p>
            <a:pPr indent="-320039" lvl="0" marL="320040" rtl="0">
              <a:lnSpc>
                <a:spcPct val="90000"/>
              </a:lnSpc>
              <a:spcBef>
                <a:spcPts val="0"/>
              </a:spcBef>
              <a:buClr>
                <a:srgbClr val="ED7D31"/>
              </a:buClr>
              <a:buSzPct val="59998"/>
              <a:buFont typeface="Arial"/>
              <a:buChar char="◻"/>
            </a:pPr>
            <a:r>
              <a:rPr lang="en-US" sz="2900">
                <a:solidFill>
                  <a:schemeClr val="dk1"/>
                </a:solidFill>
              </a:rPr>
              <a:t>Verify the checklist or tasks are being completed.</a:t>
            </a:r>
          </a:p>
          <a:p>
            <a:pPr indent="-320039" lvl="0" marL="320040">
              <a:lnSpc>
                <a:spcPct val="90000"/>
              </a:lnSpc>
              <a:spcBef>
                <a:spcPts val="0"/>
              </a:spcBef>
              <a:buClr>
                <a:srgbClr val="ED7D31"/>
              </a:buClr>
              <a:buSzPct val="59998"/>
              <a:buFont typeface="Arial"/>
              <a:buChar char="◻"/>
            </a:pPr>
            <a:r>
              <a:rPr lang="en-US" sz="2900">
                <a:solidFill>
                  <a:schemeClr val="dk1"/>
                </a:solidFill>
              </a:rPr>
              <a:t>Test carts for shelving are an easy example.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EC5F7"/>
        </a:solidFill>
      </p:bgPr>
    </p:bg>
    <p:spTree>
      <p:nvGrpSpPr>
        <p:cNvPr id="100" name="Shape 100"/>
        <p:cNvGrpSpPr/>
        <p:nvPr/>
      </p:nvGrpSpPr>
      <p:grpSpPr>
        <a:xfrm>
          <a:off x="0" y="0"/>
          <a:ext cx="0" cy="0"/>
          <a:chOff x="0" y="0"/>
          <a:chExt cx="0" cy="0"/>
        </a:xfrm>
      </p:grpSpPr>
      <p:sp>
        <p:nvSpPr>
          <p:cNvPr id="101" name="Shape 101"/>
          <p:cNvSpPr/>
          <p:nvPr/>
        </p:nvSpPr>
        <p:spPr>
          <a:xfrm>
            <a:off x="762000" y="838200"/>
            <a:ext cx="8077199" cy="5016757"/>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baseline="0" i="0" lang="en-US" sz="4000" u="none" cap="none" strike="noStrike">
                <a:solidFill>
                  <a:schemeClr val="dk1"/>
                </a:solidFill>
                <a:latin typeface="Arial"/>
                <a:ea typeface="Arial"/>
                <a:cs typeface="Arial"/>
                <a:sym typeface="Arial"/>
              </a:rPr>
              <a:t>“Volunteering is the ultimate exercise in democracy. You vote in elections once a year, but when you volunteer you vote every day about the kind of community you want to live in.”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B5394"/>
        </a:solidFill>
      </p:bgPr>
    </p:bg>
    <p:spTree>
      <p:nvGrpSpPr>
        <p:cNvPr id="214" name="Shape 214"/>
        <p:cNvGrpSpPr/>
        <p:nvPr/>
      </p:nvGrpSpPr>
      <p:grpSpPr>
        <a:xfrm>
          <a:off x="0" y="0"/>
          <a:ext cx="0" cy="0"/>
          <a:chOff x="0" y="0"/>
          <a:chExt cx="0" cy="0"/>
        </a:xfrm>
      </p:grpSpPr>
      <p:sp>
        <p:nvSpPr>
          <p:cNvPr id="215" name="Shape 215"/>
          <p:cNvSpPr txBox="1"/>
          <p:nvPr/>
        </p:nvSpPr>
        <p:spPr>
          <a:xfrm>
            <a:off x="381000" y="1905000"/>
            <a:ext cx="84582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1" lang="en-US" sz="12000" u="none" cap="none" strike="noStrike">
                <a:solidFill>
                  <a:srgbClr val="FFCC66"/>
                </a:solidFill>
                <a:latin typeface="Batang"/>
                <a:ea typeface="Batang"/>
                <a:cs typeface="Batang"/>
                <a:sym typeface="Batang"/>
              </a:rPr>
              <a:t>Motivating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Most Importantly…</a:t>
            </a:r>
          </a:p>
        </p:txBody>
      </p:sp>
      <p:sp>
        <p:nvSpPr>
          <p:cNvPr id="221" name="Shape 221"/>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60000"/>
              <a:buFont typeface="Noto Symbol"/>
              <a:buChar char="◻"/>
            </a:pPr>
            <a:r>
              <a:rPr b="0" baseline="0" i="0" lang="en-US" sz="6000" u="none" cap="none" strike="noStrike">
                <a:solidFill>
                  <a:schemeClr val="dk1"/>
                </a:solidFill>
                <a:latin typeface="Arial"/>
                <a:ea typeface="Arial"/>
                <a:cs typeface="Arial"/>
                <a:sym typeface="Arial"/>
              </a:rPr>
              <a:t>Gratitude!</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Tell volunteers how much you appreciate their time</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Encourage through praise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Other ways to motivate</a:t>
            </a:r>
          </a:p>
        </p:txBody>
      </p:sp>
      <p:sp>
        <p:nvSpPr>
          <p:cNvPr id="227" name="Shape 227"/>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Set a goal for volunteers to reach</a:t>
            </a: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pic>
        <p:nvPicPr>
          <p:cNvPr id="228" name="Shape 228"/>
          <p:cNvPicPr preferRelativeResize="0"/>
          <p:nvPr/>
        </p:nvPicPr>
        <p:blipFill rotWithShape="1">
          <a:blip r:embed="rId3">
            <a:alphaModFix/>
          </a:blip>
          <a:srcRect b="0" l="0" r="0" t="0"/>
          <a:stretch/>
        </p:blipFill>
        <p:spPr>
          <a:xfrm rot="5400000">
            <a:off x="4358500" y="2698674"/>
            <a:ext cx="4656299" cy="3492300"/>
          </a:xfrm>
          <a:prstGeom prst="rect">
            <a:avLst/>
          </a:prstGeom>
          <a:noFill/>
          <a:ln>
            <a:noFill/>
          </a:ln>
        </p:spPr>
      </p:pic>
      <p:pic>
        <p:nvPicPr>
          <p:cNvPr id="229" name="Shape 229"/>
          <p:cNvPicPr preferRelativeResize="0"/>
          <p:nvPr/>
        </p:nvPicPr>
        <p:blipFill rotWithShape="1">
          <a:blip r:embed="rId4">
            <a:alphaModFix/>
          </a:blip>
          <a:srcRect b="0" l="0" r="0" t="0"/>
          <a:stretch/>
        </p:blipFill>
        <p:spPr>
          <a:xfrm rot="5400000">
            <a:off x="171449" y="2724150"/>
            <a:ext cx="4724400" cy="35433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Award Winning Volunteers</a:t>
            </a:r>
          </a:p>
        </p:txBody>
      </p:sp>
      <p:sp>
        <p:nvSpPr>
          <p:cNvPr id="235" name="Shape 235"/>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209550" lvl="0" marL="320040" marR="0" rtl="0" algn="l">
              <a:spcBef>
                <a:spcPts val="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pic>
        <p:nvPicPr>
          <p:cNvPr id="236" name="Shape 236"/>
          <p:cNvPicPr preferRelativeResize="0"/>
          <p:nvPr/>
        </p:nvPicPr>
        <p:blipFill rotWithShape="1">
          <a:blip r:embed="rId3">
            <a:alphaModFix/>
          </a:blip>
          <a:srcRect b="0" l="0" r="0" t="0"/>
          <a:stretch/>
        </p:blipFill>
        <p:spPr>
          <a:xfrm>
            <a:off x="1727200" y="1581150"/>
            <a:ext cx="6223000" cy="46672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The Way to a Volunteer’s Heart….</a:t>
            </a:r>
          </a:p>
        </p:txBody>
      </p:sp>
      <p:sp>
        <p:nvSpPr>
          <p:cNvPr id="242" name="Shape 242"/>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FOOD!</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Plan luncheons with the goal of volunteer appreciation</a:t>
            </a: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pic>
        <p:nvPicPr>
          <p:cNvPr id="243" name="Shape 243"/>
          <p:cNvPicPr preferRelativeResize="0"/>
          <p:nvPr/>
        </p:nvPicPr>
        <p:blipFill rotWithShape="1">
          <a:blip r:embed="rId3">
            <a:alphaModFix/>
          </a:blip>
          <a:srcRect b="7987" l="7895" r="9210" t="10147"/>
          <a:stretch/>
        </p:blipFill>
        <p:spPr>
          <a:xfrm>
            <a:off x="1905000" y="3188305"/>
            <a:ext cx="5638800" cy="366969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247" name="Shape 247"/>
        <p:cNvGrpSpPr/>
        <p:nvPr/>
      </p:nvGrpSpPr>
      <p:grpSpPr>
        <a:xfrm>
          <a:off x="0" y="0"/>
          <a:ext cx="0" cy="0"/>
          <a:chOff x="0" y="0"/>
          <a:chExt cx="0" cy="0"/>
        </a:xfrm>
      </p:grpSpPr>
      <p:sp>
        <p:nvSpPr>
          <p:cNvPr id="248" name="Shape 248"/>
          <p:cNvSpPr txBox="1"/>
          <p:nvPr>
            <p:ph type="title"/>
          </p:nvPr>
        </p:nvSpPr>
        <p:spPr>
          <a:xfrm>
            <a:off x="612647" y="228600"/>
            <a:ext cx="8153399" cy="9905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3600">
                <a:solidFill>
                  <a:srgbClr val="44546A"/>
                </a:solidFill>
              </a:rPr>
              <a:t>Motivation - Why Are They Working?</a:t>
            </a:r>
          </a:p>
          <a:p>
            <a:pPr>
              <a:spcBef>
                <a:spcPts val="0"/>
              </a:spcBef>
              <a:buNone/>
            </a:pPr>
            <a:r>
              <a:t/>
            </a:r>
            <a:endParaRPr/>
          </a:p>
        </p:txBody>
      </p:sp>
      <p:sp>
        <p:nvSpPr>
          <p:cNvPr id="249" name="Shape 249"/>
          <p:cNvSpPr txBox="1"/>
          <p:nvPr>
            <p:ph idx="1" type="body"/>
          </p:nvPr>
        </p:nvSpPr>
        <p:spPr>
          <a:xfrm>
            <a:off x="612647" y="1600200"/>
            <a:ext cx="8153399" cy="4495800"/>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Help pay their college expense. </a:t>
            </a:r>
          </a:p>
          <a:p>
            <a:pPr indent="0" lvl="0" rtl="0">
              <a:lnSpc>
                <a:spcPct val="90000"/>
              </a:lnSpc>
              <a:spcBef>
                <a:spcPts val="0"/>
              </a:spcBef>
              <a:buClr>
                <a:srgbClr val="ED7D31"/>
              </a:buClr>
              <a:buSzPct val="59998"/>
              <a:buFont typeface="Noto Symbol"/>
              <a:buChar char="◻"/>
            </a:pPr>
            <a:r>
              <a:rPr lang="en-US" sz="2900">
                <a:solidFill>
                  <a:schemeClr val="dk1"/>
                </a:solidFill>
              </a:rPr>
              <a:t>Help to pay for living expenses </a:t>
            </a:r>
          </a:p>
          <a:p>
            <a:pPr indent="0" lvl="0" rtl="0">
              <a:lnSpc>
                <a:spcPct val="90000"/>
              </a:lnSpc>
              <a:spcBef>
                <a:spcPts val="0"/>
              </a:spcBef>
              <a:buClr>
                <a:srgbClr val="ED7D31"/>
              </a:buClr>
              <a:buSzPct val="59998"/>
              <a:buFont typeface="Noto Symbol"/>
              <a:buChar char="◻"/>
            </a:pPr>
            <a:r>
              <a:rPr lang="en-US" sz="2900">
                <a:solidFill>
                  <a:schemeClr val="dk1"/>
                </a:solidFill>
              </a:rPr>
              <a:t>Extra spending money </a:t>
            </a:r>
          </a:p>
          <a:p>
            <a:pPr indent="0" lvl="0" rtl="0">
              <a:lnSpc>
                <a:spcPct val="90000"/>
              </a:lnSpc>
              <a:spcBef>
                <a:spcPts val="0"/>
              </a:spcBef>
              <a:buClr>
                <a:srgbClr val="ED7D31"/>
              </a:buClr>
              <a:buSzPct val="59998"/>
              <a:buFont typeface="Noto Symbol"/>
              <a:buChar char="◻"/>
            </a:pPr>
            <a:r>
              <a:rPr lang="en-US" sz="2900">
                <a:solidFill>
                  <a:schemeClr val="dk1"/>
                </a:solidFill>
              </a:rPr>
              <a:t>Help pay their parents or families back</a:t>
            </a:r>
          </a:p>
          <a:p>
            <a:pPr indent="0" lvl="0" rtl="0">
              <a:lnSpc>
                <a:spcPct val="90000"/>
              </a:lnSpc>
              <a:spcBef>
                <a:spcPts val="0"/>
              </a:spcBef>
              <a:buClr>
                <a:srgbClr val="ED7D31"/>
              </a:buClr>
              <a:buSzPct val="59998"/>
              <a:buFont typeface="Noto Symbol"/>
              <a:buChar char="◻"/>
            </a:pPr>
            <a:r>
              <a:rPr lang="en-US" sz="2900">
                <a:solidFill>
                  <a:schemeClr val="dk1"/>
                </a:solidFill>
              </a:rPr>
              <a:t>Gain work experience</a:t>
            </a:r>
          </a:p>
          <a:p>
            <a:pPr indent="0" lvl="0" rtl="0">
              <a:lnSpc>
                <a:spcPct val="90000"/>
              </a:lnSpc>
              <a:spcBef>
                <a:spcPts val="0"/>
              </a:spcBef>
              <a:buClr>
                <a:srgbClr val="ED7D31"/>
              </a:buClr>
              <a:buSzPct val="59998"/>
              <a:buFont typeface="Noto Symbol"/>
              <a:buChar char="◻"/>
            </a:pPr>
            <a:r>
              <a:rPr lang="en-US" sz="2900">
                <a:solidFill>
                  <a:schemeClr val="dk1"/>
                </a:solidFill>
              </a:rPr>
              <a:t>Understand how a library works (at least that’s what they put on their applications)</a:t>
            </a:r>
          </a:p>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253" name="Shape 253"/>
        <p:cNvGrpSpPr/>
        <p:nvPr/>
      </p:nvGrpSpPr>
      <p:grpSpPr>
        <a:xfrm>
          <a:off x="0" y="0"/>
          <a:ext cx="0" cy="0"/>
          <a:chOff x="0" y="0"/>
          <a:chExt cx="0" cy="0"/>
        </a:xfrm>
      </p:grpSpPr>
      <p:sp>
        <p:nvSpPr>
          <p:cNvPr id="254" name="Shape 254"/>
          <p:cNvSpPr txBox="1"/>
          <p:nvPr>
            <p:ph type="title"/>
          </p:nvPr>
        </p:nvSpPr>
        <p:spPr>
          <a:xfrm>
            <a:off x="612650" y="420425"/>
            <a:ext cx="8153399" cy="798600"/>
          </a:xfrm>
          <a:prstGeom prst="rect">
            <a:avLst/>
          </a:prstGeom>
        </p:spPr>
        <p:txBody>
          <a:bodyPr anchorCtr="0" anchor="ctr" bIns="91425" lIns="91425" rIns="91425" tIns="91425">
            <a:noAutofit/>
          </a:bodyPr>
          <a:lstStyle/>
          <a:p>
            <a:pPr lvl="0" rtl="0">
              <a:lnSpc>
                <a:spcPct val="90000"/>
              </a:lnSpc>
              <a:spcBef>
                <a:spcPts val="0"/>
              </a:spcBef>
              <a:buNone/>
            </a:pPr>
            <a:r>
              <a:rPr lang="en-US" sz="3600">
                <a:solidFill>
                  <a:srgbClr val="44546A"/>
                </a:solidFill>
              </a:rPr>
              <a:t>Motivation Once They Have a Job</a:t>
            </a:r>
          </a:p>
          <a:p>
            <a:pPr lvl="0" rtl="0">
              <a:spcBef>
                <a:spcPts val="0"/>
              </a:spcBef>
              <a:buNone/>
            </a:pPr>
            <a:r>
              <a:t/>
            </a:r>
            <a:endParaRPr/>
          </a:p>
        </p:txBody>
      </p:sp>
      <p:sp>
        <p:nvSpPr>
          <p:cNvPr id="255" name="Shape 255"/>
          <p:cNvSpPr txBox="1"/>
          <p:nvPr>
            <p:ph idx="1" type="body"/>
          </p:nvPr>
        </p:nvSpPr>
        <p:spPr>
          <a:xfrm>
            <a:off x="612647" y="1600200"/>
            <a:ext cx="8153399" cy="4495800"/>
          </a:xfrm>
          <a:prstGeom prst="rect">
            <a:avLst/>
          </a:prstGeom>
        </p:spPr>
        <p:txBody>
          <a:bodyPr anchorCtr="0" anchor="t" bIns="91425" lIns="91425" rIns="91425" tIns="91425">
            <a:noAutofit/>
          </a:bodyPr>
          <a:lstStyle/>
          <a:p>
            <a:pPr indent="110488" lvl="0" rtl="0">
              <a:lnSpc>
                <a:spcPct val="90000"/>
              </a:lnSpc>
              <a:spcBef>
                <a:spcPts val="0"/>
              </a:spcBef>
              <a:buClr>
                <a:srgbClr val="000000"/>
              </a:buClr>
              <a:buFont typeface="Arial"/>
              <a:buNone/>
            </a:pPr>
            <a:r>
              <a:t/>
            </a:r>
            <a:endParaRPr sz="2900">
              <a:solidFill>
                <a:schemeClr val="dk1"/>
              </a:solidFill>
            </a:endParaRPr>
          </a:p>
          <a:p>
            <a:pPr indent="0" lvl="0" rtl="0">
              <a:lnSpc>
                <a:spcPct val="90000"/>
              </a:lnSpc>
              <a:spcBef>
                <a:spcPts val="0"/>
              </a:spcBef>
              <a:buClr>
                <a:srgbClr val="ED7D31"/>
              </a:buClr>
              <a:buSzPct val="59998"/>
              <a:buFont typeface="Noto Symbol"/>
              <a:buChar char="◻"/>
            </a:pPr>
            <a:r>
              <a:rPr lang="en-US" sz="2900">
                <a:solidFill>
                  <a:schemeClr val="dk1"/>
                </a:solidFill>
              </a:rPr>
              <a:t>Self-motivation</a:t>
            </a:r>
          </a:p>
          <a:p>
            <a:pPr indent="0" lvl="0" rtl="0">
              <a:lnSpc>
                <a:spcPct val="90000"/>
              </a:lnSpc>
              <a:spcBef>
                <a:spcPts val="0"/>
              </a:spcBef>
              <a:buClr>
                <a:srgbClr val="ED7D31"/>
              </a:buClr>
              <a:buSzPct val="59998"/>
              <a:buFont typeface="Noto Symbol"/>
              <a:buChar char="◻"/>
            </a:pPr>
            <a:r>
              <a:rPr lang="en-US" sz="2900">
                <a:solidFill>
                  <a:schemeClr val="dk1"/>
                </a:solidFill>
              </a:rPr>
              <a:t>Teamwork/respect of other staff</a:t>
            </a:r>
          </a:p>
          <a:p>
            <a:pPr indent="0" lvl="0" rtl="0">
              <a:lnSpc>
                <a:spcPct val="90000"/>
              </a:lnSpc>
              <a:spcBef>
                <a:spcPts val="0"/>
              </a:spcBef>
              <a:buClr>
                <a:srgbClr val="ED7D31"/>
              </a:buClr>
              <a:buSzPct val="59998"/>
              <a:buFont typeface="Noto Symbol"/>
              <a:buChar char="◻"/>
            </a:pPr>
            <a:r>
              <a:rPr lang="en-US" sz="2900">
                <a:solidFill>
                  <a:schemeClr val="dk1"/>
                </a:solidFill>
              </a:rPr>
              <a:t>To be appreciated</a:t>
            </a:r>
          </a:p>
          <a:p>
            <a:pPr indent="0" lvl="0" rtl="0">
              <a:lnSpc>
                <a:spcPct val="90000"/>
              </a:lnSpc>
              <a:spcBef>
                <a:spcPts val="0"/>
              </a:spcBef>
              <a:buClr>
                <a:srgbClr val="ED7D31"/>
              </a:buClr>
              <a:buSzPct val="59998"/>
              <a:buFont typeface="Noto Symbol"/>
              <a:buChar char="◻"/>
            </a:pPr>
            <a:r>
              <a:rPr lang="en-US" sz="2900">
                <a:solidFill>
                  <a:schemeClr val="dk1"/>
                </a:solidFill>
              </a:rPr>
              <a:t>Evaluation</a:t>
            </a:r>
          </a:p>
          <a:p>
            <a:pPr indent="0" lvl="0" rtl="0">
              <a:lnSpc>
                <a:spcPct val="90000"/>
              </a:lnSpc>
              <a:spcBef>
                <a:spcPts val="0"/>
              </a:spcBef>
              <a:buClr>
                <a:srgbClr val="ED7D31"/>
              </a:buClr>
              <a:buSzPct val="59998"/>
              <a:buFont typeface="Noto Symbol"/>
              <a:buChar char="◻"/>
            </a:pPr>
            <a:r>
              <a:rPr lang="en-US" sz="2900">
                <a:solidFill>
                  <a:schemeClr val="dk1"/>
                </a:solidFill>
              </a:rPr>
              <a:t>Resume-building</a:t>
            </a:r>
          </a:p>
          <a:p>
            <a:pPr indent="0" lvl="0" rtl="0">
              <a:lnSpc>
                <a:spcPct val="90000"/>
              </a:lnSpc>
              <a:spcBef>
                <a:spcPts val="0"/>
              </a:spcBef>
              <a:buClr>
                <a:srgbClr val="ED7D31"/>
              </a:buClr>
              <a:buSzPct val="59998"/>
              <a:buFont typeface="Noto Symbol"/>
              <a:buChar char="◻"/>
            </a:pPr>
            <a:r>
              <a:rPr lang="en-US" sz="2900">
                <a:solidFill>
                  <a:schemeClr val="dk1"/>
                </a:solidFill>
              </a:rPr>
              <a:t>Recommendation for future employment </a:t>
            </a:r>
          </a:p>
          <a:p>
            <a:pPr indent="0" lvl="0" marL="0" rtl="0">
              <a:lnSpc>
                <a:spcPct val="90000"/>
              </a:lnSpc>
              <a:spcBef>
                <a:spcPts val="0"/>
              </a:spcBef>
              <a:buNone/>
            </a:pPr>
            <a:r>
              <a:t/>
            </a:r>
            <a:endParaRPr sz="2900">
              <a:solidFill>
                <a:schemeClr val="dk1"/>
              </a:solidFill>
            </a:endParaRPr>
          </a:p>
          <a:p>
            <a:pPr lvl="0" rt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B5394"/>
        </a:solidFill>
      </p:bgPr>
    </p:bg>
    <p:spTree>
      <p:nvGrpSpPr>
        <p:cNvPr id="259" name="Shape 259"/>
        <p:cNvGrpSpPr/>
        <p:nvPr/>
      </p:nvGrpSpPr>
      <p:grpSpPr>
        <a:xfrm>
          <a:off x="0" y="0"/>
          <a:ext cx="0" cy="0"/>
          <a:chOff x="0" y="0"/>
          <a:chExt cx="0" cy="0"/>
        </a:xfrm>
      </p:grpSpPr>
      <p:sp>
        <p:nvSpPr>
          <p:cNvPr id="260" name="Shape 260"/>
          <p:cNvSpPr txBox="1"/>
          <p:nvPr/>
        </p:nvSpPr>
        <p:spPr>
          <a:xfrm>
            <a:off x="1066800" y="1828800"/>
            <a:ext cx="72390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1" lang="en-US" sz="12000" u="none" cap="none" strike="noStrike">
                <a:solidFill>
                  <a:srgbClr val="FFCC66"/>
                </a:solidFill>
                <a:latin typeface="Batang"/>
                <a:ea typeface="Batang"/>
                <a:cs typeface="Batang"/>
                <a:sym typeface="Batang"/>
              </a:rPr>
              <a:t>Engaging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Engaging Volunteers</a:t>
            </a:r>
          </a:p>
        </p:txBody>
      </p:sp>
      <p:sp>
        <p:nvSpPr>
          <p:cNvPr id="266" name="Shape 266"/>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Develop relationships with volunteers</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Learn their name</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Get to know their interests, hobbies, favorite book</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You may have something in common!</a:t>
            </a:r>
          </a:p>
          <a:p>
            <a:pPr indent="-168910" lvl="1" marL="640080" marR="0" rtl="0" algn="l">
              <a:spcBef>
                <a:spcPts val="550"/>
              </a:spcBef>
              <a:buClr>
                <a:schemeClr val="accent1"/>
              </a:buClr>
              <a:buFont typeface="Noto Symbol"/>
              <a:buNone/>
            </a:pPr>
            <a:r>
              <a:t/>
            </a:r>
            <a:endParaRPr b="0" baseline="0" i="0" sz="2600" u="none" cap="none" strike="noStrike">
              <a:solidFill>
                <a:schemeClr val="dk1"/>
              </a:solidFill>
              <a:latin typeface="Arial"/>
              <a:ea typeface="Arial"/>
              <a:cs typeface="Arial"/>
              <a:sym typeface="Arial"/>
            </a:endParaRPr>
          </a:p>
          <a:p>
            <a:pPr indent="-168910" lvl="1" marL="640080" marR="0" rtl="0" algn="l">
              <a:spcBef>
                <a:spcPts val="550"/>
              </a:spcBef>
              <a:buClr>
                <a:schemeClr val="accent1"/>
              </a:buClr>
              <a:buFont typeface="Noto Symbol"/>
              <a:buNone/>
            </a:pPr>
            <a:r>
              <a:t/>
            </a:r>
            <a:endParaRPr b="0" baseline="0" i="0" sz="2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3950" u="none" cap="none" strike="noStrike">
                <a:solidFill>
                  <a:schemeClr val="dk2"/>
                </a:solidFill>
                <a:latin typeface="Arial"/>
                <a:ea typeface="Arial"/>
                <a:cs typeface="Arial"/>
                <a:sym typeface="Arial"/>
              </a:rPr>
              <a:t>Opportunities for all Ages and Abilities</a:t>
            </a:r>
          </a:p>
        </p:txBody>
      </p:sp>
      <p:sp>
        <p:nvSpPr>
          <p:cNvPr id="272" name="Shape 272"/>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Note that volunteers have different strengths and abilities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Provide a variety of tasks for those with:</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Mobility restrictions</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Limited time</a:t>
            </a:r>
          </a:p>
          <a:p>
            <a:pPr indent="-168910" lvl="1" marL="640080" marR="0" rtl="0" algn="l">
              <a:spcBef>
                <a:spcPts val="550"/>
              </a:spcBef>
              <a:buClr>
                <a:schemeClr val="accent1"/>
              </a:buClr>
              <a:buFont typeface="Noto Symbol"/>
              <a:buNone/>
            </a:pPr>
            <a:r>
              <a:t/>
            </a:r>
            <a:endParaRPr b="0" baseline="0" i="0" sz="2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Arial"/>
              <a:buNone/>
            </a:pPr>
            <a:r>
              <a:rPr b="0" baseline="0" i="0" lang="en-US" sz="3950" u="none" cap="none" strike="noStrike">
                <a:solidFill>
                  <a:schemeClr val="dk2"/>
                </a:solidFill>
                <a:latin typeface="Arial"/>
                <a:ea typeface="Arial"/>
                <a:cs typeface="Arial"/>
                <a:sym typeface="Arial"/>
              </a:rPr>
              <a:t>Why Volunteers are Important to Libraries</a:t>
            </a:r>
          </a:p>
        </p:txBody>
      </p:sp>
      <p:sp>
        <p:nvSpPr>
          <p:cNvPr id="107" name="Shape 107"/>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Provide priceless hours of service</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They keep us “in business”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Help us build relationships</a:t>
            </a:r>
          </a:p>
          <a:p>
            <a:pPr indent="-320040" lvl="0" marL="320040" marR="0" rtl="0" algn="l">
              <a:spcBef>
                <a:spcPts val="700"/>
              </a:spcBef>
              <a:buClr>
                <a:schemeClr val="accent2"/>
              </a:buClr>
              <a:buSzPct val="25000"/>
              <a:buFont typeface="Noto Symbol"/>
              <a:buNone/>
            </a:pPr>
            <a:r>
              <a:rPr b="0" baseline="0" i="0" lang="en-US" sz="2900" u="none" cap="none" strike="noStrike">
                <a:solidFill>
                  <a:schemeClr val="dk1"/>
                </a:solidFill>
                <a:latin typeface="Arial"/>
                <a:ea typeface="Arial"/>
                <a:cs typeface="Arial"/>
                <a:sym typeface="Arial"/>
              </a:rPr>
              <a:t>    in the community</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Important voting block</a:t>
            </a: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pic>
        <p:nvPicPr>
          <p:cNvPr id="108" name="Shape 108"/>
          <p:cNvPicPr preferRelativeResize="0"/>
          <p:nvPr/>
        </p:nvPicPr>
        <p:blipFill rotWithShape="1">
          <a:blip r:embed="rId3">
            <a:alphaModFix/>
          </a:blip>
          <a:srcRect b="0" l="0" r="0" t="0"/>
          <a:stretch/>
        </p:blipFill>
        <p:spPr>
          <a:xfrm>
            <a:off x="4953000" y="2743200"/>
            <a:ext cx="3467099" cy="346709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Engage Youth</a:t>
            </a:r>
          </a:p>
        </p:txBody>
      </p:sp>
      <p:sp>
        <p:nvSpPr>
          <p:cNvPr id="278" name="Shape 278"/>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“Me and My Family”</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After hours event</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Special volunteer event for children age 3 -12 </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Tasks age appropriate</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Storytime and snack</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Children learn importance of community involvement</a:t>
            </a:r>
          </a:p>
          <a:p>
            <a:pPr indent="-168910" lvl="1" marL="640080" marR="0" rtl="0" algn="l">
              <a:spcBef>
                <a:spcPts val="550"/>
              </a:spcBef>
              <a:buClr>
                <a:schemeClr val="accent1"/>
              </a:buClr>
              <a:buFont typeface="Noto Symbol"/>
              <a:buNone/>
            </a:pPr>
            <a:r>
              <a:t/>
            </a:r>
            <a:endParaRPr b="0" baseline="0" i="0" sz="2600" u="none" cap="none" strike="noStrike">
              <a:solidFill>
                <a:schemeClr val="dk1"/>
              </a:solidFill>
              <a:latin typeface="Arial"/>
              <a:ea typeface="Arial"/>
              <a:cs typeface="Arial"/>
              <a:sym typeface="Arial"/>
            </a:endParaRPr>
          </a:p>
          <a:p>
            <a:pPr indent="-284480" lvl="1" marL="640080" marR="0" rtl="0" algn="l">
              <a:spcBef>
                <a:spcPts val="550"/>
              </a:spcBef>
              <a:buClr>
                <a:schemeClr val="accent1"/>
              </a:buClr>
              <a:buFont typeface="Noto Symbol"/>
              <a:buNone/>
            </a:pPr>
            <a:r>
              <a:t/>
            </a:r>
            <a:endParaRPr b="0" baseline="0" i="0" sz="2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“Me and My Family” Event</a:t>
            </a:r>
          </a:p>
        </p:txBody>
      </p:sp>
      <p:sp>
        <p:nvSpPr>
          <p:cNvPr id="284" name="Shape 284"/>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209550" lvl="0" marL="320040" marR="0" rtl="0" algn="l">
              <a:spcBef>
                <a:spcPts val="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pic>
        <p:nvPicPr>
          <p:cNvPr id="285" name="Shape 285"/>
          <p:cNvPicPr preferRelativeResize="0"/>
          <p:nvPr/>
        </p:nvPicPr>
        <p:blipFill rotWithShape="1">
          <a:blip r:embed="rId3">
            <a:alphaModFix/>
          </a:blip>
          <a:srcRect b="0" l="0" r="0" t="0"/>
          <a:stretch/>
        </p:blipFill>
        <p:spPr>
          <a:xfrm>
            <a:off x="1447800" y="1981200"/>
            <a:ext cx="5969000" cy="447674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Summer Teen Volunteers</a:t>
            </a:r>
          </a:p>
        </p:txBody>
      </p:sp>
      <p:sp>
        <p:nvSpPr>
          <p:cNvPr id="291" name="Shape 291"/>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Every summer we recruit teens to volunteer a minimum of 20 hours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Volunteering is job experience</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Teen tasks: shelving, summer reading table, pulling holds, program prep.</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Tualatin Summer Teens</a:t>
            </a:r>
          </a:p>
        </p:txBody>
      </p:sp>
      <p:pic>
        <p:nvPicPr>
          <p:cNvPr id="297" name="Shape 297"/>
          <p:cNvPicPr preferRelativeResize="0"/>
          <p:nvPr>
            <p:ph idx="1" type="body"/>
          </p:nvPr>
        </p:nvPicPr>
        <p:blipFill rotWithShape="1">
          <a:blip r:embed="rId3">
            <a:alphaModFix/>
          </a:blip>
          <a:srcRect b="0" l="0" r="0" t="0"/>
          <a:stretch/>
        </p:blipFill>
        <p:spPr>
          <a:xfrm>
            <a:off x="1066800" y="1524000"/>
            <a:ext cx="6847002" cy="513777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Spruce Up the Library</a:t>
            </a:r>
          </a:p>
        </p:txBody>
      </p:sp>
      <p:sp>
        <p:nvSpPr>
          <p:cNvPr id="303" name="Shape 303"/>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Event for public to come clean the library</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After hours event</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Variety of ages, abilities, and tasks</a:t>
            </a: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a:p>
            <a:pPr indent="-320040" lvl="0" marL="320040" marR="0" rtl="0" algn="l">
              <a:spcBef>
                <a:spcPts val="700"/>
              </a:spcBef>
              <a:buClr>
                <a:schemeClr val="accent2"/>
              </a:buClr>
              <a:buSzPct val="25000"/>
              <a:buFont typeface="Noto Symbol"/>
              <a:buNone/>
            </a:pPr>
            <a:r>
              <a:rPr b="0" baseline="0" i="0" lang="en-US" sz="29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ctrTitle"/>
          </p:nvPr>
        </p:nvSpPr>
        <p:spPr>
          <a:xfrm>
            <a:off x="4953000" y="304800"/>
            <a:ext cx="3809999" cy="1143000"/>
          </a:xfrm>
          <a:prstGeom prst="rect">
            <a:avLst/>
          </a:prstGeom>
          <a:solidFill>
            <a:srgbClr val="BEF11B"/>
          </a:solidFill>
          <a:ln>
            <a:noFill/>
          </a:ln>
        </p:spPr>
        <p:txBody>
          <a:bodyPr anchorCtr="0" anchor="b" bIns="45700" lIns="91425" rIns="91425" tIns="45700">
            <a:noAutofit/>
          </a:bodyPr>
          <a:lstStyle/>
          <a:p>
            <a:pPr indent="0" lvl="0" marL="0" marR="0" rtl="0" algn="l">
              <a:spcBef>
                <a:spcPts val="0"/>
              </a:spcBef>
              <a:buClr>
                <a:schemeClr val="dk1"/>
              </a:buClr>
              <a:buSzPct val="25000"/>
              <a:buFont typeface="Arial"/>
              <a:buNone/>
            </a:pPr>
            <a:r>
              <a:rPr b="0" baseline="0" i="0" lang="en-US" sz="2150" u="none" cap="none" strike="noStrike">
                <a:solidFill>
                  <a:schemeClr val="dk1"/>
                </a:solidFill>
                <a:latin typeface="Arial"/>
                <a:ea typeface="Arial"/>
                <a:cs typeface="Arial"/>
                <a:sym typeface="Arial"/>
              </a:rPr>
              <a:t>DECEMBER 19, 2010 </a:t>
            </a:r>
            <a:br>
              <a:rPr b="0" baseline="0" i="0" lang="en-US" sz="2150" u="none" cap="none" strike="noStrike">
                <a:solidFill>
                  <a:schemeClr val="dk1"/>
                </a:solidFill>
                <a:latin typeface="Arial"/>
                <a:ea typeface="Arial"/>
                <a:cs typeface="Arial"/>
                <a:sym typeface="Arial"/>
              </a:rPr>
            </a:br>
            <a:r>
              <a:rPr b="0" baseline="0" i="0" lang="en-US" sz="2150" u="none" cap="none" strike="noStrike">
                <a:solidFill>
                  <a:schemeClr val="dk1"/>
                </a:solidFill>
                <a:latin typeface="Arial"/>
                <a:ea typeface="Arial"/>
                <a:cs typeface="Arial"/>
                <a:sym typeface="Arial"/>
              </a:rPr>
              <a:t>SPRUCE UP THE LIBRARY!</a:t>
            </a:r>
            <a:br>
              <a:rPr b="0" baseline="0" i="0" lang="en-US" sz="2150" u="none" cap="none" strike="noStrike">
                <a:solidFill>
                  <a:schemeClr val="dk1"/>
                </a:solidFill>
                <a:latin typeface="Arial"/>
                <a:ea typeface="Arial"/>
                <a:cs typeface="Arial"/>
                <a:sym typeface="Arial"/>
              </a:rPr>
            </a:br>
          </a:p>
        </p:txBody>
      </p:sp>
      <p:sp>
        <p:nvSpPr>
          <p:cNvPr id="309" name="Shape 309"/>
          <p:cNvSpPr txBox="1"/>
          <p:nvPr/>
        </p:nvSpPr>
        <p:spPr>
          <a:xfrm>
            <a:off x="381000" y="4572000"/>
            <a:ext cx="4190999" cy="1938991"/>
          </a:xfrm>
          <a:prstGeom prst="rect">
            <a:avLst/>
          </a:prstGeom>
          <a:solidFill>
            <a:srgbClr val="BEF11B"/>
          </a:solidFill>
          <a:ln cap="flat" cmpd="sng" w="9525">
            <a:solidFill>
              <a:srgbClr val="8CC7FE"/>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2400" u="none" cap="none" strike="noStrike">
                <a:solidFill>
                  <a:schemeClr val="dk1"/>
                </a:solidFill>
                <a:latin typeface="Arial"/>
                <a:ea typeface="Arial"/>
                <a:cs typeface="Arial"/>
                <a:sym typeface="Arial"/>
              </a:rPr>
              <a:t>24 volunteers shelved and checked in materials, searched for Holds, ate pizza and had a great time while helping us keep the library neat! </a:t>
            </a:r>
          </a:p>
        </p:txBody>
      </p:sp>
      <p:pic>
        <p:nvPicPr>
          <p:cNvPr id="310" name="Shape 310"/>
          <p:cNvPicPr preferRelativeResize="0"/>
          <p:nvPr/>
        </p:nvPicPr>
        <p:blipFill rotWithShape="1">
          <a:blip r:embed="rId3">
            <a:alphaModFix/>
          </a:blip>
          <a:srcRect b="0" l="0" r="0" t="0"/>
          <a:stretch/>
        </p:blipFill>
        <p:spPr>
          <a:xfrm>
            <a:off x="381000" y="457200"/>
            <a:ext cx="3733800" cy="2800349"/>
          </a:xfrm>
          <a:prstGeom prst="rect">
            <a:avLst/>
          </a:prstGeom>
          <a:noFill/>
          <a:ln>
            <a:noFill/>
          </a:ln>
        </p:spPr>
      </p:pic>
      <p:pic>
        <p:nvPicPr>
          <p:cNvPr id="311" name="Shape 311"/>
          <p:cNvPicPr preferRelativeResize="0"/>
          <p:nvPr/>
        </p:nvPicPr>
        <p:blipFill rotWithShape="1">
          <a:blip r:embed="rId4">
            <a:alphaModFix/>
          </a:blip>
          <a:srcRect b="0" l="0" r="0" t="0"/>
          <a:stretch/>
        </p:blipFill>
        <p:spPr>
          <a:xfrm>
            <a:off x="5410200" y="3429000"/>
            <a:ext cx="3436982" cy="2819400"/>
          </a:xfrm>
          <a:prstGeom prst="rect">
            <a:avLst/>
          </a:prstGeom>
          <a:noFill/>
          <a:ln>
            <a:noFill/>
          </a:ln>
        </p:spPr>
      </p:pic>
      <p:pic>
        <p:nvPicPr>
          <p:cNvPr id="312" name="Shape 312"/>
          <p:cNvPicPr preferRelativeResize="0"/>
          <p:nvPr/>
        </p:nvPicPr>
        <p:blipFill rotWithShape="1">
          <a:blip r:embed="rId5">
            <a:alphaModFix/>
          </a:blip>
          <a:srcRect b="0" l="0" r="0" t="0"/>
          <a:stretch/>
        </p:blipFill>
        <p:spPr>
          <a:xfrm>
            <a:off x="3276600" y="1905000"/>
            <a:ext cx="2586038" cy="1935024"/>
          </a:xfrm>
          <a:prstGeom prst="rect">
            <a:avLst/>
          </a:prstGeom>
          <a:noFill/>
          <a:ln>
            <a:noFill/>
          </a:ln>
        </p:spPr>
      </p:pic>
      <p:sp>
        <p:nvSpPr>
          <p:cNvPr id="313" name="Shape 313"/>
          <p:cNvSpPr txBox="1"/>
          <p:nvPr/>
        </p:nvSpPr>
        <p:spPr>
          <a:xfrm>
            <a:off x="5410200" y="6248400"/>
            <a:ext cx="3429000" cy="461664"/>
          </a:xfrm>
          <a:prstGeom prst="rect">
            <a:avLst/>
          </a:prstGeom>
          <a:noFill/>
          <a:ln cap="flat" cmpd="sng" w="9525">
            <a:solidFill>
              <a:srgbClr val="92D05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0" baseline="0" i="0" lang="en-US" sz="1200" u="none" cap="none" strike="noStrike">
                <a:solidFill>
                  <a:schemeClr val="lt1"/>
                </a:solidFill>
                <a:latin typeface="Arial"/>
                <a:ea typeface="Arial"/>
                <a:cs typeface="Arial"/>
                <a:sym typeface="Arial"/>
              </a:rPr>
              <a:t>This family  received  recognition for attending  three Spruce up the Library events!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b="0" l="0" r="0" t="0"/>
          <a:stretch/>
        </p:blipFill>
        <p:spPr>
          <a:xfrm>
            <a:off x="6477000" y="3276600"/>
            <a:ext cx="2057400" cy="1543049"/>
          </a:xfrm>
          <a:prstGeom prst="rect">
            <a:avLst/>
          </a:prstGeom>
          <a:noFill/>
          <a:ln>
            <a:noFill/>
          </a:ln>
        </p:spPr>
      </p:pic>
      <p:sp>
        <p:nvSpPr>
          <p:cNvPr id="319" name="Shape 319"/>
          <p:cNvSpPr txBox="1"/>
          <p:nvPr>
            <p:ph type="ctrTitle"/>
          </p:nvPr>
        </p:nvSpPr>
        <p:spPr>
          <a:xfrm>
            <a:off x="685800" y="457200"/>
            <a:ext cx="7772400" cy="685799"/>
          </a:xfrm>
          <a:prstGeom prst="rect">
            <a:avLst/>
          </a:prstGeom>
          <a:noFill/>
          <a:ln>
            <a:noFill/>
          </a:ln>
        </p:spPr>
        <p:txBody>
          <a:bodyPr anchorCtr="0" anchor="b" bIns="45700" lIns="91425" rIns="91425" tIns="45700">
            <a:noAutofit/>
          </a:bodyPr>
          <a:lstStyle/>
          <a:p>
            <a:pPr indent="0" lvl="0" marL="0" marR="0" rtl="0" algn="l">
              <a:spcBef>
                <a:spcPts val="0"/>
              </a:spcBef>
              <a:buClr>
                <a:srgbClr val="0075A2"/>
              </a:buClr>
              <a:buSzPct val="25000"/>
              <a:buFont typeface="Times New Roman"/>
              <a:buNone/>
            </a:pPr>
            <a:r>
              <a:rPr b="0" baseline="0" i="0" lang="en-US" sz="3200" u="none" cap="none" strike="noStrike">
                <a:solidFill>
                  <a:srgbClr val="0075A2"/>
                </a:solidFill>
                <a:latin typeface="Times New Roman"/>
                <a:ea typeface="Times New Roman"/>
                <a:cs typeface="Times New Roman"/>
                <a:sym typeface="Times New Roman"/>
              </a:rPr>
              <a:t>SPRUCE UP TUALATIN LIBRARY</a:t>
            </a:r>
          </a:p>
        </p:txBody>
      </p:sp>
      <p:sp>
        <p:nvSpPr>
          <p:cNvPr id="320" name="Shape 320"/>
          <p:cNvSpPr txBox="1"/>
          <p:nvPr>
            <p:ph idx="1" type="subTitle"/>
          </p:nvPr>
        </p:nvSpPr>
        <p:spPr>
          <a:xfrm>
            <a:off x="381000" y="1143000"/>
            <a:ext cx="8458200" cy="436387"/>
          </a:xfrm>
          <a:prstGeom prst="rect">
            <a:avLst/>
          </a:prstGeom>
          <a:noFill/>
          <a:ln>
            <a:noFill/>
          </a:ln>
        </p:spPr>
        <p:txBody>
          <a:bodyPr anchorCtr="0" anchor="ctr" bIns="45700" lIns="91425" rIns="91425" tIns="45700">
            <a:noAutofit/>
          </a:bodyPr>
          <a:lstStyle/>
          <a:p>
            <a:pPr indent="0" lvl="0" marL="0" marR="0" rtl="0" algn="l">
              <a:spcBef>
                <a:spcPts val="0"/>
              </a:spcBef>
              <a:buClr>
                <a:schemeClr val="accent2"/>
              </a:buClr>
              <a:buSzPct val="25000"/>
              <a:buFont typeface="Noto Symbol"/>
              <a:buNone/>
            </a:pPr>
            <a:r>
              <a:rPr b="1" baseline="0" i="0" lang="en-US" sz="1200" u="none" cap="none" strike="noStrike">
                <a:solidFill>
                  <a:srgbClr val="FF0000"/>
                </a:solidFill>
                <a:latin typeface="Arial"/>
                <a:ea typeface="Arial"/>
                <a:cs typeface="Arial"/>
                <a:sym typeface="Arial"/>
              </a:rPr>
              <a:t>Making civic engagement and learning opportunities available to families</a:t>
            </a:r>
          </a:p>
        </p:txBody>
      </p:sp>
      <p:pic>
        <p:nvPicPr>
          <p:cNvPr id="321" name="Shape 321"/>
          <p:cNvPicPr preferRelativeResize="0"/>
          <p:nvPr/>
        </p:nvPicPr>
        <p:blipFill rotWithShape="1">
          <a:blip r:embed="rId4">
            <a:alphaModFix/>
          </a:blip>
          <a:srcRect b="0" l="0" r="0" t="0"/>
          <a:stretch/>
        </p:blipFill>
        <p:spPr>
          <a:xfrm>
            <a:off x="7086600" y="5029200"/>
            <a:ext cx="1524000" cy="1143000"/>
          </a:xfrm>
          <a:prstGeom prst="rect">
            <a:avLst/>
          </a:prstGeom>
          <a:noFill/>
          <a:ln>
            <a:noFill/>
          </a:ln>
        </p:spPr>
      </p:pic>
      <p:pic>
        <p:nvPicPr>
          <p:cNvPr id="322" name="Shape 322"/>
          <p:cNvPicPr preferRelativeResize="0"/>
          <p:nvPr/>
        </p:nvPicPr>
        <p:blipFill rotWithShape="1">
          <a:blip r:embed="rId5">
            <a:alphaModFix/>
          </a:blip>
          <a:srcRect b="0" l="0" r="0" t="0"/>
          <a:stretch/>
        </p:blipFill>
        <p:spPr>
          <a:xfrm>
            <a:off x="4495800" y="2514600"/>
            <a:ext cx="2286000" cy="1714500"/>
          </a:xfrm>
          <a:prstGeom prst="rect">
            <a:avLst/>
          </a:prstGeom>
          <a:noFill/>
          <a:ln>
            <a:noFill/>
          </a:ln>
        </p:spPr>
      </p:pic>
      <p:pic>
        <p:nvPicPr>
          <p:cNvPr id="323" name="Shape 323"/>
          <p:cNvPicPr preferRelativeResize="0"/>
          <p:nvPr/>
        </p:nvPicPr>
        <p:blipFill rotWithShape="1">
          <a:blip r:embed="rId6">
            <a:alphaModFix/>
          </a:blip>
          <a:srcRect b="0" l="0" r="0" t="0"/>
          <a:stretch/>
        </p:blipFill>
        <p:spPr>
          <a:xfrm>
            <a:off x="4495800" y="4419600"/>
            <a:ext cx="2438399" cy="1828800"/>
          </a:xfrm>
          <a:prstGeom prst="rect">
            <a:avLst/>
          </a:prstGeom>
          <a:noFill/>
          <a:ln>
            <a:noFill/>
          </a:ln>
        </p:spPr>
      </p:pic>
      <p:pic>
        <p:nvPicPr>
          <p:cNvPr id="324" name="Shape 324"/>
          <p:cNvPicPr preferRelativeResize="0"/>
          <p:nvPr/>
        </p:nvPicPr>
        <p:blipFill rotWithShape="1">
          <a:blip r:embed="rId7">
            <a:alphaModFix/>
          </a:blip>
          <a:srcRect b="0" l="0" r="0" t="0"/>
          <a:stretch/>
        </p:blipFill>
        <p:spPr>
          <a:xfrm>
            <a:off x="533400" y="1676400"/>
            <a:ext cx="2133599" cy="1600199"/>
          </a:xfrm>
          <a:prstGeom prst="rect">
            <a:avLst/>
          </a:prstGeom>
          <a:noFill/>
          <a:ln>
            <a:noFill/>
          </a:ln>
        </p:spPr>
      </p:pic>
      <p:pic>
        <p:nvPicPr>
          <p:cNvPr id="325" name="Shape 325"/>
          <p:cNvPicPr preferRelativeResize="0"/>
          <p:nvPr/>
        </p:nvPicPr>
        <p:blipFill rotWithShape="1">
          <a:blip r:embed="rId8">
            <a:alphaModFix/>
          </a:blip>
          <a:srcRect b="0" l="0" r="0" t="0"/>
          <a:stretch/>
        </p:blipFill>
        <p:spPr>
          <a:xfrm>
            <a:off x="2819400" y="1600200"/>
            <a:ext cx="2057400" cy="1543049"/>
          </a:xfrm>
          <a:prstGeom prst="rect">
            <a:avLst/>
          </a:prstGeom>
          <a:noFill/>
          <a:ln>
            <a:noFill/>
          </a:ln>
        </p:spPr>
      </p:pic>
      <p:pic>
        <p:nvPicPr>
          <p:cNvPr id="326" name="Shape 326"/>
          <p:cNvPicPr preferRelativeResize="0"/>
          <p:nvPr/>
        </p:nvPicPr>
        <p:blipFill rotWithShape="1">
          <a:blip r:embed="rId9">
            <a:alphaModFix/>
          </a:blip>
          <a:srcRect b="0" l="0" r="0" t="0"/>
          <a:stretch/>
        </p:blipFill>
        <p:spPr>
          <a:xfrm>
            <a:off x="1600200" y="3200400"/>
            <a:ext cx="2819400" cy="2114550"/>
          </a:xfrm>
          <a:prstGeom prst="rect">
            <a:avLst/>
          </a:prstGeom>
          <a:noFill/>
          <a:ln>
            <a:noFill/>
          </a:ln>
        </p:spPr>
      </p:pic>
      <p:pic>
        <p:nvPicPr>
          <p:cNvPr id="327" name="Shape 327"/>
          <p:cNvPicPr preferRelativeResize="0"/>
          <p:nvPr/>
        </p:nvPicPr>
        <p:blipFill rotWithShape="1">
          <a:blip r:embed="rId10">
            <a:alphaModFix/>
          </a:blip>
          <a:srcRect b="0" l="0" r="0" t="0"/>
          <a:stretch/>
        </p:blipFill>
        <p:spPr>
          <a:xfrm>
            <a:off x="-2590800" y="3276600"/>
            <a:ext cx="2133599" cy="1600199"/>
          </a:xfrm>
          <a:prstGeom prst="rect">
            <a:avLst/>
          </a:prstGeom>
          <a:noFill/>
          <a:ln>
            <a:noFill/>
          </a:ln>
        </p:spPr>
      </p:pic>
      <p:pic>
        <p:nvPicPr>
          <p:cNvPr id="328" name="Shape 328"/>
          <p:cNvPicPr preferRelativeResize="0"/>
          <p:nvPr/>
        </p:nvPicPr>
        <p:blipFill rotWithShape="1">
          <a:blip r:embed="rId11">
            <a:alphaModFix/>
          </a:blip>
          <a:srcRect b="0" l="0" r="0" t="0"/>
          <a:stretch/>
        </p:blipFill>
        <p:spPr>
          <a:xfrm>
            <a:off x="609600" y="4724400"/>
            <a:ext cx="2209799" cy="1657350"/>
          </a:xfrm>
          <a:prstGeom prst="rect">
            <a:avLst/>
          </a:prstGeom>
          <a:noFill/>
          <a:ln>
            <a:noFill/>
          </a:ln>
        </p:spPr>
      </p:pic>
      <p:pic>
        <p:nvPicPr>
          <p:cNvPr id="329" name="Shape 329"/>
          <p:cNvPicPr preferRelativeResize="0"/>
          <p:nvPr/>
        </p:nvPicPr>
        <p:blipFill rotWithShape="1">
          <a:blip r:embed="rId12">
            <a:alphaModFix/>
          </a:blip>
          <a:srcRect b="0" l="0" r="0" t="0"/>
          <a:stretch/>
        </p:blipFill>
        <p:spPr>
          <a:xfrm>
            <a:off x="3048000" y="5334000"/>
            <a:ext cx="1143000" cy="1336643"/>
          </a:xfrm>
          <a:prstGeom prst="rect">
            <a:avLst/>
          </a:prstGeom>
          <a:noFill/>
          <a:ln>
            <a:noFill/>
          </a:ln>
        </p:spPr>
      </p:pic>
      <p:pic>
        <p:nvPicPr>
          <p:cNvPr id="330" name="Shape 330"/>
          <p:cNvPicPr preferRelativeResize="0"/>
          <p:nvPr/>
        </p:nvPicPr>
        <p:blipFill rotWithShape="1">
          <a:blip r:embed="rId13">
            <a:alphaModFix/>
          </a:blip>
          <a:srcRect b="0" l="0" r="0" t="0"/>
          <a:stretch/>
        </p:blipFill>
        <p:spPr>
          <a:xfrm>
            <a:off x="533400" y="3581400"/>
            <a:ext cx="1004698" cy="1107117"/>
          </a:xfrm>
          <a:prstGeom prst="rect">
            <a:avLst/>
          </a:prstGeom>
          <a:noFill/>
          <a:ln>
            <a:noFill/>
          </a:ln>
        </p:spPr>
      </p:pic>
      <p:pic>
        <p:nvPicPr>
          <p:cNvPr id="331" name="Shape 331"/>
          <p:cNvPicPr preferRelativeResize="0"/>
          <p:nvPr/>
        </p:nvPicPr>
        <p:blipFill rotWithShape="1">
          <a:blip r:embed="rId14">
            <a:alphaModFix/>
          </a:blip>
          <a:srcRect b="0" l="0" r="0" t="0"/>
          <a:stretch/>
        </p:blipFill>
        <p:spPr>
          <a:xfrm>
            <a:off x="6324600" y="1600200"/>
            <a:ext cx="2260599" cy="1695450"/>
          </a:xfrm>
          <a:prstGeom prst="rect">
            <a:avLst/>
          </a:prstGeom>
          <a:noFill/>
          <a:ln>
            <a:noFill/>
          </a:ln>
        </p:spPr>
      </p:pic>
      <p:sp>
        <p:nvSpPr>
          <p:cNvPr id="332" name="Shape 332"/>
          <p:cNvSpPr txBox="1"/>
          <p:nvPr/>
        </p:nvSpPr>
        <p:spPr>
          <a:xfrm>
            <a:off x="4876800" y="1524000"/>
            <a:ext cx="1371599" cy="93871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100" u="none" cap="none" strike="noStrike">
                <a:solidFill>
                  <a:srgbClr val="0075A2"/>
                </a:solidFill>
                <a:latin typeface="Arial"/>
                <a:ea typeface="Arial"/>
                <a:cs typeface="Arial"/>
                <a:sym typeface="Arial"/>
              </a:rPr>
              <a:t>27 Volunteers,  a Dust Bunny Hunt, Pizza &amp; Lots of Fun in the Library!</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336" name="Shape 336"/>
        <p:cNvGrpSpPr/>
        <p:nvPr/>
      </p:nvGrpSpPr>
      <p:grpSpPr>
        <a:xfrm>
          <a:off x="0" y="0"/>
          <a:ext cx="0" cy="0"/>
          <a:chOff x="0" y="0"/>
          <a:chExt cx="0" cy="0"/>
        </a:xfrm>
      </p:grpSpPr>
      <p:sp>
        <p:nvSpPr>
          <p:cNvPr id="337" name="Shape 337"/>
          <p:cNvSpPr txBox="1"/>
          <p:nvPr>
            <p:ph type="title"/>
          </p:nvPr>
        </p:nvSpPr>
        <p:spPr>
          <a:xfrm>
            <a:off x="612647" y="228600"/>
            <a:ext cx="8153399" cy="9905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4400">
                <a:solidFill>
                  <a:srgbClr val="44546A"/>
                </a:solidFill>
              </a:rPr>
              <a:t>Engagement</a:t>
            </a:r>
          </a:p>
          <a:p>
            <a:pPr>
              <a:spcBef>
                <a:spcPts val="0"/>
              </a:spcBef>
              <a:buNone/>
            </a:pPr>
            <a:r>
              <a:t/>
            </a:r>
            <a:endParaRPr/>
          </a:p>
        </p:txBody>
      </p:sp>
      <p:sp>
        <p:nvSpPr>
          <p:cNvPr id="338" name="Shape 338"/>
          <p:cNvSpPr txBox="1"/>
          <p:nvPr>
            <p:ph idx="1" type="body"/>
          </p:nvPr>
        </p:nvSpPr>
        <p:spPr>
          <a:xfrm>
            <a:off x="612647" y="1600200"/>
            <a:ext cx="8153399" cy="4495800"/>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“Refers to a state of motivation, wherein one is psychologically present…is focused on and aligned with the goals of the job and organization, and channels his or her emotional and cognitive self to transform work into meaningful and purposeful accomplishment.” </a:t>
            </a:r>
          </a:p>
          <a:p>
            <a:pPr indent="0" lvl="0" marL="0" rtl="0">
              <a:lnSpc>
                <a:spcPct val="90000"/>
              </a:lnSpc>
              <a:spcBef>
                <a:spcPts val="0"/>
              </a:spcBef>
              <a:buNone/>
            </a:pPr>
            <a:r>
              <a:t/>
            </a:r>
            <a:endParaRPr sz="2900">
              <a:solidFill>
                <a:schemeClr val="dk1"/>
              </a:solidFill>
            </a:endParaRPr>
          </a:p>
          <a:p>
            <a:pPr indent="-320039" lvl="3" marL="1691640" rtl="0">
              <a:lnSpc>
                <a:spcPct val="90000"/>
              </a:lnSpc>
              <a:spcBef>
                <a:spcPts val="0"/>
              </a:spcBef>
              <a:buClr>
                <a:srgbClr val="ED7D31"/>
              </a:buClr>
              <a:buSzPct val="59998"/>
              <a:buFont typeface="Noto Symbol"/>
              <a:buChar char="◻"/>
            </a:pPr>
            <a:r>
              <a:rPr lang="en-US" sz="1900">
                <a:solidFill>
                  <a:schemeClr val="dk1"/>
                </a:solidFill>
              </a:rPr>
              <a:t>Understanding Employee Engagement Theory, Research and Practice, pg. 23</a:t>
            </a:r>
          </a:p>
          <a:p>
            <a:pPr>
              <a:spcBef>
                <a:spcPts val="0"/>
              </a:spcBef>
              <a:buNone/>
            </a:pPr>
            <a:r>
              <a:t/>
            </a:r>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342" name="Shape 342"/>
        <p:cNvGrpSpPr/>
        <p:nvPr/>
      </p:nvGrpSpPr>
      <p:grpSpPr>
        <a:xfrm>
          <a:off x="0" y="0"/>
          <a:ext cx="0" cy="0"/>
          <a:chOff x="0" y="0"/>
          <a:chExt cx="0" cy="0"/>
        </a:xfrm>
      </p:grpSpPr>
      <p:sp>
        <p:nvSpPr>
          <p:cNvPr id="343" name="Shape 343"/>
          <p:cNvSpPr txBox="1"/>
          <p:nvPr>
            <p:ph type="title"/>
          </p:nvPr>
        </p:nvSpPr>
        <p:spPr>
          <a:xfrm>
            <a:off x="159500" y="273050"/>
            <a:ext cx="8527200" cy="8699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3600">
                <a:solidFill>
                  <a:srgbClr val="44546A"/>
                </a:solidFill>
              </a:rPr>
              <a:t>Thoughts to Help Increase Engagement</a:t>
            </a:r>
          </a:p>
          <a:p>
            <a:pPr>
              <a:spcBef>
                <a:spcPts val="0"/>
              </a:spcBef>
              <a:buNone/>
            </a:pPr>
            <a:r>
              <a:t/>
            </a:r>
            <a:endParaRPr/>
          </a:p>
        </p:txBody>
      </p:sp>
      <p:sp>
        <p:nvSpPr>
          <p:cNvPr id="344" name="Shape 344"/>
          <p:cNvSpPr txBox="1"/>
          <p:nvPr>
            <p:ph idx="1" type="body"/>
          </p:nvPr>
        </p:nvSpPr>
        <p:spPr>
          <a:xfrm>
            <a:off x="704400" y="1752600"/>
            <a:ext cx="8058599" cy="4419599"/>
          </a:xfrm>
          <a:prstGeom prst="rect">
            <a:avLst/>
          </a:prstGeom>
        </p:spPr>
        <p:txBody>
          <a:bodyPr anchorCtr="0" anchor="t" bIns="91425" lIns="91425" rIns="91425" tIns="91425">
            <a:noAutofit/>
          </a:bodyPr>
          <a:lstStyle/>
          <a:p>
            <a:pPr indent="-73661" lvl="0" rtl="0">
              <a:lnSpc>
                <a:spcPct val="90000"/>
              </a:lnSpc>
              <a:spcBef>
                <a:spcPts val="0"/>
              </a:spcBef>
              <a:buClr>
                <a:srgbClr val="ED7D31"/>
              </a:buClr>
              <a:buSzPct val="100000"/>
              <a:buFont typeface="Noto Symbol"/>
              <a:buChar char="◻"/>
            </a:pPr>
            <a:r>
              <a:rPr lang="en-US" sz="2900">
                <a:solidFill>
                  <a:schemeClr val="dk1"/>
                </a:solidFill>
              </a:rPr>
              <a:t>Treat all staff as valued individuals</a:t>
            </a:r>
          </a:p>
          <a:p>
            <a:pPr indent="-73661" lvl="0" rtl="0">
              <a:lnSpc>
                <a:spcPct val="90000"/>
              </a:lnSpc>
              <a:spcBef>
                <a:spcPts val="0"/>
              </a:spcBef>
              <a:buClr>
                <a:srgbClr val="ED7D31"/>
              </a:buClr>
              <a:buSzPct val="100000"/>
              <a:buFont typeface="Noto Symbol"/>
              <a:buChar char="◻"/>
            </a:pPr>
            <a:r>
              <a:rPr lang="en-US" sz="2900">
                <a:solidFill>
                  <a:schemeClr val="dk1"/>
                </a:solidFill>
              </a:rPr>
              <a:t>Empower them to identify problems with workflows, or tasks that need to be completed. </a:t>
            </a:r>
          </a:p>
          <a:p>
            <a:pPr indent="-73661" lvl="0" rtl="0">
              <a:lnSpc>
                <a:spcPct val="90000"/>
              </a:lnSpc>
              <a:spcBef>
                <a:spcPts val="0"/>
              </a:spcBef>
              <a:buClr>
                <a:srgbClr val="ED7D31"/>
              </a:buClr>
              <a:buSzPct val="100000"/>
              <a:buFont typeface="Noto Symbol"/>
              <a:buChar char="◻"/>
            </a:pPr>
            <a:r>
              <a:rPr lang="en-US" sz="2900">
                <a:solidFill>
                  <a:schemeClr val="dk1"/>
                </a:solidFill>
              </a:rPr>
              <a:t>Let them know what is going on within the entire library. What’s the plan? What’s the mission? Inform them!</a:t>
            </a:r>
          </a:p>
          <a:p>
            <a:pPr indent="-73661" lvl="0" rtl="0">
              <a:lnSpc>
                <a:spcPct val="90000"/>
              </a:lnSpc>
              <a:spcBef>
                <a:spcPts val="0"/>
              </a:spcBef>
              <a:buClr>
                <a:srgbClr val="ED7D31"/>
              </a:buClr>
              <a:buSzPct val="100000"/>
              <a:buFont typeface="Noto Symbol"/>
              <a:buChar char="◻"/>
            </a:pPr>
            <a:r>
              <a:rPr lang="en-US" sz="2900">
                <a:solidFill>
                  <a:schemeClr val="dk1"/>
                </a:solidFill>
              </a:rPr>
              <a:t>Performance feedback</a:t>
            </a:r>
          </a:p>
          <a:p>
            <a:pPr indent="-73661" lvl="0" rtl="0">
              <a:lnSpc>
                <a:spcPct val="90000"/>
              </a:lnSpc>
              <a:spcBef>
                <a:spcPts val="0"/>
              </a:spcBef>
              <a:buClr>
                <a:srgbClr val="ED7D31"/>
              </a:buClr>
              <a:buSzPct val="100000"/>
              <a:buFont typeface="Noto Symbol"/>
              <a:buChar char="◻"/>
            </a:pPr>
            <a:r>
              <a:rPr lang="en-US" sz="2900">
                <a:solidFill>
                  <a:schemeClr val="dk1"/>
                </a:solidFill>
              </a:rPr>
              <a:t>Be open to new ideas and suggestions</a:t>
            </a:r>
          </a:p>
          <a:p>
            <a:pPr indent="101600" lvl="0" rtl="0">
              <a:lnSpc>
                <a:spcPct val="90000"/>
              </a:lnSpc>
              <a:spcBef>
                <a:spcPts val="0"/>
              </a:spcBef>
              <a:buClr>
                <a:srgbClr val="ED7D31"/>
              </a:buClr>
              <a:buFont typeface="Arial"/>
              <a:buNone/>
            </a:pPr>
            <a:r>
              <a:t/>
            </a:r>
            <a:endParaRPr sz="2900">
              <a:solidFill>
                <a:schemeClr val="dk1"/>
              </a:solidFill>
            </a:endParaRPr>
          </a:p>
          <a:p>
            <a:pPr indent="0" lvl="0" rtl="0">
              <a:lnSpc>
                <a:spcPct val="90000"/>
              </a:lnSpc>
              <a:spcBef>
                <a:spcPts val="0"/>
              </a:spcBef>
              <a:buClr>
                <a:srgbClr val="ED7D31"/>
              </a:buClr>
              <a:buSzPct val="25000"/>
              <a:buFont typeface="Arial"/>
              <a:buNone/>
            </a:pPr>
            <a:r>
              <a:rPr lang="en-US" sz="2900">
                <a:solidFill>
                  <a:schemeClr val="dk1"/>
                </a:solidFill>
              </a:rPr>
              <a:t> </a:t>
            </a:r>
          </a:p>
          <a:p>
            <a:pPr>
              <a:spcBef>
                <a:spcPts val="0"/>
              </a:spcBef>
              <a:buNone/>
            </a:pPr>
            <a:r>
              <a:t/>
            </a:r>
            <a:endParaRPr sz="2900"/>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348" name="Shape 348"/>
        <p:cNvGrpSpPr/>
        <p:nvPr/>
      </p:nvGrpSpPr>
      <p:grpSpPr>
        <a:xfrm>
          <a:off x="0" y="0"/>
          <a:ext cx="0" cy="0"/>
          <a:chOff x="0" y="0"/>
          <a:chExt cx="0" cy="0"/>
        </a:xfrm>
      </p:grpSpPr>
      <p:sp>
        <p:nvSpPr>
          <p:cNvPr id="349" name="Shape 349"/>
          <p:cNvSpPr txBox="1"/>
          <p:nvPr>
            <p:ph type="title"/>
          </p:nvPr>
        </p:nvSpPr>
        <p:spPr>
          <a:xfrm>
            <a:off x="533400" y="273050"/>
            <a:ext cx="8153399" cy="8699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3200">
                <a:solidFill>
                  <a:srgbClr val="44546A"/>
                </a:solidFill>
              </a:rPr>
              <a:t>Examples of Ways to Increase Engagement</a:t>
            </a:r>
          </a:p>
          <a:p>
            <a:pPr>
              <a:spcBef>
                <a:spcPts val="0"/>
              </a:spcBef>
              <a:buNone/>
            </a:pPr>
            <a:r>
              <a:t/>
            </a:r>
            <a:endParaRPr/>
          </a:p>
        </p:txBody>
      </p:sp>
      <p:sp>
        <p:nvSpPr>
          <p:cNvPr id="350" name="Shape 350"/>
          <p:cNvSpPr txBox="1"/>
          <p:nvPr>
            <p:ph idx="1" type="body"/>
          </p:nvPr>
        </p:nvSpPr>
        <p:spPr>
          <a:xfrm>
            <a:off x="609600" y="2438400"/>
            <a:ext cx="3886200" cy="3581399"/>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Weekend tasks</a:t>
            </a:r>
          </a:p>
          <a:p>
            <a:pPr indent="0" lvl="0" rtl="0">
              <a:lnSpc>
                <a:spcPct val="90000"/>
              </a:lnSpc>
              <a:spcBef>
                <a:spcPts val="0"/>
              </a:spcBef>
              <a:buClr>
                <a:srgbClr val="ED7D31"/>
              </a:buClr>
              <a:buSzPct val="59998"/>
              <a:buFont typeface="Noto Symbol"/>
              <a:buChar char="◻"/>
            </a:pPr>
            <a:r>
              <a:rPr lang="en-US" sz="2900" u="sng">
                <a:solidFill>
                  <a:srgbClr val="0000FF"/>
                </a:solidFill>
                <a:hlinkClick r:id="rId3"/>
              </a:rPr>
              <a:t>Manager Shift Reports</a:t>
            </a:r>
          </a:p>
          <a:p>
            <a:pPr indent="0" lvl="0" rtl="0">
              <a:lnSpc>
                <a:spcPct val="90000"/>
              </a:lnSpc>
              <a:spcBef>
                <a:spcPts val="0"/>
              </a:spcBef>
              <a:buClr>
                <a:srgbClr val="ED7D31"/>
              </a:buClr>
              <a:buSzPct val="59998"/>
              <a:buFont typeface="Noto Symbol"/>
              <a:buChar char="◻"/>
            </a:pPr>
            <a:r>
              <a:rPr lang="en-US" sz="2900">
                <a:solidFill>
                  <a:schemeClr val="dk1"/>
                </a:solidFill>
              </a:rPr>
              <a:t>Evaluations </a:t>
            </a:r>
          </a:p>
          <a:p>
            <a:pPr indent="0" lvl="0" rtl="0">
              <a:lnSpc>
                <a:spcPct val="90000"/>
              </a:lnSpc>
              <a:spcBef>
                <a:spcPts val="0"/>
              </a:spcBef>
              <a:buClr>
                <a:srgbClr val="ED7D31"/>
              </a:buClr>
              <a:buSzPct val="59998"/>
              <a:buFont typeface="Noto Symbol"/>
              <a:buChar char="◻"/>
            </a:pPr>
            <a:r>
              <a:rPr lang="en-US" sz="2900">
                <a:solidFill>
                  <a:schemeClr val="dk1"/>
                </a:solidFill>
              </a:rPr>
              <a:t>Suggestion box</a:t>
            </a:r>
          </a:p>
        </p:txBody>
      </p:sp>
      <p:sp>
        <p:nvSpPr>
          <p:cNvPr id="351" name="Shape 351"/>
          <p:cNvSpPr txBox="1"/>
          <p:nvPr>
            <p:ph idx="2" type="body"/>
          </p:nvPr>
        </p:nvSpPr>
        <p:spPr>
          <a:xfrm>
            <a:off x="4800600" y="2438400"/>
            <a:ext cx="3886200" cy="3581399"/>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Food – pizza, donuts, cupcakes, coffee trips</a:t>
            </a:r>
          </a:p>
          <a:p>
            <a:pPr indent="0" lvl="0" rtl="0">
              <a:lnSpc>
                <a:spcPct val="90000"/>
              </a:lnSpc>
              <a:spcBef>
                <a:spcPts val="0"/>
              </a:spcBef>
              <a:buClr>
                <a:srgbClr val="ED7D31"/>
              </a:buClr>
              <a:buSzPct val="59998"/>
              <a:buFont typeface="Noto Symbol"/>
              <a:buChar char="◻"/>
            </a:pPr>
            <a:r>
              <a:rPr lang="en-US" sz="2900">
                <a:solidFill>
                  <a:schemeClr val="dk1"/>
                </a:solidFill>
              </a:rPr>
              <a:t>Easter egg hunt, little gifts, thank-you notes</a:t>
            </a:r>
          </a:p>
          <a:p>
            <a:pPr indent="0" lvl="0">
              <a:lnSpc>
                <a:spcPct val="90000"/>
              </a:lnSpc>
              <a:spcBef>
                <a:spcPts val="0"/>
              </a:spcBef>
              <a:buClr>
                <a:srgbClr val="ED7D31"/>
              </a:buClr>
              <a:buSzPct val="59998"/>
              <a:buFont typeface="Noto Symbol"/>
              <a:buChar char="◻"/>
            </a:pPr>
            <a:r>
              <a:rPr lang="en-US" sz="2900">
                <a:solidFill>
                  <a:schemeClr val="dk1"/>
                </a:solidFill>
              </a:rPr>
              <a:t>Prize box </a:t>
            </a:r>
          </a:p>
        </p:txBody>
      </p:sp>
      <p:sp>
        <p:nvSpPr>
          <p:cNvPr id="352" name="Shape 352"/>
          <p:cNvSpPr txBox="1"/>
          <p:nvPr>
            <p:ph idx="3" type="body"/>
          </p:nvPr>
        </p:nvSpPr>
        <p:spPr>
          <a:xfrm>
            <a:off x="609600" y="1752600"/>
            <a:ext cx="3886200" cy="640200"/>
          </a:xfrm>
          <a:prstGeom prst="rect">
            <a:avLst/>
          </a:prstGeom>
          <a:solidFill>
            <a:srgbClr val="5B9BD5"/>
          </a:solidFill>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2900">
                <a:solidFill>
                  <a:srgbClr val="FFFFFF"/>
                </a:solidFill>
              </a:rPr>
              <a:t>     The boring stuff!</a:t>
            </a:r>
          </a:p>
          <a:p>
            <a:pPr>
              <a:spcBef>
                <a:spcPts val="0"/>
              </a:spcBef>
              <a:buNone/>
            </a:pPr>
            <a:r>
              <a:t/>
            </a:r>
            <a:endParaRPr/>
          </a:p>
        </p:txBody>
      </p:sp>
      <p:sp>
        <p:nvSpPr>
          <p:cNvPr id="353" name="Shape 353"/>
          <p:cNvSpPr txBox="1"/>
          <p:nvPr>
            <p:ph idx="4" type="body"/>
          </p:nvPr>
        </p:nvSpPr>
        <p:spPr>
          <a:xfrm>
            <a:off x="4800600" y="1752600"/>
            <a:ext cx="3886200" cy="640200"/>
          </a:xfrm>
          <a:prstGeom prst="rect">
            <a:avLst/>
          </a:prstGeom>
          <a:solidFill>
            <a:srgbClr val="92D050"/>
          </a:solidFill>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2900">
                <a:solidFill>
                  <a:schemeClr val="lt1"/>
                </a:solidFill>
              </a:rPr>
              <a:t>       The fun stuff!</a:t>
            </a:r>
          </a:p>
          <a:p>
            <a:pPr>
              <a:spcBef>
                <a:spcPts val="0"/>
              </a:spcBef>
              <a:buNone/>
            </a:pPr>
            <a:r>
              <a:t/>
            </a:r>
            <a:endParaRPr sz="18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533400" y="273050"/>
            <a:ext cx="8153399" cy="86994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3950" u="none" cap="none" strike="noStrike">
                <a:solidFill>
                  <a:schemeClr val="dk2"/>
                </a:solidFill>
                <a:latin typeface="Arial"/>
                <a:ea typeface="Arial"/>
                <a:cs typeface="Arial"/>
                <a:sym typeface="Arial"/>
              </a:rPr>
              <a:t>What Motivates Volunteers to Serve?</a:t>
            </a:r>
          </a:p>
        </p:txBody>
      </p:sp>
      <p:sp>
        <p:nvSpPr>
          <p:cNvPr id="114" name="Shape 114"/>
          <p:cNvSpPr txBox="1"/>
          <p:nvPr>
            <p:ph idx="1" type="body"/>
          </p:nvPr>
        </p:nvSpPr>
        <p:spPr>
          <a:xfrm>
            <a:off x="609600" y="1752600"/>
            <a:ext cx="3886200" cy="4267199"/>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Try something new</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Make a difference</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School Credit</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Learn new skills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Keep busy</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Socialize</a:t>
            </a:r>
          </a:p>
        </p:txBody>
      </p:sp>
      <p:sp>
        <p:nvSpPr>
          <p:cNvPr id="115" name="Shape 115"/>
          <p:cNvSpPr txBox="1"/>
          <p:nvPr>
            <p:ph idx="2" type="body"/>
          </p:nvPr>
        </p:nvSpPr>
        <p:spPr>
          <a:xfrm>
            <a:off x="4800600" y="1752600"/>
            <a:ext cx="3886200" cy="4267199"/>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Give back to the community</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Have fun</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Maintain skills during a job search</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Meet new people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pic>
        <p:nvPicPr>
          <p:cNvPr id="358" name="Shape 358"/>
          <p:cNvPicPr preferRelativeResize="0"/>
          <p:nvPr/>
        </p:nvPicPr>
        <p:blipFill>
          <a:blip r:embed="rId3">
            <a:alphaModFix/>
          </a:blip>
          <a:stretch>
            <a:fillRect/>
          </a:stretch>
        </p:blipFill>
        <p:spPr>
          <a:xfrm>
            <a:off x="0" y="0"/>
            <a:ext cx="5672426" cy="4351600"/>
          </a:xfrm>
          <a:prstGeom prst="rect">
            <a:avLst/>
          </a:prstGeom>
          <a:noFill/>
          <a:ln>
            <a:noFill/>
          </a:ln>
        </p:spPr>
      </p:pic>
      <p:pic>
        <p:nvPicPr>
          <p:cNvPr id="359" name="Shape 359"/>
          <p:cNvPicPr preferRelativeResize="0"/>
          <p:nvPr/>
        </p:nvPicPr>
        <p:blipFill>
          <a:blip r:embed="rId4">
            <a:alphaModFix/>
          </a:blip>
          <a:stretch>
            <a:fillRect/>
          </a:stretch>
        </p:blipFill>
        <p:spPr>
          <a:xfrm>
            <a:off x="4710725" y="1116200"/>
            <a:ext cx="4348126" cy="5667926"/>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363" name="Shape 363"/>
        <p:cNvGrpSpPr/>
        <p:nvPr/>
      </p:nvGrpSpPr>
      <p:grpSpPr>
        <a:xfrm>
          <a:off x="0" y="0"/>
          <a:ext cx="0" cy="0"/>
          <a:chOff x="0" y="0"/>
          <a:chExt cx="0" cy="0"/>
        </a:xfrm>
      </p:grpSpPr>
      <p:sp>
        <p:nvSpPr>
          <p:cNvPr id="364" name="Shape 364"/>
          <p:cNvSpPr txBox="1"/>
          <p:nvPr>
            <p:ph type="title"/>
          </p:nvPr>
        </p:nvSpPr>
        <p:spPr>
          <a:xfrm>
            <a:off x="612647" y="228600"/>
            <a:ext cx="8153399" cy="9905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4400">
                <a:solidFill>
                  <a:srgbClr val="44546A"/>
                </a:solidFill>
              </a:rPr>
              <a:t>The Student Manager Position</a:t>
            </a:r>
          </a:p>
          <a:p>
            <a:pPr>
              <a:spcBef>
                <a:spcPts val="0"/>
              </a:spcBef>
              <a:buNone/>
            </a:pPr>
            <a:r>
              <a:t/>
            </a:r>
            <a:endParaRPr/>
          </a:p>
        </p:txBody>
      </p:sp>
      <p:sp>
        <p:nvSpPr>
          <p:cNvPr id="365" name="Shape 365"/>
          <p:cNvSpPr txBox="1"/>
          <p:nvPr>
            <p:ph idx="1" type="body"/>
          </p:nvPr>
        </p:nvSpPr>
        <p:spPr>
          <a:xfrm>
            <a:off x="612647" y="1600200"/>
            <a:ext cx="8153399" cy="4495800"/>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Identify candidates and encourage them to apply</a:t>
            </a:r>
          </a:p>
          <a:p>
            <a:pPr indent="0" lvl="0" rtl="0">
              <a:lnSpc>
                <a:spcPct val="90000"/>
              </a:lnSpc>
              <a:spcBef>
                <a:spcPts val="0"/>
              </a:spcBef>
              <a:buClr>
                <a:srgbClr val="ED7D31"/>
              </a:buClr>
              <a:buSzPct val="59998"/>
              <a:buFont typeface="Noto Symbol"/>
              <a:buChar char="◻"/>
            </a:pPr>
            <a:r>
              <a:rPr lang="en-US" sz="2900">
                <a:solidFill>
                  <a:schemeClr val="dk1"/>
                </a:solidFill>
              </a:rPr>
              <a:t>Candidates submit an application and are then interviewed</a:t>
            </a:r>
          </a:p>
          <a:p>
            <a:pPr indent="0" lvl="0" rtl="0">
              <a:lnSpc>
                <a:spcPct val="90000"/>
              </a:lnSpc>
              <a:spcBef>
                <a:spcPts val="0"/>
              </a:spcBef>
              <a:buClr>
                <a:srgbClr val="ED7D31"/>
              </a:buClr>
              <a:buSzPct val="59998"/>
              <a:buFont typeface="Noto Symbol"/>
              <a:buChar char="◻"/>
            </a:pPr>
            <a:r>
              <a:rPr lang="en-US" sz="2900">
                <a:solidFill>
                  <a:schemeClr val="dk1"/>
                </a:solidFill>
              </a:rPr>
              <a:t>Increase in responsibility, as well as hourly wage </a:t>
            </a:r>
          </a:p>
          <a:p>
            <a:pPr indent="0" lvl="0" rtl="0">
              <a:lnSpc>
                <a:spcPct val="90000"/>
              </a:lnSpc>
              <a:spcBef>
                <a:spcPts val="0"/>
              </a:spcBef>
              <a:buClr>
                <a:srgbClr val="ED7D31"/>
              </a:buClr>
              <a:buSzPct val="59998"/>
              <a:buFont typeface="Noto Symbol"/>
              <a:buChar char="◻"/>
            </a:pPr>
            <a:r>
              <a:rPr lang="en-US" sz="2900">
                <a:solidFill>
                  <a:schemeClr val="dk1"/>
                </a:solidFill>
              </a:rPr>
              <a:t>The best Student Managers lead by example and often set the tone for the entire department</a:t>
            </a:r>
          </a:p>
          <a:p>
            <a:pPr indent="0" lvl="0" rtl="0">
              <a:lnSpc>
                <a:spcPct val="90000"/>
              </a:lnSpc>
              <a:spcBef>
                <a:spcPts val="0"/>
              </a:spcBef>
              <a:buClr>
                <a:srgbClr val="ED7D31"/>
              </a:buClr>
              <a:buSzPct val="25000"/>
              <a:buFont typeface="Arial"/>
              <a:buNone/>
            </a:pPr>
            <a:r>
              <a:rPr lang="en-US" sz="2900">
                <a:solidFill>
                  <a:schemeClr val="dk1"/>
                </a:solidFill>
              </a:rPr>
              <a:t> </a:t>
            </a:r>
          </a:p>
          <a:p>
            <a:pPr>
              <a:spcBef>
                <a:spcPts val="0"/>
              </a:spcBef>
              <a:buNone/>
            </a:pPr>
            <a:r>
              <a:t/>
            </a: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369" name="Shape 369"/>
        <p:cNvGrpSpPr/>
        <p:nvPr/>
      </p:nvGrpSpPr>
      <p:grpSpPr>
        <a:xfrm>
          <a:off x="0" y="0"/>
          <a:ext cx="0" cy="0"/>
          <a:chOff x="0" y="0"/>
          <a:chExt cx="0" cy="0"/>
        </a:xfrm>
      </p:grpSpPr>
      <p:sp>
        <p:nvSpPr>
          <p:cNvPr id="370" name="Shape 370"/>
          <p:cNvSpPr txBox="1"/>
          <p:nvPr>
            <p:ph type="title"/>
          </p:nvPr>
        </p:nvSpPr>
        <p:spPr>
          <a:xfrm>
            <a:off x="612647" y="228600"/>
            <a:ext cx="8153399" cy="990599"/>
          </a:xfrm>
          <a:prstGeom prst="rect">
            <a:avLst/>
          </a:prstGeom>
        </p:spPr>
        <p:txBody>
          <a:bodyPr anchorCtr="0" anchor="ctr" bIns="91425" lIns="91425" rIns="91425" tIns="91425">
            <a:noAutofit/>
          </a:bodyPr>
          <a:lstStyle/>
          <a:p>
            <a:pPr lvl="0" rtl="0">
              <a:lnSpc>
                <a:spcPct val="90000"/>
              </a:lnSpc>
              <a:spcBef>
                <a:spcPts val="0"/>
              </a:spcBef>
              <a:buClr>
                <a:srgbClr val="44546A"/>
              </a:buClr>
              <a:buSzPct val="25000"/>
              <a:buFont typeface="Arial"/>
              <a:buNone/>
            </a:pPr>
            <a:r>
              <a:rPr lang="en-US" sz="4400">
                <a:solidFill>
                  <a:srgbClr val="44546A"/>
                </a:solidFill>
              </a:rPr>
              <a:t>A Few Books...</a:t>
            </a:r>
          </a:p>
          <a:p>
            <a:pPr>
              <a:spcBef>
                <a:spcPts val="0"/>
              </a:spcBef>
              <a:buNone/>
            </a:pPr>
            <a:r>
              <a:t/>
            </a:r>
            <a:endParaRPr/>
          </a:p>
        </p:txBody>
      </p:sp>
      <p:sp>
        <p:nvSpPr>
          <p:cNvPr id="371" name="Shape 371"/>
          <p:cNvSpPr txBox="1"/>
          <p:nvPr>
            <p:ph idx="1" type="body"/>
          </p:nvPr>
        </p:nvSpPr>
        <p:spPr>
          <a:xfrm>
            <a:off x="612650" y="1600200"/>
            <a:ext cx="8153399" cy="4899000"/>
          </a:xfrm>
          <a:prstGeom prst="rect">
            <a:avLst/>
          </a:prstGeom>
        </p:spPr>
        <p:txBody>
          <a:bodyPr anchorCtr="0" anchor="t" bIns="91425" lIns="91425" rIns="91425" tIns="91425">
            <a:noAutofit/>
          </a:bodyPr>
          <a:lstStyle/>
          <a:p>
            <a:pPr indent="-3811" lvl="0" rtl="0">
              <a:lnSpc>
                <a:spcPct val="100000"/>
              </a:lnSpc>
              <a:spcBef>
                <a:spcPts val="0"/>
              </a:spcBef>
              <a:buClr>
                <a:srgbClr val="ED7D31"/>
              </a:buClr>
              <a:buSzPct val="100000"/>
              <a:buFont typeface="Arial"/>
              <a:buChar char="◻"/>
            </a:pPr>
            <a:r>
              <a:rPr lang="en-US" sz="1800">
                <a:solidFill>
                  <a:schemeClr val="dk1"/>
                </a:solidFill>
              </a:rPr>
              <a:t>Perozzi, B. 2009. </a:t>
            </a:r>
            <a:r>
              <a:rPr i="1" lang="en-US" sz="1800">
                <a:solidFill>
                  <a:schemeClr val="dk1"/>
                </a:solidFill>
              </a:rPr>
              <a:t>Enhancing Student Learning Through College Employment</a:t>
            </a:r>
            <a:r>
              <a:rPr lang="en-US" sz="1800">
                <a:solidFill>
                  <a:schemeClr val="dk1"/>
                </a:solidFill>
              </a:rPr>
              <a:t>. Bloomington, IN: Association of College Unions International.</a:t>
            </a:r>
          </a:p>
          <a:p>
            <a:pPr indent="0" lvl="0" marL="0" rtl="0">
              <a:lnSpc>
                <a:spcPct val="100000"/>
              </a:lnSpc>
              <a:spcBef>
                <a:spcPts val="0"/>
              </a:spcBef>
              <a:buNone/>
            </a:pPr>
            <a:r>
              <a:t/>
            </a:r>
            <a:endParaRPr sz="1800">
              <a:solidFill>
                <a:schemeClr val="dk1"/>
              </a:solidFill>
            </a:endParaRPr>
          </a:p>
          <a:p>
            <a:pPr indent="-3811" lvl="0" rtl="0">
              <a:lnSpc>
                <a:spcPct val="100000"/>
              </a:lnSpc>
              <a:spcBef>
                <a:spcPts val="0"/>
              </a:spcBef>
              <a:buClr>
                <a:srgbClr val="ED7D31"/>
              </a:buClr>
              <a:buSzPct val="100000"/>
              <a:buFont typeface="Arial"/>
              <a:buChar char="◻"/>
            </a:pPr>
            <a:r>
              <a:rPr lang="en-US" sz="1800">
                <a:solidFill>
                  <a:schemeClr val="dk1"/>
                </a:solidFill>
              </a:rPr>
              <a:t>Byrne, Zinta S. 2015. </a:t>
            </a:r>
            <a:r>
              <a:rPr i="1" lang="en-US" sz="1800">
                <a:solidFill>
                  <a:schemeClr val="dk1"/>
                </a:solidFill>
              </a:rPr>
              <a:t>Understanding what employee engagement is and is not: implications for theory, research and practice. </a:t>
            </a:r>
            <a:r>
              <a:rPr lang="en-US" sz="1800">
                <a:solidFill>
                  <a:schemeClr val="dk1"/>
                </a:solidFill>
              </a:rPr>
              <a:t>New York, NY: Routledge. </a:t>
            </a:r>
          </a:p>
          <a:p>
            <a:pPr indent="-323851" lvl="0" marL="320040" rtl="0">
              <a:lnSpc>
                <a:spcPct val="100000"/>
              </a:lnSpc>
              <a:spcBef>
                <a:spcPts val="0"/>
              </a:spcBef>
              <a:buClr>
                <a:srgbClr val="ED7D31"/>
              </a:buClr>
              <a:buSzPct val="100000"/>
              <a:buFont typeface="Arial"/>
              <a:buChar char="◻"/>
            </a:pPr>
            <a:r>
              <a:rPr lang="en-US" sz="1800"/>
              <a:t>Christensen, John. </a:t>
            </a:r>
            <a:r>
              <a:rPr i="1" lang="en-US" sz="1800"/>
              <a:t>Fish!: Catch the Energy, Release the Potential! </a:t>
            </a:r>
            <a:r>
              <a:rPr lang="en-US" sz="1800"/>
              <a:t>Burnsville, MN: ChartHouse International Learning Corp, 2002.</a:t>
            </a:r>
          </a:p>
          <a:p>
            <a:pPr indent="-323851" lvl="0" marL="320040" rtl="0">
              <a:lnSpc>
                <a:spcPct val="100000"/>
              </a:lnSpc>
              <a:spcBef>
                <a:spcPts val="0"/>
              </a:spcBef>
              <a:buClr>
                <a:srgbClr val="ED7D31"/>
              </a:buClr>
              <a:buSzPct val="100000"/>
              <a:buFont typeface="Arial"/>
              <a:buChar char="◻"/>
            </a:pPr>
            <a:r>
              <a:rPr lang="en-US" sz="1800"/>
              <a:t>Capodagli, Bill, and Lynn Jackson. </a:t>
            </a:r>
            <a:r>
              <a:rPr i="1" lang="en-US" sz="1800"/>
              <a:t>The Disney Way: Harnessing the Magic of Disney in Your Organization.</a:t>
            </a:r>
            <a:r>
              <a:rPr lang="en-US" sz="1800"/>
              <a:t> New York: McGraw Hill, 1998.</a:t>
            </a:r>
          </a:p>
          <a:p>
            <a:pPr indent="-323851" lvl="0" marL="320040" rtl="0">
              <a:lnSpc>
                <a:spcPct val="100000"/>
              </a:lnSpc>
              <a:spcBef>
                <a:spcPts val="0"/>
              </a:spcBef>
              <a:buClr>
                <a:srgbClr val="ED7D31"/>
              </a:buClr>
              <a:buSzPct val="100000"/>
              <a:buFont typeface="Arial"/>
              <a:buChar char="◻"/>
            </a:pPr>
            <a:r>
              <a:rPr lang="en-US" sz="1800"/>
              <a:t>Kinni, Ted. </a:t>
            </a:r>
            <a:r>
              <a:rPr i="1" lang="en-US" sz="1800"/>
              <a:t>Be Our Guest: Perfecting the Art of Customer Service.</a:t>
            </a:r>
            <a:r>
              <a:rPr lang="en-US" sz="1800"/>
              <a:t> New York: Disney, 2011 </a:t>
            </a:r>
          </a:p>
          <a:p>
            <a:pPr indent="-323851" lvl="0" marL="320040" rtl="0">
              <a:lnSpc>
                <a:spcPct val="100000"/>
              </a:lnSpc>
              <a:spcBef>
                <a:spcPts val="0"/>
              </a:spcBef>
              <a:buClr>
                <a:srgbClr val="ED7D31"/>
              </a:buClr>
              <a:buSzPct val="100000"/>
              <a:buFont typeface="Noto Symbol"/>
              <a:buChar char="◻"/>
            </a:pPr>
            <a:r>
              <a:rPr lang="en-US" sz="1800"/>
              <a:t>Baldwin, David A, and Daniel Barkley. </a:t>
            </a:r>
            <a:r>
              <a:rPr i="1" lang="en-US" sz="1800"/>
              <a:t>Complete Guide for Supervisors of Student Employees in Today's Academic Libraries.</a:t>
            </a:r>
            <a:r>
              <a:rPr lang="en-US" sz="1800"/>
              <a:t> Westport, Conn: Libraries Unlimited, 2007.</a:t>
            </a:r>
            <a:r>
              <a:rPr lang="en-US" sz="1800">
                <a:solidFill>
                  <a:schemeClr val="dk1"/>
                </a:solidFill>
              </a:rPr>
              <a:t> </a:t>
            </a:r>
          </a:p>
          <a:p>
            <a:pPr indent="0" lvl="0" marL="0">
              <a:spcBef>
                <a:spcPts val="0"/>
              </a:spcBef>
              <a:buNone/>
            </a:pPr>
            <a:r>
              <a:t/>
            </a:r>
            <a:endParaRPr sz="1800">
              <a:solidFill>
                <a:schemeClr val="dk1"/>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EE1F3"/>
        </a:solidFill>
      </p:bgPr>
    </p:bg>
    <p:spTree>
      <p:nvGrpSpPr>
        <p:cNvPr id="119" name="Shape 119"/>
        <p:cNvGrpSpPr/>
        <p:nvPr/>
      </p:nvGrpSpPr>
      <p:grpSpPr>
        <a:xfrm>
          <a:off x="0" y="0"/>
          <a:ext cx="0" cy="0"/>
          <a:chOff x="0" y="0"/>
          <a:chExt cx="0" cy="0"/>
        </a:xfrm>
      </p:grpSpPr>
      <p:sp>
        <p:nvSpPr>
          <p:cNvPr id="120" name="Shape 120"/>
          <p:cNvSpPr txBox="1"/>
          <p:nvPr>
            <p:ph type="title"/>
          </p:nvPr>
        </p:nvSpPr>
        <p:spPr>
          <a:xfrm>
            <a:off x="533400" y="273050"/>
            <a:ext cx="8153399" cy="869999"/>
          </a:xfrm>
          <a:prstGeom prst="rect">
            <a:avLst/>
          </a:prstGeom>
        </p:spPr>
        <p:txBody>
          <a:bodyPr anchorCtr="0" anchor="ctr" bIns="91425" lIns="91425" rIns="91425" tIns="91425">
            <a:noAutofit/>
          </a:bodyPr>
          <a:lstStyle/>
          <a:p>
            <a:pPr>
              <a:spcBef>
                <a:spcPts val="0"/>
              </a:spcBef>
              <a:buNone/>
            </a:pPr>
            <a:r>
              <a:rPr lang="en-US" sz="3950">
                <a:solidFill>
                  <a:srgbClr val="44546A"/>
                </a:solidFill>
              </a:rPr>
              <a:t>Why are Student Employees Important to Libraries?</a:t>
            </a:r>
          </a:p>
        </p:txBody>
      </p:sp>
      <p:sp>
        <p:nvSpPr>
          <p:cNvPr id="121" name="Shape 121"/>
          <p:cNvSpPr txBox="1"/>
          <p:nvPr>
            <p:ph idx="1" type="body"/>
          </p:nvPr>
        </p:nvSpPr>
        <p:spPr>
          <a:xfrm>
            <a:off x="609600" y="1967525"/>
            <a:ext cx="7894200" cy="4052400"/>
          </a:xfrm>
          <a:prstGeom prst="rect">
            <a:avLst/>
          </a:prstGeom>
        </p:spPr>
        <p:txBody>
          <a:bodyPr anchorCtr="0" anchor="t" bIns="91425" lIns="91425" rIns="91425" tIns="91425">
            <a:noAutofit/>
          </a:bodyPr>
          <a:lstStyle/>
          <a:p>
            <a:pPr indent="0" lvl="0" rtl="0">
              <a:lnSpc>
                <a:spcPct val="90000"/>
              </a:lnSpc>
              <a:spcBef>
                <a:spcPts val="0"/>
              </a:spcBef>
              <a:buClr>
                <a:srgbClr val="ED7D31"/>
              </a:buClr>
              <a:buSzPct val="59998"/>
              <a:buFont typeface="Noto Symbol"/>
              <a:buChar char="◻"/>
            </a:pPr>
            <a:r>
              <a:rPr lang="en-US" sz="2900">
                <a:solidFill>
                  <a:schemeClr val="dk1"/>
                </a:solidFill>
              </a:rPr>
              <a:t>Provide hours of service often during less desirable hours for permanent staff</a:t>
            </a:r>
          </a:p>
          <a:p>
            <a:pPr indent="0" lvl="0" rtl="0">
              <a:lnSpc>
                <a:spcPct val="90000"/>
              </a:lnSpc>
              <a:spcBef>
                <a:spcPts val="0"/>
              </a:spcBef>
              <a:buClr>
                <a:srgbClr val="ED7D31"/>
              </a:buClr>
              <a:buSzPct val="59998"/>
              <a:buFont typeface="Noto Symbol"/>
              <a:buChar char="◻"/>
            </a:pPr>
            <a:r>
              <a:rPr lang="en-US" sz="2900">
                <a:solidFill>
                  <a:schemeClr val="dk1"/>
                </a:solidFill>
              </a:rPr>
              <a:t>Help serve as liaisons and voices of our student patrons</a:t>
            </a:r>
          </a:p>
          <a:p>
            <a:pPr indent="0" lvl="0" rtl="0">
              <a:lnSpc>
                <a:spcPct val="90000"/>
              </a:lnSpc>
              <a:spcBef>
                <a:spcPts val="0"/>
              </a:spcBef>
              <a:buClr>
                <a:srgbClr val="ED7D31"/>
              </a:buClr>
              <a:buSzPct val="59998"/>
              <a:buFont typeface="Noto Symbol"/>
              <a:buChar char="◻"/>
            </a:pPr>
            <a:r>
              <a:rPr lang="en-US" sz="2900">
                <a:solidFill>
                  <a:schemeClr val="dk1"/>
                </a:solidFill>
              </a:rPr>
              <a:t>Support the development of students in a professional environment</a:t>
            </a:r>
          </a:p>
          <a:p>
            <a:pPr indent="101600" lvl="0" rtl="0">
              <a:lnSpc>
                <a:spcPct val="90000"/>
              </a:lnSpc>
              <a:spcBef>
                <a:spcPts val="0"/>
              </a:spcBef>
              <a:buClr>
                <a:srgbClr val="ED7D31"/>
              </a:buClr>
              <a:buFont typeface="Arial"/>
              <a:buNone/>
            </a:pPr>
            <a:r>
              <a:t/>
            </a:r>
            <a:endParaRPr sz="2900">
              <a:solidFill>
                <a:schemeClr val="dk1"/>
              </a:solidFill>
            </a:endParaRPr>
          </a:p>
          <a:p>
            <a:pPr indent="0" lvl="0" mar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B5394"/>
        </a:solidFill>
      </p:bgPr>
    </p:bg>
    <p:spTree>
      <p:nvGrpSpPr>
        <p:cNvPr id="125" name="Shape 125"/>
        <p:cNvGrpSpPr/>
        <p:nvPr/>
      </p:nvGrpSpPr>
      <p:grpSpPr>
        <a:xfrm>
          <a:off x="0" y="0"/>
          <a:ext cx="0" cy="0"/>
          <a:chOff x="0" y="0"/>
          <a:chExt cx="0" cy="0"/>
        </a:xfrm>
      </p:grpSpPr>
      <p:sp>
        <p:nvSpPr>
          <p:cNvPr id="126" name="Shape 126"/>
          <p:cNvSpPr txBox="1"/>
          <p:nvPr/>
        </p:nvSpPr>
        <p:spPr>
          <a:xfrm>
            <a:off x="1066800" y="1828800"/>
            <a:ext cx="72390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1" lang="en-US" sz="12000" u="none" cap="none" strike="noStrike">
                <a:solidFill>
                  <a:srgbClr val="FFCC66"/>
                </a:solidFill>
                <a:latin typeface="Batang"/>
                <a:ea typeface="Batang"/>
                <a:cs typeface="Batang"/>
                <a:sym typeface="Batang"/>
              </a:rPr>
              <a:t>Training</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Orientation</a:t>
            </a:r>
          </a:p>
        </p:txBody>
      </p:sp>
      <p:sp>
        <p:nvSpPr>
          <p:cNvPr id="132" name="Shape 132"/>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1" baseline="0" i="0" lang="en-US" sz="2900" u="none" cap="none" strike="noStrike">
                <a:solidFill>
                  <a:schemeClr val="dk1"/>
                </a:solidFill>
                <a:latin typeface="Arial"/>
                <a:ea typeface="Arial"/>
                <a:cs typeface="Arial"/>
                <a:sym typeface="Arial"/>
              </a:rPr>
              <a:t>Orientation</a:t>
            </a:r>
            <a:r>
              <a:rPr b="0" baseline="0" i="0" lang="en-US" sz="2900" u="none" cap="none" strike="noStrike">
                <a:solidFill>
                  <a:schemeClr val="dk1"/>
                </a:solidFill>
                <a:latin typeface="Arial"/>
                <a:ea typeface="Arial"/>
                <a:cs typeface="Arial"/>
                <a:sym typeface="Arial"/>
              </a:rPr>
              <a:t> </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Information about the library</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Rules/Policies</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Responsibilities</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Tasks/opportunities</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How to sign in/out</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Meet staff</a:t>
            </a:r>
          </a:p>
          <a:p>
            <a:pPr indent="-284480" lvl="1" marL="640080" marR="0" rtl="0" algn="l">
              <a:spcBef>
                <a:spcPts val="550"/>
              </a:spcBef>
              <a:buClr>
                <a:schemeClr val="accent1"/>
              </a:buClr>
              <a:buSzPct val="70000"/>
              <a:buFont typeface="Noto Symbol"/>
              <a:buChar char="⬜"/>
            </a:pPr>
            <a:r>
              <a:rPr b="0" baseline="0" i="0" lang="en-US" sz="2600" u="none" cap="none" strike="noStrike">
                <a:solidFill>
                  <a:schemeClr val="dk1"/>
                </a:solidFill>
                <a:latin typeface="Arial"/>
                <a:ea typeface="Arial"/>
                <a:cs typeface="Arial"/>
                <a:sym typeface="Arial"/>
              </a:rPr>
              <a:t>Tour of library</a:t>
            </a:r>
          </a:p>
          <a:p>
            <a:pPr indent="-168910" lvl="1" marL="640080" marR="0" rtl="0" algn="l">
              <a:spcBef>
                <a:spcPts val="550"/>
              </a:spcBef>
              <a:buClr>
                <a:schemeClr val="accent1"/>
              </a:buClr>
              <a:buFont typeface="Noto Symbol"/>
              <a:buNone/>
            </a:pPr>
            <a:r>
              <a:t/>
            </a:r>
            <a:endParaRPr b="0" baseline="0" i="0" sz="26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Volunteer’s First Day</a:t>
            </a:r>
          </a:p>
        </p:txBody>
      </p:sp>
      <p:sp>
        <p:nvSpPr>
          <p:cNvPr id="138" name="Shape 138"/>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Keep it simple on the volunteers first day</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Stick to an easy job</a:t>
            </a:r>
          </a:p>
        </p:txBody>
      </p:sp>
      <p:pic>
        <p:nvPicPr>
          <p:cNvPr id="139" name="Shape 139"/>
          <p:cNvPicPr preferRelativeResize="0"/>
          <p:nvPr/>
        </p:nvPicPr>
        <p:blipFill rotWithShape="1">
          <a:blip r:embed="rId3">
            <a:alphaModFix/>
          </a:blip>
          <a:srcRect b="0" l="0" r="0" t="0"/>
          <a:stretch/>
        </p:blipFill>
        <p:spPr>
          <a:xfrm>
            <a:off x="1676400" y="3276600"/>
            <a:ext cx="3905249" cy="263803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612647" y="228600"/>
            <a:ext cx="81533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US" sz="4400" u="none" cap="none" strike="noStrike">
                <a:solidFill>
                  <a:schemeClr val="dk2"/>
                </a:solidFill>
                <a:latin typeface="Arial"/>
                <a:ea typeface="Arial"/>
                <a:cs typeface="Arial"/>
                <a:sym typeface="Arial"/>
              </a:rPr>
              <a:t>Your Role as Support Service Staff</a:t>
            </a:r>
          </a:p>
        </p:txBody>
      </p:sp>
      <p:sp>
        <p:nvSpPr>
          <p:cNvPr id="146" name="Shape 146"/>
          <p:cNvSpPr txBox="1"/>
          <p:nvPr>
            <p:ph idx="1" type="body"/>
          </p:nvPr>
        </p:nvSpPr>
        <p:spPr>
          <a:xfrm>
            <a:off x="612647" y="1600200"/>
            <a:ext cx="8153399" cy="4495800"/>
          </a:xfrm>
          <a:prstGeom prst="rect">
            <a:avLst/>
          </a:prstGeom>
          <a:noFill/>
          <a:ln>
            <a:noFill/>
          </a:ln>
        </p:spPr>
        <p:txBody>
          <a:bodyPr anchorCtr="0" anchor="t" bIns="45700" lIns="91425" rIns="91425" tIns="45700">
            <a:noAutofit/>
          </a:bodyPr>
          <a:lstStyle/>
          <a:p>
            <a:pPr indent="-320040" lvl="0" marL="320040" marR="0" rtl="0" algn="l">
              <a:spcBef>
                <a:spcPts val="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Set aside time to </a:t>
            </a:r>
            <a:r>
              <a:rPr lang="en-US" sz="2900">
                <a:solidFill>
                  <a:schemeClr val="dk1"/>
                </a:solidFill>
              </a:rPr>
              <a:t>“</a:t>
            </a:r>
            <a:r>
              <a:rPr b="0" baseline="0" i="0" lang="en-US" sz="2900" u="none" cap="none" strike="noStrike">
                <a:solidFill>
                  <a:schemeClr val="dk1"/>
                </a:solidFill>
                <a:latin typeface="Arial"/>
                <a:ea typeface="Arial"/>
                <a:cs typeface="Arial"/>
                <a:sym typeface="Arial"/>
              </a:rPr>
              <a:t>be there</a:t>
            </a:r>
            <a:r>
              <a:rPr lang="en-US" sz="2900">
                <a:solidFill>
                  <a:schemeClr val="dk1"/>
                </a:solidFill>
              </a:rPr>
              <a:t>”</a:t>
            </a:r>
            <a:r>
              <a:rPr b="0" baseline="0" i="0" lang="en-US" sz="2900" u="none" cap="none" strike="noStrike">
                <a:solidFill>
                  <a:schemeClr val="dk1"/>
                </a:solidFill>
                <a:latin typeface="Arial"/>
                <a:ea typeface="Arial"/>
                <a:cs typeface="Arial"/>
                <a:sym typeface="Arial"/>
              </a:rPr>
              <a:t> for volunteers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Always be willing to answer questions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Be welcoming and gracious</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Realize training takes time and repetition</a:t>
            </a:r>
          </a:p>
          <a:p>
            <a:pPr indent="-320040" lvl="0" marL="320040" marR="0" rtl="0" algn="l">
              <a:spcBef>
                <a:spcPts val="700"/>
              </a:spcBef>
              <a:buClr>
                <a:schemeClr val="accent2"/>
              </a:buClr>
              <a:buSzPct val="59999"/>
              <a:buFont typeface="Noto Symbol"/>
              <a:buChar char="◻"/>
            </a:pPr>
            <a:r>
              <a:rPr b="0" baseline="0" i="0" lang="en-US" sz="2900" u="none" cap="none" strike="noStrike">
                <a:solidFill>
                  <a:schemeClr val="dk1"/>
                </a:solidFill>
                <a:latin typeface="Arial"/>
                <a:ea typeface="Arial"/>
                <a:cs typeface="Arial"/>
                <a:sym typeface="Arial"/>
              </a:rPr>
              <a:t>Keep it simple</a:t>
            </a:r>
          </a:p>
          <a:p>
            <a:pPr indent="-209550" lvl="0" marL="320040" marR="0" rtl="0" algn="l">
              <a:spcBef>
                <a:spcPts val="700"/>
              </a:spcBef>
              <a:buClr>
                <a:schemeClr val="accent2"/>
              </a:buClr>
              <a:buFont typeface="Noto Symbol"/>
              <a:buNone/>
            </a:pPr>
            <a:r>
              <a:t/>
            </a:r>
            <a:endParaRPr b="0" baseline="0" i="0" sz="29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Median">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