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7" r:id="rId2"/>
    <p:sldId id="259" r:id="rId3"/>
    <p:sldId id="278" r:id="rId4"/>
    <p:sldId id="258" r:id="rId5"/>
    <p:sldId id="260" r:id="rId6"/>
    <p:sldId id="261" r:id="rId7"/>
    <p:sldId id="275" r:id="rId8"/>
    <p:sldId id="274" r:id="rId9"/>
    <p:sldId id="262" r:id="rId10"/>
    <p:sldId id="273" r:id="rId11"/>
    <p:sldId id="277" r:id="rId12"/>
    <p:sldId id="264" r:id="rId13"/>
    <p:sldId id="263" r:id="rId14"/>
    <p:sldId id="265" r:id="rId15"/>
    <p:sldId id="266" r:id="rId16"/>
    <p:sldId id="267" r:id="rId17"/>
    <p:sldId id="268" r:id="rId18"/>
    <p:sldId id="272" r:id="rId19"/>
    <p:sldId id="269" r:id="rId20"/>
    <p:sldId id="270" r:id="rId21"/>
    <p:sldId id="271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ED864-4ED9-B244-8DFE-8F084C6273CF}" type="datetimeFigureOut">
              <a:rPr lang="en-US" smtClean="0"/>
              <a:t>4/20/16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B2B86-AE97-F64F-B366-72796027C7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7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C4C67-B9A3-41E4-9F8C-15DC4AC070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01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C4C67-B9A3-41E4-9F8C-15DC4AC0702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43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C4C67-B9A3-41E4-9F8C-15DC4AC0702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10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event each year – connect, communicate, interact, learn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C4C67-B9A3-41E4-9F8C-15DC4AC0702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2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want to know more about last year’s conference: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C4C67-B9A3-41E4-9F8C-15DC4AC0702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37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C4C67-B9A3-41E4-9F8C-15DC4AC0702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C4C67-B9A3-41E4-9F8C-15DC4AC0702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C4C67-B9A3-41E4-9F8C-15DC4AC0702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C4C67-B9A3-41E4-9F8C-15DC4AC0702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C4C67-B9A3-41E4-9F8C-15DC4AC0702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C4C67-B9A3-41E4-9F8C-15DC4AC0702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144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C4C67-B9A3-41E4-9F8C-15DC4AC0702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C4C67-B9A3-41E4-9F8C-15DC4AC0702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2B86-AE97-F64F-B366-72796027C78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3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2B86-AE97-F64F-B366-72796027C78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3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2B86-AE97-F64F-B366-72796027C78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79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2B86-AE97-F64F-B366-72796027C78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3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2B86-AE97-F64F-B366-72796027C78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2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4/20/16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olaweb.org/join-now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olaweb.org/index.php?option=com_content&amp;view=article&amp;id=31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la-ssd.blogspot.com/p/current-conference.html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la-ssd.blogspot.com/p/2012-conference.html" TargetMode="External"/><Relationship Id="rId4" Type="http://schemas.openxmlformats.org/officeDocument/2006/relationships/hyperlink" Target="http://b8f.645.myftpupload.com/conference-materials/support-staff-division-conference-2015/" TargetMode="External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olaweb.org/index.php?option=com_content&amp;view=article&amp;id=31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aweb.org/index.php?option=com_content&amp;view=article&amp;id=165" TargetMode="External"/><Relationship Id="rId4" Type="http://schemas.openxmlformats.org/officeDocument/2006/relationships/hyperlink" Target="http://ala-apa.org/lssc/" TargetMode="External"/><Relationship Id="rId5" Type="http://schemas.openxmlformats.org/officeDocument/2006/relationships/hyperlink" Target="http://www.pcc.edu/programs/education/library-asst/" TargetMode="External"/><Relationship Id="rId6" Type="http://schemas.openxmlformats.org/officeDocument/2006/relationships/hyperlink" Target="https://lis.highline.edu/certificates.php" TargetMode="External"/><Relationship Id="rId7" Type="http://schemas.openxmlformats.org/officeDocument/2006/relationships/hyperlink" Target="http://www.olaweb.org/index.php?option=com_content&amp;view=article&amp;id=319" TargetMode="External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aweb.org/index.php?option=com_content&amp;view=article&amp;id=313" TargetMode="External"/><Relationship Id="rId4" Type="http://schemas.openxmlformats.org/officeDocument/2006/relationships/hyperlink" Target="http://ola-ssd.blogspot.com/" TargetMode="External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olasupportstaffdivision" TargetMode="External"/><Relationship Id="rId4" Type="http://schemas.openxmlformats.org/officeDocument/2006/relationships/hyperlink" Target="https://twitter.com/ola_ssd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pacificu.edu/olaq/" TargetMode="External"/><Relationship Id="rId4" Type="http://schemas.openxmlformats.org/officeDocument/2006/relationships/hyperlink" Target="http://listsmart.osl.state.or.us/mailman/listinfo/ssd" TargetMode="External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77687"/>
            <a:ext cx="8382000" cy="2057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Making Our Voices Heard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2819400"/>
            <a:ext cx="8229600" cy="2819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The Story of the OLA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Support Staff Division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535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5335" y="361023"/>
            <a:ext cx="8644678" cy="1630648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and Connections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006" y="2319648"/>
            <a:ext cx="8010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Continuing Education Committee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 descr="Screen Shot 2016-04-19 at 12.26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4626"/>
            <a:ext cx="9144000" cy="1396147"/>
          </a:xfrm>
          <a:prstGeom prst="rect">
            <a:avLst/>
          </a:prstGeom>
        </p:spPr>
      </p:pic>
      <p:pic>
        <p:nvPicPr>
          <p:cNvPr id="7" name="Picture 6" descr="Screen Shot 2016-04-19 at 12.27.1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8734"/>
            <a:ext cx="9144000" cy="131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0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of SSD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417638"/>
            <a:ext cx="8686800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Goals: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lvl="0" indent="-457200">
              <a:lnSpc>
                <a:spcPct val="120000"/>
              </a:lnSpc>
              <a:buFont typeface="Arial"/>
              <a:buChar char="•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Preserve SSD and ensure it continues</a:t>
            </a:r>
          </a:p>
          <a:p>
            <a:pPr marL="457200" lvl="0" indent="-457200">
              <a:lnSpc>
                <a:spcPct val="120000"/>
              </a:lnSpc>
              <a:buFont typeface="Arial"/>
              <a:buChar char="•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Recruit new members</a:t>
            </a:r>
          </a:p>
          <a:p>
            <a:pPr marL="457200" lvl="0" indent="-457200">
              <a:lnSpc>
                <a:spcPct val="120000"/>
              </a:lnSpc>
              <a:buFont typeface="Arial"/>
              <a:buChar char="•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Increase communication and interaction </a:t>
            </a:r>
            <a:endParaRPr lang="en-US" sz="3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lvl="0" indent="-457200">
              <a:lnSpc>
                <a:spcPct val="120000"/>
              </a:lnSpc>
              <a:buFont typeface="Arial"/>
              <a:buChar char="•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Increase 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member participation </a:t>
            </a:r>
          </a:p>
          <a:p>
            <a:pPr marL="457200" lvl="0" indent="-457200">
              <a:lnSpc>
                <a:spcPct val="120000"/>
              </a:lnSpc>
              <a:buFont typeface="Arial"/>
              <a:buChar char="•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Outreach throughout the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state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lvl="0" indent="-457200">
              <a:lnSpc>
                <a:spcPct val="120000"/>
              </a:lnSpc>
              <a:buFont typeface="Arial"/>
              <a:buChar char="•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Offer more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training and learning opportunities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lvl="0" indent="-457200">
              <a:lnSpc>
                <a:spcPct val="120000"/>
              </a:lnSpc>
              <a:buFont typeface="Arial"/>
              <a:buChar char="•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Use new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technology and social 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39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546" y="1600201"/>
            <a:ext cx="8535723" cy="334839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Let 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staff know that they can join OLA too!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Membership 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dues 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are 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determined by 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salary, 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starting 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 $30 a 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year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4890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 at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library</a:t>
            </a:r>
          </a:p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get involved?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948590"/>
            <a:ext cx="8229600" cy="11764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n-US" sz="1000" dirty="0"/>
          </a:p>
          <a:p>
            <a:pPr algn="ctr">
              <a:buFont typeface="Arial" pitchFamily="34" charset="0"/>
              <a:buNone/>
            </a:pPr>
            <a:r>
              <a:rPr lang="en-US" b="1" dirty="0" smtClean="0">
                <a:solidFill>
                  <a:srgbClr val="00B050"/>
                </a:solidFill>
              </a:rPr>
              <a:t>Join OLA: </a:t>
            </a:r>
            <a:r>
              <a:rPr lang="en-US" u="sng" dirty="0" smtClean="0">
                <a:hlinkClick r:id="rId3"/>
              </a:rPr>
              <a:t>http://www.olaweb.org/join-now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5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978"/>
            <a:ext cx="8153400" cy="1736675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member can attend </a:t>
            </a:r>
            <a:br>
              <a:rPr lang="en-US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SSD board meetings</a:t>
            </a:r>
            <a:br>
              <a:rPr lang="en-US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2273"/>
            <a:ext cx="8229600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70000"/>
              </a:lnSpc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In person </a:t>
            </a:r>
          </a:p>
          <a:p>
            <a:pPr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virtually through GoTo Meetings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463340"/>
            <a:ext cx="5943600" cy="32316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/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SSD Executive Board meetings, 2015-2016</a:t>
            </a:r>
          </a:p>
          <a:p>
            <a:pPr algn="ctr"/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9/18/2015      Eugene Public Library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11/13/2015      Eugene Public Library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1/15/2016      Central Library, Portland, OR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3/11/2016      Newberg Public Library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4/21/2016      OLA Conference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5/13/2016      Hollywood Library, Portland, OR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7/15/2016      SSD Conference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8/19/2016      TBA</a:t>
            </a:r>
          </a:p>
          <a:p>
            <a:endParaRPr lang="en-US" sz="800" b="1" dirty="0" smtClean="0"/>
          </a:p>
        </p:txBody>
      </p:sp>
    </p:spTree>
    <p:extLst>
      <p:ext uri="{BB962C8B-B14F-4D97-AF65-F5344CB8AC3E}">
        <p14:creationId xmlns:p14="http://schemas.microsoft.com/office/powerpoint/2010/main" val="2602798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 and Leadership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1142999"/>
          </a:xfrm>
        </p:spPr>
        <p:txBody>
          <a:bodyPr numCol="1">
            <a:normAutofit fontScale="32500" lnSpcReduction="20000"/>
          </a:bodyPr>
          <a:lstStyle/>
          <a:p>
            <a:pPr algn="ctr">
              <a:buNone/>
            </a:pPr>
            <a:r>
              <a:rPr lang="en-US" sz="1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SSD Executive Board</a:t>
            </a:r>
            <a:endParaRPr lang="en-US" sz="12300" u="sng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800" dirty="0" smtClean="0"/>
              <a:t>    </a:t>
            </a:r>
          </a:p>
          <a:p>
            <a:pPr>
              <a:buNone/>
            </a:pPr>
            <a:r>
              <a:rPr lang="en-US" sz="2800" dirty="0" smtClean="0"/>
              <a:t>      </a:t>
            </a:r>
          </a:p>
          <a:p>
            <a:pPr>
              <a:buNone/>
            </a:pPr>
            <a:r>
              <a:rPr lang="en-US" sz="2800" dirty="0" smtClean="0"/>
              <a:t>                                                   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09800"/>
            <a:ext cx="3429000" cy="3662541"/>
          </a:xfrm>
          <a:prstGeom prst="rect">
            <a:avLst/>
          </a:prstGeom>
          <a:solidFill>
            <a:srgbClr val="5C8E6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Officer Positions: 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Chair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Chair-Elect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Past-Chair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Recorder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Treasurer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Archivist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Members at Large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3124200"/>
            <a:ext cx="4800600" cy="1908215"/>
          </a:xfrm>
          <a:prstGeom prst="rect">
            <a:avLst/>
          </a:prstGeom>
          <a:solidFill>
            <a:srgbClr val="5C8E6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Committees: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Continuing Education Committee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Conference Committee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IT Team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0198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urrent representatives: </a:t>
            </a:r>
            <a:r>
              <a:rPr lang="en-US" sz="2400" dirty="0" smtClean="0"/>
              <a:t>  </a:t>
            </a:r>
          </a:p>
          <a:p>
            <a:pPr algn="r"/>
            <a:r>
              <a:rPr lang="en-US" sz="2000" u="sng" dirty="0" smtClean="0">
                <a:hlinkClick r:id="rId3"/>
              </a:rPr>
              <a:t>http://www.olaweb.org/index.php?option=com_content&amp;view=article&amp;id=314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0255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OLA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SSD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23" y="4858535"/>
            <a:ext cx="8763000" cy="19994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12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00FF"/>
                </a:solidFill>
                <a:hlinkClick r:id="rId3"/>
              </a:rPr>
              <a:t>http</a:t>
            </a:r>
            <a:r>
              <a:rPr lang="en-US" sz="2800" dirty="0">
                <a:solidFill>
                  <a:srgbClr val="0000FF"/>
                </a:solidFill>
                <a:hlinkClick r:id="rId3"/>
              </a:rPr>
              <a:t>://ola-ssd.blogspot.com/p/current-</a:t>
            </a:r>
            <a:r>
              <a:rPr lang="en-US" sz="2800" dirty="0" smtClean="0">
                <a:solidFill>
                  <a:srgbClr val="0000FF"/>
                </a:solidFill>
                <a:hlinkClick r:id="rId3"/>
              </a:rPr>
              <a:t>conference.html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pic>
        <p:nvPicPr>
          <p:cNvPr id="4" name="Picture 3" descr="SSD conf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713"/>
            <a:ext cx="9144000" cy="351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77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858000" cy="14728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12800" b="1" dirty="0" smtClean="0">
                <a:solidFill>
                  <a:srgbClr val="00B050"/>
                </a:solidFill>
              </a:rPr>
              <a:t>2015 Conference info: </a:t>
            </a:r>
          </a:p>
          <a:p>
            <a:pPr algn="ctr">
              <a:buNone/>
            </a:pPr>
            <a:r>
              <a:rPr lang="en-US" sz="9600" dirty="0">
                <a:solidFill>
                  <a:srgbClr val="0000FF"/>
                </a:solidFill>
                <a:hlinkClick r:id="rId3"/>
              </a:rPr>
              <a:t>http://ola-ssd.blogspot.com/p/2012-</a:t>
            </a:r>
            <a:r>
              <a:rPr lang="en-US" sz="9600" dirty="0" smtClean="0">
                <a:solidFill>
                  <a:srgbClr val="0000FF"/>
                </a:solidFill>
                <a:hlinkClick r:id="rId3"/>
              </a:rPr>
              <a:t>conference.html</a:t>
            </a:r>
            <a:endParaRPr lang="en-US" sz="9600" dirty="0" smtClean="0">
              <a:solidFill>
                <a:srgbClr val="0000FF"/>
              </a:solidFill>
            </a:endParaRPr>
          </a:p>
          <a:p>
            <a:pPr algn="ctr">
              <a:buNone/>
            </a:pPr>
            <a:endParaRPr lang="en-US" sz="8000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3523752"/>
            <a:ext cx="69342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2015 Conference materials:</a:t>
            </a:r>
          </a:p>
          <a:p>
            <a:pPr algn="ctr"/>
            <a:r>
              <a:rPr lang="en-US" sz="2400" u="sng" dirty="0" smtClean="0">
                <a:hlinkClick r:id="rId4"/>
              </a:rPr>
              <a:t>http://b8f.645.myftpupload.com/conference-materials/support-staff-division-conference-2015</a:t>
            </a:r>
            <a:r>
              <a:rPr lang="en-US" sz="2400" u="sng" dirty="0" smtClean="0">
                <a:hlinkClick r:id="rId4"/>
              </a:rPr>
              <a:t>/</a:t>
            </a:r>
            <a:endParaRPr lang="en-US" sz="2400" u="sng" dirty="0" smtClean="0"/>
          </a:p>
          <a:p>
            <a:pPr algn="ctr"/>
            <a:endParaRPr lang="en-US" sz="1000" dirty="0" smtClean="0"/>
          </a:p>
          <a:p>
            <a:endParaRPr lang="en-US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5614" t="3118" r="4561"/>
          <a:stretch>
            <a:fillRect/>
          </a:stretch>
        </p:blipFill>
        <p:spPr bwMode="auto">
          <a:xfrm>
            <a:off x="304800" y="1066800"/>
            <a:ext cx="1219200" cy="473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5462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help to fund attendance?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52800"/>
            <a:ext cx="8229600" cy="32003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SSD also offers conference registration discounts: </a:t>
            </a:r>
          </a:p>
          <a:p>
            <a:pPr fontAlgn="base"/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attendees from one library/library system for the cost of three</a:t>
            </a:r>
          </a:p>
          <a:p>
            <a:pPr fontAlgn="base"/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$50 travel assistance scholarship for travelling more than 150 miles to attend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79248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8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Conference attendance scholarship: </a:t>
            </a:r>
            <a:r>
              <a:rPr lang="en-US" sz="2400" u="sng" dirty="0" smtClean="0">
                <a:hlinkClick r:id="rId3"/>
              </a:rPr>
              <a:t>http://www.olaweb.org/index.php?option=com_content&amp;view=article&amp;id=319</a:t>
            </a:r>
            <a:endParaRPr lang="en-US" sz="2400" u="sng" dirty="0" smtClean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36229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 knowledge and skills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90800"/>
            <a:ext cx="8763000" cy="1066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8000" u="sng" dirty="0" smtClean="0">
                <a:hlinkClick r:id="rId3"/>
              </a:rPr>
              <a:t>http://www.olaweb.org/index.php?option=com_content&amp;view=article&amp;id=165</a:t>
            </a:r>
            <a:endParaRPr lang="en-US" sz="8000" u="sng" dirty="0" smtClean="0"/>
          </a:p>
          <a:p>
            <a:pPr>
              <a:buNone/>
            </a:pPr>
            <a:endParaRPr lang="en-US" sz="4000" u="sng" dirty="0" smtClean="0"/>
          </a:p>
          <a:p>
            <a:pPr>
              <a:buNone/>
            </a:pPr>
            <a:r>
              <a:rPr lang="en-US" sz="8000" dirty="0" smtClean="0"/>
              <a:t>   </a:t>
            </a:r>
            <a:r>
              <a:rPr lang="en-US" sz="8000" dirty="0" smtClean="0">
                <a:hlinkClick r:id="rId4"/>
              </a:rPr>
              <a:t>http://ala-apa.org/lssc/</a:t>
            </a:r>
            <a:endParaRPr lang="en-US" sz="9600" dirty="0" smtClean="0"/>
          </a:p>
          <a:p>
            <a:pPr>
              <a:buNone/>
            </a:pPr>
            <a:endParaRPr lang="en-US" sz="9600" dirty="0" smtClean="0">
              <a:hlinkClick r:id="rId3"/>
            </a:endParaRPr>
          </a:p>
          <a:p>
            <a:pPr>
              <a:buNone/>
            </a:pPr>
            <a:endParaRPr lang="en-US" sz="8000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886200"/>
            <a:ext cx="7848600" cy="2616101"/>
          </a:xfrm>
          <a:prstGeom prst="rect">
            <a:avLst/>
          </a:prstGeom>
          <a:solidFill>
            <a:srgbClr val="5C8E6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Classes offered by: 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Portland Community College: </a:t>
            </a:r>
          </a:p>
          <a:p>
            <a:pPr>
              <a:buNone/>
            </a:pPr>
            <a:r>
              <a:rPr lang="en-US" u="sng" dirty="0" smtClean="0">
                <a:hlinkClick r:id="rId5"/>
              </a:rPr>
              <a:t>http://www.pcc.edu/programs/education/library-asst/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Highline College </a:t>
            </a:r>
            <a:r>
              <a:rPr lang="en-US" dirty="0" smtClean="0"/>
              <a:t>(in Washington, but has online classes) </a:t>
            </a:r>
            <a:r>
              <a:rPr lang="en-US" u="sng" dirty="0" smtClean="0">
                <a:hlinkClick r:id="rId6"/>
              </a:rPr>
              <a:t>https://lis.highline.edu/certificates.php</a:t>
            </a: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Certification scholarships: </a:t>
            </a:r>
            <a:r>
              <a:rPr lang="en-US" u="sng" dirty="0" smtClean="0">
                <a:hlinkClick r:id="rId7"/>
              </a:rPr>
              <a:t>http://www.olaweb.org/index.php?option=com_content&amp;view=article&amp;id=319</a:t>
            </a:r>
            <a:endParaRPr lang="en-US" dirty="0" smtClean="0"/>
          </a:p>
        </p:txBody>
      </p:sp>
      <p:pic>
        <p:nvPicPr>
          <p:cNvPr id="5" name="Picture 4" descr="certificat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" y="1524000"/>
            <a:ext cx="8077200" cy="91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37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Online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4876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000" b="1" dirty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SSD Website: </a:t>
            </a:r>
            <a:r>
              <a:rPr lang="en-US" u="sng" dirty="0" smtClean="0">
                <a:hlinkClick r:id="rId3"/>
              </a:rPr>
              <a:t>http://www.olaweb.org/index.php?option=com_content&amp;view=article&amp;id=313</a:t>
            </a:r>
            <a:endParaRPr lang="en-US" u="sng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SSD Blog: </a:t>
            </a:r>
            <a:r>
              <a:rPr lang="en-US" u="sng" dirty="0" smtClean="0">
                <a:hlinkClick r:id="rId4"/>
              </a:rPr>
              <a:t>http://ola-ssd.blogspot.com/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ola ssd blog logo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876800"/>
            <a:ext cx="4876800" cy="18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3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31616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Libraries are not just about librarians - support staff are essential to successful libraries!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Agog at the wall of crates.jpg"/>
          <p:cNvPicPr>
            <a:picLocks noChangeAspect="1"/>
          </p:cNvPicPr>
          <p:nvPr/>
        </p:nvPicPr>
        <p:blipFill>
          <a:blip r:embed="rId3" cstate="print"/>
          <a:srcRect l="9375" t="28125" b="3125"/>
          <a:stretch>
            <a:fillRect/>
          </a:stretch>
        </p:blipFill>
        <p:spPr>
          <a:xfrm>
            <a:off x="3048000" y="4191000"/>
            <a:ext cx="2946400" cy="1676400"/>
          </a:xfrm>
          <a:prstGeom prst="rect">
            <a:avLst/>
          </a:prstGeom>
        </p:spPr>
      </p:pic>
      <p:pic>
        <p:nvPicPr>
          <p:cNvPr id="6" name="Picture 5" descr="P101000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6200000">
            <a:off x="6324600" y="3810000"/>
            <a:ext cx="2438400" cy="1828800"/>
          </a:xfrm>
          <a:prstGeom prst="rect">
            <a:avLst/>
          </a:prstGeom>
        </p:spPr>
      </p:pic>
      <p:pic>
        <p:nvPicPr>
          <p:cNvPr id="3" name="Picture 2" descr="Screen Shot 2016-01-14 at 10.12.4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57600"/>
            <a:ext cx="1864895" cy="22145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6172200"/>
            <a:ext cx="4953000" cy="369332"/>
          </a:xfrm>
          <a:prstGeom prst="rect">
            <a:avLst/>
          </a:prstGeom>
          <a:solidFill>
            <a:srgbClr val="E4ED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Multnomah County Library support staff at work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51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Social Media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63611"/>
            <a:ext cx="8763000" cy="42403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u="sng" dirty="0" smtClean="0">
                <a:hlinkClick r:id="rId3"/>
              </a:rPr>
              <a:t>https://www.facebook.com/olasupportstaffdivision</a:t>
            </a:r>
            <a:endParaRPr lang="en-US" u="sng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</a:p>
          <a:p>
            <a:pPr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u="sng" dirty="0" smtClean="0">
                <a:hlinkClick r:id="rId4"/>
              </a:rPr>
              <a:t>https://twitter.com/ola_ssd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acebook 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2516364"/>
            <a:ext cx="620110" cy="609600"/>
          </a:xfrm>
          <a:prstGeom prst="rect">
            <a:avLst/>
          </a:prstGeom>
        </p:spPr>
      </p:pic>
      <p:pic>
        <p:nvPicPr>
          <p:cNvPr id="5" name="Picture 4" descr="twitter 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1628" y="4800600"/>
            <a:ext cx="63948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69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information: Read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76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Oregon Library Association Quarterly Journal </a:t>
            </a:r>
            <a:r>
              <a:rPr lang="en-US" sz="2800" u="sng" dirty="0" smtClean="0">
                <a:hlinkClick r:id="rId3"/>
              </a:rPr>
              <a:t>http://commons.pacificu.edu/olaq/</a:t>
            </a:r>
            <a:endParaRPr lang="en-US" sz="2800" u="sng" dirty="0" smtClean="0"/>
          </a:p>
          <a:p>
            <a:pPr>
              <a:buNone/>
            </a:pPr>
            <a:endParaRPr lang="en-US" sz="3600" u="sng" dirty="0" smtClean="0"/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Subscribe to the mailing list: </a:t>
            </a:r>
          </a:p>
          <a:p>
            <a:pPr>
              <a:buNone/>
            </a:pPr>
            <a:r>
              <a:rPr lang="en-US" sz="2800" dirty="0" smtClean="0"/>
              <a:t>          </a:t>
            </a:r>
            <a:r>
              <a:rPr lang="en-US" sz="2800" u="sng" dirty="0" smtClean="0">
                <a:hlinkClick r:id="rId4"/>
              </a:rPr>
              <a:t>http://listsmart.osl.state.or.us/mailman/listinfo/ssd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3429000"/>
            <a:ext cx="54864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Check out Volume 20, Number 3 (2014) 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 “The Wide World of Support Staff”</a:t>
            </a:r>
          </a:p>
          <a:p>
            <a:endParaRPr lang="en-US" sz="800" dirty="0"/>
          </a:p>
        </p:txBody>
      </p:sp>
      <p:pic>
        <p:nvPicPr>
          <p:cNvPr id="5" name="Picture 4" descr="ola q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200400"/>
            <a:ext cx="1266825" cy="1466850"/>
          </a:xfrm>
          <a:prstGeom prst="rect">
            <a:avLst/>
          </a:prstGeom>
        </p:spPr>
      </p:pic>
      <p:pic>
        <p:nvPicPr>
          <p:cNvPr id="6" name="Picture 5" descr="ola q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3276600"/>
            <a:ext cx="127230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94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1526749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Tonight! 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Dinner meeting: 6:00 pm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0" y="2107894"/>
            <a:ext cx="914399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EEEC9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merican Typewriter"/>
                <a:cs typeface="American Typewriter"/>
              </a:rPr>
              <a:t>Old St. Francis School </a:t>
            </a:r>
          </a:p>
          <a:p>
            <a:pPr algn="ctr"/>
            <a:r>
              <a:rPr lang="en-US" sz="5400" b="1" dirty="0" smtClean="0">
                <a:solidFill>
                  <a:srgbClr val="EEEC9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merican Typewriter"/>
                <a:cs typeface="American Typewriter"/>
              </a:rPr>
              <a:t>McMenamins</a:t>
            </a:r>
          </a:p>
          <a:p>
            <a:pPr algn="ctr"/>
            <a:endParaRPr lang="en-US" sz="2000" dirty="0" smtClean="0">
              <a:latin typeface="American Typewriter"/>
              <a:cs typeface="American Typewriter"/>
            </a:endParaRPr>
          </a:p>
          <a:p>
            <a:pPr algn="ctr"/>
            <a:r>
              <a:rPr lang="en-US" sz="4000" dirty="0" smtClean="0">
                <a:latin typeface="American Typewriter"/>
                <a:cs typeface="American Typewriter"/>
              </a:rPr>
              <a:t> </a:t>
            </a: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700 NW Bond St.</a:t>
            </a:r>
          </a:p>
          <a:p>
            <a:pPr algn="ctr"/>
            <a:endParaRPr lang="pl-PL" sz="800" dirty="0" smtClean="0">
              <a:solidFill>
                <a:srgbClr val="FFFFFF"/>
              </a:solidFill>
              <a:latin typeface="American Typewriter"/>
              <a:cs typeface="American Typewriter"/>
            </a:endParaRPr>
          </a:p>
          <a:p>
            <a:pPr algn="ctr"/>
            <a:r>
              <a:rPr lang="pl-PL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Join </a:t>
            </a:r>
            <a:r>
              <a:rPr lang="pl-PL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us!</a:t>
            </a:r>
          </a:p>
          <a:p>
            <a:pPr algn="ctr"/>
            <a:endParaRPr lang="pl-PL" sz="4800" dirty="0" smtClean="0">
              <a:solidFill>
                <a:srgbClr val="FFFFFF"/>
              </a:solidFill>
              <a:latin typeface="American Typewriter"/>
              <a:cs typeface="American Typewriter"/>
            </a:endParaRPr>
          </a:p>
          <a:p>
            <a:pPr algn="ctr"/>
            <a:endParaRPr lang="pl-PL" sz="1600" dirty="0" smtClean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5381" y="6003636"/>
            <a:ext cx="6576291" cy="615553"/>
          </a:xfrm>
          <a:prstGeom prst="rect">
            <a:avLst/>
          </a:prstGeom>
          <a:solidFill>
            <a:srgbClr val="E4EDE4"/>
          </a:solidFill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00B050"/>
              </a:solidFill>
              <a:latin typeface="American Typewriter"/>
              <a:cs typeface="American Typewriter"/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American Typewriter"/>
                <a:cs typeface="American Typewriter"/>
              </a:rPr>
              <a:t>Don’t forget to s</a:t>
            </a:r>
            <a:r>
              <a:rPr lang="pl-PL" b="1" dirty="0" smtClean="0">
                <a:solidFill>
                  <a:srgbClr val="00B050"/>
                </a:solidFill>
                <a:latin typeface="American Typewriter"/>
                <a:cs typeface="American Typewriter"/>
              </a:rPr>
              <a:t>top by our </a:t>
            </a:r>
            <a:r>
              <a:rPr lang="en-US" b="1" dirty="0" smtClean="0">
                <a:solidFill>
                  <a:srgbClr val="00B050"/>
                </a:solidFill>
                <a:latin typeface="American Typewriter"/>
                <a:cs typeface="American Typewriter"/>
              </a:rPr>
              <a:t>table</a:t>
            </a:r>
            <a:r>
              <a:rPr lang="pl-PL" b="1" dirty="0" smtClean="0">
                <a:solidFill>
                  <a:srgbClr val="00B050"/>
                </a:solidFill>
                <a:latin typeface="American Typewriter"/>
                <a:cs typeface="American Typewriter"/>
              </a:rPr>
              <a:t> in the </a:t>
            </a:r>
            <a:r>
              <a:rPr lang="en-US" b="1" dirty="0" smtClean="0">
                <a:solidFill>
                  <a:srgbClr val="00B050"/>
                </a:solidFill>
                <a:latin typeface="American Typewriter"/>
                <a:cs typeface="American Typewriter"/>
              </a:rPr>
              <a:t>exhibit</a:t>
            </a:r>
            <a:r>
              <a:rPr lang="pl-PL" b="1" dirty="0" smtClean="0">
                <a:solidFill>
                  <a:srgbClr val="00B050"/>
                </a:solidFill>
                <a:latin typeface="American Typewriter"/>
                <a:cs typeface="American Typewriter"/>
              </a:rPr>
              <a:t> hall</a:t>
            </a:r>
            <a:r>
              <a:rPr lang="en-US" b="1" dirty="0" smtClean="0">
                <a:solidFill>
                  <a:srgbClr val="00B050"/>
                </a:solidFill>
                <a:latin typeface="American Typewriter"/>
                <a:cs typeface="American Typewriter"/>
              </a:rPr>
              <a:t>!</a:t>
            </a:r>
            <a:endParaRPr lang="pl-PL" b="1" dirty="0" smtClean="0">
              <a:solidFill>
                <a:srgbClr val="00B050"/>
              </a:solidFill>
              <a:latin typeface="American Typewriter"/>
              <a:cs typeface="American Typewriter"/>
            </a:endParaRPr>
          </a:p>
          <a:p>
            <a:pPr algn="ctr"/>
            <a:endParaRPr lang="en-US" sz="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3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For Support Staff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055" y="1439103"/>
            <a:ext cx="8474468" cy="362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Budget cuts</a:t>
            </a:r>
            <a:endParaRPr lang="en-US" sz="3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3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Fewer positions available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3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Part time jobs instead of full time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Increasing </a:t>
            </a:r>
            <a:r>
              <a:rPr lang="en-US" sz="3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workload </a:t>
            </a:r>
            <a:endParaRPr lang="en-US" sz="3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Difficult to get a promotion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Physical</a:t>
            </a:r>
            <a:r>
              <a:rPr lang="en-US" sz="3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/repetitive nature of </a:t>
            </a:r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381778"/>
            <a:ext cx="8597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eeping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up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with the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regular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workload </a:t>
            </a:r>
          </a:p>
          <a:p>
            <a:pPr algn="ctr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makes it difficult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to find time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for other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9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122333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Support Staff Division?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43863"/>
            <a:ext cx="8534400" cy="4419600"/>
          </a:xfrm>
        </p:spPr>
        <p:txBody>
          <a:bodyPr>
            <a:normAutofit/>
          </a:bodyPr>
          <a:lstStyle/>
          <a:p>
            <a:pPr fontAlgn="base">
              <a:buNone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Goals:</a:t>
            </a:r>
          </a:p>
          <a:p>
            <a:pPr lvl="0" fontAlgn="base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opportunities for support staff to learn, grow, interact, and collaborate</a:t>
            </a:r>
          </a:p>
          <a:p>
            <a:pPr lvl="0" fontAlgn="base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Advocate for support staff so that we are represented, included, and valued </a:t>
            </a:r>
          </a:p>
          <a:p>
            <a:pPr lvl="0" fontAlgn="base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OLA SSD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2395" y="5674303"/>
            <a:ext cx="1981200" cy="103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6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599"/>
            <a:ext cx="8686800" cy="1927991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OLA SSD important 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library workers?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56591"/>
            <a:ext cx="8229600" cy="4525963"/>
          </a:xfrm>
        </p:spPr>
        <p:txBody>
          <a:bodyPr>
            <a:normAutofit/>
          </a:bodyPr>
          <a:lstStyle/>
          <a:p>
            <a:pPr fontAlgn="base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make our voices heard</a:t>
            </a:r>
          </a:p>
          <a:p>
            <a:pPr fontAlgn="base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connect and communicate with library staff from all over the state</a:t>
            </a:r>
          </a:p>
          <a:p>
            <a:pPr fontAlgn="base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opportunities</a:t>
            </a:r>
          </a:p>
          <a:p>
            <a:pPr fontAlgn="base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opportunities</a:t>
            </a:r>
          </a:p>
          <a:p>
            <a:pPr fontAlgn="base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Scholarships to assist with training and conference costs</a:t>
            </a:r>
          </a:p>
        </p:txBody>
      </p:sp>
    </p:spTree>
    <p:extLst>
      <p:ext uri="{BB962C8B-B14F-4D97-AF65-F5344CB8AC3E}">
        <p14:creationId xmlns:p14="http://schemas.microsoft.com/office/powerpoint/2010/main" val="180577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42703"/>
            <a:ext cx="8229600" cy="2526451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OLA SSD has been 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for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graduation 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0"/>
          <a:stretch/>
        </p:blipFill>
        <p:spPr>
          <a:xfrm>
            <a:off x="5728709" y="3196053"/>
            <a:ext cx="2814695" cy="3343155"/>
          </a:xfrm>
          <a:prstGeom prst="rect">
            <a:avLst/>
          </a:prstGeom>
        </p:spPr>
      </p:pic>
      <p:pic>
        <p:nvPicPr>
          <p:cNvPr id="2" name="Picture 1" descr="Hillsdale Libra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51" y="3353348"/>
            <a:ext cx="4456800" cy="2854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354542"/>
            <a:ext cx="480745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smtClean="0">
                <a:solidFill>
                  <a:srgbClr val="008000"/>
                </a:solidFill>
              </a:rPr>
              <a:t>My library – the Hillsdale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Library in SW Portland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02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oices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eard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521" y="1861351"/>
            <a:ext cx="784576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Committee and Board Meetings</a:t>
            </a:r>
          </a:p>
          <a:p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Civic engagement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Civil 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iscourse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Democratic process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Collaboration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Teamwork</a:t>
            </a:r>
          </a:p>
          <a:p>
            <a:pPr marL="571500" indent="-571500">
              <a:buFont typeface="Arial"/>
              <a:buChar char="•"/>
            </a:pP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529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53568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and Creativity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4232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Support Staff Division Archivist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 descr="archive af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84" y="3900200"/>
            <a:ext cx="2806700" cy="1879600"/>
          </a:xfrm>
          <a:prstGeom prst="rect">
            <a:avLst/>
          </a:prstGeom>
        </p:spPr>
      </p:pic>
      <p:pic>
        <p:nvPicPr>
          <p:cNvPr id="2" name="Picture 1" descr="IMG_143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2" y="3210073"/>
            <a:ext cx="4506703" cy="336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2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8-12 at 8.30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25277" r="32860"/>
          <a:stretch/>
        </p:blipFill>
        <p:spPr>
          <a:xfrm>
            <a:off x="5251085" y="3520928"/>
            <a:ext cx="3117219" cy="2832876"/>
          </a:xfrm>
          <a:prstGeom prst="rect">
            <a:avLst/>
          </a:prstGeom>
        </p:spPr>
      </p:pic>
      <p:pic>
        <p:nvPicPr>
          <p:cNvPr id="5" name="Picture 4" descr="Screen Shot 2015-08-12 at 8.28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655" y="480983"/>
            <a:ext cx="4501110" cy="2550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3142" y="5612111"/>
            <a:ext cx="3746121" cy="646331"/>
          </a:xfrm>
          <a:prstGeom prst="rect">
            <a:avLst/>
          </a:prstGeom>
          <a:solidFill>
            <a:srgbClr val="E4EDE4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         Presenting at the 2015 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          OLA SSD Conference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7" name="Picture 6" descr="Screen Shot 2015-08-12 at 8.34.4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41" y="1976698"/>
            <a:ext cx="3346692" cy="30884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8096" y="836428"/>
            <a:ext cx="3521637" cy="79006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2960076"/>
      </p:ext>
    </p:extLst>
  </p:cSld>
  <p:clrMapOvr>
    <a:masterClrMapping/>
  </p:clrMapOvr>
</p:sld>
</file>

<file path=ppt/theme/theme1.xml><?xml version="1.0" encoding="utf-8"?>
<a:theme xmlns:a="http://schemas.openxmlformats.org/drawingml/2006/main" name="OLA SSD">
  <a:themeElements>
    <a:clrScheme name="Custom 4">
      <a:dk1>
        <a:sysClr val="windowText" lastClr="000000"/>
      </a:dk1>
      <a:lt1>
        <a:sysClr val="window" lastClr="FFFFFF"/>
      </a:lt1>
      <a:dk2>
        <a:srgbClr val="76A676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0140BF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OLA SSD.thmx</Template>
  <TotalTime>1780</TotalTime>
  <Words>737</Words>
  <Application>Microsoft Macintosh PowerPoint</Application>
  <PresentationFormat>On-screen Show (4:3)</PresentationFormat>
  <Paragraphs>191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OLA SSD</vt:lpstr>
      <vt:lpstr>PowerPoint Presentation</vt:lpstr>
      <vt:lpstr>  Libraries are not just about librarians - support staff are essential to successful libraries!  </vt:lpstr>
      <vt:lpstr>Challenges For Support Staff</vt:lpstr>
      <vt:lpstr>What is the Support Staff Division? </vt:lpstr>
      <vt:lpstr>Why is OLA SSD important  to library workers?</vt:lpstr>
      <vt:lpstr>How OLA SSD has been  important for me</vt:lpstr>
      <vt:lpstr>Making Our Voices Heard</vt:lpstr>
      <vt:lpstr>Learning and Creativity</vt:lpstr>
      <vt:lpstr>Leadership</vt:lpstr>
      <vt:lpstr>Communication and Connections</vt:lpstr>
      <vt:lpstr>The Future of SSD</vt:lpstr>
      <vt:lpstr>PowerPoint Presentation</vt:lpstr>
      <vt:lpstr> Any member can attend  SSD board meetings </vt:lpstr>
      <vt:lpstr>Participation and Leadership</vt:lpstr>
      <vt:lpstr>2016 OLA SSD Conference</vt:lpstr>
      <vt:lpstr>PowerPoint Presentation</vt:lpstr>
      <vt:lpstr>Need help to fund attendance?</vt:lpstr>
      <vt:lpstr>Acquire knowledge and skills </vt:lpstr>
      <vt:lpstr> More Information: Online </vt:lpstr>
      <vt:lpstr> More Information: Social Media </vt:lpstr>
      <vt:lpstr>More information: Read</vt:lpstr>
      <vt:lpstr>Tonight!  Dinner meeting: 6:00 pm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Deanna Kohn</dc:creator>
  <cp:lastModifiedBy>Deanna Kohn</cp:lastModifiedBy>
  <cp:revision>47</cp:revision>
  <dcterms:created xsi:type="dcterms:W3CDTF">2016-04-15T04:57:47Z</dcterms:created>
  <dcterms:modified xsi:type="dcterms:W3CDTF">2016-04-21T05:10:48Z</dcterms:modified>
</cp:coreProperties>
</file>