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 id="2147483732" r:id="rId6"/>
    <p:sldMasterId id="2147483750" r:id="rId7"/>
    <p:sldMasterId id="2147483768" r:id="rId8"/>
    <p:sldMasterId id="2147483786" r:id="rId9"/>
  </p:sldMasterIdLst>
  <p:notesMasterIdLst>
    <p:notesMasterId r:id="rId103"/>
  </p:notesMasterIdLst>
  <p:sldIdLst>
    <p:sldId id="256" r:id="rId10"/>
    <p:sldId id="257" r:id="rId11"/>
    <p:sldId id="258" r:id="rId12"/>
    <p:sldId id="260" r:id="rId13"/>
    <p:sldId id="278" r:id="rId14"/>
    <p:sldId id="259" r:id="rId15"/>
    <p:sldId id="261" r:id="rId16"/>
    <p:sldId id="262" r:id="rId17"/>
    <p:sldId id="264" r:id="rId18"/>
    <p:sldId id="263" r:id="rId19"/>
    <p:sldId id="265" r:id="rId20"/>
    <p:sldId id="276" r:id="rId21"/>
    <p:sldId id="277" r:id="rId22"/>
    <p:sldId id="266" r:id="rId23"/>
    <p:sldId id="267" r:id="rId24"/>
    <p:sldId id="268" r:id="rId25"/>
    <p:sldId id="269" r:id="rId26"/>
    <p:sldId id="270" r:id="rId27"/>
    <p:sldId id="271" r:id="rId28"/>
    <p:sldId id="272" r:id="rId29"/>
    <p:sldId id="273" r:id="rId30"/>
    <p:sldId id="302" r:id="rId31"/>
    <p:sldId id="291" r:id="rId32"/>
    <p:sldId id="292" r:id="rId33"/>
    <p:sldId id="294" r:id="rId34"/>
    <p:sldId id="316" r:id="rId35"/>
    <p:sldId id="303" r:id="rId36"/>
    <p:sldId id="293" r:id="rId37"/>
    <p:sldId id="323" r:id="rId38"/>
    <p:sldId id="324" r:id="rId39"/>
    <p:sldId id="335" r:id="rId40"/>
    <p:sldId id="325" r:id="rId41"/>
    <p:sldId id="326" r:id="rId42"/>
    <p:sldId id="373" r:id="rId43"/>
    <p:sldId id="372" r:id="rId44"/>
    <p:sldId id="327" r:id="rId45"/>
    <p:sldId id="328" r:id="rId46"/>
    <p:sldId id="329" r:id="rId47"/>
    <p:sldId id="330" r:id="rId48"/>
    <p:sldId id="336" r:id="rId49"/>
    <p:sldId id="337" r:id="rId50"/>
    <p:sldId id="374" r:id="rId51"/>
    <p:sldId id="375" r:id="rId52"/>
    <p:sldId id="376" r:id="rId53"/>
    <p:sldId id="331" r:id="rId54"/>
    <p:sldId id="332" r:id="rId55"/>
    <p:sldId id="333" r:id="rId56"/>
    <p:sldId id="334" r:id="rId57"/>
    <p:sldId id="347" r:id="rId58"/>
    <p:sldId id="309" r:id="rId59"/>
    <p:sldId id="310" r:id="rId60"/>
    <p:sldId id="305" r:id="rId61"/>
    <p:sldId id="351" r:id="rId62"/>
    <p:sldId id="307" r:id="rId63"/>
    <p:sldId id="338" r:id="rId64"/>
    <p:sldId id="341" r:id="rId65"/>
    <p:sldId id="342" r:id="rId66"/>
    <p:sldId id="343" r:id="rId67"/>
    <p:sldId id="344" r:id="rId68"/>
    <p:sldId id="352" r:id="rId69"/>
    <p:sldId id="345" r:id="rId70"/>
    <p:sldId id="346" r:id="rId71"/>
    <p:sldId id="349" r:id="rId72"/>
    <p:sldId id="350" r:id="rId73"/>
    <p:sldId id="353" r:id="rId74"/>
    <p:sldId id="308" r:id="rId75"/>
    <p:sldId id="354" r:id="rId76"/>
    <p:sldId id="355" r:id="rId77"/>
    <p:sldId id="313" r:id="rId78"/>
    <p:sldId id="296" r:id="rId79"/>
    <p:sldId id="383" r:id="rId80"/>
    <p:sldId id="382" r:id="rId81"/>
    <p:sldId id="384" r:id="rId82"/>
    <p:sldId id="299" r:id="rId83"/>
    <p:sldId id="369" r:id="rId84"/>
    <p:sldId id="366" r:id="rId85"/>
    <p:sldId id="367" r:id="rId86"/>
    <p:sldId id="368" r:id="rId87"/>
    <p:sldId id="358" r:id="rId88"/>
    <p:sldId id="359" r:id="rId89"/>
    <p:sldId id="360" r:id="rId90"/>
    <p:sldId id="361" r:id="rId91"/>
    <p:sldId id="362" r:id="rId92"/>
    <p:sldId id="348" r:id="rId93"/>
    <p:sldId id="356" r:id="rId94"/>
    <p:sldId id="371" r:id="rId95"/>
    <p:sldId id="357" r:id="rId96"/>
    <p:sldId id="363" r:id="rId97"/>
    <p:sldId id="377" r:id="rId98"/>
    <p:sldId id="379" r:id="rId99"/>
    <p:sldId id="380" r:id="rId100"/>
    <p:sldId id="378" r:id="rId101"/>
    <p:sldId id="370"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4" autoAdjust="0"/>
    <p:restoredTop sz="70109" autoAdjust="0"/>
  </p:normalViewPr>
  <p:slideViewPr>
    <p:cSldViewPr snapToGrid="0">
      <p:cViewPr varScale="1">
        <p:scale>
          <a:sx n="50" d="100"/>
          <a:sy n="50" d="100"/>
        </p:scale>
        <p:origin x="135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tableStyles" Target="tableStyles.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DDE0F-49E5-4949-AEC7-B82715BC1ECE}" type="datetimeFigureOut">
              <a:rPr lang="en-US" smtClean="0"/>
              <a:t>4/25/2016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3D030-0302-44F2-B03E-5CC12183B018}" type="slidenum">
              <a:rPr lang="en-US" smtClean="0"/>
              <a:t>‹#›</a:t>
            </a:fld>
            <a:endParaRPr lang="en-US"/>
          </a:p>
        </p:txBody>
      </p:sp>
    </p:spTree>
    <p:extLst>
      <p:ext uri="{BB962C8B-B14F-4D97-AF65-F5344CB8AC3E}">
        <p14:creationId xmlns:p14="http://schemas.microsoft.com/office/powerpoint/2010/main" val="128237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LCGFT terms often combine genre and form into one heading</a:t>
            </a:r>
          </a:p>
          <a:p>
            <a:pPr marL="0" indent="0">
              <a:buNone/>
            </a:pPr>
            <a:r>
              <a:rPr lang="en-US" sz="1100" i="1" dirty="0" smtClean="0"/>
              <a:t>Horror comics;</a:t>
            </a:r>
            <a:r>
              <a:rPr lang="en-US" sz="1100" i="1" baseline="0" dirty="0" smtClean="0"/>
              <a:t> </a:t>
            </a:r>
            <a:r>
              <a:rPr lang="en-US" sz="1100" i="1" dirty="0" smtClean="0"/>
              <a:t>Fantasy</a:t>
            </a:r>
            <a:r>
              <a:rPr lang="en-US" sz="1100" i="1" baseline="0" dirty="0" smtClean="0"/>
              <a:t> poetry; </a:t>
            </a:r>
            <a:r>
              <a:rPr lang="en-US" sz="1100" i="1" dirty="0" smtClean="0"/>
              <a:t>Utopian plays</a:t>
            </a:r>
            <a:endParaRPr lang="en-US" sz="1100" i="1" dirty="0"/>
          </a:p>
        </p:txBody>
      </p:sp>
      <p:sp>
        <p:nvSpPr>
          <p:cNvPr id="4" name="Slide Number Placeholder 3"/>
          <p:cNvSpPr>
            <a:spLocks noGrp="1"/>
          </p:cNvSpPr>
          <p:nvPr>
            <p:ph type="sldNum" sz="quarter" idx="10"/>
          </p:nvPr>
        </p:nvSpPr>
        <p:spPr/>
        <p:txBody>
          <a:bodyPr/>
          <a:lstStyle/>
          <a:p>
            <a:fld id="{7BFA31C9-6017-4A50-85F5-2D8094A8CC12}" type="slidenum">
              <a:rPr lang="en-US" smtClean="0"/>
              <a:t>3</a:t>
            </a:fld>
            <a:endParaRPr lang="en-US"/>
          </a:p>
        </p:txBody>
      </p:sp>
    </p:spTree>
    <p:extLst>
      <p:ext uri="{BB962C8B-B14F-4D97-AF65-F5344CB8AC3E}">
        <p14:creationId xmlns:p14="http://schemas.microsoft.com/office/powerpoint/2010/main" val="2622527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A31C9-6017-4A50-85F5-2D8094A8CC12}" type="slidenum">
              <a:rPr lang="en-US" smtClean="0"/>
              <a:t>14</a:t>
            </a:fld>
            <a:endParaRPr lang="en-US"/>
          </a:p>
        </p:txBody>
      </p:sp>
    </p:spTree>
    <p:extLst>
      <p:ext uri="{BB962C8B-B14F-4D97-AF65-F5344CB8AC3E}">
        <p14:creationId xmlns:p14="http://schemas.microsoft.com/office/powerpoint/2010/main" val="104525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15</a:t>
            </a:fld>
            <a:endParaRPr lang="en-US"/>
          </a:p>
        </p:txBody>
      </p:sp>
    </p:spTree>
    <p:extLst>
      <p:ext uri="{BB962C8B-B14F-4D97-AF65-F5344CB8AC3E}">
        <p14:creationId xmlns:p14="http://schemas.microsoft.com/office/powerpoint/2010/main" val="155239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FA31C9-6017-4A50-85F5-2D8094A8CC12}" type="slidenum">
              <a:rPr lang="en-US" smtClean="0"/>
              <a:t>16</a:t>
            </a:fld>
            <a:endParaRPr lang="en-US"/>
          </a:p>
        </p:txBody>
      </p:sp>
    </p:spTree>
    <p:extLst>
      <p:ext uri="{BB962C8B-B14F-4D97-AF65-F5344CB8AC3E}">
        <p14:creationId xmlns:p14="http://schemas.microsoft.com/office/powerpoint/2010/main" val="23550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17</a:t>
            </a:fld>
            <a:endParaRPr lang="en-US"/>
          </a:p>
        </p:txBody>
      </p:sp>
    </p:spTree>
    <p:extLst>
      <p:ext uri="{BB962C8B-B14F-4D97-AF65-F5344CB8AC3E}">
        <p14:creationId xmlns:p14="http://schemas.microsoft.com/office/powerpoint/2010/main" val="2564302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18</a:t>
            </a:fld>
            <a:endParaRPr lang="en-US"/>
          </a:p>
        </p:txBody>
      </p:sp>
    </p:spTree>
    <p:extLst>
      <p:ext uri="{BB962C8B-B14F-4D97-AF65-F5344CB8AC3E}">
        <p14:creationId xmlns:p14="http://schemas.microsoft.com/office/powerpoint/2010/main" val="49909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20</a:t>
            </a:fld>
            <a:endParaRPr lang="en-US"/>
          </a:p>
        </p:txBody>
      </p:sp>
    </p:spTree>
    <p:extLst>
      <p:ext uri="{BB962C8B-B14F-4D97-AF65-F5344CB8AC3E}">
        <p14:creationId xmlns:p14="http://schemas.microsoft.com/office/powerpoint/2010/main" val="266482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 ALCTS Subject Analysis Committee Subcommittee on Genre/Form Implementation Working Group on LCGFT Literature Terms developed initial list of terms</a:t>
            </a:r>
          </a:p>
          <a:p>
            <a:r>
              <a:rPr lang="en-US" dirty="0" smtClean="0"/>
              <a:t>The WG initially looked at literature terms in LCSH, but they did not limit themselves to that; many new terms that aren’t in LCSH were proposed</a:t>
            </a:r>
          </a:p>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21</a:t>
            </a:fld>
            <a:endParaRPr lang="en-US"/>
          </a:p>
        </p:txBody>
      </p:sp>
    </p:spTree>
    <p:extLst>
      <p:ext uri="{BB962C8B-B14F-4D97-AF65-F5344CB8AC3E}">
        <p14:creationId xmlns:p14="http://schemas.microsoft.com/office/powerpoint/2010/main" val="69943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22</a:t>
            </a:fld>
            <a:endParaRPr lang="en-US"/>
          </a:p>
        </p:txBody>
      </p:sp>
    </p:spTree>
    <p:extLst>
      <p:ext uri="{BB962C8B-B14F-4D97-AF65-F5344CB8AC3E}">
        <p14:creationId xmlns:p14="http://schemas.microsoft.com/office/powerpoint/2010/main" val="3445791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LCGFT terms are in the plural</a:t>
            </a:r>
            <a:r>
              <a:rPr lang="en-US" baseline="0" dirty="0" smtClean="0"/>
              <a:t> form, unlike some LCSH headings.</a:t>
            </a:r>
          </a:p>
          <a:p>
            <a:endParaRPr lang="en-US" baseline="0" dirty="0" smtClean="0"/>
          </a:p>
        </p:txBody>
      </p:sp>
      <p:sp>
        <p:nvSpPr>
          <p:cNvPr id="4" name="Slide Number Placeholder 3"/>
          <p:cNvSpPr>
            <a:spLocks noGrp="1"/>
          </p:cNvSpPr>
          <p:nvPr>
            <p:ph type="sldNum" sz="quarter" idx="10"/>
          </p:nvPr>
        </p:nvSpPr>
        <p:spPr/>
        <p:txBody>
          <a:bodyPr/>
          <a:lstStyle/>
          <a:p>
            <a:fld id="{0BC55EB1-DAB9-426B-9EAA-9BB0C6C1FD86}" type="slidenum">
              <a:rPr lang="en-US" smtClean="0"/>
              <a:t>23</a:t>
            </a:fld>
            <a:endParaRPr lang="en-US" dirty="0"/>
          </a:p>
        </p:txBody>
      </p:sp>
    </p:spTree>
    <p:extLst>
      <p:ext uri="{BB962C8B-B14F-4D97-AF65-F5344CB8AC3E}">
        <p14:creationId xmlns:p14="http://schemas.microsoft.com/office/powerpoint/2010/main" val="2598166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Abecedariuses</a:t>
            </a:r>
            <a:r>
              <a:rPr lang="en-US" dirty="0" smtClean="0"/>
              <a:t>: Poems in which each line or stanza begins with a successive letter of the alphabet</a:t>
            </a:r>
          </a:p>
          <a:p>
            <a:r>
              <a:rPr lang="en-US" b="1" dirty="0" err="1" smtClean="0"/>
              <a:t>Robinsonades</a:t>
            </a:r>
            <a:r>
              <a:rPr lang="en-US" dirty="0" smtClean="0"/>
              <a:t>: Fiction about survival without the aid of civilization, frequently on a deserted island after a shipwreck or marooning</a:t>
            </a:r>
          </a:p>
          <a:p>
            <a:r>
              <a:rPr lang="en-US" b="1" dirty="0" smtClean="0"/>
              <a:t>Tijuana</a:t>
            </a:r>
            <a:r>
              <a:rPr lang="en-US" b="1" baseline="0" dirty="0" smtClean="0"/>
              <a:t> bibles</a:t>
            </a:r>
            <a:r>
              <a:rPr lang="en-US" baseline="0" dirty="0" smtClean="0"/>
              <a:t>: </a:t>
            </a:r>
            <a:r>
              <a:rPr lang="en-US" dirty="0" smtClean="0"/>
              <a:t>Small, oblong pornographic comics clandestinely published in the United States between the 1920s and 1960s that usually parodied popular newspaper comic strip characters or celebrities</a:t>
            </a:r>
          </a:p>
          <a:p>
            <a:r>
              <a:rPr lang="en-US" b="1" dirty="0" smtClean="0"/>
              <a:t>Steampunk fiction</a:t>
            </a:r>
            <a:r>
              <a:rPr lang="en-US" dirty="0" smtClean="0"/>
              <a:t>: Science fiction set in the 19th century that features steam-powered machinery and related technologies extrapolated from the science of that era.</a:t>
            </a:r>
          </a:p>
          <a:p>
            <a:r>
              <a:rPr lang="en-US" b="1" dirty="0" smtClean="0"/>
              <a:t>Yue </a:t>
            </a:r>
            <a:r>
              <a:rPr lang="en-US" b="1" dirty="0" err="1" smtClean="0"/>
              <a:t>fu</a:t>
            </a:r>
            <a:r>
              <a:rPr lang="en-US" dirty="0" smtClean="0"/>
              <a:t>: This heading is used as a genre/form heading for Chinese poems derived from folk songs.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24</a:t>
            </a:fld>
            <a:endParaRPr lang="en-US"/>
          </a:p>
        </p:txBody>
      </p:sp>
    </p:spTree>
    <p:extLst>
      <p:ext uri="{BB962C8B-B14F-4D97-AF65-F5344CB8AC3E}">
        <p14:creationId xmlns:p14="http://schemas.microsoft.com/office/powerpoint/2010/main" val="160694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LCSH</a:t>
            </a:r>
            <a:r>
              <a:rPr lang="en-US" baseline="0" dirty="0" smtClean="0"/>
              <a:t> has long included headings that denote what a work is rather than what it is about (Detective and mystery stories; Constitutions). This are not limited to music and literature by any means, but such terms are especially prevalent in these areas.</a:t>
            </a:r>
            <a:endParaRPr lang="en-US" dirty="0"/>
          </a:p>
        </p:txBody>
      </p:sp>
      <p:sp>
        <p:nvSpPr>
          <p:cNvPr id="4" name="Slide Number Placeholder 3"/>
          <p:cNvSpPr>
            <a:spLocks noGrp="1"/>
          </p:cNvSpPr>
          <p:nvPr>
            <p:ph type="sldNum" sz="quarter" idx="10"/>
          </p:nvPr>
        </p:nvSpPr>
        <p:spPr/>
        <p:txBody>
          <a:bodyPr/>
          <a:lstStyle/>
          <a:p>
            <a:fld id="{7BFA31C9-6017-4A50-85F5-2D8094A8CC12}" type="slidenum">
              <a:rPr lang="en-US" smtClean="0"/>
              <a:t>4</a:t>
            </a:fld>
            <a:endParaRPr lang="en-US"/>
          </a:p>
        </p:txBody>
      </p:sp>
    </p:spTree>
    <p:extLst>
      <p:ext uri="{BB962C8B-B14F-4D97-AF65-F5344CB8AC3E}">
        <p14:creationId xmlns:p14="http://schemas.microsoft.com/office/powerpoint/2010/main" val="3662375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25</a:t>
            </a:fld>
            <a:endParaRPr lang="en-US"/>
          </a:p>
        </p:txBody>
      </p:sp>
    </p:spTree>
    <p:extLst>
      <p:ext uri="{BB962C8B-B14F-4D97-AF65-F5344CB8AC3E}">
        <p14:creationId xmlns:p14="http://schemas.microsoft.com/office/powerpoint/2010/main" val="127500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a:t>
            </a:r>
            <a:r>
              <a:rPr lang="en-US" baseline="0" dirty="0" smtClean="0"/>
              <a:t> the 650s will go away</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26</a:t>
            </a:fld>
            <a:endParaRPr lang="en-US"/>
          </a:p>
        </p:txBody>
      </p:sp>
    </p:spTree>
    <p:extLst>
      <p:ext uri="{BB962C8B-B14F-4D97-AF65-F5344CB8AC3E}">
        <p14:creationId xmlns:p14="http://schemas.microsoft.com/office/powerpoint/2010/main" val="199055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27</a:t>
            </a:fld>
            <a:endParaRPr lang="en-US"/>
          </a:p>
        </p:txBody>
      </p:sp>
    </p:spTree>
    <p:extLst>
      <p:ext uri="{BB962C8B-B14F-4D97-AF65-F5344CB8AC3E}">
        <p14:creationId xmlns:p14="http://schemas.microsoft.com/office/powerpoint/2010/main" val="375083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sources:</a:t>
            </a:r>
          </a:p>
          <a:p>
            <a:endParaRPr lang="en-US" dirty="0" smtClean="0"/>
          </a:p>
          <a:p>
            <a:r>
              <a:rPr lang="en-US" dirty="0" smtClean="0"/>
              <a:t>http://improbabilitydrive.deviantart.com/art/The-Tell-Tale-Heart-359554129</a:t>
            </a:r>
          </a:p>
          <a:p>
            <a:endParaRPr lang="en-US" dirty="0" smtClean="0"/>
          </a:p>
          <a:p>
            <a:r>
              <a:rPr lang="en-US" dirty="0" smtClean="0"/>
              <a:t>http://download-audiobooks.net/audiobooks/9263-edgar-allan-poes-the-tell-tale-heart-and-other-stories.html</a:t>
            </a:r>
          </a:p>
          <a:p>
            <a:endParaRPr lang="en-US" dirty="0" smtClean="0"/>
          </a:p>
          <a:p>
            <a:r>
              <a:rPr lang="en-US" dirty="0" smtClean="0"/>
              <a:t>https://vaultofevil.wordpress.com/2007/09/01/page/2/</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28</a:t>
            </a:fld>
            <a:endParaRPr lang="en-US"/>
          </a:p>
        </p:txBody>
      </p:sp>
    </p:spTree>
    <p:extLst>
      <p:ext uri="{BB962C8B-B14F-4D97-AF65-F5344CB8AC3E}">
        <p14:creationId xmlns:p14="http://schemas.microsoft.com/office/powerpoint/2010/main" val="3432915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29</a:t>
            </a:fld>
            <a:endParaRPr lang="en-US"/>
          </a:p>
        </p:txBody>
      </p:sp>
    </p:spTree>
    <p:extLst>
      <p:ext uri="{BB962C8B-B14F-4D97-AF65-F5344CB8AC3E}">
        <p14:creationId xmlns:p14="http://schemas.microsoft.com/office/powerpoint/2010/main" val="3804432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one</a:t>
            </a:r>
            <a:r>
              <a:rPr lang="en-US" baseline="0" dirty="0" smtClean="0"/>
              <a:t> instruction sheet specifically for literature, which we’ll review in conjunction with overall instructions.</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30</a:t>
            </a:fld>
            <a:endParaRPr lang="en-US" dirty="0"/>
          </a:p>
        </p:txBody>
      </p:sp>
    </p:spTree>
    <p:extLst>
      <p:ext uri="{BB962C8B-B14F-4D97-AF65-F5344CB8AC3E}">
        <p14:creationId xmlns:p14="http://schemas.microsoft.com/office/powerpoint/2010/main" val="774322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31</a:t>
            </a:fld>
            <a:endParaRPr lang="en-US"/>
          </a:p>
        </p:txBody>
      </p:sp>
    </p:spTree>
    <p:extLst>
      <p:ext uri="{BB962C8B-B14F-4D97-AF65-F5344CB8AC3E}">
        <p14:creationId xmlns:p14="http://schemas.microsoft.com/office/powerpoint/2010/main" val="3419967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32</a:t>
            </a:fld>
            <a:endParaRPr lang="en-US"/>
          </a:p>
        </p:txBody>
      </p:sp>
    </p:spTree>
    <p:extLst>
      <p:ext uri="{BB962C8B-B14F-4D97-AF65-F5344CB8AC3E}">
        <p14:creationId xmlns:p14="http://schemas.microsoft.com/office/powerpoint/2010/main" val="71531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…but </a:t>
            </a:r>
            <a:r>
              <a:rPr lang="en-US" dirty="0" smtClean="0"/>
              <a:t>Poetry is too broad when assigned to a collection consisting only of sonnets.</a:t>
            </a:r>
            <a:endParaRPr lang="en-US" b="1" dirty="0" smtClean="0"/>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33</a:t>
            </a:fld>
            <a:endParaRPr lang="en-US" dirty="0"/>
          </a:p>
        </p:txBody>
      </p:sp>
    </p:spTree>
    <p:extLst>
      <p:ext uri="{BB962C8B-B14F-4D97-AF65-F5344CB8AC3E}">
        <p14:creationId xmlns:p14="http://schemas.microsoft.com/office/powerpoint/2010/main" val="1825751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34</a:t>
            </a:fld>
            <a:endParaRPr lang="en-US"/>
          </a:p>
        </p:txBody>
      </p:sp>
    </p:spTree>
    <p:extLst>
      <p:ext uri="{BB962C8B-B14F-4D97-AF65-F5344CB8AC3E}">
        <p14:creationId xmlns:p14="http://schemas.microsoft.com/office/powerpoint/2010/main" val="30748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5</a:t>
            </a:fld>
            <a:endParaRPr lang="en-US"/>
          </a:p>
        </p:txBody>
      </p:sp>
    </p:spTree>
    <p:extLst>
      <p:ext uri="{BB962C8B-B14F-4D97-AF65-F5344CB8AC3E}">
        <p14:creationId xmlns:p14="http://schemas.microsoft.com/office/powerpoint/2010/main" val="2035026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36</a:t>
            </a:fld>
            <a:endParaRPr lang="en-US" dirty="0"/>
          </a:p>
        </p:txBody>
      </p:sp>
    </p:spTree>
    <p:extLst>
      <p:ext uri="{BB962C8B-B14F-4D97-AF65-F5344CB8AC3E}">
        <p14:creationId xmlns:p14="http://schemas.microsoft.com/office/powerpoint/2010/main" val="3086370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37</a:t>
            </a:fld>
            <a:endParaRPr lang="en-US"/>
          </a:p>
        </p:txBody>
      </p:sp>
    </p:spTree>
    <p:extLst>
      <p:ext uri="{BB962C8B-B14F-4D97-AF65-F5344CB8AC3E}">
        <p14:creationId xmlns:p14="http://schemas.microsoft.com/office/powerpoint/2010/main" val="789831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38</a:t>
            </a:fld>
            <a:endParaRPr lang="en-US"/>
          </a:p>
        </p:txBody>
      </p:sp>
    </p:spTree>
    <p:extLst>
      <p:ext uri="{BB962C8B-B14F-4D97-AF65-F5344CB8AC3E}">
        <p14:creationId xmlns:p14="http://schemas.microsoft.com/office/powerpoint/2010/main" val="1955510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39</a:t>
            </a:fld>
            <a:endParaRPr lang="en-US"/>
          </a:p>
        </p:txBody>
      </p:sp>
    </p:spTree>
    <p:extLst>
      <p:ext uri="{BB962C8B-B14F-4D97-AF65-F5344CB8AC3E}">
        <p14:creationId xmlns:p14="http://schemas.microsoft.com/office/powerpoint/2010/main" val="3390919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41</a:t>
            </a:fld>
            <a:endParaRPr lang="en-US"/>
          </a:p>
        </p:txBody>
      </p:sp>
    </p:spTree>
    <p:extLst>
      <p:ext uri="{BB962C8B-B14F-4D97-AF65-F5344CB8AC3E}">
        <p14:creationId xmlns:p14="http://schemas.microsoft.com/office/powerpoint/2010/main" val="2768455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42</a:t>
            </a:fld>
            <a:endParaRPr lang="en-US"/>
          </a:p>
        </p:txBody>
      </p:sp>
    </p:spTree>
    <p:extLst>
      <p:ext uri="{BB962C8B-B14F-4D97-AF65-F5344CB8AC3E}">
        <p14:creationId xmlns:p14="http://schemas.microsoft.com/office/powerpoint/2010/main" val="580587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43</a:t>
            </a:fld>
            <a:endParaRPr lang="en-US"/>
          </a:p>
        </p:txBody>
      </p:sp>
    </p:spTree>
    <p:extLst>
      <p:ext uri="{BB962C8B-B14F-4D97-AF65-F5344CB8AC3E}">
        <p14:creationId xmlns:p14="http://schemas.microsoft.com/office/powerpoint/2010/main" val="460370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44</a:t>
            </a:fld>
            <a:endParaRPr lang="en-US"/>
          </a:p>
        </p:txBody>
      </p:sp>
    </p:spTree>
    <p:extLst>
      <p:ext uri="{BB962C8B-B14F-4D97-AF65-F5344CB8AC3E}">
        <p14:creationId xmlns:p14="http://schemas.microsoft.com/office/powerpoint/2010/main" val="3893724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general, literary resources are assigned genre/form terms according to the guidelines in J 110, but there are special provisions</a:t>
            </a:r>
          </a:p>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45</a:t>
            </a:fld>
            <a:endParaRPr lang="en-US"/>
          </a:p>
        </p:txBody>
      </p:sp>
    </p:spTree>
    <p:extLst>
      <p:ext uri="{BB962C8B-B14F-4D97-AF65-F5344CB8AC3E}">
        <p14:creationId xmlns:p14="http://schemas.microsoft.com/office/powerpoint/2010/main" val="2831771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46</a:t>
            </a:fld>
            <a:endParaRPr lang="en-US"/>
          </a:p>
        </p:txBody>
      </p:sp>
    </p:spTree>
    <p:extLst>
      <p:ext uri="{BB962C8B-B14F-4D97-AF65-F5344CB8AC3E}">
        <p14:creationId xmlns:p14="http://schemas.microsoft.com/office/powerpoint/2010/main" val="268943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Intent: formally separate genre/form terms from LCSH</a:t>
            </a:r>
          </a:p>
          <a:p>
            <a:endParaRPr lang="en-US" dirty="0"/>
          </a:p>
        </p:txBody>
      </p:sp>
      <p:sp>
        <p:nvSpPr>
          <p:cNvPr id="4" name="Slide Number Placeholder 3"/>
          <p:cNvSpPr>
            <a:spLocks noGrp="1"/>
          </p:cNvSpPr>
          <p:nvPr>
            <p:ph type="sldNum" sz="quarter" idx="10"/>
          </p:nvPr>
        </p:nvSpPr>
        <p:spPr/>
        <p:txBody>
          <a:bodyPr/>
          <a:lstStyle/>
          <a:p>
            <a:fld id="{7BFA31C9-6017-4A50-85F5-2D8094A8CC12}" type="slidenum">
              <a:rPr lang="en-US" smtClean="0"/>
              <a:t>6</a:t>
            </a:fld>
            <a:endParaRPr lang="en-US"/>
          </a:p>
        </p:txBody>
      </p:sp>
    </p:spTree>
    <p:extLst>
      <p:ext uri="{BB962C8B-B14F-4D97-AF65-F5344CB8AC3E}">
        <p14:creationId xmlns:p14="http://schemas.microsoft.com/office/powerpoint/2010/main" val="3874309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47</a:t>
            </a:fld>
            <a:endParaRPr lang="en-US"/>
          </a:p>
        </p:txBody>
      </p:sp>
    </p:spTree>
    <p:extLst>
      <p:ext uri="{BB962C8B-B14F-4D97-AF65-F5344CB8AC3E}">
        <p14:creationId xmlns:p14="http://schemas.microsoft.com/office/powerpoint/2010/main" val="82198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BC55EB1-DAB9-426B-9EAA-9BB0C6C1FD86}" type="slidenum">
              <a:rPr lang="en-US" smtClean="0"/>
              <a:t>48</a:t>
            </a:fld>
            <a:endParaRPr lang="en-US" dirty="0"/>
          </a:p>
        </p:txBody>
      </p:sp>
    </p:spTree>
    <p:extLst>
      <p:ext uri="{BB962C8B-B14F-4D97-AF65-F5344CB8AC3E}">
        <p14:creationId xmlns:p14="http://schemas.microsoft.com/office/powerpoint/2010/main" val="43082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49</a:t>
            </a:fld>
            <a:endParaRPr lang="en-US"/>
          </a:p>
        </p:txBody>
      </p:sp>
    </p:spTree>
    <p:extLst>
      <p:ext uri="{BB962C8B-B14F-4D97-AF65-F5344CB8AC3E}">
        <p14:creationId xmlns:p14="http://schemas.microsoft.com/office/powerpoint/2010/main" val="2409753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50</a:t>
            </a:fld>
            <a:endParaRPr lang="en-US"/>
          </a:p>
        </p:txBody>
      </p:sp>
    </p:spTree>
    <p:extLst>
      <p:ext uri="{BB962C8B-B14F-4D97-AF65-F5344CB8AC3E}">
        <p14:creationId xmlns:p14="http://schemas.microsoft.com/office/powerpoint/2010/main" val="1739751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51</a:t>
            </a:fld>
            <a:endParaRPr lang="en-US"/>
          </a:p>
        </p:txBody>
      </p:sp>
    </p:spTree>
    <p:extLst>
      <p:ext uri="{BB962C8B-B14F-4D97-AF65-F5344CB8AC3E}">
        <p14:creationId xmlns:p14="http://schemas.microsoft.com/office/powerpoint/2010/main" val="2091400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Field Definition</a:t>
            </a:r>
            <a:r>
              <a:rPr lang="en-US" b="1" baseline="0" dirty="0" smtClean="0"/>
              <a:t> and Scope</a:t>
            </a:r>
          </a:p>
          <a:p>
            <a:endParaRPr lang="en-US" baseline="0" dirty="0" smtClean="0"/>
          </a:p>
          <a:p>
            <a:r>
              <a:rPr lang="en-US" sz="1200" b="0" i="0" kern="1200" dirty="0" smtClean="0">
                <a:solidFill>
                  <a:schemeClr val="tx1"/>
                </a:solidFill>
                <a:effectLst/>
                <a:latin typeface="+mn-lt"/>
                <a:ea typeface="+mn-ea"/>
                <a:cs typeface="+mn-cs"/>
              </a:rPr>
              <a:t>A category of persons for which a resource is intended or a category of persons representing the intellectual level for which the content of a resource is considered appropriate.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a demographic group is not specified then multiple audience characteristics from the same source vocabulary or code list may be recorded in the same field in separate occurrences of subfield $a and subfield $b. If a demographic group is specified then the characteristics in the field must all come from the same group. Terms from different source vocabularies are recorded in separate occurrences of the field.</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52</a:t>
            </a:fld>
            <a:endParaRPr lang="en-US"/>
          </a:p>
        </p:txBody>
      </p:sp>
    </p:spTree>
    <p:extLst>
      <p:ext uri="{BB962C8B-B14F-4D97-AF65-F5344CB8AC3E}">
        <p14:creationId xmlns:p14="http://schemas.microsoft.com/office/powerpoint/2010/main" val="2050591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Field Definition</a:t>
            </a:r>
            <a:r>
              <a:rPr lang="en-US" b="1" baseline="0" dirty="0" smtClean="0"/>
              <a:t> and Scope</a:t>
            </a:r>
          </a:p>
          <a:p>
            <a:endParaRPr lang="en-US" baseline="0" dirty="0" smtClean="0"/>
          </a:p>
          <a:p>
            <a:r>
              <a:rPr lang="en-US" sz="1200" b="0" i="0" kern="1200" dirty="0" smtClean="0">
                <a:solidFill>
                  <a:schemeClr val="tx1"/>
                </a:solidFill>
                <a:effectLst/>
                <a:latin typeface="+mn-lt"/>
                <a:ea typeface="+mn-ea"/>
                <a:cs typeface="+mn-cs"/>
              </a:rPr>
              <a:t>A group category to which the creator(s) of a work or compilation of works, or the contributor(s) to an expression or compilation of expressions, belongs.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a demographic group is not specified then multiple creator/contributor group categories from the same source vocabulary or code list may be recorded in the same field in separate occurrences of subfield $a and subfield $b. If a demographic group is specified then the categories in the field must all come from the same group. Terms from different source vocabularies are recorded in separate occurrences of the field.</a:t>
            </a:r>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53</a:t>
            </a:fld>
            <a:endParaRPr lang="en-US"/>
          </a:p>
        </p:txBody>
      </p:sp>
    </p:spTree>
    <p:extLst>
      <p:ext uri="{BB962C8B-B14F-4D97-AF65-F5344CB8AC3E}">
        <p14:creationId xmlns:p14="http://schemas.microsoft.com/office/powerpoint/2010/main" val="13013632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Case study: a user might seek works aimed at a religious audience, but the specific religion is not important to them.  In this case, it would be nice to be able to code that a work is for a religious audience regardless of the actual religion.</a:t>
            </a:r>
          </a:p>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54</a:t>
            </a:fld>
            <a:endParaRPr lang="en-US"/>
          </a:p>
        </p:txBody>
      </p:sp>
    </p:spTree>
    <p:extLst>
      <p:ext uri="{BB962C8B-B14F-4D97-AF65-F5344CB8AC3E}">
        <p14:creationId xmlns:p14="http://schemas.microsoft.com/office/powerpoint/2010/main" val="2865810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Age category [age] </a:t>
            </a:r>
            <a:r>
              <a:rPr lang="en-US" sz="1200" b="0" i="1" u="none" strike="noStrike" kern="1200" baseline="0" dirty="0" smtClean="0">
                <a:solidFill>
                  <a:schemeClr val="tx1"/>
                </a:solidFill>
                <a:latin typeface="+mn-lt"/>
                <a:ea typeface="+mn-ea"/>
                <a:cs typeface="+mn-cs"/>
              </a:rPr>
              <a:t>Use for the chronological age of the group members (e.g., </a:t>
            </a:r>
            <a:r>
              <a:rPr lang="en-US" sz="1200" b="1" i="1" u="none" strike="noStrike" kern="1200" baseline="0" dirty="0" smtClean="0">
                <a:solidFill>
                  <a:schemeClr val="tx1"/>
                </a:solidFill>
                <a:latin typeface="+mn-lt"/>
                <a:ea typeface="+mn-ea"/>
                <a:cs typeface="+mn-cs"/>
              </a:rPr>
              <a:t>Adults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Children</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Infants</a:t>
            </a:r>
            <a:r>
              <a:rPr lang="en-US" sz="1200" b="0"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Educational level category [</a:t>
            </a:r>
            <a:r>
              <a:rPr lang="en-US" sz="1200" b="1" i="1" u="none" strike="noStrike" kern="1200" baseline="0" dirty="0" err="1" smtClean="0">
                <a:solidFill>
                  <a:schemeClr val="tx1"/>
                </a:solidFill>
                <a:latin typeface="+mn-lt"/>
                <a:ea typeface="+mn-ea"/>
                <a:cs typeface="+mn-cs"/>
              </a:rPr>
              <a:t>edu</a:t>
            </a:r>
            <a:r>
              <a:rPr lang="en-US" sz="1200" b="1" i="1"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Use for the educational level of the group members (e.g., </a:t>
            </a:r>
            <a:r>
              <a:rPr lang="en-US" sz="1200" b="1" i="1" u="none" strike="noStrike" kern="1200" baseline="0" dirty="0" smtClean="0">
                <a:solidFill>
                  <a:schemeClr val="tx1"/>
                </a:solidFill>
                <a:latin typeface="+mn-lt"/>
                <a:ea typeface="+mn-ea"/>
                <a:cs typeface="+mn-cs"/>
              </a:rPr>
              <a:t>First grade students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Graduate students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High school students</a:t>
            </a:r>
            <a:r>
              <a:rPr lang="en-US" sz="1200" b="0"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Ethnic/Cultural category [eth] </a:t>
            </a:r>
            <a:r>
              <a:rPr lang="en-US" sz="1200" b="0" i="1" u="none" strike="noStrike" kern="1200" baseline="0" dirty="0" smtClean="0">
                <a:solidFill>
                  <a:schemeClr val="tx1"/>
                </a:solidFill>
                <a:latin typeface="+mn-lt"/>
                <a:ea typeface="+mn-ea"/>
                <a:cs typeface="+mn-cs"/>
              </a:rPr>
              <a:t>Use for the ethnic or cultural identification of the group members (e.g., </a:t>
            </a:r>
            <a:r>
              <a:rPr lang="en-US" sz="1200" b="1" i="1" u="none" strike="noStrike" kern="1200" baseline="0" dirty="0" smtClean="0">
                <a:solidFill>
                  <a:schemeClr val="tx1"/>
                </a:solidFill>
                <a:latin typeface="+mn-lt"/>
                <a:ea typeface="+mn-ea"/>
                <a:cs typeface="+mn-cs"/>
              </a:rPr>
              <a:t>Asian Americans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Maratha (Indic people)</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Muscogee (North American people)</a:t>
            </a:r>
            <a:r>
              <a:rPr lang="en-US" sz="1200" b="0" i="1" u="none" strike="noStrike" kern="1200" baseline="0" dirty="0" smtClean="0">
                <a:solidFill>
                  <a:schemeClr val="tx1"/>
                </a:solidFill>
                <a:latin typeface="+mn-lt"/>
                <a:ea typeface="+mn-ea"/>
                <a:cs typeface="+mn-cs"/>
              </a:rPr>
              <a:t>). For ethnic and cultural groups that are also </a:t>
            </a:r>
            <a:r>
              <a:rPr lang="en-US" sz="1200" b="0" i="1" u="none" strike="noStrike" kern="1200" baseline="0" dirty="0" err="1" smtClean="0">
                <a:solidFill>
                  <a:schemeClr val="tx1"/>
                </a:solidFill>
                <a:latin typeface="+mn-lt"/>
                <a:ea typeface="+mn-ea"/>
                <a:cs typeface="+mn-cs"/>
              </a:rPr>
              <a:t>demonyms</a:t>
            </a:r>
            <a:r>
              <a:rPr lang="en-US" sz="1200" b="0" i="1" u="none" strike="noStrike" kern="1200" baseline="0" dirty="0" smtClean="0">
                <a:solidFill>
                  <a:schemeClr val="tx1"/>
                </a:solidFill>
                <a:latin typeface="+mn-lt"/>
                <a:ea typeface="+mn-ea"/>
                <a:cs typeface="+mn-cs"/>
              </a:rPr>
              <a:t> associated with a supra-national region, a country, or a sub-national region or jurisdiction, prefer the National/Regional category.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Gender category [</a:t>
            </a:r>
            <a:r>
              <a:rPr lang="en-US" sz="1200" b="1" i="1" u="none" strike="noStrike" kern="1200" baseline="0" dirty="0" err="1" smtClean="0">
                <a:solidFill>
                  <a:schemeClr val="tx1"/>
                </a:solidFill>
                <a:latin typeface="+mn-lt"/>
                <a:ea typeface="+mn-ea"/>
                <a:cs typeface="+mn-cs"/>
              </a:rPr>
              <a:t>gdr</a:t>
            </a:r>
            <a:r>
              <a:rPr lang="en-US" sz="1200" b="1" i="1"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Use for the gender of the group members (e.g., </a:t>
            </a:r>
            <a:r>
              <a:rPr lang="en-US" sz="1200" b="1" i="1" u="none" strike="noStrike" kern="1200" baseline="0" dirty="0" smtClean="0">
                <a:solidFill>
                  <a:schemeClr val="tx1"/>
                </a:solidFill>
                <a:latin typeface="+mn-lt"/>
                <a:ea typeface="+mn-ea"/>
                <a:cs typeface="+mn-cs"/>
              </a:rPr>
              <a:t>Females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Males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Transgender people</a:t>
            </a:r>
            <a:r>
              <a:rPr lang="en-US" sz="1200" b="0"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Language category [</a:t>
            </a:r>
            <a:r>
              <a:rPr lang="en-US" sz="1200" b="1" i="1" u="none" strike="noStrike" kern="1200" baseline="0" dirty="0" err="1" smtClean="0">
                <a:solidFill>
                  <a:schemeClr val="tx1"/>
                </a:solidFill>
                <a:latin typeface="+mn-lt"/>
                <a:ea typeface="+mn-ea"/>
                <a:cs typeface="+mn-cs"/>
              </a:rPr>
              <a:t>lng</a:t>
            </a:r>
            <a:r>
              <a:rPr lang="en-US" sz="1200" b="1" i="1"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Use for the language associated with the group members (e.g., </a:t>
            </a:r>
            <a:r>
              <a:rPr lang="en-US" sz="1200" b="1" i="1" u="none" strike="noStrike" kern="1200" baseline="0" dirty="0" smtClean="0">
                <a:solidFill>
                  <a:schemeClr val="tx1"/>
                </a:solidFill>
                <a:latin typeface="+mn-lt"/>
                <a:ea typeface="+mn-ea"/>
                <a:cs typeface="+mn-cs"/>
              </a:rPr>
              <a:t>Arabic speakers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English speakers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Zulu speakers</a:t>
            </a:r>
            <a:r>
              <a:rPr lang="en-US" sz="1200" b="0"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Medical, psychological, and disability category [</a:t>
            </a:r>
            <a:r>
              <a:rPr lang="en-US" sz="1200" b="1" i="1" u="none" strike="noStrike" kern="1200" baseline="0" dirty="0" err="1" smtClean="0">
                <a:solidFill>
                  <a:schemeClr val="tx1"/>
                </a:solidFill>
                <a:latin typeface="+mn-lt"/>
                <a:ea typeface="+mn-ea"/>
                <a:cs typeface="+mn-cs"/>
              </a:rPr>
              <a:t>mpd</a:t>
            </a:r>
            <a:r>
              <a:rPr lang="en-US" sz="1200" b="1"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Use for the medical or psychological condition, or the physical or mental disability, of the group members (e.g., </a:t>
            </a:r>
            <a:r>
              <a:rPr lang="en-US" sz="1200" b="1" i="1" u="none" strike="noStrike" kern="1200" baseline="0" dirty="0" smtClean="0">
                <a:solidFill>
                  <a:schemeClr val="tx1"/>
                </a:solidFill>
                <a:latin typeface="+mn-lt"/>
                <a:ea typeface="+mn-ea"/>
                <a:cs typeface="+mn-cs"/>
              </a:rPr>
              <a:t>Breast cancer patients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Mentally ill</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Deaf</a:t>
            </a:r>
            <a:r>
              <a:rPr lang="en-US" sz="1200" b="0"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National/Regional category [</a:t>
            </a:r>
            <a:r>
              <a:rPr lang="en-US" sz="1200" b="1" i="1" u="none" strike="noStrike" kern="1200" baseline="0" dirty="0" err="1" smtClean="0">
                <a:solidFill>
                  <a:schemeClr val="tx1"/>
                </a:solidFill>
                <a:latin typeface="+mn-lt"/>
                <a:ea typeface="+mn-ea"/>
                <a:cs typeface="+mn-cs"/>
              </a:rPr>
              <a:t>nat</a:t>
            </a:r>
            <a:r>
              <a:rPr lang="en-US" sz="1200" b="1" i="1"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Use for the </a:t>
            </a:r>
            <a:r>
              <a:rPr lang="en-US" sz="1200" b="0" i="1" u="none" strike="noStrike" kern="1200" baseline="0" dirty="0" err="1" smtClean="0">
                <a:solidFill>
                  <a:schemeClr val="tx1"/>
                </a:solidFill>
                <a:latin typeface="+mn-lt"/>
                <a:ea typeface="+mn-ea"/>
                <a:cs typeface="+mn-cs"/>
              </a:rPr>
              <a:t>demonym</a:t>
            </a:r>
            <a:r>
              <a:rPr lang="en-US" sz="1200" b="0" i="1" u="none" strike="noStrike" kern="1200" baseline="0" dirty="0" smtClean="0">
                <a:solidFill>
                  <a:schemeClr val="tx1"/>
                </a:solidFill>
                <a:latin typeface="+mn-lt"/>
                <a:ea typeface="+mn-ea"/>
                <a:cs typeface="+mn-cs"/>
              </a:rPr>
              <a:t> related to a supra-national region, a country, or a sub-national region or jurisdiction that is associated with the group members (e.g., </a:t>
            </a:r>
            <a:r>
              <a:rPr lang="en-US" sz="1200" b="1" i="1" u="none" strike="noStrike" kern="1200" baseline="0" dirty="0" smtClean="0">
                <a:solidFill>
                  <a:schemeClr val="tx1"/>
                </a:solidFill>
                <a:latin typeface="+mn-lt"/>
                <a:ea typeface="+mn-ea"/>
                <a:cs typeface="+mn-cs"/>
              </a:rPr>
              <a:t>Angolans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Bavarians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Easterners (United States)</a:t>
            </a:r>
            <a:r>
              <a:rPr lang="en-US" sz="1200" b="0" i="1" u="none" strike="noStrike" kern="1200" baseline="0" dirty="0" smtClean="0">
                <a:solidFill>
                  <a:schemeClr val="tx1"/>
                </a:solidFill>
                <a:latin typeface="+mn-lt"/>
                <a:ea typeface="+mn-ea"/>
                <a:cs typeface="+mn-cs"/>
              </a:rPr>
              <a:t>). For ethnic and cultural groups that are not also </a:t>
            </a:r>
            <a:r>
              <a:rPr lang="en-US" sz="1200" b="0" i="1" u="none" strike="noStrike" kern="1200" baseline="0" dirty="0" err="1" smtClean="0">
                <a:solidFill>
                  <a:schemeClr val="tx1"/>
                </a:solidFill>
                <a:latin typeface="+mn-lt"/>
                <a:ea typeface="+mn-ea"/>
                <a:cs typeface="+mn-cs"/>
              </a:rPr>
              <a:t>demonyms</a:t>
            </a:r>
            <a:r>
              <a:rPr lang="en-US" sz="1200" b="0" i="1" u="none" strike="noStrike" kern="1200" baseline="0" dirty="0" smtClean="0">
                <a:solidFill>
                  <a:schemeClr val="tx1"/>
                </a:solidFill>
                <a:latin typeface="+mn-lt"/>
                <a:ea typeface="+mn-ea"/>
                <a:cs typeface="+mn-cs"/>
              </a:rPr>
              <a:t>, prefer the Ethnic/Cultural category. </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Occupation/Field of Activity category [</a:t>
            </a:r>
            <a:r>
              <a:rPr lang="en-US" sz="1200" b="1" i="1" u="none" strike="noStrike" kern="1200" baseline="0" dirty="0" err="1" smtClean="0">
                <a:solidFill>
                  <a:schemeClr val="tx1"/>
                </a:solidFill>
                <a:latin typeface="+mn-lt"/>
                <a:ea typeface="+mn-ea"/>
                <a:cs typeface="+mn-cs"/>
              </a:rPr>
              <a:t>occ</a:t>
            </a:r>
            <a:r>
              <a:rPr lang="en-US" sz="1200" b="1" i="1"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Use for the activity or avocation associated with the group members (e.g., </a:t>
            </a:r>
            <a:r>
              <a:rPr lang="en-US" sz="1200" b="1" i="1" u="none" strike="noStrike" kern="1200" baseline="0" dirty="0" smtClean="0">
                <a:solidFill>
                  <a:schemeClr val="tx1"/>
                </a:solidFill>
                <a:latin typeface="+mn-lt"/>
                <a:ea typeface="+mn-ea"/>
                <a:cs typeface="+mn-cs"/>
              </a:rPr>
              <a:t>Hunters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Mathematicians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Textile artists</a:t>
            </a:r>
            <a:r>
              <a:rPr lang="en-US" sz="1200" b="0" i="1" u="none" strike="noStrike" kern="1200" baseline="0" dirty="0" smtClean="0">
                <a:solidFill>
                  <a:schemeClr val="tx1"/>
                </a:solidFill>
                <a:latin typeface="+mn-lt"/>
                <a:ea typeface="+mn-ea"/>
                <a:cs typeface="+mn-cs"/>
              </a:rPr>
              <a:t>). </a:t>
            </a:r>
            <a:endParaRPr lang="en-US" sz="1200" b="1" i="1"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Religion category [</a:t>
            </a:r>
            <a:r>
              <a:rPr lang="en-US" sz="1200" b="1" i="1" u="none" strike="noStrike" kern="1200" baseline="0" dirty="0" err="1" smtClean="0">
                <a:solidFill>
                  <a:schemeClr val="tx1"/>
                </a:solidFill>
                <a:latin typeface="+mn-lt"/>
                <a:ea typeface="+mn-ea"/>
                <a:cs typeface="+mn-cs"/>
              </a:rPr>
              <a:t>rel</a:t>
            </a:r>
            <a:r>
              <a:rPr lang="en-US" sz="1200" b="1" i="1"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Use for the religion, denomination, sect., etc., of the group members (e.g., </a:t>
            </a:r>
            <a:r>
              <a:rPr lang="en-US" sz="1200" b="1" i="1" u="none" strike="noStrike" kern="1200" baseline="0" dirty="0" smtClean="0">
                <a:solidFill>
                  <a:schemeClr val="tx1"/>
                </a:solidFill>
                <a:latin typeface="+mn-lt"/>
                <a:ea typeface="+mn-ea"/>
                <a:cs typeface="+mn-cs"/>
              </a:rPr>
              <a:t>Buddhists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Presbyterians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Shiites</a:t>
            </a:r>
            <a:r>
              <a:rPr lang="en-US" sz="1200" b="0"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Sexual Orientation category [</a:t>
            </a:r>
            <a:r>
              <a:rPr lang="en-US" sz="1200" b="1" i="1" u="none" strike="noStrike" kern="1200" baseline="0" dirty="0" err="1" smtClean="0">
                <a:solidFill>
                  <a:schemeClr val="tx1"/>
                </a:solidFill>
                <a:latin typeface="+mn-lt"/>
                <a:ea typeface="+mn-ea"/>
                <a:cs typeface="+mn-cs"/>
              </a:rPr>
              <a:t>sxo</a:t>
            </a:r>
            <a:r>
              <a:rPr lang="en-US" sz="1200" b="1"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Use for the sexual orientation of the group members (e.g., </a:t>
            </a:r>
            <a:r>
              <a:rPr lang="en-US" sz="1200" b="1" i="1" u="none" strike="noStrike" kern="1200" baseline="0" dirty="0" smtClean="0">
                <a:solidFill>
                  <a:schemeClr val="tx1"/>
                </a:solidFill>
                <a:latin typeface="+mn-lt"/>
                <a:ea typeface="+mn-ea"/>
                <a:cs typeface="+mn-cs"/>
              </a:rPr>
              <a:t>Bisexuals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Gay men</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Heterosexuals</a:t>
            </a:r>
            <a:r>
              <a:rPr lang="en-US" sz="1200" b="0" i="1" u="none" strike="noStrike" kern="1200" baseline="0" dirty="0" smtClean="0">
                <a:solidFill>
                  <a:schemeClr val="tx1"/>
                </a:solidFill>
                <a:latin typeface="+mn-lt"/>
                <a:ea typeface="+mn-ea"/>
                <a:cs typeface="+mn-cs"/>
              </a:rPr>
              <a:t>). </a:t>
            </a:r>
            <a:endParaRPr lang="en-US" sz="1200" b="1" i="1"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Social category [</a:t>
            </a:r>
            <a:r>
              <a:rPr lang="en-US" sz="1200" b="1" i="1" u="none" strike="noStrike" kern="1200" baseline="0" dirty="0" err="1" smtClean="0">
                <a:solidFill>
                  <a:schemeClr val="tx1"/>
                </a:solidFill>
                <a:latin typeface="+mn-lt"/>
                <a:ea typeface="+mn-ea"/>
                <a:cs typeface="+mn-cs"/>
              </a:rPr>
              <a:t>soc</a:t>
            </a:r>
            <a:r>
              <a:rPr lang="en-US" sz="1200" b="1"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Use for identifiable social groups that cannot be included in the other categories (e.g., </a:t>
            </a:r>
            <a:r>
              <a:rPr lang="en-US" sz="1200" b="1" i="1" u="none" strike="noStrike" kern="1200" baseline="0" dirty="0" smtClean="0">
                <a:solidFill>
                  <a:schemeClr val="tx1"/>
                </a:solidFill>
                <a:latin typeface="+mn-lt"/>
                <a:ea typeface="+mn-ea"/>
                <a:cs typeface="+mn-cs"/>
              </a:rPr>
              <a:t>Children of divorced parents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Nursing students</a:t>
            </a:r>
            <a:r>
              <a:rPr lang="en-US" sz="1200" b="0"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Socialists</a:t>
            </a:r>
            <a:r>
              <a:rPr lang="en-US" sz="1200" b="0" i="1"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55</a:t>
            </a:fld>
            <a:endParaRPr lang="en-US"/>
          </a:p>
        </p:txBody>
      </p:sp>
    </p:spTree>
    <p:extLst>
      <p:ext uri="{BB962C8B-B14F-4D97-AF65-F5344CB8AC3E}">
        <p14:creationId xmlns:p14="http://schemas.microsoft.com/office/powerpoint/2010/main" val="410396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56</a:t>
            </a:fld>
            <a:endParaRPr lang="en-US"/>
          </a:p>
        </p:txBody>
      </p:sp>
    </p:spTree>
    <p:extLst>
      <p:ext uri="{BB962C8B-B14F-4D97-AF65-F5344CB8AC3E}">
        <p14:creationId xmlns:p14="http://schemas.microsoft.com/office/powerpoint/2010/main" val="427121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Rationale</a:t>
            </a:r>
            <a:r>
              <a:rPr lang="en-US" baseline="0" dirty="0" smtClean="0"/>
              <a:t> for project order: LC’s Moving Image, Broadcasting &amp; Recorded Sound Division approached LC Policy Division, wanting MIGFG to be included in LCSH. Small, defined subgroup of terms, would help identify &amp; solve problems likely to be encountered with larger projects</a:t>
            </a:r>
          </a:p>
          <a:p>
            <a:endParaRPr lang="en-US" baseline="0" dirty="0" smtClean="0"/>
          </a:p>
          <a:p>
            <a:r>
              <a:rPr lang="en-US" baseline="0" dirty="0" smtClean="0"/>
              <a:t>Projects are considered “complete” when the commonly used terms for a given discipline are incorporated into LCGFT and are implemented at LC. As we’ll see, additional terms do get added.</a:t>
            </a:r>
            <a:endParaRPr lang="en-US" dirty="0"/>
          </a:p>
        </p:txBody>
      </p:sp>
      <p:sp>
        <p:nvSpPr>
          <p:cNvPr id="4" name="Slide Number Placeholder 3"/>
          <p:cNvSpPr>
            <a:spLocks noGrp="1"/>
          </p:cNvSpPr>
          <p:nvPr>
            <p:ph type="sldNum" sz="quarter" idx="10"/>
          </p:nvPr>
        </p:nvSpPr>
        <p:spPr/>
        <p:txBody>
          <a:bodyPr/>
          <a:lstStyle/>
          <a:p>
            <a:fld id="{7BFA31C9-6017-4A50-85F5-2D8094A8CC12}" type="slidenum">
              <a:rPr lang="en-US" smtClean="0"/>
              <a:t>7</a:t>
            </a:fld>
            <a:endParaRPr lang="en-US"/>
          </a:p>
        </p:txBody>
      </p:sp>
    </p:spTree>
    <p:extLst>
      <p:ext uri="{BB962C8B-B14F-4D97-AF65-F5344CB8AC3E}">
        <p14:creationId xmlns:p14="http://schemas.microsoft.com/office/powerpoint/2010/main" val="12409998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Non-literary example</a:t>
            </a:r>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59</a:t>
            </a:fld>
            <a:endParaRPr lang="en-US"/>
          </a:p>
        </p:txBody>
      </p:sp>
    </p:spTree>
    <p:extLst>
      <p:ext uri="{BB962C8B-B14F-4D97-AF65-F5344CB8AC3E}">
        <p14:creationId xmlns:p14="http://schemas.microsoft.com/office/powerpoint/2010/main" val="6155927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60</a:t>
            </a:fld>
            <a:endParaRPr lang="en-US"/>
          </a:p>
        </p:txBody>
      </p:sp>
    </p:spTree>
    <p:extLst>
      <p:ext uri="{BB962C8B-B14F-4D97-AF65-F5344CB8AC3E}">
        <p14:creationId xmlns:p14="http://schemas.microsoft.com/office/powerpoint/2010/main" val="2081252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62</a:t>
            </a:fld>
            <a:endParaRPr lang="en-US"/>
          </a:p>
        </p:txBody>
      </p:sp>
    </p:spTree>
    <p:extLst>
      <p:ext uri="{BB962C8B-B14F-4D97-AF65-F5344CB8AC3E}">
        <p14:creationId xmlns:p14="http://schemas.microsoft.com/office/powerpoint/2010/main" val="40433655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63</a:t>
            </a:fld>
            <a:endParaRPr lang="en-US"/>
          </a:p>
        </p:txBody>
      </p:sp>
    </p:spTree>
    <p:extLst>
      <p:ext uri="{BB962C8B-B14F-4D97-AF65-F5344CB8AC3E}">
        <p14:creationId xmlns:p14="http://schemas.microsoft.com/office/powerpoint/2010/main" val="8889306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Chronicles</a:t>
            </a:r>
            <a:r>
              <a:rPr lang="en-US" baseline="0" dirty="0" smtClean="0"/>
              <a:t> of Nick series</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64</a:t>
            </a:fld>
            <a:endParaRPr lang="en-US"/>
          </a:p>
        </p:txBody>
      </p:sp>
    </p:spTree>
    <p:extLst>
      <p:ext uri="{BB962C8B-B14F-4D97-AF65-F5344CB8AC3E}">
        <p14:creationId xmlns:p14="http://schemas.microsoft.com/office/powerpoint/2010/main" val="256371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65</a:t>
            </a:fld>
            <a:endParaRPr lang="en-US"/>
          </a:p>
        </p:txBody>
      </p:sp>
    </p:spTree>
    <p:extLst>
      <p:ext uri="{BB962C8B-B14F-4D97-AF65-F5344CB8AC3E}">
        <p14:creationId xmlns:p14="http://schemas.microsoft.com/office/powerpoint/2010/main" val="30327020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terms and codes that currently may be used in subfields $m and $n of fields 385 and 386.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BC55EB1-DAB9-426B-9EAA-9BB0C6C1FD86}" type="slidenum">
              <a:rPr lang="en-US" smtClean="0"/>
              <a:t>66</a:t>
            </a:fld>
            <a:endParaRPr lang="en-US"/>
          </a:p>
        </p:txBody>
      </p:sp>
    </p:spTree>
    <p:extLst>
      <p:ext uri="{BB962C8B-B14F-4D97-AF65-F5344CB8AC3E}">
        <p14:creationId xmlns:p14="http://schemas.microsoft.com/office/powerpoint/2010/main" val="33208278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68</a:t>
            </a:fld>
            <a:endParaRPr lang="en-US"/>
          </a:p>
        </p:txBody>
      </p:sp>
    </p:spTree>
    <p:extLst>
      <p:ext uri="{BB962C8B-B14F-4D97-AF65-F5344CB8AC3E}">
        <p14:creationId xmlns:p14="http://schemas.microsoft.com/office/powerpoint/2010/main" val="5280542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69</a:t>
            </a:fld>
            <a:endParaRPr lang="en-US"/>
          </a:p>
        </p:txBody>
      </p:sp>
    </p:spTree>
    <p:extLst>
      <p:ext uri="{BB962C8B-B14F-4D97-AF65-F5344CB8AC3E}">
        <p14:creationId xmlns:p14="http://schemas.microsoft.com/office/powerpoint/2010/main" val="32938568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713665-EB3F-4E54-8066-1CD0738A7E48}" type="slidenum">
              <a:rPr lang="en-US" smtClean="0"/>
              <a:t>70</a:t>
            </a:fld>
            <a:endParaRPr lang="en-US"/>
          </a:p>
        </p:txBody>
      </p:sp>
    </p:spTree>
    <p:extLst>
      <p:ext uri="{BB962C8B-B14F-4D97-AF65-F5344CB8AC3E}">
        <p14:creationId xmlns:p14="http://schemas.microsoft.com/office/powerpoint/2010/main" val="389774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Cookbooks, Community</a:t>
            </a:r>
            <a:r>
              <a:rPr lang="en-US" baseline="0" dirty="0" smtClean="0"/>
              <a:t> cookbooks, Literary cookbooks</a:t>
            </a:r>
            <a:endParaRPr lang="en-US" dirty="0"/>
          </a:p>
        </p:txBody>
      </p:sp>
      <p:sp>
        <p:nvSpPr>
          <p:cNvPr id="4" name="Slide Number Placeholder 3"/>
          <p:cNvSpPr>
            <a:spLocks noGrp="1"/>
          </p:cNvSpPr>
          <p:nvPr>
            <p:ph type="sldNum" sz="quarter" idx="10"/>
          </p:nvPr>
        </p:nvSpPr>
        <p:spPr/>
        <p:txBody>
          <a:bodyPr/>
          <a:lstStyle/>
          <a:p>
            <a:fld id="{7BFA31C9-6017-4A50-85F5-2D8094A8CC12}" type="slidenum">
              <a:rPr lang="en-US" smtClean="0"/>
              <a:t>8</a:t>
            </a:fld>
            <a:endParaRPr lang="en-US"/>
          </a:p>
        </p:txBody>
      </p:sp>
    </p:spTree>
    <p:extLst>
      <p:ext uri="{BB962C8B-B14F-4D97-AF65-F5344CB8AC3E}">
        <p14:creationId xmlns:p14="http://schemas.microsoft.com/office/powerpoint/2010/main" val="35521968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73</a:t>
            </a:fld>
            <a:endParaRPr lang="en-US"/>
          </a:p>
        </p:txBody>
      </p:sp>
    </p:spTree>
    <p:extLst>
      <p:ext uri="{BB962C8B-B14F-4D97-AF65-F5344CB8AC3E}">
        <p14:creationId xmlns:p14="http://schemas.microsoft.com/office/powerpoint/2010/main" val="41531475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74</a:t>
            </a:fld>
            <a:endParaRPr lang="en-US"/>
          </a:p>
        </p:txBody>
      </p:sp>
    </p:spTree>
    <p:extLst>
      <p:ext uri="{BB962C8B-B14F-4D97-AF65-F5344CB8AC3E}">
        <p14:creationId xmlns:p14="http://schemas.microsoft.com/office/powerpoint/2010/main" val="22231559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75</a:t>
            </a:fld>
            <a:endParaRPr lang="en-US"/>
          </a:p>
        </p:txBody>
      </p:sp>
    </p:spTree>
    <p:extLst>
      <p:ext uri="{BB962C8B-B14F-4D97-AF65-F5344CB8AC3E}">
        <p14:creationId xmlns:p14="http://schemas.microsoft.com/office/powerpoint/2010/main" val="16755646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places:</a:t>
            </a:r>
            <a:r>
              <a:rPr lang="en-US" baseline="0" dirty="0" smtClean="0"/>
              <a:t> c</a:t>
            </a:r>
            <a:r>
              <a:rPr lang="en-US" dirty="0" smtClean="0"/>
              <a:t>ounties, cities, city sections</a:t>
            </a:r>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79</a:t>
            </a:fld>
            <a:endParaRPr lang="en-US"/>
          </a:p>
        </p:txBody>
      </p:sp>
    </p:spTree>
    <p:extLst>
      <p:ext uri="{BB962C8B-B14F-4D97-AF65-F5344CB8AC3E}">
        <p14:creationId xmlns:p14="http://schemas.microsoft.com/office/powerpoint/2010/main" val="4125221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83</a:t>
            </a:fld>
            <a:endParaRPr lang="en-US"/>
          </a:p>
        </p:txBody>
      </p:sp>
    </p:spTree>
    <p:extLst>
      <p:ext uri="{BB962C8B-B14F-4D97-AF65-F5344CB8AC3E}">
        <p14:creationId xmlns:p14="http://schemas.microsoft.com/office/powerpoint/2010/main" val="31412315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C55EB1-DAB9-426B-9EAA-9BB0C6C1FD86}" type="slidenum">
              <a:rPr lang="en-US" smtClean="0"/>
              <a:t>84</a:t>
            </a:fld>
            <a:endParaRPr lang="en-US"/>
          </a:p>
        </p:txBody>
      </p:sp>
    </p:spTree>
    <p:extLst>
      <p:ext uri="{BB962C8B-B14F-4D97-AF65-F5344CB8AC3E}">
        <p14:creationId xmlns:p14="http://schemas.microsoft.com/office/powerpoint/2010/main" val="3199336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it is expected that</a:t>
            </a:r>
            <a:r>
              <a:rPr lang="en-US" baseline="0" dirty="0" smtClean="0"/>
              <a:t> the 650s will go away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authors included in the anthology are all from the 14th and 15th centuries,</a:t>
            </a:r>
            <a:r>
              <a:rPr lang="en-US" baseline="0" dirty="0" smtClean="0"/>
              <a:t> so the 046 has been coded with a range of 1300-1500.  If the exact dates of each of the five works in the collection were known, a more precise range could be given in the 046.</a:t>
            </a:r>
          </a:p>
          <a:p>
            <a:r>
              <a:rPr lang="en-US" dirty="0" smtClean="0"/>
              <a:t>388 – first indicator, Type of time period,</a:t>
            </a:r>
            <a:r>
              <a:rPr lang="en-US" baseline="0" dirty="0" smtClean="0"/>
              <a:t> 1=Creation of work</a:t>
            </a:r>
            <a:endParaRPr lang="en-US" dirty="0"/>
          </a:p>
        </p:txBody>
      </p:sp>
      <p:sp>
        <p:nvSpPr>
          <p:cNvPr id="4" name="Slide Number Placeholder 3"/>
          <p:cNvSpPr>
            <a:spLocks noGrp="1"/>
          </p:cNvSpPr>
          <p:nvPr>
            <p:ph type="sldNum" sz="quarter" idx="10"/>
          </p:nvPr>
        </p:nvSpPr>
        <p:spPr/>
        <p:txBody>
          <a:bodyPr/>
          <a:lstStyle/>
          <a:p>
            <a:fld id="{01713665-EB3F-4E54-8066-1CD0738A7E48}" type="slidenum">
              <a:rPr lang="en-US" smtClean="0"/>
              <a:t>86</a:t>
            </a:fld>
            <a:endParaRPr lang="en-US"/>
          </a:p>
        </p:txBody>
      </p:sp>
    </p:spTree>
    <p:extLst>
      <p:ext uri="{BB962C8B-B14F-4D97-AF65-F5344CB8AC3E}">
        <p14:creationId xmlns:p14="http://schemas.microsoft.com/office/powerpoint/2010/main" val="5153857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88</a:t>
            </a:fld>
            <a:endParaRPr lang="en-US"/>
          </a:p>
        </p:txBody>
      </p:sp>
    </p:spTree>
    <p:extLst>
      <p:ext uri="{BB962C8B-B14F-4D97-AF65-F5344CB8AC3E}">
        <p14:creationId xmlns:p14="http://schemas.microsoft.com/office/powerpoint/2010/main" val="7398523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89</a:t>
            </a:fld>
            <a:endParaRPr lang="en-US"/>
          </a:p>
        </p:txBody>
      </p:sp>
    </p:spTree>
    <p:extLst>
      <p:ext uri="{BB962C8B-B14F-4D97-AF65-F5344CB8AC3E}">
        <p14:creationId xmlns:p14="http://schemas.microsoft.com/office/powerpoint/2010/main" val="22660555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90</a:t>
            </a:fld>
            <a:endParaRPr lang="en-US"/>
          </a:p>
        </p:txBody>
      </p:sp>
    </p:spTree>
    <p:extLst>
      <p:ext uri="{BB962C8B-B14F-4D97-AF65-F5344CB8AC3E}">
        <p14:creationId xmlns:p14="http://schemas.microsoft.com/office/powerpoint/2010/main" val="272372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Art: from Sherman’s notes: </a:t>
            </a:r>
          </a:p>
          <a:p>
            <a:r>
              <a:rPr lang="en-US" dirty="0" smtClean="0"/>
              <a:t>high level, do not want to recreate AAT or TGM </a:t>
            </a:r>
          </a:p>
          <a:p>
            <a:r>
              <a:rPr lang="en-US" dirty="0" smtClean="0"/>
              <a:t>styles, e.g., baroque, neorealist, experimental</a:t>
            </a:r>
          </a:p>
          <a:p>
            <a:r>
              <a:rPr lang="en-US" dirty="0" smtClean="0"/>
              <a:t>reproductions, e.g., photographs, art reproductions, illustrated works </a:t>
            </a:r>
            <a:endParaRPr lang="en-US" dirty="0"/>
          </a:p>
        </p:txBody>
      </p:sp>
      <p:sp>
        <p:nvSpPr>
          <p:cNvPr id="4" name="Slide Number Placeholder 3"/>
          <p:cNvSpPr>
            <a:spLocks noGrp="1"/>
          </p:cNvSpPr>
          <p:nvPr>
            <p:ph type="sldNum" sz="quarter" idx="10"/>
          </p:nvPr>
        </p:nvSpPr>
        <p:spPr/>
        <p:txBody>
          <a:bodyPr/>
          <a:lstStyle/>
          <a:p>
            <a:fld id="{7BFA31C9-6017-4A50-85F5-2D8094A8CC12}" type="slidenum">
              <a:rPr lang="en-US" smtClean="0"/>
              <a:t>10</a:t>
            </a:fld>
            <a:endParaRPr lang="en-US"/>
          </a:p>
        </p:txBody>
      </p:sp>
    </p:spTree>
    <p:extLst>
      <p:ext uri="{BB962C8B-B14F-4D97-AF65-F5344CB8AC3E}">
        <p14:creationId xmlns:p14="http://schemas.microsoft.com/office/powerpoint/2010/main" val="2118580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3D030-0302-44F2-B03E-5CC12183B018}" type="slidenum">
              <a:rPr lang="en-US" smtClean="0"/>
              <a:t>91</a:t>
            </a:fld>
            <a:endParaRPr lang="en-US"/>
          </a:p>
        </p:txBody>
      </p:sp>
    </p:spTree>
    <p:extLst>
      <p:ext uri="{BB962C8B-B14F-4D97-AF65-F5344CB8AC3E}">
        <p14:creationId xmlns:p14="http://schemas.microsoft.com/office/powerpoint/2010/main" val="4865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of new areas</a:t>
            </a:r>
            <a:r>
              <a:rPr lang="en-US" baseline="0" dirty="0" smtClean="0"/>
              <a:t> of LCGFT highlighted the need for separate, companion vocabularies to accommodate aspects of existing LCSH genre/form headings that were not in fact genre</a:t>
            </a:r>
          </a:p>
          <a:p>
            <a:r>
              <a:rPr lang="en-US" baseline="0" dirty="0" smtClean="0"/>
              <a:t>We’ll hear much more about LCDGT later in this program.</a:t>
            </a:r>
            <a:endParaRPr lang="en-US" dirty="0"/>
          </a:p>
        </p:txBody>
      </p:sp>
      <p:sp>
        <p:nvSpPr>
          <p:cNvPr id="4" name="Slide Number Placeholder 3"/>
          <p:cNvSpPr>
            <a:spLocks noGrp="1"/>
          </p:cNvSpPr>
          <p:nvPr>
            <p:ph type="sldNum" sz="quarter" idx="10"/>
          </p:nvPr>
        </p:nvSpPr>
        <p:spPr/>
        <p:txBody>
          <a:bodyPr/>
          <a:lstStyle/>
          <a:p>
            <a:fld id="{7BFA31C9-6017-4A50-85F5-2D8094A8CC12}" type="slidenum">
              <a:rPr lang="en-US" smtClean="0"/>
              <a:t>11</a:t>
            </a:fld>
            <a:endParaRPr lang="en-US"/>
          </a:p>
        </p:txBody>
      </p:sp>
    </p:spTree>
    <p:extLst>
      <p:ext uri="{BB962C8B-B14F-4D97-AF65-F5344CB8AC3E}">
        <p14:creationId xmlns:p14="http://schemas.microsoft.com/office/powerpoint/2010/main" val="1840875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bullet – originally LCGFT</a:t>
            </a:r>
            <a:r>
              <a:rPr lang="en-US" baseline="0" dirty="0" smtClean="0"/>
              <a:t> terms were still considered part of LCSH (as we’ll see when we look at the next slide) and so they were coded in 655 as being from LCSH, with second indicator “0”</a:t>
            </a:r>
            <a:endParaRPr lang="en-US" dirty="0"/>
          </a:p>
        </p:txBody>
      </p:sp>
      <p:sp>
        <p:nvSpPr>
          <p:cNvPr id="4" name="Slide Number Placeholder 3"/>
          <p:cNvSpPr>
            <a:spLocks noGrp="1"/>
          </p:cNvSpPr>
          <p:nvPr>
            <p:ph type="sldNum" sz="quarter" idx="10"/>
          </p:nvPr>
        </p:nvSpPr>
        <p:spPr/>
        <p:txBody>
          <a:bodyPr/>
          <a:lstStyle/>
          <a:p>
            <a:fld id="{7BFA31C9-6017-4A50-85F5-2D8094A8CC12}" type="slidenum">
              <a:rPr lang="en-US" smtClean="0"/>
              <a:t>13</a:t>
            </a:fld>
            <a:endParaRPr lang="en-US"/>
          </a:p>
        </p:txBody>
      </p:sp>
    </p:spTree>
    <p:extLst>
      <p:ext uri="{BB962C8B-B14F-4D97-AF65-F5344CB8AC3E}">
        <p14:creationId xmlns:p14="http://schemas.microsoft.com/office/powerpoint/2010/main" val="142770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F386B-6799-40AA-A020-80C41EB0209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69264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F386B-6799-40AA-A020-80C41EB0209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2488160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4299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2" y="1831975"/>
            <a:ext cx="4995335" cy="3959226"/>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21895" y="1831976"/>
            <a:ext cx="4995332" cy="3959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891EA-F324-4C07-8456-A251B00DAC15}"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861801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2"/>
            <a:ext cx="10131425" cy="10032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7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7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B091EF6-1566-4DD2-B5BE-9B1DA30D1D7B}" type="datetime1">
              <a:rPr lang="en-US" smtClean="0">
                <a:solidFill>
                  <a:prstClr val="white"/>
                </a:solidFill>
              </a:rPr>
              <a:pPr/>
              <a:t>4/25/2016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81182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D6D6A-B78A-4D31-9A71-CB52F20FC51C}" type="datetime1">
              <a:rPr lang="en-US" smtClean="0">
                <a:solidFill>
                  <a:prstClr val="white"/>
                </a:solidFill>
              </a:rPr>
              <a:pPr/>
              <a:t>4/25/2016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52540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68F04B67-9D18-4942-BB1A-C9EF2C36FA19}" type="datetime1">
              <a:rPr lang="en-US" smtClean="0">
                <a:solidFill>
                  <a:prstClr val="white"/>
                </a:solidFill>
              </a:rPr>
              <a:pPr/>
              <a:t>4/25/2016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96854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A1FD4-7DCC-49CB-966D-DFE0D66751C4}"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95745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3328-8736-4F92-8FAD-5A32E8758059}"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42451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9E991-DF79-44F6-BC82-347F5F5A2EEC}"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13763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597F1-5EA9-41D5-A3CF-A230FB6E9F6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9389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3" name="TextBox 12"/>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849BE-CB63-4B0D-8991-ABEDF0A86B3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879891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88D44-D989-432D-96C2-032818CBC59F}"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715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F386B-6799-40AA-A020-80C41EB0209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25380855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A436F-5157-4292-AD9C-6C024BB848E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39864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B5D93-74A8-4148-9E80-2D2906896293}"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40268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2"/>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9CAA-3103-417F-9FCF-76D566DA2D1C}"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66455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D213-1B5F-4943-8EE9-B95858543C49}"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2719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2C41FE75-1738-4311-9F28-6DEE085C2E4E}"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81"/>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175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2" y="1816101"/>
            <a:ext cx="10131425" cy="3975101"/>
          </a:xfrm>
        </p:spPr>
        <p:txBody>
          <a:bodyPr anchor="t"/>
          <a:lstStyle>
            <a:lvl1pPr>
              <a:defRPr sz="3200"/>
            </a:lvl1pPr>
            <a:lvl2pPr>
              <a:defRPr sz="2800"/>
            </a:lvl2pPr>
            <a:lvl3pPr>
              <a:defRPr sz="24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A534FF-F5E9-4C39-965A-EBA7E0F1A471}"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sz="15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09134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D7366-9A54-44FF-A909-3979921E919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00975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4299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2" y="1831975"/>
            <a:ext cx="4995335" cy="3959226"/>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21895" y="1831976"/>
            <a:ext cx="4995332" cy="3959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891EA-F324-4C07-8456-A251B00DAC15}"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48266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2"/>
            <a:ext cx="10131425" cy="10032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7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7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B091EF6-1566-4DD2-B5BE-9B1DA30D1D7B}" type="datetime1">
              <a:rPr lang="en-US" smtClean="0">
                <a:solidFill>
                  <a:prstClr val="white"/>
                </a:solidFill>
              </a:rPr>
              <a:pPr/>
              <a:t>4/25/2016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35379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D6D6A-B78A-4D31-9A71-CB52F20FC51C}" type="datetime1">
              <a:rPr lang="en-US" smtClean="0">
                <a:solidFill>
                  <a:prstClr val="white"/>
                </a:solidFill>
              </a:rPr>
              <a:pPr/>
              <a:t>4/25/2016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428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2C41FE75-1738-4311-9F28-6DEE085C2E4E}"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985828"/>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68F04B67-9D18-4942-BB1A-C9EF2C36FA19}" type="datetime1">
              <a:rPr lang="en-US" smtClean="0">
                <a:solidFill>
                  <a:prstClr val="white"/>
                </a:solidFill>
              </a:rPr>
              <a:pPr/>
              <a:t>4/25/2016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55242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A1FD4-7DCC-49CB-966D-DFE0D66751C4}"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68540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3328-8736-4F92-8FAD-5A32E8758059}"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44614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9E991-DF79-44F6-BC82-347F5F5A2EEC}"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05309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597F1-5EA9-41D5-A3CF-A230FB6E9F6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5794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3" name="TextBox 12"/>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849BE-CB63-4B0D-8991-ABEDF0A86B3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89742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88D44-D989-432D-96C2-032818CBC59F}"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35342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A436F-5157-4292-AD9C-6C024BB848E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43844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B5D93-74A8-4148-9E80-2D2906896293}"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37347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2"/>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9CAA-3103-417F-9FCF-76D566DA2D1C}"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669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175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2" y="1816101"/>
            <a:ext cx="10131425" cy="3975101"/>
          </a:xfrm>
        </p:spPr>
        <p:txBody>
          <a:bodyPr anchor="t"/>
          <a:lstStyle>
            <a:lvl1pPr>
              <a:defRPr sz="3200"/>
            </a:lvl1pPr>
            <a:lvl2pPr>
              <a:defRPr sz="2800"/>
            </a:lvl2pPr>
            <a:lvl3pPr>
              <a:defRPr sz="24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A534FF-F5E9-4C39-965A-EBA7E0F1A471}"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sz="15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266518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D213-1B5F-4943-8EE9-B95858543C49}"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8437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2C41FE75-1738-4311-9F28-6DEE085C2E4E}"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06715520"/>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175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2" y="1816101"/>
            <a:ext cx="10131425" cy="3975101"/>
          </a:xfrm>
        </p:spPr>
        <p:txBody>
          <a:bodyPr anchor="t"/>
          <a:lstStyle>
            <a:lvl1pPr>
              <a:defRPr sz="3200"/>
            </a:lvl1pPr>
            <a:lvl2pPr>
              <a:defRPr sz="2800"/>
            </a:lvl2pPr>
            <a:lvl3pPr>
              <a:defRPr sz="24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A534FF-F5E9-4C39-965A-EBA7E0F1A471}"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sz="15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28476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D7366-9A54-44FF-A909-3979921E919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81758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4299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2" y="1831975"/>
            <a:ext cx="4995335" cy="3959226"/>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21895" y="1831976"/>
            <a:ext cx="4995332" cy="3959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891EA-F324-4C07-8456-A251B00DAC15}"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55306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2"/>
            <a:ext cx="10131425" cy="10032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7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7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B091EF6-1566-4DD2-B5BE-9B1DA30D1D7B}" type="datetime1">
              <a:rPr lang="en-US" smtClean="0">
                <a:solidFill>
                  <a:prstClr val="white"/>
                </a:solidFill>
              </a:rPr>
              <a:pPr/>
              <a:t>4/25/2016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38078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D6D6A-B78A-4D31-9A71-CB52F20FC51C}" type="datetime1">
              <a:rPr lang="en-US" smtClean="0">
                <a:solidFill>
                  <a:prstClr val="white"/>
                </a:solidFill>
              </a:rPr>
              <a:pPr/>
              <a:t>4/25/2016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27076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68F04B67-9D18-4942-BB1A-C9EF2C36FA19}" type="datetime1">
              <a:rPr lang="en-US" smtClean="0">
                <a:solidFill>
                  <a:prstClr val="white"/>
                </a:solidFill>
              </a:rPr>
              <a:pPr/>
              <a:t>4/25/2016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9786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A1FD4-7DCC-49CB-966D-DFE0D66751C4}"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368488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3328-8736-4F92-8FAD-5A32E8758059}"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8145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D7366-9A54-44FF-A909-3979921E919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144176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9E991-DF79-44F6-BC82-347F5F5A2EEC}"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090176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597F1-5EA9-41D5-A3CF-A230FB6E9F6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86202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3" name="TextBox 12"/>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849BE-CB63-4B0D-8991-ABEDF0A86B3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57129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88D44-D989-432D-96C2-032818CBC59F}"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2706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A436F-5157-4292-AD9C-6C024BB848E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58266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B5D93-74A8-4148-9E80-2D2906896293}"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632237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2"/>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9CAA-3103-417F-9FCF-76D566DA2D1C}"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306256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D213-1B5F-4943-8EE9-B95858543C49}"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0599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4299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2" y="1831975"/>
            <a:ext cx="4995335" cy="3959226"/>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21895" y="1831976"/>
            <a:ext cx="4995332" cy="3959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891EA-F324-4C07-8456-A251B00DAC15}"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3245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2"/>
            <a:ext cx="10131425" cy="10032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7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7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B091EF6-1566-4DD2-B5BE-9B1DA30D1D7B}" type="datetime1">
              <a:rPr lang="en-US" smtClean="0">
                <a:solidFill>
                  <a:prstClr val="white"/>
                </a:solidFill>
              </a:rPr>
              <a:pPr/>
              <a:t>4/25/2016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0321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D6D6A-B78A-4D31-9A71-CB52F20FC51C}" type="datetime1">
              <a:rPr lang="en-US" smtClean="0">
                <a:solidFill>
                  <a:prstClr val="white"/>
                </a:solidFill>
              </a:rPr>
              <a:pPr/>
              <a:t>4/25/2016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9266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68F04B67-9D18-4942-BB1A-C9EF2C36FA19}" type="datetime1">
              <a:rPr lang="en-US" smtClean="0">
                <a:solidFill>
                  <a:prstClr val="white"/>
                </a:solidFill>
              </a:rPr>
              <a:pPr/>
              <a:t>4/25/2016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8908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A1FD4-7DCC-49CB-966D-DFE0D66751C4}"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640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F386B-6799-40AA-A020-80C41EB0209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2409578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3328-8736-4F92-8FAD-5A32E8758059}"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0753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9E991-DF79-44F6-BC82-347F5F5A2EEC}"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76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597F1-5EA9-41D5-A3CF-A230FB6E9F6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4976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3" name="TextBox 12"/>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849BE-CB63-4B0D-8991-ABEDF0A86B3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42214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88D44-D989-432D-96C2-032818CBC59F}"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3680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A436F-5157-4292-AD9C-6C024BB848E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5960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B5D93-74A8-4148-9E80-2D2906896293}"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205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2"/>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9CAA-3103-417F-9FCF-76D566DA2D1C}"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6094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D213-1B5F-4943-8EE9-B95858543C49}"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2589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2C41FE75-1738-4311-9F28-6DEE085C2E4E}"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674029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F386B-6799-40AA-A020-80C41EB0209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3137196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175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2" y="1816101"/>
            <a:ext cx="10131425" cy="3975101"/>
          </a:xfrm>
        </p:spPr>
        <p:txBody>
          <a:bodyPr anchor="t"/>
          <a:lstStyle>
            <a:lvl1pPr>
              <a:defRPr sz="3200"/>
            </a:lvl1pPr>
            <a:lvl2pPr>
              <a:defRPr sz="2800"/>
            </a:lvl2pPr>
            <a:lvl3pPr>
              <a:defRPr sz="24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A534FF-F5E9-4C39-965A-EBA7E0F1A471}"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sz="15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84448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D7366-9A54-44FF-A909-3979921E919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734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4299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2" y="1831975"/>
            <a:ext cx="4995335" cy="3959226"/>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21895" y="1831976"/>
            <a:ext cx="4995332" cy="3959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891EA-F324-4C07-8456-A251B00DAC15}"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2066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2"/>
            <a:ext cx="10131425" cy="10032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7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7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B091EF6-1566-4DD2-B5BE-9B1DA30D1D7B}" type="datetime1">
              <a:rPr lang="en-US" smtClean="0">
                <a:solidFill>
                  <a:prstClr val="white"/>
                </a:solidFill>
              </a:rPr>
              <a:pPr/>
              <a:t>4/25/2016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1555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D6D6A-B78A-4D31-9A71-CB52F20FC51C}" type="datetime1">
              <a:rPr lang="en-US" smtClean="0">
                <a:solidFill>
                  <a:prstClr val="white"/>
                </a:solidFill>
              </a:rPr>
              <a:pPr/>
              <a:t>4/25/2016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4942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68F04B67-9D18-4942-BB1A-C9EF2C36FA19}" type="datetime1">
              <a:rPr lang="en-US" smtClean="0">
                <a:solidFill>
                  <a:prstClr val="white"/>
                </a:solidFill>
              </a:rPr>
              <a:pPr/>
              <a:t>4/25/2016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5845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A1FD4-7DCC-49CB-966D-DFE0D66751C4}"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64469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3328-8736-4F92-8FAD-5A32E8758059}"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60074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9E991-DF79-44F6-BC82-347F5F5A2EEC}"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199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597F1-5EA9-41D5-A3CF-A230FB6E9F6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632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F386B-6799-40AA-A020-80C41EB0209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2058632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3" name="TextBox 12"/>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849BE-CB63-4B0D-8991-ABEDF0A86B3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5075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88D44-D989-432D-96C2-032818CBC59F}"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8846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A436F-5157-4292-AD9C-6C024BB848E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882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B5D93-74A8-4148-9E80-2D2906896293}"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0758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2"/>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9CAA-3103-417F-9FCF-76D566DA2D1C}"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2066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D213-1B5F-4943-8EE9-B95858543C49}"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6371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2C41FE75-1738-4311-9F28-6DEE085C2E4E}"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8915752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175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2" y="1816101"/>
            <a:ext cx="10131425" cy="3975101"/>
          </a:xfrm>
        </p:spPr>
        <p:txBody>
          <a:bodyPr anchor="t"/>
          <a:lstStyle>
            <a:lvl1pPr>
              <a:defRPr sz="3200"/>
            </a:lvl1pPr>
            <a:lvl2pPr>
              <a:defRPr sz="2800"/>
            </a:lvl2pPr>
            <a:lvl3pPr>
              <a:defRPr sz="24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A534FF-F5E9-4C39-965A-EBA7E0F1A471}"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sz="15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3546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D7366-9A54-44FF-A909-3979921E919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6990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4299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2" y="1831975"/>
            <a:ext cx="4995335" cy="3959226"/>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21895" y="1831976"/>
            <a:ext cx="4995332" cy="3959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891EA-F324-4C07-8456-A251B00DAC15}"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96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F386B-6799-40AA-A020-80C41EB02094}"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7098504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2"/>
            <a:ext cx="10131425" cy="10032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7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7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B091EF6-1566-4DD2-B5BE-9B1DA30D1D7B}" type="datetime1">
              <a:rPr lang="en-US" smtClean="0">
                <a:solidFill>
                  <a:prstClr val="white"/>
                </a:solidFill>
              </a:rPr>
              <a:pPr/>
              <a:t>4/25/2016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3284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D6D6A-B78A-4D31-9A71-CB52F20FC51C}" type="datetime1">
              <a:rPr lang="en-US" smtClean="0">
                <a:solidFill>
                  <a:prstClr val="white"/>
                </a:solidFill>
              </a:rPr>
              <a:pPr/>
              <a:t>4/25/2016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8062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68F04B67-9D18-4942-BB1A-C9EF2C36FA19}" type="datetime1">
              <a:rPr lang="en-US" smtClean="0">
                <a:solidFill>
                  <a:prstClr val="white"/>
                </a:solidFill>
              </a:rPr>
              <a:pPr/>
              <a:t>4/25/2016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55491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A1FD4-7DCC-49CB-966D-DFE0D66751C4}"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8868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3328-8736-4F92-8FAD-5A32E8758059}"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4233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9E991-DF79-44F6-BC82-347F5F5A2EEC}"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3463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597F1-5EA9-41D5-A3CF-A230FB6E9F6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6627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3" name="TextBox 12"/>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849BE-CB63-4B0D-8991-ABEDF0A86B3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8210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88D44-D989-432D-96C2-032818CBC59F}"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6781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A436F-5157-4292-AD9C-6C024BB848E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9063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F386B-6799-40AA-A020-80C41EB02094}"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3908246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B5D93-74A8-4148-9E80-2D2906896293}"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065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2"/>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9CAA-3103-417F-9FCF-76D566DA2D1C}"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6031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D213-1B5F-4943-8EE9-B95858543C49}"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0617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2C41FE75-1738-4311-9F28-6DEE085C2E4E}"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97534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175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2" y="1816101"/>
            <a:ext cx="10131425" cy="3975101"/>
          </a:xfrm>
        </p:spPr>
        <p:txBody>
          <a:bodyPr anchor="t"/>
          <a:lstStyle>
            <a:lvl1pPr>
              <a:defRPr sz="3200"/>
            </a:lvl1pPr>
            <a:lvl2pPr>
              <a:defRPr sz="2800"/>
            </a:lvl2pPr>
            <a:lvl3pPr>
              <a:defRPr sz="24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A534FF-F5E9-4C39-965A-EBA7E0F1A471}"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sz="15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30446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D7366-9A54-44FF-A909-3979921E919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1877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4299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2" y="1831975"/>
            <a:ext cx="4995335" cy="3959226"/>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21895" y="1831976"/>
            <a:ext cx="4995332" cy="3959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891EA-F324-4C07-8456-A251B00DAC15}"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6057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2"/>
            <a:ext cx="10131425" cy="10032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7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7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B091EF6-1566-4DD2-B5BE-9B1DA30D1D7B}" type="datetime1">
              <a:rPr lang="en-US" smtClean="0">
                <a:solidFill>
                  <a:prstClr val="white"/>
                </a:solidFill>
              </a:rPr>
              <a:pPr/>
              <a:t>4/25/2016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3251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D6D6A-B78A-4D31-9A71-CB52F20FC51C}" type="datetime1">
              <a:rPr lang="en-US" smtClean="0">
                <a:solidFill>
                  <a:prstClr val="white"/>
                </a:solidFill>
              </a:rPr>
              <a:pPr/>
              <a:t>4/25/2016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87348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68F04B67-9D18-4942-BB1A-C9EF2C36FA19}" type="datetime1">
              <a:rPr lang="en-US" smtClean="0">
                <a:solidFill>
                  <a:prstClr val="white"/>
                </a:solidFill>
              </a:rPr>
              <a:pPr/>
              <a:t>4/25/2016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229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F386B-6799-40AA-A020-80C41EB02094}"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27086183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A1FD4-7DCC-49CB-966D-DFE0D66751C4}"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97829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3328-8736-4F92-8FAD-5A32E8758059}"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23353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9E991-DF79-44F6-BC82-347F5F5A2EEC}"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10256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597F1-5EA9-41D5-A3CF-A230FB6E9F6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7855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3" name="TextBox 12"/>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849BE-CB63-4B0D-8991-ABEDF0A86B3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41473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88D44-D989-432D-96C2-032818CBC59F}"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1898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A436F-5157-4292-AD9C-6C024BB848E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3429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B5D93-74A8-4148-9E80-2D2906896293}"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62332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2"/>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9CAA-3103-417F-9FCF-76D566DA2D1C}"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83048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D213-1B5F-4943-8EE9-B95858543C49}"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547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F386B-6799-40AA-A020-80C41EB0209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34032973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2C41FE75-1738-4311-9F28-6DEE085C2E4E}"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3078786"/>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175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2" y="1816101"/>
            <a:ext cx="10131425" cy="3975101"/>
          </a:xfrm>
        </p:spPr>
        <p:txBody>
          <a:bodyPr anchor="t"/>
          <a:lstStyle>
            <a:lvl1pPr>
              <a:defRPr sz="3200"/>
            </a:lvl1pPr>
            <a:lvl2pPr>
              <a:defRPr sz="2800"/>
            </a:lvl2pPr>
            <a:lvl3pPr>
              <a:defRPr sz="24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A534FF-F5E9-4C39-965A-EBA7E0F1A471}"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sz="15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24340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D7366-9A54-44FF-A909-3979921E919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4919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42999"/>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2" y="1831975"/>
            <a:ext cx="4995335" cy="3959226"/>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21895" y="1831976"/>
            <a:ext cx="4995332" cy="395922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B891EA-F324-4C07-8456-A251B00DAC15}"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46115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2"/>
            <a:ext cx="10131425" cy="10032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7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7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lvl1pPr>
              <a:defRPr sz="2400"/>
            </a:lvl1pPr>
            <a:lvl2pPr>
              <a:defRPr sz="21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B091EF6-1566-4DD2-B5BE-9B1DA30D1D7B}" type="datetime1">
              <a:rPr lang="en-US" smtClean="0">
                <a:solidFill>
                  <a:prstClr val="white"/>
                </a:solidFill>
              </a:rPr>
              <a:pPr/>
              <a:t>4/25/2016</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05789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D6D6A-B78A-4D31-9A71-CB52F20FC51C}" type="datetime1">
              <a:rPr lang="en-US" smtClean="0">
                <a:solidFill>
                  <a:prstClr val="white"/>
                </a:solidFill>
              </a:rPr>
              <a:pPr/>
              <a:t>4/25/2016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0353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68F04B67-9D18-4942-BB1A-C9EF2C36FA19}" type="datetime1">
              <a:rPr lang="en-US" smtClean="0">
                <a:solidFill>
                  <a:prstClr val="white"/>
                </a:solidFill>
              </a:rPr>
              <a:pPr/>
              <a:t>4/25/2016</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35619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A1FD4-7DCC-49CB-966D-DFE0D66751C4}"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62807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43328-8736-4F92-8FAD-5A32E8758059}"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87474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9E991-DF79-44F6-BC82-347F5F5A2EEC}" type="datetime1">
              <a:rPr lang="en-US" smtClean="0">
                <a:solidFill>
                  <a:prstClr val="white"/>
                </a:solidFill>
              </a:rPr>
              <a:pPr/>
              <a:t>4/25/2016</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473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F386B-6799-40AA-A020-80C41EB0209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2CFDB-2F41-4979-999B-EA5B2533A256}" type="slidenum">
              <a:rPr lang="en-US" smtClean="0"/>
              <a:t>‹#›</a:t>
            </a:fld>
            <a:endParaRPr lang="en-US"/>
          </a:p>
        </p:txBody>
      </p:sp>
    </p:spTree>
    <p:extLst>
      <p:ext uri="{BB962C8B-B14F-4D97-AF65-F5344CB8AC3E}">
        <p14:creationId xmlns:p14="http://schemas.microsoft.com/office/powerpoint/2010/main" val="22459404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597F1-5EA9-41D5-A3CF-A230FB6E9F6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4654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3" name="TextBox 12"/>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2849BE-CB63-4B0D-8991-ABEDF0A86B3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53484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88D44-D989-432D-96C2-032818CBC59F}"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4542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A436F-5157-4292-AD9C-6C024BB848E2}"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97964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B5D93-74A8-4148-9E80-2D2906896293}"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03589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8" name="Title 1"/>
          <p:cNvSpPr>
            <a:spLocks noGrp="1"/>
          </p:cNvSpPr>
          <p:nvPr>
            <p:ph type="title"/>
          </p:nvPr>
        </p:nvSpPr>
        <p:spPr>
          <a:xfrm>
            <a:off x="685802" y="609602"/>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B9CAA-3103-417F-9FCF-76D566DA2D1C}"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08961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25D213-1B5F-4943-8EE9-B95858543C49}"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26025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2C41FE75-1738-4311-9F28-6DEE085C2E4E}"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386994"/>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2" y="609602"/>
            <a:ext cx="10131425" cy="1117599"/>
          </a:xfrm>
        </p:spPr>
        <p:txBody>
          <a:bodyPr>
            <a:normAutofit/>
          </a:bodyPr>
          <a:lstStyle>
            <a:lvl1pPr>
              <a:defRPr sz="3600" b="1" cap="none" baseline="0">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2" y="1816101"/>
            <a:ext cx="10131425" cy="3975101"/>
          </a:xfrm>
        </p:spPr>
        <p:txBody>
          <a:bodyPr anchor="t"/>
          <a:lstStyle>
            <a:lvl1pPr>
              <a:defRPr sz="3200"/>
            </a:lvl1pPr>
            <a:lvl2pPr>
              <a:defRPr sz="2800"/>
            </a:lvl2pPr>
            <a:lvl3pPr>
              <a:defRPr sz="24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A534FF-F5E9-4C39-965A-EBA7E0F1A471}"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sz="15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354212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D7366-9A54-44FF-A909-3979921E9195}" type="datetime1">
              <a:rPr lang="en-US" smtClean="0">
                <a:solidFill>
                  <a:prstClr val="white"/>
                </a:solidFill>
              </a:rPr>
              <a:pPr/>
              <a:t>4/25/2016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060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8.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9.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F386B-6799-40AA-A020-80C41EB02094}" type="datetimeFigureOut">
              <a:rPr lang="en-US" smtClean="0"/>
              <a:t>4/25/2016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2CFDB-2F41-4979-999B-EA5B2533A256}" type="slidenum">
              <a:rPr lang="en-US" smtClean="0"/>
              <a:t>‹#›</a:t>
            </a:fld>
            <a:endParaRPr lang="en-US"/>
          </a:p>
        </p:txBody>
      </p:sp>
    </p:spTree>
    <p:extLst>
      <p:ext uri="{BB962C8B-B14F-4D97-AF65-F5344CB8AC3E}">
        <p14:creationId xmlns:p14="http://schemas.microsoft.com/office/powerpoint/2010/main" val="2114803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83B29193-D256-4918-B84F-3FE6907ABF30}" type="datetime1">
              <a:rPr lang="en-US" smtClean="0">
                <a:solidFill>
                  <a:prstClr val="white"/>
                </a:solidFill>
              </a:rPr>
              <a:pPr defTabSz="457200"/>
              <a:t>4/25/2016</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4544550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342900" rtl="0" eaLnBrk="1" latinLnBrk="0" hangingPunct="1">
        <a:spcBef>
          <a:spcPct val="0"/>
        </a:spcBef>
        <a:buNone/>
        <a:defRPr sz="3600" b="1" kern="1200" cap="none" baseline="0">
          <a:ln w="3175" cmpd="sng">
            <a:noFill/>
          </a:ln>
          <a:solidFill>
            <a:schemeClr val="tx1"/>
          </a:solidFill>
          <a:effectLst/>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320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28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240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83B29193-D256-4918-B84F-3FE6907ABF30}" type="datetime1">
              <a:rPr lang="en-US" smtClean="0">
                <a:solidFill>
                  <a:prstClr val="white"/>
                </a:solidFill>
              </a:rPr>
              <a:pPr defTabSz="457200"/>
              <a:t>4/25/2016</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2624528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342900" rtl="0" eaLnBrk="1" latinLnBrk="0" hangingPunct="1">
        <a:spcBef>
          <a:spcPct val="0"/>
        </a:spcBef>
        <a:buNone/>
        <a:defRPr sz="3600" b="1" kern="1200" cap="none" baseline="0">
          <a:ln w="3175" cmpd="sng">
            <a:noFill/>
          </a:ln>
          <a:solidFill>
            <a:schemeClr val="tx1"/>
          </a:solidFill>
          <a:effectLst/>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320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28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240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83B29193-D256-4918-B84F-3FE6907ABF30}" type="datetime1">
              <a:rPr lang="en-US" smtClean="0">
                <a:solidFill>
                  <a:prstClr val="white"/>
                </a:solidFill>
              </a:rPr>
              <a:pPr defTabSz="457200"/>
              <a:t>4/25/2016</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192347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342900" rtl="0" eaLnBrk="1" latinLnBrk="0" hangingPunct="1">
        <a:spcBef>
          <a:spcPct val="0"/>
        </a:spcBef>
        <a:buNone/>
        <a:defRPr sz="3600" b="1" kern="1200" cap="none" baseline="0">
          <a:ln w="3175" cmpd="sng">
            <a:noFill/>
          </a:ln>
          <a:solidFill>
            <a:schemeClr val="tx1"/>
          </a:solidFill>
          <a:effectLst/>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320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28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240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83B29193-D256-4918-B84F-3FE6907ABF30}" type="datetime1">
              <a:rPr lang="en-US" smtClean="0">
                <a:solidFill>
                  <a:prstClr val="white"/>
                </a:solidFill>
              </a:rPr>
              <a:pPr defTabSz="457200"/>
              <a:t>4/25/2016</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2513801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l" defTabSz="342900" rtl="0" eaLnBrk="1" latinLnBrk="0" hangingPunct="1">
        <a:spcBef>
          <a:spcPct val="0"/>
        </a:spcBef>
        <a:buNone/>
        <a:defRPr sz="3600" b="1" kern="1200" cap="none" baseline="0">
          <a:ln w="3175" cmpd="sng">
            <a:noFill/>
          </a:ln>
          <a:solidFill>
            <a:schemeClr val="tx1"/>
          </a:solidFill>
          <a:effectLst/>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320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28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240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83B29193-D256-4918-B84F-3FE6907ABF30}" type="datetime1">
              <a:rPr lang="en-US" smtClean="0">
                <a:solidFill>
                  <a:prstClr val="white"/>
                </a:solidFill>
              </a:rPr>
              <a:pPr defTabSz="457200"/>
              <a:t>4/25/2016</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87380706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ftr="0" dt="0"/>
  <p:txStyles>
    <p:titleStyle>
      <a:lvl1pPr algn="l" defTabSz="342900" rtl="0" eaLnBrk="1" latinLnBrk="0" hangingPunct="1">
        <a:spcBef>
          <a:spcPct val="0"/>
        </a:spcBef>
        <a:buNone/>
        <a:defRPr sz="3600" b="1" kern="1200" cap="none" baseline="0">
          <a:ln w="3175" cmpd="sng">
            <a:noFill/>
          </a:ln>
          <a:solidFill>
            <a:schemeClr val="tx1"/>
          </a:solidFill>
          <a:effectLst/>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320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28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240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83B29193-D256-4918-B84F-3FE6907ABF30}" type="datetime1">
              <a:rPr lang="en-US" smtClean="0">
                <a:solidFill>
                  <a:prstClr val="white"/>
                </a:solidFill>
              </a:rPr>
              <a:pPr defTabSz="457200"/>
              <a:t>4/25/2016</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64997496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ftr="0" dt="0"/>
  <p:txStyles>
    <p:titleStyle>
      <a:lvl1pPr algn="l" defTabSz="342900" rtl="0" eaLnBrk="1" latinLnBrk="0" hangingPunct="1">
        <a:spcBef>
          <a:spcPct val="0"/>
        </a:spcBef>
        <a:buNone/>
        <a:defRPr sz="3600" b="1" kern="1200" cap="none" baseline="0">
          <a:ln w="3175" cmpd="sng">
            <a:noFill/>
          </a:ln>
          <a:solidFill>
            <a:schemeClr val="tx1"/>
          </a:solidFill>
          <a:effectLst/>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320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28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240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83B29193-D256-4918-B84F-3FE6907ABF30}" type="datetime1">
              <a:rPr lang="en-US" smtClean="0">
                <a:solidFill>
                  <a:prstClr val="white"/>
                </a:solidFill>
              </a:rPr>
              <a:pPr defTabSz="457200"/>
              <a:t>4/25/2016</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44134473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hdr="0" ftr="0" dt="0"/>
  <p:txStyles>
    <p:titleStyle>
      <a:lvl1pPr algn="l" defTabSz="342900" rtl="0" eaLnBrk="1" latinLnBrk="0" hangingPunct="1">
        <a:spcBef>
          <a:spcPct val="0"/>
        </a:spcBef>
        <a:buNone/>
        <a:defRPr sz="3600" b="1" kern="1200" cap="none" baseline="0">
          <a:ln w="3175" cmpd="sng">
            <a:noFill/>
          </a:ln>
          <a:solidFill>
            <a:schemeClr val="tx1"/>
          </a:solidFill>
          <a:effectLst/>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320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28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240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83B29193-D256-4918-B84F-3FE6907ABF30}" type="datetime1">
              <a:rPr lang="en-US" smtClean="0">
                <a:solidFill>
                  <a:prstClr val="white"/>
                </a:solidFill>
              </a:rPr>
              <a:pPr defTabSz="457200"/>
              <a:t>4/25/2016</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53652717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l" defTabSz="342900" rtl="0" eaLnBrk="1" latinLnBrk="0" hangingPunct="1">
        <a:spcBef>
          <a:spcPct val="0"/>
        </a:spcBef>
        <a:buNone/>
        <a:defRPr sz="3600" b="1" kern="1200" cap="none" baseline="0">
          <a:ln w="3175" cmpd="sng">
            <a:noFill/>
          </a:ln>
          <a:solidFill>
            <a:schemeClr val="tx1"/>
          </a:solidFill>
          <a:effectLst/>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320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28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240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uthorities.loc.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id.loc.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loc.gov/aba/publications/FreeLCDGT/freelcdgt.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1drv.ms/1HwvMOh"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loc.gov/catdir/cpso/lcdgt-acceptance-manual.html" TargetMode="External"/><Relationship Id="rId2" Type="http://schemas.openxmlformats.org/officeDocument/2006/relationships/hyperlink" Target="http://www.loc.gov/aba/publications/FreeLCGFT/freelcgft.html" TargetMode="External"/><Relationship Id="rId1" Type="http://schemas.openxmlformats.org/officeDocument/2006/relationships/slideLayout" Target="../slideLayouts/slideLayout2.xml"/><Relationship Id="rId4" Type="http://schemas.openxmlformats.org/officeDocument/2006/relationships/hyperlink" Target="http://www.loc.gov/standards/valuelist/lcdgt.html"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Genre Terms for Literature </a:t>
            </a:r>
            <a:br>
              <a:rPr lang="en-US" dirty="0" smtClean="0"/>
            </a:br>
            <a:r>
              <a:rPr lang="en-US" dirty="0" smtClean="0"/>
              <a:t>in LCGFT</a:t>
            </a:r>
            <a:endParaRPr lang="en-US" dirty="0"/>
          </a:p>
        </p:txBody>
      </p:sp>
      <p:sp>
        <p:nvSpPr>
          <p:cNvPr id="3" name="Subtitle 2"/>
          <p:cNvSpPr>
            <a:spLocks noGrp="1"/>
          </p:cNvSpPr>
          <p:nvPr>
            <p:ph type="subTitle" idx="1"/>
          </p:nvPr>
        </p:nvSpPr>
        <p:spPr>
          <a:xfrm>
            <a:off x="1524000" y="4143213"/>
            <a:ext cx="9144000" cy="1655762"/>
          </a:xfrm>
        </p:spPr>
        <p:txBody>
          <a:bodyPr/>
          <a:lstStyle/>
          <a:p>
            <a:r>
              <a:rPr lang="en-US" dirty="0" smtClean="0"/>
              <a:t>Lori Robare</a:t>
            </a:r>
          </a:p>
          <a:p>
            <a:r>
              <a:rPr lang="en-US" dirty="0" smtClean="0"/>
              <a:t>OLA Conference, Bend</a:t>
            </a:r>
          </a:p>
          <a:p>
            <a:r>
              <a:rPr lang="en-US" dirty="0" smtClean="0"/>
              <a:t>April 21, 2016</a:t>
            </a:r>
            <a:endParaRPr lang="en-US" dirty="0"/>
          </a:p>
        </p:txBody>
      </p:sp>
    </p:spTree>
    <p:extLst>
      <p:ext uri="{BB962C8B-B14F-4D97-AF65-F5344CB8AC3E}">
        <p14:creationId xmlns:p14="http://schemas.microsoft.com/office/powerpoint/2010/main" val="3763585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lone genre project still in process</a:t>
            </a:r>
            <a:endParaRPr lang="en-US" dirty="0"/>
          </a:p>
        </p:txBody>
      </p:sp>
      <p:sp>
        <p:nvSpPr>
          <p:cNvPr id="3" name="Content Placeholder 2"/>
          <p:cNvSpPr>
            <a:spLocks noGrp="1"/>
          </p:cNvSpPr>
          <p:nvPr>
            <p:ph idx="1"/>
          </p:nvPr>
        </p:nvSpPr>
        <p:spPr/>
        <p:txBody>
          <a:bodyPr/>
          <a:lstStyle/>
          <a:p>
            <a:pPr lvl="1"/>
            <a:endParaRPr lang="en-US" dirty="0" smtClean="0"/>
          </a:p>
          <a:p>
            <a:r>
              <a:rPr lang="en-US" dirty="0" smtClean="0"/>
              <a:t>Art</a:t>
            </a:r>
          </a:p>
          <a:p>
            <a:pPr lvl="1"/>
            <a:r>
              <a:rPr lang="en-US" dirty="0" smtClean="0"/>
              <a:t>LC collaborating with Art Libraries Society of North America (ARLIS/NA)</a:t>
            </a:r>
          </a:p>
          <a:p>
            <a:pPr lvl="1"/>
            <a:r>
              <a:rPr lang="en-US" dirty="0" smtClean="0"/>
              <a:t>Began in 2014</a:t>
            </a:r>
          </a:p>
          <a:p>
            <a:pPr lvl="1"/>
            <a:r>
              <a:rPr lang="en-US" dirty="0" smtClean="0"/>
              <a:t>Goal: list of proposed terms ready for LC after 2016 ARLIS/NA conference</a:t>
            </a:r>
            <a:endParaRPr lang="en-US" dirty="0"/>
          </a:p>
        </p:txBody>
      </p:sp>
    </p:spTree>
    <p:extLst>
      <p:ext uri="{BB962C8B-B14F-4D97-AF65-F5344CB8AC3E}">
        <p14:creationId xmlns:p14="http://schemas.microsoft.com/office/powerpoint/2010/main" val="2595306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companion vocabularies</a:t>
            </a:r>
            <a:endParaRPr lang="en-US" dirty="0"/>
          </a:p>
        </p:txBody>
      </p:sp>
      <p:sp>
        <p:nvSpPr>
          <p:cNvPr id="3" name="Content Placeholder 2"/>
          <p:cNvSpPr>
            <a:spLocks noGrp="1"/>
          </p:cNvSpPr>
          <p:nvPr>
            <p:ph idx="1"/>
          </p:nvPr>
        </p:nvSpPr>
        <p:spPr/>
        <p:txBody>
          <a:bodyPr>
            <a:normAutofit/>
          </a:bodyPr>
          <a:lstStyle/>
          <a:p>
            <a:r>
              <a:rPr lang="en-US" dirty="0" smtClean="0"/>
              <a:t>Not part of LCGFT</a:t>
            </a:r>
          </a:p>
          <a:p>
            <a:pPr lvl="1"/>
            <a:r>
              <a:rPr lang="en-US" dirty="0" smtClean="0"/>
              <a:t>For aspects of LCSH genre/form terms that are not genre</a:t>
            </a:r>
          </a:p>
          <a:p>
            <a:pPr lvl="1"/>
            <a:r>
              <a:rPr lang="en-US" dirty="0" smtClean="0"/>
              <a:t>Examples: ethnicity or nationality of creator, medium of performance, intended audience</a:t>
            </a:r>
          </a:p>
          <a:p>
            <a:pPr marL="0" indent="0">
              <a:buNone/>
            </a:pPr>
            <a:endParaRPr lang="en-US" dirty="0" smtClean="0"/>
          </a:p>
          <a:p>
            <a:r>
              <a:rPr lang="en-US" dirty="0" smtClean="0"/>
              <a:t>Demographic group terms: LCDGT</a:t>
            </a:r>
          </a:p>
          <a:p>
            <a:pPr lvl="1"/>
            <a:r>
              <a:rPr lang="en-US" dirty="0" smtClean="0"/>
              <a:t>Library of Congress Demographic Group Terms </a:t>
            </a:r>
          </a:p>
          <a:p>
            <a:pPr lvl="1"/>
            <a:endParaRPr lang="en-US" dirty="0"/>
          </a:p>
          <a:p>
            <a:r>
              <a:rPr lang="en-US" dirty="0" smtClean="0"/>
              <a:t>Medium of performance: LCMPT</a:t>
            </a:r>
          </a:p>
          <a:p>
            <a:pPr lvl="1"/>
            <a:r>
              <a:rPr lang="en-US" dirty="0" smtClean="0"/>
              <a:t>Library of Congress Medium of Performance Terms</a:t>
            </a:r>
          </a:p>
          <a:p>
            <a:endParaRPr lang="en-US" dirty="0"/>
          </a:p>
        </p:txBody>
      </p:sp>
    </p:spTree>
    <p:extLst>
      <p:ext uri="{BB962C8B-B14F-4D97-AF65-F5344CB8AC3E}">
        <p14:creationId xmlns:p14="http://schemas.microsoft.com/office/powerpoint/2010/main" val="1970426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MARC coding: bibliographic</a:t>
            </a:r>
            <a:endParaRPr lang="en-US" dirty="0"/>
          </a:p>
        </p:txBody>
      </p:sp>
      <p:sp>
        <p:nvSpPr>
          <p:cNvPr id="3" name="Content Placeholder 2"/>
          <p:cNvSpPr>
            <a:spLocks noGrp="1"/>
          </p:cNvSpPr>
          <p:nvPr>
            <p:ph idx="1"/>
          </p:nvPr>
        </p:nvSpPr>
        <p:spPr>
          <a:xfrm>
            <a:off x="838200" y="1825625"/>
            <a:ext cx="10515600" cy="4593836"/>
          </a:xfrm>
        </p:spPr>
        <p:txBody>
          <a:bodyPr/>
          <a:lstStyle/>
          <a:p>
            <a:r>
              <a:rPr lang="en-US" dirty="0" smtClean="0"/>
              <a:t>Before LCGFT, common to use LCSH headings as genre terms:</a:t>
            </a:r>
          </a:p>
          <a:p>
            <a:pPr lvl="1"/>
            <a:r>
              <a:rPr lang="en-US" dirty="0" smtClean="0"/>
              <a:t>655 _0  Horror films.</a:t>
            </a:r>
          </a:p>
          <a:p>
            <a:pPr lvl="2"/>
            <a:r>
              <a:rPr lang="en-US" dirty="0" smtClean="0"/>
              <a:t>Or, to use other vocabularies to bring out genre for moving images</a:t>
            </a:r>
          </a:p>
          <a:p>
            <a:pPr lvl="3"/>
            <a:r>
              <a:rPr lang="en-US" dirty="0" smtClean="0"/>
              <a:t>655 _7  Crime. $2 </a:t>
            </a:r>
            <a:r>
              <a:rPr lang="en-US" dirty="0" err="1" smtClean="0"/>
              <a:t>migfg</a:t>
            </a:r>
            <a:endParaRPr lang="en-US" dirty="0" smtClean="0"/>
          </a:p>
          <a:p>
            <a:pPr lvl="1"/>
            <a:endParaRPr lang="en-US" sz="800" dirty="0"/>
          </a:p>
          <a:p>
            <a:r>
              <a:rPr lang="en-US" dirty="0" smtClean="0"/>
              <a:t>Common to use LCSH terms as genre to bring out audience:</a:t>
            </a:r>
          </a:p>
          <a:p>
            <a:pPr lvl="1"/>
            <a:r>
              <a:rPr lang="en-US" dirty="0" smtClean="0"/>
              <a:t>655  _0  Young adult fiction.</a:t>
            </a:r>
          </a:p>
          <a:p>
            <a:pPr lvl="1"/>
            <a:endParaRPr lang="en-US" sz="800" dirty="0" smtClean="0"/>
          </a:p>
          <a:p>
            <a:r>
              <a:rPr lang="en-US" dirty="0" smtClean="0"/>
              <a:t>Also common to use GSAFD to bring out the genre of individual works of fiction, drama (etc.)</a:t>
            </a:r>
          </a:p>
          <a:p>
            <a:pPr lvl="1"/>
            <a:r>
              <a:rPr lang="en-US" dirty="0" smtClean="0"/>
              <a:t>655 _7  Adventure fiction. $2 </a:t>
            </a:r>
            <a:r>
              <a:rPr lang="en-US" dirty="0" err="1" smtClean="0"/>
              <a:t>gsafd</a:t>
            </a:r>
            <a:endParaRPr lang="en-US" dirty="0" smtClean="0"/>
          </a:p>
        </p:txBody>
      </p:sp>
    </p:spTree>
    <p:extLst>
      <p:ext uri="{BB962C8B-B14F-4D97-AF65-F5344CB8AC3E}">
        <p14:creationId xmlns:p14="http://schemas.microsoft.com/office/powerpoint/2010/main" val="2320166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MARC coding: bibliographic</a:t>
            </a:r>
          </a:p>
        </p:txBody>
      </p:sp>
      <p:sp>
        <p:nvSpPr>
          <p:cNvPr id="3" name="Content Placeholder 2"/>
          <p:cNvSpPr>
            <a:spLocks noGrp="1"/>
          </p:cNvSpPr>
          <p:nvPr>
            <p:ph idx="1"/>
          </p:nvPr>
        </p:nvSpPr>
        <p:spPr/>
        <p:txBody>
          <a:bodyPr>
            <a:normAutofit fontScale="92500" lnSpcReduction="10000"/>
          </a:bodyPr>
          <a:lstStyle/>
          <a:p>
            <a:r>
              <a:rPr lang="en-US" dirty="0" smtClean="0"/>
              <a:t>Coding of LCGFT terms today:</a:t>
            </a:r>
          </a:p>
          <a:p>
            <a:pPr marL="457200" lvl="1" indent="0">
              <a:buNone/>
            </a:pPr>
            <a:r>
              <a:rPr lang="en-US" dirty="0" smtClean="0"/>
              <a:t>	655 _7  Magic realist fiction. $2 </a:t>
            </a:r>
            <a:r>
              <a:rPr lang="en-US" dirty="0" err="1" smtClean="0"/>
              <a:t>lcgft</a:t>
            </a:r>
            <a:endParaRPr lang="en-US" dirty="0" smtClean="0"/>
          </a:p>
          <a:p>
            <a:pPr marL="457200" lvl="1" indent="0">
              <a:buNone/>
            </a:pPr>
            <a:r>
              <a:rPr lang="en-US" dirty="0"/>
              <a:t>	</a:t>
            </a:r>
            <a:r>
              <a:rPr lang="en-US" dirty="0" smtClean="0"/>
              <a:t>655 _7  Television cooking shows. $2 </a:t>
            </a:r>
            <a:r>
              <a:rPr lang="en-US" dirty="0" err="1" smtClean="0"/>
              <a:t>lcgft</a:t>
            </a:r>
            <a:endParaRPr lang="en-US" dirty="0" smtClean="0"/>
          </a:p>
          <a:p>
            <a:pPr marL="457200" lvl="1" indent="0">
              <a:buNone/>
            </a:pPr>
            <a:r>
              <a:rPr lang="en-US" dirty="0" smtClean="0"/>
              <a:t>	655 _7  Literary cookbooks. $2 </a:t>
            </a:r>
            <a:r>
              <a:rPr lang="en-US" dirty="0" err="1" smtClean="0"/>
              <a:t>lcgft</a:t>
            </a:r>
            <a:endParaRPr lang="en-US" dirty="0"/>
          </a:p>
          <a:p>
            <a:pPr marL="457200" lvl="1" indent="0">
              <a:buNone/>
            </a:pPr>
            <a:endParaRPr lang="en-US" dirty="0" smtClean="0"/>
          </a:p>
          <a:p>
            <a:r>
              <a:rPr lang="en-US" dirty="0" smtClean="0"/>
              <a:t>NOTE: when first released, LCGFT terms were coded with 655 _0 – </a:t>
            </a:r>
            <a:r>
              <a:rPr lang="en-US" i="1" dirty="0" smtClean="0"/>
              <a:t>this changed in 2011</a:t>
            </a:r>
          </a:p>
          <a:p>
            <a:pPr lvl="1"/>
            <a:r>
              <a:rPr lang="en-US" dirty="0" smtClean="0"/>
              <a:t>Today, if you want to use an LCSH term that is NOT in LCGFT, you can code it with “0”</a:t>
            </a:r>
          </a:p>
          <a:p>
            <a:pPr marL="457200" lvl="1" indent="0">
              <a:buNone/>
            </a:pPr>
            <a:r>
              <a:rPr lang="en-US" dirty="0" smtClean="0"/>
              <a:t>	655 _0  Large type books.</a:t>
            </a:r>
          </a:p>
          <a:p>
            <a:pPr marL="457200" lvl="1" indent="0">
              <a:buNone/>
            </a:pPr>
            <a:endParaRPr lang="en-US" dirty="0"/>
          </a:p>
          <a:p>
            <a:r>
              <a:rPr lang="en-US" dirty="0" smtClean="0"/>
              <a:t>If you wish to follow non-standard practice for subdivision, code as “local”</a:t>
            </a:r>
          </a:p>
          <a:p>
            <a:pPr lvl="1"/>
            <a:r>
              <a:rPr lang="en-US" dirty="0" smtClean="0"/>
              <a:t>655  _7  Foreign language films $x Italian. $2 local</a:t>
            </a:r>
            <a:endParaRPr lang="en-US" dirty="0"/>
          </a:p>
        </p:txBody>
      </p:sp>
    </p:spTree>
    <p:extLst>
      <p:ext uri="{BB962C8B-B14F-4D97-AF65-F5344CB8AC3E}">
        <p14:creationId xmlns:p14="http://schemas.microsoft.com/office/powerpoint/2010/main" val="3837445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LCGFT terms</a:t>
            </a:r>
            <a:endParaRPr lang="en-US" dirty="0"/>
          </a:p>
        </p:txBody>
      </p:sp>
      <p:sp>
        <p:nvSpPr>
          <p:cNvPr id="3" name="Content Placeholder 2"/>
          <p:cNvSpPr>
            <a:spLocks noGrp="1"/>
          </p:cNvSpPr>
          <p:nvPr>
            <p:ph idx="1"/>
          </p:nvPr>
        </p:nvSpPr>
        <p:spPr/>
        <p:txBody>
          <a:bodyPr/>
          <a:lstStyle/>
          <a:p>
            <a:r>
              <a:rPr lang="en-US" sz="3200" dirty="0"/>
              <a:t>Classification </a:t>
            </a:r>
            <a:r>
              <a:rPr lang="en-US" sz="3200" dirty="0" smtClean="0"/>
              <a:t>Web</a:t>
            </a:r>
          </a:p>
          <a:p>
            <a:pPr lvl="1"/>
            <a:r>
              <a:rPr lang="en-US" dirty="0" smtClean="0"/>
              <a:t>Used to be special section in LCSH “Big Red Books” (no longer in print)</a:t>
            </a:r>
          </a:p>
          <a:p>
            <a:r>
              <a:rPr lang="en-US" sz="3200" dirty="0" smtClean="0"/>
              <a:t>Authority records in </a:t>
            </a:r>
            <a:r>
              <a:rPr lang="en-US" sz="3200" dirty="0" err="1" smtClean="0"/>
              <a:t>Connexion</a:t>
            </a:r>
            <a:r>
              <a:rPr lang="en-US" sz="3200" dirty="0" smtClean="0"/>
              <a:t> </a:t>
            </a:r>
          </a:p>
          <a:p>
            <a:r>
              <a:rPr lang="en-US" sz="3200" dirty="0"/>
              <a:t>Library of Congress Authorities (</a:t>
            </a:r>
            <a:r>
              <a:rPr lang="en-US" sz="3200" dirty="0">
                <a:hlinkClick r:id="rId3"/>
              </a:rPr>
              <a:t>http://authorities.loc.gov/</a:t>
            </a:r>
            <a:r>
              <a:rPr lang="en-US" sz="3200" dirty="0"/>
              <a:t>)</a:t>
            </a:r>
          </a:p>
          <a:p>
            <a:r>
              <a:rPr lang="en-US" sz="3200" dirty="0"/>
              <a:t>LC Linked Data Service (</a:t>
            </a:r>
            <a:r>
              <a:rPr lang="en-US" sz="3200" dirty="0">
                <a:hlinkClick r:id="rId4" action="ppaction://hlinkfile"/>
              </a:rPr>
              <a:t>id.loc.gov</a:t>
            </a:r>
            <a:r>
              <a:rPr lang="en-US" sz="3200" dirty="0"/>
              <a:t>)</a:t>
            </a:r>
          </a:p>
          <a:p>
            <a:pPr marL="0" indent="0">
              <a:buNone/>
            </a:pPr>
            <a:endParaRPr lang="en-US" dirty="0" smtClean="0"/>
          </a:p>
          <a:p>
            <a:endParaRPr lang="en-US" dirty="0"/>
          </a:p>
        </p:txBody>
      </p:sp>
    </p:spTree>
    <p:extLst>
      <p:ext uri="{BB962C8B-B14F-4D97-AF65-F5344CB8AC3E}">
        <p14:creationId xmlns:p14="http://schemas.microsoft.com/office/powerpoint/2010/main" val="4138274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26013" y="247650"/>
            <a:ext cx="9791700" cy="6610350"/>
          </a:xfrm>
          <a:prstGeom prst="rect">
            <a:avLst/>
          </a:prstGeom>
        </p:spPr>
      </p:pic>
      <p:sp>
        <p:nvSpPr>
          <p:cNvPr id="5" name="Oval 4"/>
          <p:cNvSpPr/>
          <p:nvPr/>
        </p:nvSpPr>
        <p:spPr>
          <a:xfrm>
            <a:off x="4805464" y="3054260"/>
            <a:ext cx="2660999" cy="603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861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3008" y="0"/>
            <a:ext cx="10515571" cy="6680718"/>
          </a:xfrm>
          <a:prstGeom prst="rect">
            <a:avLst/>
          </a:prstGeom>
        </p:spPr>
      </p:pic>
    </p:spTree>
    <p:extLst>
      <p:ext uri="{BB962C8B-B14F-4D97-AF65-F5344CB8AC3E}">
        <p14:creationId xmlns:p14="http://schemas.microsoft.com/office/powerpoint/2010/main" val="319097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2634" y="0"/>
            <a:ext cx="9613179" cy="6858000"/>
          </a:xfrm>
          <a:prstGeom prst="rect">
            <a:avLst/>
          </a:prstGeom>
        </p:spPr>
      </p:pic>
    </p:spTree>
    <p:extLst>
      <p:ext uri="{BB962C8B-B14F-4D97-AF65-F5344CB8AC3E}">
        <p14:creationId xmlns:p14="http://schemas.microsoft.com/office/powerpoint/2010/main" val="518375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80878"/>
            <a:ext cx="12189308" cy="6257244"/>
          </a:xfrm>
          <a:prstGeom prst="rect">
            <a:avLst/>
          </a:prstGeom>
        </p:spPr>
      </p:pic>
    </p:spTree>
    <p:extLst>
      <p:ext uri="{BB962C8B-B14F-4D97-AF65-F5344CB8AC3E}">
        <p14:creationId xmlns:p14="http://schemas.microsoft.com/office/powerpoint/2010/main" val="322527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735" y="241890"/>
            <a:ext cx="8970962" cy="6514510"/>
          </a:xfrm>
          <a:prstGeom prst="rect">
            <a:avLst/>
          </a:prstGeom>
        </p:spPr>
      </p:pic>
    </p:spTree>
    <p:extLst>
      <p:ext uri="{BB962C8B-B14F-4D97-AF65-F5344CB8AC3E}">
        <p14:creationId xmlns:p14="http://schemas.microsoft.com/office/powerpoint/2010/main" val="3399706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we’ll cover</a:t>
            </a:r>
            <a:endParaRPr lang="en-US" dirty="0"/>
          </a:p>
        </p:txBody>
      </p:sp>
      <p:sp>
        <p:nvSpPr>
          <p:cNvPr id="5" name="Content Placeholder 4"/>
          <p:cNvSpPr>
            <a:spLocks noGrp="1"/>
          </p:cNvSpPr>
          <p:nvPr>
            <p:ph idx="1"/>
          </p:nvPr>
        </p:nvSpPr>
        <p:spPr/>
        <p:txBody>
          <a:bodyPr/>
          <a:lstStyle/>
          <a:p>
            <a:r>
              <a:rPr lang="en-US" dirty="0" smtClean="0"/>
              <a:t>Brief background on </a:t>
            </a:r>
          </a:p>
          <a:p>
            <a:pPr lvl="1"/>
            <a:r>
              <a:rPr lang="en-US" dirty="0" smtClean="0"/>
              <a:t>LCGFT</a:t>
            </a:r>
          </a:p>
          <a:p>
            <a:pPr lvl="1"/>
            <a:r>
              <a:rPr lang="en-US" dirty="0" smtClean="0"/>
              <a:t>MARC coding for genre terms in bibliographic records</a:t>
            </a:r>
          </a:p>
          <a:p>
            <a:pPr lvl="1"/>
            <a:endParaRPr lang="en-US" dirty="0"/>
          </a:p>
          <a:p>
            <a:r>
              <a:rPr lang="en-US" dirty="0" smtClean="0"/>
              <a:t>Genre terms for literature in LCGFT</a:t>
            </a:r>
          </a:p>
          <a:p>
            <a:endParaRPr lang="en-US" dirty="0"/>
          </a:p>
          <a:p>
            <a:r>
              <a:rPr lang="en-US" dirty="0" smtClean="0"/>
              <a:t>Library of Congress documentation and practices</a:t>
            </a:r>
          </a:p>
          <a:p>
            <a:pPr marL="0" indent="0">
              <a:buNone/>
            </a:pPr>
            <a:endParaRPr lang="en-US" dirty="0" smtClean="0"/>
          </a:p>
          <a:p>
            <a:r>
              <a:rPr lang="en-US" dirty="0"/>
              <a:t>New vocabulary and MARC fields: Demographic group terms</a:t>
            </a:r>
          </a:p>
          <a:p>
            <a:endParaRPr lang="en-US" dirty="0"/>
          </a:p>
          <a:p>
            <a:endParaRPr lang="en-US" dirty="0"/>
          </a:p>
        </p:txBody>
      </p:sp>
    </p:spTree>
    <p:extLst>
      <p:ext uri="{BB962C8B-B14F-4D97-AF65-F5344CB8AC3E}">
        <p14:creationId xmlns:p14="http://schemas.microsoft.com/office/powerpoint/2010/main" val="4229309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7673" y="219075"/>
            <a:ext cx="11020425" cy="6638925"/>
          </a:xfrm>
          <a:prstGeom prst="rect">
            <a:avLst/>
          </a:prstGeom>
        </p:spPr>
      </p:pic>
      <p:pic>
        <p:nvPicPr>
          <p:cNvPr id="5" name="Picture 4"/>
          <p:cNvPicPr>
            <a:picLocks noChangeAspect="1"/>
          </p:cNvPicPr>
          <p:nvPr/>
        </p:nvPicPr>
        <p:blipFill rotWithShape="1">
          <a:blip r:embed="rId4"/>
          <a:srcRect l="551" r="27905"/>
          <a:stretch/>
        </p:blipFill>
        <p:spPr>
          <a:xfrm>
            <a:off x="2395926" y="0"/>
            <a:ext cx="7139960" cy="6497267"/>
          </a:xfrm>
          <a:prstGeom prst="rect">
            <a:avLst/>
          </a:prstGeom>
        </p:spPr>
      </p:pic>
    </p:spTree>
    <p:extLst>
      <p:ext uri="{BB962C8B-B14F-4D97-AF65-F5344CB8AC3E}">
        <p14:creationId xmlns:p14="http://schemas.microsoft.com/office/powerpoint/2010/main" val="306398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 terms for literature in LCGFT</a:t>
            </a:r>
            <a:endParaRPr lang="en-US" dirty="0"/>
          </a:p>
        </p:txBody>
      </p:sp>
      <p:sp>
        <p:nvSpPr>
          <p:cNvPr id="3" name="Content Placeholder 2"/>
          <p:cNvSpPr>
            <a:spLocks noGrp="1"/>
          </p:cNvSpPr>
          <p:nvPr>
            <p:ph idx="1"/>
          </p:nvPr>
        </p:nvSpPr>
        <p:spPr/>
        <p:txBody>
          <a:bodyPr/>
          <a:lstStyle/>
          <a:p>
            <a:pPr marL="0" indent="0">
              <a:buNone/>
            </a:pPr>
            <a:r>
              <a:rPr lang="en-US" dirty="0"/>
              <a:t>Literature is the top term. Terms mostly fall under five main forms:</a:t>
            </a:r>
          </a:p>
          <a:p>
            <a:r>
              <a:rPr lang="en-US" dirty="0"/>
              <a:t>Comics (Graphic works)</a:t>
            </a:r>
          </a:p>
          <a:p>
            <a:r>
              <a:rPr lang="en-US" dirty="0"/>
              <a:t>Drama</a:t>
            </a:r>
          </a:p>
          <a:p>
            <a:r>
              <a:rPr lang="en-US" dirty="0"/>
              <a:t>Fiction</a:t>
            </a:r>
          </a:p>
          <a:p>
            <a:r>
              <a:rPr lang="en-US" dirty="0"/>
              <a:t>Folk literature</a:t>
            </a:r>
          </a:p>
          <a:p>
            <a:r>
              <a:rPr lang="en-US" dirty="0"/>
              <a:t>Poetry</a:t>
            </a:r>
          </a:p>
          <a:p>
            <a:endParaRPr lang="en-US" dirty="0"/>
          </a:p>
        </p:txBody>
      </p:sp>
    </p:spTree>
    <p:extLst>
      <p:ext uri="{BB962C8B-B14F-4D97-AF65-F5344CB8AC3E}">
        <p14:creationId xmlns:p14="http://schemas.microsoft.com/office/powerpoint/2010/main" val="1561623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3704"/>
            <a:ext cx="10515600" cy="2228785"/>
          </a:xfrm>
        </p:spPr>
        <p:txBody>
          <a:bodyPr>
            <a:normAutofit/>
          </a:bodyPr>
          <a:lstStyle/>
          <a:p>
            <a:r>
              <a:rPr lang="en-US" sz="2800" dirty="0"/>
              <a:t>Explicit aspects like audience, creator characteristics, place of origin, language, and time period of creation that are often included in LCSH were out of scope for LCGFT, so you will not find terms like these from LCSH:</a:t>
            </a:r>
            <a:br>
              <a:rPr lang="en-US" sz="2800" dirty="0"/>
            </a:br>
            <a:endParaRPr lang="en-US" sz="2800" dirty="0"/>
          </a:p>
        </p:txBody>
      </p:sp>
      <p:sp>
        <p:nvSpPr>
          <p:cNvPr id="3" name="Content Placeholder 2"/>
          <p:cNvSpPr>
            <a:spLocks noGrp="1"/>
          </p:cNvSpPr>
          <p:nvPr>
            <p:ph sz="half" idx="1"/>
          </p:nvPr>
        </p:nvSpPr>
        <p:spPr>
          <a:xfrm>
            <a:off x="914400" y="2609396"/>
            <a:ext cx="5181600" cy="4351338"/>
          </a:xfrm>
        </p:spPr>
        <p:txBody>
          <a:bodyPr/>
          <a:lstStyle/>
          <a:p>
            <a:r>
              <a:rPr lang="en-US" dirty="0" smtClean="0"/>
              <a:t>Children’s poetry</a:t>
            </a:r>
          </a:p>
          <a:p>
            <a:r>
              <a:rPr lang="en-US" dirty="0" smtClean="0"/>
              <a:t>Buddhist stories</a:t>
            </a:r>
          </a:p>
          <a:p>
            <a:r>
              <a:rPr lang="en-US" dirty="0" smtClean="0"/>
              <a:t>Christian fiction</a:t>
            </a:r>
          </a:p>
          <a:p>
            <a:r>
              <a:rPr lang="en-US" dirty="0" smtClean="0"/>
              <a:t>Gay men’s writings</a:t>
            </a:r>
          </a:p>
          <a:p>
            <a:endParaRPr lang="en-US" dirty="0"/>
          </a:p>
        </p:txBody>
      </p:sp>
      <p:sp>
        <p:nvSpPr>
          <p:cNvPr id="4" name="Content Placeholder 3"/>
          <p:cNvSpPr>
            <a:spLocks noGrp="1"/>
          </p:cNvSpPr>
          <p:nvPr>
            <p:ph sz="half" idx="2"/>
          </p:nvPr>
        </p:nvSpPr>
        <p:spPr>
          <a:xfrm>
            <a:off x="6340151" y="2609396"/>
            <a:ext cx="5181600" cy="4351338"/>
          </a:xfrm>
        </p:spPr>
        <p:txBody>
          <a:bodyPr/>
          <a:lstStyle/>
          <a:p>
            <a:r>
              <a:rPr lang="en-US" dirty="0" smtClean="0"/>
              <a:t>College prose</a:t>
            </a:r>
          </a:p>
          <a:p>
            <a:r>
              <a:rPr lang="en-US" dirty="0" smtClean="0"/>
              <a:t>Byzantine literature</a:t>
            </a:r>
          </a:p>
          <a:p>
            <a:r>
              <a:rPr lang="en-US" dirty="0" smtClean="0"/>
              <a:t>Literature, Medieval</a:t>
            </a:r>
          </a:p>
          <a:p>
            <a:r>
              <a:rPr lang="en-US" dirty="0" smtClean="0"/>
              <a:t>Russian drama</a:t>
            </a:r>
            <a:endParaRPr lang="en-US" dirty="0"/>
          </a:p>
        </p:txBody>
      </p:sp>
    </p:spTree>
    <p:extLst>
      <p:ext uri="{BB962C8B-B14F-4D97-AF65-F5344CB8AC3E}">
        <p14:creationId xmlns:p14="http://schemas.microsoft.com/office/powerpoint/2010/main" val="408341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927702" cy="904875"/>
          </a:xfrm>
        </p:spPr>
        <p:txBody>
          <a:bodyPr>
            <a:normAutofit fontScale="90000"/>
          </a:bodyPr>
          <a:lstStyle/>
          <a:p>
            <a:r>
              <a:rPr lang="en-US" dirty="0" smtClean="0"/>
              <a:t>A few examples where LCGFT and LCSH terms differ</a:t>
            </a:r>
            <a:endParaRPr lang="en-US" dirty="0"/>
          </a:p>
        </p:txBody>
      </p:sp>
      <p:sp>
        <p:nvSpPr>
          <p:cNvPr id="3" name="Content Placeholder 2"/>
          <p:cNvSpPr>
            <a:spLocks noGrp="1"/>
          </p:cNvSpPr>
          <p:nvPr>
            <p:ph idx="1"/>
          </p:nvPr>
        </p:nvSpPr>
        <p:spPr>
          <a:xfrm>
            <a:off x="380999" y="1038225"/>
            <a:ext cx="11677651" cy="5705475"/>
          </a:xfrm>
        </p:spPr>
        <p:txBody>
          <a:bodyPr>
            <a:normAutofit fontScale="92500"/>
          </a:bodyPr>
          <a:lstStyle/>
          <a:p>
            <a:pPr marL="0" indent="0">
              <a:lnSpc>
                <a:spcPct val="120000"/>
              </a:lnSpc>
              <a:spcBef>
                <a:spcPts val="0"/>
              </a:spcBef>
              <a:buNone/>
            </a:pPr>
            <a:r>
              <a:rPr lang="en-US" sz="2100" dirty="0" smtClean="0"/>
              <a:t>LCSH: Adventure stories	</a:t>
            </a:r>
            <a:r>
              <a:rPr lang="en-US" sz="2100" dirty="0"/>
              <a:t>	</a:t>
            </a:r>
            <a:r>
              <a:rPr lang="en-US" sz="2100" dirty="0" smtClean="0"/>
              <a:t>LCSH: Motion picture plays		LCSH: Horror comic books, strips, etc.</a:t>
            </a:r>
          </a:p>
          <a:p>
            <a:pPr marL="0" indent="0">
              <a:lnSpc>
                <a:spcPct val="120000"/>
              </a:lnSpc>
              <a:spcBef>
                <a:spcPts val="0"/>
              </a:spcBef>
              <a:buNone/>
            </a:pPr>
            <a:r>
              <a:rPr lang="en-US" sz="2100" dirty="0" smtClean="0"/>
              <a:t>LCGFT: Action and adventure </a:t>
            </a:r>
            <a:r>
              <a:rPr lang="en-US" sz="2100" dirty="0"/>
              <a:t>fiction </a:t>
            </a:r>
            <a:r>
              <a:rPr lang="en-US" sz="2100" dirty="0" smtClean="0"/>
              <a:t>	LCGFT: </a:t>
            </a:r>
            <a:r>
              <a:rPr lang="en-US" sz="2100" dirty="0"/>
              <a:t>Screenplays </a:t>
            </a:r>
            <a:r>
              <a:rPr lang="en-US" sz="2100" dirty="0" smtClean="0"/>
              <a:t>		LCGFT: Horror comics</a:t>
            </a:r>
          </a:p>
          <a:p>
            <a:pPr marL="0" indent="0">
              <a:lnSpc>
                <a:spcPct val="120000"/>
              </a:lnSpc>
              <a:spcBef>
                <a:spcPts val="0"/>
              </a:spcBef>
              <a:buNone/>
            </a:pPr>
            <a:endParaRPr lang="en-US" sz="2100" dirty="0"/>
          </a:p>
          <a:p>
            <a:pPr marL="0" indent="0">
              <a:lnSpc>
                <a:spcPct val="120000"/>
              </a:lnSpc>
              <a:spcBef>
                <a:spcPts val="0"/>
              </a:spcBef>
              <a:buNone/>
            </a:pPr>
            <a:r>
              <a:rPr lang="en-US" sz="2100" dirty="0" smtClean="0"/>
              <a:t>LCSH</a:t>
            </a:r>
            <a:r>
              <a:rPr lang="en-US" sz="2100" dirty="0"/>
              <a:t>: </a:t>
            </a:r>
            <a:r>
              <a:rPr lang="en-US" sz="2100" dirty="0" smtClean="0"/>
              <a:t>Comic books, strips, etc.	LCSH</a:t>
            </a:r>
            <a:r>
              <a:rPr lang="en-US" sz="2100" dirty="0"/>
              <a:t>: Nonfiction novel </a:t>
            </a:r>
            <a:r>
              <a:rPr lang="en-US" sz="2100" dirty="0" smtClean="0"/>
              <a:t>		LCSH: Gothic fiction (Literary genre)</a:t>
            </a:r>
            <a:endParaRPr lang="en-US" sz="2100" dirty="0"/>
          </a:p>
          <a:p>
            <a:pPr marL="0" indent="0">
              <a:lnSpc>
                <a:spcPct val="120000"/>
              </a:lnSpc>
              <a:spcBef>
                <a:spcPts val="0"/>
              </a:spcBef>
              <a:buNone/>
            </a:pPr>
            <a:r>
              <a:rPr lang="en-US" sz="2100" dirty="0" smtClean="0"/>
              <a:t>LCGFT: </a:t>
            </a:r>
            <a:r>
              <a:rPr lang="en-US" sz="2100" dirty="0"/>
              <a:t>Comics (Graphic works)  	</a:t>
            </a:r>
            <a:r>
              <a:rPr lang="en-US" sz="2100" dirty="0" smtClean="0"/>
              <a:t>LCGFT</a:t>
            </a:r>
            <a:r>
              <a:rPr lang="en-US" sz="2100" dirty="0"/>
              <a:t>: Nonfiction </a:t>
            </a:r>
            <a:r>
              <a:rPr lang="en-US" sz="2100" dirty="0" smtClean="0"/>
              <a:t>novels		LCGFT: Gothic fiction</a:t>
            </a:r>
            <a:endParaRPr lang="en-US" sz="2100" dirty="0"/>
          </a:p>
          <a:p>
            <a:pPr marL="0" indent="0">
              <a:lnSpc>
                <a:spcPct val="120000"/>
              </a:lnSpc>
              <a:spcBef>
                <a:spcPts val="0"/>
              </a:spcBef>
              <a:buNone/>
            </a:pPr>
            <a:endParaRPr lang="en-US" sz="2100" dirty="0" smtClean="0"/>
          </a:p>
          <a:p>
            <a:pPr marL="0" indent="0">
              <a:lnSpc>
                <a:spcPct val="120000"/>
              </a:lnSpc>
              <a:spcBef>
                <a:spcPts val="0"/>
              </a:spcBef>
              <a:buNone/>
            </a:pPr>
            <a:r>
              <a:rPr lang="en-US" sz="2100" dirty="0" smtClean="0"/>
              <a:t>LCSH</a:t>
            </a:r>
            <a:r>
              <a:rPr lang="en-US" sz="2100" dirty="0"/>
              <a:t>: </a:t>
            </a:r>
            <a:r>
              <a:rPr lang="en-US" sz="2100" dirty="0" smtClean="0"/>
              <a:t>Horror tales 		LCSH: Moralities			LCSH: Spy stories</a:t>
            </a:r>
          </a:p>
          <a:p>
            <a:pPr marL="0" indent="0">
              <a:lnSpc>
                <a:spcPct val="120000"/>
              </a:lnSpc>
              <a:spcBef>
                <a:spcPts val="0"/>
              </a:spcBef>
              <a:buNone/>
            </a:pPr>
            <a:r>
              <a:rPr lang="en-US" sz="2100" dirty="0" smtClean="0"/>
              <a:t>LCGFT: Horror fiction		LCGFT: Morality plays</a:t>
            </a:r>
            <a:r>
              <a:rPr lang="en-US" sz="2100" dirty="0"/>
              <a:t> </a:t>
            </a:r>
            <a:r>
              <a:rPr lang="en-US" sz="2100" dirty="0" smtClean="0"/>
              <a:t>		LCGFT: Spy fiction</a:t>
            </a:r>
            <a:endParaRPr lang="en-US" sz="2100" dirty="0"/>
          </a:p>
          <a:p>
            <a:pPr marL="0" indent="0">
              <a:lnSpc>
                <a:spcPct val="120000"/>
              </a:lnSpc>
              <a:spcBef>
                <a:spcPts val="0"/>
              </a:spcBef>
              <a:buNone/>
            </a:pPr>
            <a:endParaRPr lang="en-US" sz="2100" dirty="0" smtClean="0"/>
          </a:p>
          <a:p>
            <a:pPr marL="0" indent="0">
              <a:lnSpc>
                <a:spcPct val="120000"/>
              </a:lnSpc>
              <a:spcBef>
                <a:spcPts val="0"/>
              </a:spcBef>
              <a:buNone/>
            </a:pPr>
            <a:r>
              <a:rPr lang="en-US" sz="2100" dirty="0" smtClean="0"/>
              <a:t>LCSH: </a:t>
            </a:r>
            <a:r>
              <a:rPr lang="en-US" sz="2100" dirty="0"/>
              <a:t>Plot-your-own stories </a:t>
            </a:r>
            <a:r>
              <a:rPr lang="en-US" sz="2100" dirty="0" smtClean="0"/>
              <a:t>	LCSH: Comedy			LCSH</a:t>
            </a:r>
            <a:r>
              <a:rPr lang="en-US" sz="2100" dirty="0"/>
              <a:t>: Tragedy</a:t>
            </a:r>
          </a:p>
          <a:p>
            <a:pPr marL="0" indent="0">
              <a:lnSpc>
                <a:spcPct val="120000"/>
              </a:lnSpc>
              <a:spcBef>
                <a:spcPts val="0"/>
              </a:spcBef>
              <a:buNone/>
            </a:pPr>
            <a:r>
              <a:rPr lang="en-US" sz="2100" dirty="0" smtClean="0"/>
              <a:t>LCGFT: </a:t>
            </a:r>
            <a:r>
              <a:rPr lang="en-US" sz="2100" dirty="0"/>
              <a:t>Choose-your-own stories </a:t>
            </a:r>
            <a:r>
              <a:rPr lang="en-US" sz="2100" dirty="0" smtClean="0"/>
              <a:t>	LCGFT: </a:t>
            </a:r>
            <a:r>
              <a:rPr lang="en-US" sz="2100" dirty="0"/>
              <a:t>Comedy </a:t>
            </a:r>
            <a:r>
              <a:rPr lang="en-US" sz="2100" dirty="0" smtClean="0"/>
              <a:t>plays		LCGFT: Tragedies (Drama)</a:t>
            </a:r>
          </a:p>
          <a:p>
            <a:pPr marL="0" indent="0">
              <a:lnSpc>
                <a:spcPct val="120000"/>
              </a:lnSpc>
              <a:spcBef>
                <a:spcPts val="0"/>
              </a:spcBef>
              <a:buNone/>
            </a:pPr>
            <a:endParaRPr lang="en-US" sz="2100" dirty="0"/>
          </a:p>
          <a:p>
            <a:pPr marL="0" indent="0">
              <a:lnSpc>
                <a:spcPct val="120000"/>
              </a:lnSpc>
              <a:spcBef>
                <a:spcPts val="0"/>
              </a:spcBef>
              <a:buNone/>
            </a:pPr>
            <a:r>
              <a:rPr lang="en-US" sz="2100" dirty="0" smtClean="0"/>
              <a:t>LCSH</a:t>
            </a:r>
            <a:r>
              <a:rPr lang="en-US" sz="2100" dirty="0"/>
              <a:t>: Mysteries and miracle-plays </a:t>
            </a:r>
            <a:r>
              <a:rPr lang="en-US" sz="2100" dirty="0" smtClean="0"/>
              <a:t>	LCSH</a:t>
            </a:r>
            <a:r>
              <a:rPr lang="en-US" sz="2100" dirty="0"/>
              <a:t>: Magic realism (</a:t>
            </a:r>
            <a:r>
              <a:rPr lang="en-US" sz="2100" dirty="0" smtClean="0"/>
              <a:t>Literature)	LCSH: Suspense fiction</a:t>
            </a:r>
          </a:p>
          <a:p>
            <a:pPr marL="0" indent="0">
              <a:lnSpc>
                <a:spcPct val="120000"/>
              </a:lnSpc>
              <a:spcBef>
                <a:spcPts val="0"/>
              </a:spcBef>
              <a:buNone/>
            </a:pPr>
            <a:r>
              <a:rPr lang="en-US" sz="2100" dirty="0" smtClean="0"/>
              <a:t>LCGFT: </a:t>
            </a:r>
            <a:r>
              <a:rPr lang="en-US" sz="2100" dirty="0"/>
              <a:t>Mystery and miracle plays </a:t>
            </a:r>
            <a:r>
              <a:rPr lang="en-US" sz="2100" dirty="0" smtClean="0"/>
              <a:t>	LCGFT: Magic realist fiction		LCGFT: Thrillers (Fiction)</a:t>
            </a:r>
            <a:endParaRPr lang="en-US" sz="2100" dirty="0"/>
          </a:p>
        </p:txBody>
      </p:sp>
    </p:spTree>
    <p:extLst>
      <p:ext uri="{BB962C8B-B14F-4D97-AF65-F5344CB8AC3E}">
        <p14:creationId xmlns:p14="http://schemas.microsoft.com/office/powerpoint/2010/main" val="2066665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42" y="155575"/>
            <a:ext cx="10515600" cy="1325563"/>
          </a:xfrm>
        </p:spPr>
        <p:txBody>
          <a:bodyPr/>
          <a:lstStyle/>
          <a:p>
            <a:r>
              <a:rPr lang="en-US" dirty="0" smtClean="0"/>
              <a:t>Sample headings, A-Y (no Z yet)</a:t>
            </a:r>
            <a:endParaRPr lang="en-US" dirty="0"/>
          </a:p>
        </p:txBody>
      </p:sp>
      <p:sp>
        <p:nvSpPr>
          <p:cNvPr id="3" name="Content Placeholder 2"/>
          <p:cNvSpPr>
            <a:spLocks noGrp="1"/>
          </p:cNvSpPr>
          <p:nvPr>
            <p:ph idx="1"/>
          </p:nvPr>
        </p:nvSpPr>
        <p:spPr>
          <a:xfrm>
            <a:off x="276226" y="1504949"/>
            <a:ext cx="2981324" cy="5167313"/>
          </a:xfrm>
        </p:spPr>
        <p:txBody>
          <a:bodyPr>
            <a:normAutofit/>
          </a:bodyPr>
          <a:lstStyle/>
          <a:p>
            <a:pPr marL="0" indent="0">
              <a:lnSpc>
                <a:spcPct val="100000"/>
              </a:lnSpc>
              <a:spcBef>
                <a:spcPts val="0"/>
              </a:spcBef>
              <a:buNone/>
            </a:pPr>
            <a:r>
              <a:rPr lang="en-US" sz="2200" dirty="0" err="1" smtClean="0"/>
              <a:t>Abecedariuses</a:t>
            </a:r>
            <a:endParaRPr lang="en-US" sz="2200" dirty="0" smtClean="0"/>
          </a:p>
          <a:p>
            <a:pPr marL="0" indent="0">
              <a:lnSpc>
                <a:spcPct val="100000"/>
              </a:lnSpc>
              <a:spcBef>
                <a:spcPts val="0"/>
              </a:spcBef>
              <a:buNone/>
            </a:pPr>
            <a:r>
              <a:rPr lang="en-US" sz="2200" dirty="0" smtClean="0"/>
              <a:t>Allegories</a:t>
            </a:r>
          </a:p>
          <a:p>
            <a:pPr marL="0" indent="0">
              <a:lnSpc>
                <a:spcPct val="100000"/>
              </a:lnSpc>
              <a:spcBef>
                <a:spcPts val="0"/>
              </a:spcBef>
              <a:buNone/>
            </a:pPr>
            <a:r>
              <a:rPr lang="en-US" sz="2200" dirty="0" smtClean="0"/>
              <a:t>Apocalyptic comics</a:t>
            </a:r>
          </a:p>
          <a:p>
            <a:pPr marL="0" indent="0">
              <a:lnSpc>
                <a:spcPct val="100000"/>
              </a:lnSpc>
              <a:spcBef>
                <a:spcPts val="0"/>
              </a:spcBef>
              <a:buNone/>
            </a:pPr>
            <a:r>
              <a:rPr lang="en-US" sz="2200" dirty="0" smtClean="0"/>
              <a:t>Autobiographical fiction</a:t>
            </a:r>
          </a:p>
          <a:p>
            <a:pPr marL="0" indent="0">
              <a:lnSpc>
                <a:spcPct val="100000"/>
              </a:lnSpc>
              <a:spcBef>
                <a:spcPts val="0"/>
              </a:spcBef>
              <a:buNone/>
            </a:pPr>
            <a:r>
              <a:rPr lang="en-US" sz="2200" dirty="0" smtClean="0"/>
              <a:t>Bible fiction</a:t>
            </a:r>
          </a:p>
          <a:p>
            <a:pPr marL="0" indent="0">
              <a:lnSpc>
                <a:spcPct val="100000"/>
              </a:lnSpc>
              <a:spcBef>
                <a:spcPts val="0"/>
              </a:spcBef>
              <a:buNone/>
            </a:pPr>
            <a:r>
              <a:rPr lang="en-US" sz="2200" dirty="0" smtClean="0"/>
              <a:t>Cell phone novels</a:t>
            </a:r>
          </a:p>
          <a:p>
            <a:pPr marL="0" indent="0">
              <a:lnSpc>
                <a:spcPct val="100000"/>
              </a:lnSpc>
              <a:spcBef>
                <a:spcPts val="0"/>
              </a:spcBef>
              <a:buNone/>
            </a:pPr>
            <a:r>
              <a:rPr lang="en-US" sz="2200" dirty="0" smtClean="0"/>
              <a:t>Detective and mystery  </a:t>
            </a:r>
          </a:p>
          <a:p>
            <a:pPr marL="0" indent="0">
              <a:lnSpc>
                <a:spcPct val="100000"/>
              </a:lnSpc>
              <a:spcBef>
                <a:spcPts val="0"/>
              </a:spcBef>
              <a:buNone/>
            </a:pPr>
            <a:r>
              <a:rPr lang="en-US" sz="2200" dirty="0"/>
              <a:t> </a:t>
            </a:r>
            <a:r>
              <a:rPr lang="en-US" sz="2200" dirty="0" smtClean="0"/>
              <a:t>  fiction</a:t>
            </a:r>
          </a:p>
          <a:p>
            <a:pPr marL="0" indent="0">
              <a:lnSpc>
                <a:spcPct val="100000"/>
              </a:lnSpc>
              <a:spcBef>
                <a:spcPts val="0"/>
              </a:spcBef>
              <a:buNone/>
            </a:pPr>
            <a:r>
              <a:rPr lang="en-US" sz="2200" dirty="0" smtClean="0"/>
              <a:t>Dystopian fiction</a:t>
            </a:r>
          </a:p>
          <a:p>
            <a:pPr marL="0" indent="0">
              <a:lnSpc>
                <a:spcPct val="100000"/>
              </a:lnSpc>
              <a:spcBef>
                <a:spcPts val="0"/>
              </a:spcBef>
              <a:buNone/>
            </a:pPr>
            <a:r>
              <a:rPr lang="en-US" sz="2200" dirty="0" smtClean="0"/>
              <a:t>Educational comics</a:t>
            </a:r>
          </a:p>
          <a:p>
            <a:pPr marL="0" indent="0">
              <a:lnSpc>
                <a:spcPct val="100000"/>
              </a:lnSpc>
              <a:spcBef>
                <a:spcPts val="0"/>
              </a:spcBef>
              <a:buNone/>
            </a:pPr>
            <a:r>
              <a:rPr lang="en-US" sz="2200" dirty="0" smtClean="0"/>
              <a:t>Fables</a:t>
            </a:r>
          </a:p>
          <a:p>
            <a:pPr marL="0" indent="0">
              <a:lnSpc>
                <a:spcPct val="100000"/>
              </a:lnSpc>
              <a:spcBef>
                <a:spcPts val="0"/>
              </a:spcBef>
              <a:buNone/>
            </a:pPr>
            <a:r>
              <a:rPr lang="en-US" sz="2200" dirty="0" smtClean="0"/>
              <a:t>Fan fiction</a:t>
            </a:r>
          </a:p>
          <a:p>
            <a:pPr marL="0" indent="0">
              <a:lnSpc>
                <a:spcPct val="100000"/>
              </a:lnSpc>
              <a:spcBef>
                <a:spcPts val="0"/>
              </a:spcBef>
              <a:buNone/>
            </a:pPr>
            <a:r>
              <a:rPr lang="en-US" sz="2200" dirty="0" smtClean="0"/>
              <a:t>Folk tales</a:t>
            </a:r>
          </a:p>
          <a:p>
            <a:pPr marL="0" indent="0">
              <a:lnSpc>
                <a:spcPct val="100000"/>
              </a:lnSpc>
              <a:spcBef>
                <a:spcPts val="0"/>
              </a:spcBef>
              <a:buNone/>
            </a:pPr>
            <a:r>
              <a:rPr lang="en-US" sz="2200" dirty="0" err="1" smtClean="0"/>
              <a:t>Fotonovelas</a:t>
            </a:r>
            <a:endParaRPr lang="en-US" sz="2200" dirty="0" smtClean="0"/>
          </a:p>
          <a:p>
            <a:pPr marL="0" indent="0">
              <a:lnSpc>
                <a:spcPct val="100000"/>
              </a:lnSpc>
              <a:spcBef>
                <a:spcPts val="0"/>
              </a:spcBef>
              <a:buNone/>
            </a:pPr>
            <a:r>
              <a:rPr lang="en-US" sz="2200" dirty="0" smtClean="0"/>
              <a:t>Haiku</a:t>
            </a:r>
          </a:p>
          <a:p>
            <a:pPr marL="0" indent="0">
              <a:lnSpc>
                <a:spcPct val="100000"/>
              </a:lnSpc>
              <a:spcBef>
                <a:spcPts val="0"/>
              </a:spcBef>
              <a:buNone/>
            </a:pPr>
            <a:endParaRPr lang="en-US" sz="2200" dirty="0" smtClean="0"/>
          </a:p>
          <a:p>
            <a:pPr marL="0" indent="0">
              <a:lnSpc>
                <a:spcPct val="100000"/>
              </a:lnSpc>
              <a:spcBef>
                <a:spcPts val="0"/>
              </a:spcBef>
              <a:buNone/>
            </a:pPr>
            <a:endParaRPr lang="en-US" sz="2200" dirty="0"/>
          </a:p>
        </p:txBody>
      </p:sp>
      <p:sp>
        <p:nvSpPr>
          <p:cNvPr id="4" name="Content Placeholder 2"/>
          <p:cNvSpPr txBox="1">
            <a:spLocks/>
          </p:cNvSpPr>
          <p:nvPr/>
        </p:nvSpPr>
        <p:spPr>
          <a:xfrm>
            <a:off x="3257550" y="1504949"/>
            <a:ext cx="2981324" cy="5167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smtClean="0"/>
              <a:t>Humorous comics</a:t>
            </a:r>
          </a:p>
          <a:p>
            <a:pPr marL="0" indent="0">
              <a:lnSpc>
                <a:spcPct val="100000"/>
              </a:lnSpc>
              <a:spcBef>
                <a:spcPts val="0"/>
              </a:spcBef>
              <a:buFont typeface="Arial" panose="020B0604020202020204" pitchFamily="34" charset="0"/>
              <a:buNone/>
            </a:pPr>
            <a:r>
              <a:rPr lang="en-US" sz="2200" dirty="0" smtClean="0"/>
              <a:t>Kabuki plays</a:t>
            </a:r>
          </a:p>
          <a:p>
            <a:pPr marL="0" indent="0">
              <a:lnSpc>
                <a:spcPct val="100000"/>
              </a:lnSpc>
              <a:spcBef>
                <a:spcPts val="0"/>
              </a:spcBef>
              <a:buFont typeface="Arial" panose="020B0604020202020204" pitchFamily="34" charset="0"/>
              <a:buNone/>
            </a:pPr>
            <a:r>
              <a:rPr lang="en-US" sz="2200" dirty="0" smtClean="0"/>
              <a:t>Laudatory poetry</a:t>
            </a:r>
          </a:p>
          <a:p>
            <a:pPr marL="0" indent="0">
              <a:lnSpc>
                <a:spcPct val="100000"/>
              </a:lnSpc>
              <a:spcBef>
                <a:spcPts val="0"/>
              </a:spcBef>
              <a:buFont typeface="Arial" panose="020B0604020202020204" pitchFamily="34" charset="0"/>
              <a:buNone/>
            </a:pPr>
            <a:r>
              <a:rPr lang="en-US" sz="2200" dirty="0" smtClean="0"/>
              <a:t>Legal drama (Literature)</a:t>
            </a:r>
          </a:p>
          <a:p>
            <a:pPr marL="0" indent="0">
              <a:lnSpc>
                <a:spcPct val="100000"/>
              </a:lnSpc>
              <a:spcBef>
                <a:spcPts val="0"/>
              </a:spcBef>
              <a:buFont typeface="Arial" panose="020B0604020202020204" pitchFamily="34" charset="0"/>
              <a:buNone/>
            </a:pPr>
            <a:r>
              <a:rPr lang="en-US" sz="2200" dirty="0" smtClean="0"/>
              <a:t>Legends</a:t>
            </a:r>
          </a:p>
          <a:p>
            <a:pPr marL="0" indent="0">
              <a:lnSpc>
                <a:spcPct val="100000"/>
              </a:lnSpc>
              <a:spcBef>
                <a:spcPts val="0"/>
              </a:spcBef>
              <a:buFont typeface="Arial" panose="020B0604020202020204" pitchFamily="34" charset="0"/>
              <a:buNone/>
            </a:pPr>
            <a:r>
              <a:rPr lang="en-US" sz="2200" dirty="0" smtClean="0"/>
              <a:t>Love poetry</a:t>
            </a:r>
          </a:p>
          <a:p>
            <a:pPr marL="0" indent="0">
              <a:lnSpc>
                <a:spcPct val="100000"/>
              </a:lnSpc>
              <a:spcBef>
                <a:spcPts val="0"/>
              </a:spcBef>
              <a:buFont typeface="Arial" panose="020B0604020202020204" pitchFamily="34" charset="0"/>
              <a:buNone/>
            </a:pPr>
            <a:r>
              <a:rPr lang="en-US" sz="2200" dirty="0" smtClean="0"/>
              <a:t>Magic realist fiction</a:t>
            </a:r>
          </a:p>
          <a:p>
            <a:pPr marL="0" indent="0">
              <a:lnSpc>
                <a:spcPct val="100000"/>
              </a:lnSpc>
              <a:spcBef>
                <a:spcPts val="0"/>
              </a:spcBef>
              <a:buFont typeface="Arial" panose="020B0604020202020204" pitchFamily="34" charset="0"/>
              <a:buNone/>
            </a:pPr>
            <a:r>
              <a:rPr lang="en-US" sz="2200" dirty="0" smtClean="0"/>
              <a:t>Medical fiction</a:t>
            </a:r>
          </a:p>
          <a:p>
            <a:pPr marL="0" indent="0">
              <a:lnSpc>
                <a:spcPct val="100000"/>
              </a:lnSpc>
              <a:spcBef>
                <a:spcPts val="0"/>
              </a:spcBef>
              <a:buFont typeface="Arial" panose="020B0604020202020204" pitchFamily="34" charset="0"/>
              <a:buNone/>
            </a:pPr>
            <a:r>
              <a:rPr lang="en-US" sz="2200" dirty="0" smtClean="0"/>
              <a:t>Monologues</a:t>
            </a:r>
          </a:p>
          <a:p>
            <a:pPr marL="0" indent="0">
              <a:lnSpc>
                <a:spcPct val="100000"/>
              </a:lnSpc>
              <a:spcBef>
                <a:spcPts val="0"/>
              </a:spcBef>
              <a:buFont typeface="Arial" panose="020B0604020202020204" pitchFamily="34" charset="0"/>
              <a:buNone/>
            </a:pPr>
            <a:r>
              <a:rPr lang="en-US" sz="2200" dirty="0" smtClean="0"/>
              <a:t>Noir comics</a:t>
            </a:r>
          </a:p>
          <a:p>
            <a:pPr marL="0" indent="0">
              <a:lnSpc>
                <a:spcPct val="100000"/>
              </a:lnSpc>
              <a:spcBef>
                <a:spcPts val="0"/>
              </a:spcBef>
              <a:buFont typeface="Arial" panose="020B0604020202020204" pitchFamily="34" charset="0"/>
              <a:buNone/>
            </a:pPr>
            <a:r>
              <a:rPr lang="en-US" sz="2200" dirty="0" smtClean="0"/>
              <a:t>Nonfiction comics</a:t>
            </a:r>
          </a:p>
          <a:p>
            <a:pPr marL="0" indent="0">
              <a:lnSpc>
                <a:spcPct val="100000"/>
              </a:lnSpc>
              <a:spcBef>
                <a:spcPts val="0"/>
              </a:spcBef>
              <a:buFont typeface="Arial" panose="020B0604020202020204" pitchFamily="34" charset="0"/>
              <a:buNone/>
            </a:pPr>
            <a:r>
              <a:rPr lang="en-US" sz="2200" dirty="0" smtClean="0"/>
              <a:t>Nonsense verse</a:t>
            </a:r>
          </a:p>
          <a:p>
            <a:pPr marL="0" indent="0">
              <a:lnSpc>
                <a:spcPct val="100000"/>
              </a:lnSpc>
              <a:spcBef>
                <a:spcPts val="0"/>
              </a:spcBef>
              <a:buFont typeface="Arial" panose="020B0604020202020204" pitchFamily="34" charset="0"/>
              <a:buNone/>
            </a:pPr>
            <a:r>
              <a:rPr lang="en-US" sz="2200" dirty="0" smtClean="0"/>
              <a:t>Novels of manners</a:t>
            </a:r>
          </a:p>
          <a:p>
            <a:pPr marL="0" indent="0">
              <a:lnSpc>
                <a:spcPct val="100000"/>
              </a:lnSpc>
              <a:spcBef>
                <a:spcPts val="0"/>
              </a:spcBef>
              <a:buFont typeface="Arial" panose="020B0604020202020204" pitchFamily="34" charset="0"/>
              <a:buNone/>
            </a:pPr>
            <a:r>
              <a:rPr lang="en-US" sz="2200" dirty="0" smtClean="0"/>
              <a:t>Nursery rhymes</a:t>
            </a:r>
          </a:p>
          <a:p>
            <a:pPr marL="0" indent="0">
              <a:lnSpc>
                <a:spcPct val="100000"/>
              </a:lnSpc>
              <a:spcBef>
                <a:spcPts val="0"/>
              </a:spcBef>
              <a:buFont typeface="Arial" panose="020B0604020202020204" pitchFamily="34" charset="0"/>
              <a:buNone/>
            </a:pPr>
            <a:r>
              <a:rPr lang="en-US" sz="2200" dirty="0" smtClean="0"/>
              <a:t>One-act plays</a:t>
            </a:r>
          </a:p>
          <a:p>
            <a:pPr marL="0" indent="0">
              <a:lnSpc>
                <a:spcPct val="100000"/>
              </a:lnSpc>
              <a:spcBef>
                <a:spcPts val="0"/>
              </a:spcBef>
              <a:buFont typeface="Arial" panose="020B0604020202020204" pitchFamily="34" charset="0"/>
              <a:buNone/>
            </a:pPr>
            <a:endParaRPr lang="en-US" sz="2200" dirty="0"/>
          </a:p>
        </p:txBody>
      </p:sp>
      <p:sp>
        <p:nvSpPr>
          <p:cNvPr id="5" name="Content Placeholder 2"/>
          <p:cNvSpPr txBox="1">
            <a:spLocks/>
          </p:cNvSpPr>
          <p:nvPr/>
        </p:nvSpPr>
        <p:spPr>
          <a:xfrm>
            <a:off x="6065042" y="1481138"/>
            <a:ext cx="2981324" cy="5167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smtClean="0"/>
              <a:t>Pageants</a:t>
            </a:r>
          </a:p>
          <a:p>
            <a:pPr marL="0" indent="0">
              <a:lnSpc>
                <a:spcPct val="100000"/>
              </a:lnSpc>
              <a:spcBef>
                <a:spcPts val="0"/>
              </a:spcBef>
              <a:buFont typeface="Arial" panose="020B0604020202020204" pitchFamily="34" charset="0"/>
              <a:buNone/>
            </a:pPr>
            <a:r>
              <a:rPr lang="en-US" sz="2200" dirty="0" smtClean="0"/>
              <a:t>Parables</a:t>
            </a:r>
          </a:p>
          <a:p>
            <a:pPr marL="0" indent="0">
              <a:lnSpc>
                <a:spcPct val="100000"/>
              </a:lnSpc>
              <a:spcBef>
                <a:spcPts val="0"/>
              </a:spcBef>
              <a:buFont typeface="Arial" panose="020B0604020202020204" pitchFamily="34" charset="0"/>
              <a:buNone/>
            </a:pPr>
            <a:r>
              <a:rPr lang="en-US" sz="2200" dirty="0" smtClean="0"/>
              <a:t>Paranormal fiction</a:t>
            </a:r>
          </a:p>
          <a:p>
            <a:pPr marL="0" indent="0">
              <a:lnSpc>
                <a:spcPct val="100000"/>
              </a:lnSpc>
              <a:spcBef>
                <a:spcPts val="0"/>
              </a:spcBef>
              <a:buFont typeface="Arial" panose="020B0604020202020204" pitchFamily="34" charset="0"/>
              <a:buNone/>
            </a:pPr>
            <a:r>
              <a:rPr lang="en-US" sz="2200" dirty="0" smtClean="0"/>
              <a:t>Parodies (Literature)</a:t>
            </a:r>
          </a:p>
          <a:p>
            <a:pPr marL="0" indent="0">
              <a:lnSpc>
                <a:spcPct val="100000"/>
              </a:lnSpc>
              <a:spcBef>
                <a:spcPts val="0"/>
              </a:spcBef>
              <a:buFont typeface="Arial" panose="020B0604020202020204" pitchFamily="34" charset="0"/>
              <a:buNone/>
            </a:pPr>
            <a:r>
              <a:rPr lang="en-US" sz="2200" dirty="0" smtClean="0"/>
              <a:t>Picaresque fiction</a:t>
            </a:r>
          </a:p>
          <a:p>
            <a:pPr marL="0" indent="0">
              <a:lnSpc>
                <a:spcPct val="100000"/>
              </a:lnSpc>
              <a:spcBef>
                <a:spcPts val="0"/>
              </a:spcBef>
              <a:buFont typeface="Arial" panose="020B0604020202020204" pitchFamily="34" charset="0"/>
              <a:buNone/>
            </a:pPr>
            <a:r>
              <a:rPr lang="en-US" sz="2200" dirty="0" smtClean="0"/>
              <a:t>Problem plays</a:t>
            </a:r>
          </a:p>
          <a:p>
            <a:pPr marL="0" indent="0">
              <a:lnSpc>
                <a:spcPct val="100000"/>
              </a:lnSpc>
              <a:spcBef>
                <a:spcPts val="0"/>
              </a:spcBef>
              <a:buFont typeface="Arial" panose="020B0604020202020204" pitchFamily="34" charset="0"/>
              <a:buNone/>
            </a:pPr>
            <a:r>
              <a:rPr lang="en-US" sz="2200" dirty="0" smtClean="0"/>
              <a:t>Puppet plays</a:t>
            </a:r>
          </a:p>
          <a:p>
            <a:pPr marL="0" indent="0">
              <a:lnSpc>
                <a:spcPct val="100000"/>
              </a:lnSpc>
              <a:spcBef>
                <a:spcPts val="0"/>
              </a:spcBef>
              <a:buFont typeface="Arial" panose="020B0604020202020204" pitchFamily="34" charset="0"/>
              <a:buNone/>
            </a:pPr>
            <a:r>
              <a:rPr lang="en-US" sz="2200" dirty="0" smtClean="0"/>
              <a:t>Quatrains</a:t>
            </a:r>
          </a:p>
          <a:p>
            <a:pPr marL="0" indent="0">
              <a:lnSpc>
                <a:spcPct val="100000"/>
              </a:lnSpc>
              <a:spcBef>
                <a:spcPts val="0"/>
              </a:spcBef>
              <a:buFont typeface="Arial" panose="020B0604020202020204" pitchFamily="34" charset="0"/>
              <a:buNone/>
            </a:pPr>
            <a:r>
              <a:rPr lang="en-US" sz="2200" dirty="0" smtClean="0"/>
              <a:t>Religious poetry</a:t>
            </a:r>
          </a:p>
          <a:p>
            <a:pPr marL="0" indent="0">
              <a:lnSpc>
                <a:spcPct val="100000"/>
              </a:lnSpc>
              <a:spcBef>
                <a:spcPts val="0"/>
              </a:spcBef>
              <a:buFont typeface="Arial" panose="020B0604020202020204" pitchFamily="34" charset="0"/>
              <a:buNone/>
            </a:pPr>
            <a:r>
              <a:rPr lang="en-US" sz="2200" dirty="0" smtClean="0"/>
              <a:t>Road fiction</a:t>
            </a:r>
          </a:p>
          <a:p>
            <a:pPr marL="0" indent="0">
              <a:lnSpc>
                <a:spcPct val="100000"/>
              </a:lnSpc>
              <a:spcBef>
                <a:spcPts val="0"/>
              </a:spcBef>
              <a:buFont typeface="Arial" panose="020B0604020202020204" pitchFamily="34" charset="0"/>
              <a:buNone/>
            </a:pPr>
            <a:r>
              <a:rPr lang="en-US" sz="2200" dirty="0" err="1" smtClean="0"/>
              <a:t>Robinsonades</a:t>
            </a:r>
            <a:endParaRPr lang="en-US" sz="2200" dirty="0" smtClean="0"/>
          </a:p>
          <a:p>
            <a:pPr marL="0" indent="0">
              <a:lnSpc>
                <a:spcPct val="100000"/>
              </a:lnSpc>
              <a:spcBef>
                <a:spcPts val="0"/>
              </a:spcBef>
              <a:buFont typeface="Arial" panose="020B0604020202020204" pitchFamily="34" charset="0"/>
              <a:buNone/>
            </a:pPr>
            <a:r>
              <a:rPr lang="en-US" sz="2200" dirty="0" smtClean="0"/>
              <a:t>Romance fiction</a:t>
            </a:r>
          </a:p>
          <a:p>
            <a:pPr marL="0" indent="0">
              <a:lnSpc>
                <a:spcPct val="100000"/>
              </a:lnSpc>
              <a:spcBef>
                <a:spcPts val="0"/>
              </a:spcBef>
              <a:buNone/>
            </a:pPr>
            <a:r>
              <a:rPr lang="en-US" sz="2200" dirty="0"/>
              <a:t>Romans à </a:t>
            </a:r>
            <a:r>
              <a:rPr lang="en-US" sz="2200" dirty="0" smtClean="0"/>
              <a:t>clef</a:t>
            </a:r>
          </a:p>
          <a:p>
            <a:pPr marL="0" indent="0">
              <a:lnSpc>
                <a:spcPct val="100000"/>
              </a:lnSpc>
              <a:spcBef>
                <a:spcPts val="0"/>
              </a:spcBef>
              <a:buNone/>
            </a:pPr>
            <a:r>
              <a:rPr lang="en-US" sz="2200" dirty="0" smtClean="0"/>
              <a:t>Satirical literature</a:t>
            </a:r>
            <a:r>
              <a:rPr lang="en-US" sz="2200" dirty="0"/>
              <a:t> </a:t>
            </a:r>
            <a:endParaRPr lang="en-US" sz="2200" dirty="0" smtClean="0"/>
          </a:p>
          <a:p>
            <a:pPr marL="0" indent="0">
              <a:lnSpc>
                <a:spcPct val="100000"/>
              </a:lnSpc>
              <a:spcBef>
                <a:spcPts val="0"/>
              </a:spcBef>
              <a:buNone/>
            </a:pPr>
            <a:r>
              <a:rPr lang="en-US" sz="2200" dirty="0" smtClean="0"/>
              <a:t>Sentimental comedies</a:t>
            </a:r>
            <a:endParaRPr lang="en-US" sz="2200" dirty="0"/>
          </a:p>
        </p:txBody>
      </p:sp>
      <p:sp>
        <p:nvSpPr>
          <p:cNvPr id="7" name="Content Placeholder 2"/>
          <p:cNvSpPr txBox="1">
            <a:spLocks/>
          </p:cNvSpPr>
          <p:nvPr/>
        </p:nvSpPr>
        <p:spPr>
          <a:xfrm>
            <a:off x="9046366" y="1481137"/>
            <a:ext cx="2981324" cy="5167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smtClean="0"/>
              <a:t>Society verse</a:t>
            </a:r>
          </a:p>
          <a:p>
            <a:pPr marL="0" indent="0">
              <a:lnSpc>
                <a:spcPct val="100000"/>
              </a:lnSpc>
              <a:spcBef>
                <a:spcPts val="0"/>
              </a:spcBef>
              <a:buFont typeface="Arial" panose="020B0604020202020204" pitchFamily="34" charset="0"/>
              <a:buNone/>
            </a:pPr>
            <a:r>
              <a:rPr lang="en-US" sz="2200" dirty="0" smtClean="0"/>
              <a:t>Space operas</a:t>
            </a:r>
          </a:p>
          <a:p>
            <a:pPr marL="0" indent="0">
              <a:lnSpc>
                <a:spcPct val="100000"/>
              </a:lnSpc>
              <a:spcBef>
                <a:spcPts val="0"/>
              </a:spcBef>
              <a:buFont typeface="Arial" panose="020B0604020202020204" pitchFamily="34" charset="0"/>
              <a:buNone/>
            </a:pPr>
            <a:r>
              <a:rPr lang="en-US" sz="2200" dirty="0" smtClean="0"/>
              <a:t>Spoken word poetry</a:t>
            </a:r>
          </a:p>
          <a:p>
            <a:pPr marL="0" indent="0">
              <a:lnSpc>
                <a:spcPct val="100000"/>
              </a:lnSpc>
              <a:spcBef>
                <a:spcPts val="0"/>
              </a:spcBef>
              <a:buFont typeface="Arial" panose="020B0604020202020204" pitchFamily="34" charset="0"/>
              <a:buNone/>
            </a:pPr>
            <a:r>
              <a:rPr lang="en-US" sz="2200" dirty="0" smtClean="0"/>
              <a:t>Sports comics</a:t>
            </a:r>
          </a:p>
          <a:p>
            <a:pPr marL="0" indent="0">
              <a:lnSpc>
                <a:spcPct val="100000"/>
              </a:lnSpc>
              <a:spcBef>
                <a:spcPts val="0"/>
              </a:spcBef>
              <a:buFont typeface="Arial" panose="020B0604020202020204" pitchFamily="34" charset="0"/>
              <a:buNone/>
            </a:pPr>
            <a:r>
              <a:rPr lang="en-US" sz="2200" dirty="0" smtClean="0"/>
              <a:t>Steampunk fiction</a:t>
            </a:r>
          </a:p>
          <a:p>
            <a:pPr marL="0" indent="0">
              <a:lnSpc>
                <a:spcPct val="100000"/>
              </a:lnSpc>
              <a:spcBef>
                <a:spcPts val="0"/>
              </a:spcBef>
              <a:buFont typeface="Arial" panose="020B0604020202020204" pitchFamily="34" charset="0"/>
              <a:buNone/>
            </a:pPr>
            <a:r>
              <a:rPr lang="en-US" sz="2200" dirty="0" smtClean="0"/>
              <a:t>Stories in rhyme</a:t>
            </a:r>
          </a:p>
          <a:p>
            <a:pPr marL="0" indent="0">
              <a:lnSpc>
                <a:spcPct val="100000"/>
              </a:lnSpc>
              <a:spcBef>
                <a:spcPts val="0"/>
              </a:spcBef>
              <a:buFont typeface="Arial" panose="020B0604020202020204" pitchFamily="34" charset="0"/>
              <a:buNone/>
            </a:pPr>
            <a:r>
              <a:rPr lang="en-US" sz="2200" dirty="0" smtClean="0"/>
              <a:t>Superhero comics</a:t>
            </a:r>
          </a:p>
          <a:p>
            <a:pPr marL="0" indent="0">
              <a:lnSpc>
                <a:spcPct val="100000"/>
              </a:lnSpc>
              <a:spcBef>
                <a:spcPts val="0"/>
              </a:spcBef>
              <a:buFont typeface="Arial" panose="020B0604020202020204" pitchFamily="34" charset="0"/>
              <a:buNone/>
            </a:pPr>
            <a:r>
              <a:rPr lang="en-US" sz="2200" dirty="0" smtClean="0"/>
              <a:t>Tall tales</a:t>
            </a:r>
          </a:p>
          <a:p>
            <a:pPr marL="0" indent="0">
              <a:lnSpc>
                <a:spcPct val="100000"/>
              </a:lnSpc>
              <a:spcBef>
                <a:spcPts val="0"/>
              </a:spcBef>
              <a:buFont typeface="Arial" panose="020B0604020202020204" pitchFamily="34" charset="0"/>
              <a:buNone/>
            </a:pPr>
            <a:r>
              <a:rPr lang="en-US" sz="2200" dirty="0" smtClean="0"/>
              <a:t>Ten-minute plays</a:t>
            </a:r>
          </a:p>
          <a:p>
            <a:pPr marL="0" indent="0">
              <a:lnSpc>
                <a:spcPct val="100000"/>
              </a:lnSpc>
              <a:spcBef>
                <a:spcPts val="0"/>
              </a:spcBef>
              <a:buFont typeface="Arial" panose="020B0604020202020204" pitchFamily="34" charset="0"/>
              <a:buNone/>
            </a:pPr>
            <a:r>
              <a:rPr lang="en-US" sz="2200" dirty="0" smtClean="0"/>
              <a:t>Thrillers (Fiction)</a:t>
            </a:r>
          </a:p>
          <a:p>
            <a:pPr marL="0" indent="0">
              <a:lnSpc>
                <a:spcPct val="100000"/>
              </a:lnSpc>
              <a:spcBef>
                <a:spcPts val="0"/>
              </a:spcBef>
              <a:buFont typeface="Arial" panose="020B0604020202020204" pitchFamily="34" charset="0"/>
              <a:buNone/>
            </a:pPr>
            <a:r>
              <a:rPr lang="en-US" sz="2200" dirty="0" smtClean="0"/>
              <a:t>Tijuana bibles</a:t>
            </a:r>
          </a:p>
          <a:p>
            <a:pPr marL="0" indent="0">
              <a:lnSpc>
                <a:spcPct val="100000"/>
              </a:lnSpc>
              <a:spcBef>
                <a:spcPts val="0"/>
              </a:spcBef>
              <a:buFont typeface="Arial" panose="020B0604020202020204" pitchFamily="34" charset="0"/>
              <a:buNone/>
            </a:pPr>
            <a:r>
              <a:rPr lang="en-US" sz="2200" dirty="0" smtClean="0"/>
              <a:t>Time-travel fiction</a:t>
            </a:r>
          </a:p>
          <a:p>
            <a:pPr marL="0" indent="0">
              <a:lnSpc>
                <a:spcPct val="100000"/>
              </a:lnSpc>
              <a:spcBef>
                <a:spcPts val="0"/>
              </a:spcBef>
              <a:buFont typeface="Arial" panose="020B0604020202020204" pitchFamily="34" charset="0"/>
              <a:buNone/>
            </a:pPr>
            <a:r>
              <a:rPr lang="en-US" sz="2200" dirty="0" smtClean="0"/>
              <a:t>True crime comics</a:t>
            </a:r>
          </a:p>
          <a:p>
            <a:pPr marL="0" indent="0">
              <a:lnSpc>
                <a:spcPct val="100000"/>
              </a:lnSpc>
              <a:spcBef>
                <a:spcPts val="0"/>
              </a:spcBef>
              <a:buFont typeface="Arial" panose="020B0604020202020204" pitchFamily="34" charset="0"/>
              <a:buNone/>
            </a:pPr>
            <a:r>
              <a:rPr lang="en-US" sz="2200" dirty="0" smtClean="0"/>
              <a:t>Urban fiction</a:t>
            </a:r>
          </a:p>
          <a:p>
            <a:pPr marL="0" indent="0">
              <a:lnSpc>
                <a:spcPct val="100000"/>
              </a:lnSpc>
              <a:spcBef>
                <a:spcPts val="0"/>
              </a:spcBef>
              <a:buFont typeface="Arial" panose="020B0604020202020204" pitchFamily="34" charset="0"/>
              <a:buNone/>
            </a:pPr>
            <a:r>
              <a:rPr lang="en-US" sz="2200" dirty="0" smtClean="0"/>
              <a:t>Yue </a:t>
            </a:r>
            <a:r>
              <a:rPr lang="en-US" sz="2200" dirty="0" err="1" smtClean="0"/>
              <a:t>fu</a:t>
            </a:r>
            <a:endParaRPr lang="en-US" sz="2200" dirty="0" smtClean="0"/>
          </a:p>
        </p:txBody>
      </p:sp>
    </p:spTree>
    <p:extLst>
      <p:ext uri="{BB962C8B-B14F-4D97-AF65-F5344CB8AC3E}">
        <p14:creationId xmlns:p14="http://schemas.microsoft.com/office/powerpoint/2010/main" val="16984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Practice</a:t>
            </a:r>
            <a:endParaRPr lang="en-US" dirty="0"/>
          </a:p>
        </p:txBody>
      </p:sp>
      <p:sp>
        <p:nvSpPr>
          <p:cNvPr id="3" name="Content Placeholder 2"/>
          <p:cNvSpPr>
            <a:spLocks noGrp="1"/>
          </p:cNvSpPr>
          <p:nvPr>
            <p:ph idx="1"/>
          </p:nvPr>
        </p:nvSpPr>
        <p:spPr/>
        <p:txBody>
          <a:bodyPr/>
          <a:lstStyle/>
          <a:p>
            <a:r>
              <a:rPr lang="en-US" dirty="0" smtClean="0"/>
              <a:t>For the time being, LC recommends assigning subjects as you do now, according to policies in the </a:t>
            </a:r>
            <a:r>
              <a:rPr lang="en-US" i="1" dirty="0" smtClean="0"/>
              <a:t>Subject Headings Manual</a:t>
            </a:r>
          </a:p>
          <a:p>
            <a:r>
              <a:rPr lang="en-US" dirty="0" smtClean="0"/>
              <a:t>In addition, assign LCGFT literature terms both to individual works and compilations</a:t>
            </a:r>
          </a:p>
          <a:p>
            <a:r>
              <a:rPr lang="en-US" dirty="0" smtClean="0"/>
              <a:t>Consider also adding audience and creator/contributor aspects in 385 and 386</a:t>
            </a:r>
            <a:endParaRPr lang="en-US" dirty="0"/>
          </a:p>
          <a:p>
            <a:pPr lvl="1"/>
            <a:r>
              <a:rPr lang="en-US" dirty="0" smtClean="0"/>
              <a:t>New vocabulary, Library of Congress Demographic Group Terms (LCDGT) is recommended, but other vocabularies may be used</a:t>
            </a:r>
          </a:p>
        </p:txBody>
      </p:sp>
    </p:spTree>
    <p:extLst>
      <p:ext uri="{BB962C8B-B14F-4D97-AF65-F5344CB8AC3E}">
        <p14:creationId xmlns:p14="http://schemas.microsoft.com/office/powerpoint/2010/main" val="3750011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 compilation</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smtClean="0"/>
              <a:t>245 </a:t>
            </a:r>
            <a:r>
              <a:rPr lang="en-US" dirty="0"/>
              <a:t>0</a:t>
            </a:r>
            <a:r>
              <a:rPr lang="en-US" dirty="0" smtClean="0"/>
              <a:t>0  An anthology of medieval love debate poetry / $c translated and 	   edited by Barbara K. </a:t>
            </a:r>
            <a:r>
              <a:rPr lang="en-US" dirty="0" err="1" smtClean="0"/>
              <a:t>Altmann</a:t>
            </a:r>
            <a:r>
              <a:rPr lang="en-US" dirty="0" smtClean="0"/>
              <a:t> and R. Barton Palmer.</a:t>
            </a:r>
          </a:p>
          <a:p>
            <a:pPr marL="0" indent="0">
              <a:buNone/>
            </a:pPr>
            <a:r>
              <a:rPr lang="en-US" dirty="0" smtClean="0">
                <a:solidFill>
                  <a:srgbClr val="00B0F0"/>
                </a:solidFill>
              </a:rPr>
              <a:t>386 __  $n </a:t>
            </a:r>
            <a:r>
              <a:rPr lang="en-US" dirty="0" err="1" smtClean="0">
                <a:solidFill>
                  <a:srgbClr val="00B0F0"/>
                </a:solidFill>
              </a:rPr>
              <a:t>nat</a:t>
            </a:r>
            <a:r>
              <a:rPr lang="en-US" dirty="0" smtClean="0">
                <a:solidFill>
                  <a:srgbClr val="00B0F0"/>
                </a:solidFill>
              </a:rPr>
              <a:t> $a French $2 </a:t>
            </a:r>
            <a:r>
              <a:rPr lang="en-US" dirty="0" err="1" smtClean="0">
                <a:solidFill>
                  <a:srgbClr val="00B0F0"/>
                </a:solidFill>
              </a:rPr>
              <a:t>lcdgt</a:t>
            </a:r>
            <a:endParaRPr lang="en-US" dirty="0" smtClean="0">
              <a:solidFill>
                <a:srgbClr val="00B0F0"/>
              </a:solidFill>
            </a:endParaRPr>
          </a:p>
          <a:p>
            <a:pPr marL="0" indent="0">
              <a:buNone/>
            </a:pPr>
            <a:r>
              <a:rPr lang="en-US" dirty="0" smtClean="0"/>
              <a:t>650 _0  French poetry $y To 1500 $v Translations into English.</a:t>
            </a:r>
          </a:p>
          <a:p>
            <a:pPr marL="0" indent="0">
              <a:buNone/>
            </a:pPr>
            <a:r>
              <a:rPr lang="en-US" dirty="0" smtClean="0"/>
              <a:t>650 _0  Debate poetry, French </a:t>
            </a:r>
            <a:r>
              <a:rPr lang="en-US" dirty="0"/>
              <a:t>$v Translations into English</a:t>
            </a:r>
            <a:r>
              <a:rPr lang="en-US" dirty="0" smtClean="0"/>
              <a:t>.</a:t>
            </a:r>
          </a:p>
          <a:p>
            <a:pPr marL="0" indent="0">
              <a:buNone/>
            </a:pPr>
            <a:r>
              <a:rPr lang="en-US" dirty="0" smtClean="0"/>
              <a:t>650 _0  Love poetry</a:t>
            </a:r>
            <a:r>
              <a:rPr lang="en-US" dirty="0"/>
              <a:t>, French $v Translations into English.</a:t>
            </a:r>
            <a:endParaRPr lang="en-US" dirty="0" smtClean="0"/>
          </a:p>
          <a:p>
            <a:pPr marL="0" indent="0">
              <a:buNone/>
            </a:pPr>
            <a:r>
              <a:rPr lang="en-US" dirty="0" smtClean="0">
                <a:solidFill>
                  <a:srgbClr val="FF0000"/>
                </a:solidFill>
              </a:rPr>
              <a:t>655 _7  Debate poetry. $2 </a:t>
            </a:r>
            <a:r>
              <a:rPr lang="en-US" dirty="0" err="1" smtClean="0">
                <a:solidFill>
                  <a:srgbClr val="FF0000"/>
                </a:solidFill>
              </a:rPr>
              <a:t>lcgft</a:t>
            </a:r>
            <a:endParaRPr lang="en-US" dirty="0">
              <a:solidFill>
                <a:srgbClr val="FF0000"/>
              </a:solidFill>
            </a:endParaRPr>
          </a:p>
          <a:p>
            <a:pPr marL="0" indent="0">
              <a:buNone/>
            </a:pPr>
            <a:r>
              <a:rPr lang="en-US" dirty="0">
                <a:solidFill>
                  <a:srgbClr val="FF0000"/>
                </a:solidFill>
              </a:rPr>
              <a:t>655 _7 </a:t>
            </a:r>
            <a:r>
              <a:rPr lang="en-US" dirty="0" smtClean="0">
                <a:solidFill>
                  <a:srgbClr val="FF0000"/>
                </a:solidFill>
              </a:rPr>
              <a:t> Love </a:t>
            </a:r>
            <a:r>
              <a:rPr lang="en-US" dirty="0">
                <a:solidFill>
                  <a:srgbClr val="FF0000"/>
                </a:solidFill>
              </a:rPr>
              <a:t>poetry. $2 </a:t>
            </a:r>
            <a:r>
              <a:rPr lang="en-US" dirty="0" err="1" smtClean="0">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3667770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 individual work</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smtClean="0"/>
              <a:t>100 1_  </a:t>
            </a:r>
            <a:r>
              <a:rPr lang="en-US" dirty="0" err="1" smtClean="0"/>
              <a:t>Rakov</a:t>
            </a:r>
            <a:r>
              <a:rPr lang="en-US" dirty="0" smtClean="0"/>
              <a:t>, David.</a:t>
            </a:r>
          </a:p>
          <a:p>
            <a:pPr marL="0" indent="0">
              <a:buNone/>
            </a:pPr>
            <a:r>
              <a:rPr lang="en-US" dirty="0" smtClean="0"/>
              <a:t>245 10  Love, dishonor, marry, die, cherish, perish : $b a novel / $c </a:t>
            </a:r>
            <a:r>
              <a:rPr lang="en-US" dirty="0"/>
              <a:t>by </a:t>
            </a:r>
            <a:r>
              <a:rPr lang="en-US" dirty="0" smtClean="0"/>
              <a:t>	   	   David </a:t>
            </a:r>
            <a:r>
              <a:rPr lang="en-US" dirty="0" err="1" smtClean="0"/>
              <a:t>Rakov</a:t>
            </a:r>
            <a:r>
              <a:rPr lang="en-US" dirty="0" smtClean="0"/>
              <a:t>.</a:t>
            </a:r>
          </a:p>
          <a:p>
            <a:pPr marL="0" indent="0">
              <a:buNone/>
            </a:pPr>
            <a:r>
              <a:rPr lang="en-US" dirty="0" smtClean="0"/>
              <a:t>650 _0  Humanity $v Fiction.</a:t>
            </a:r>
            <a:endParaRPr lang="en-US" dirty="0"/>
          </a:p>
          <a:p>
            <a:pPr marL="0" indent="0">
              <a:buNone/>
            </a:pPr>
            <a:r>
              <a:rPr lang="en-US" dirty="0"/>
              <a:t>650 </a:t>
            </a:r>
            <a:r>
              <a:rPr lang="en-US" dirty="0" smtClean="0"/>
              <a:t>_0  Life change events $v Fiction.</a:t>
            </a:r>
          </a:p>
          <a:p>
            <a:pPr marL="0" indent="0">
              <a:buNone/>
            </a:pPr>
            <a:r>
              <a:rPr lang="en-US" dirty="0" smtClean="0"/>
              <a:t>650 _0  Generosity $v Fiction.</a:t>
            </a:r>
          </a:p>
          <a:p>
            <a:pPr marL="0" indent="0">
              <a:buNone/>
            </a:pPr>
            <a:r>
              <a:rPr lang="en-US" dirty="0" smtClean="0"/>
              <a:t>650 _0  Cruelty $v Fiction.</a:t>
            </a:r>
            <a:endParaRPr lang="en-US" dirty="0"/>
          </a:p>
          <a:p>
            <a:pPr marL="0" indent="0">
              <a:buNone/>
            </a:pPr>
            <a:r>
              <a:rPr lang="en-US" dirty="0" smtClean="0">
                <a:solidFill>
                  <a:srgbClr val="FF0000"/>
                </a:solidFill>
              </a:rPr>
              <a:t>655 _7  Novels in verse. $2 </a:t>
            </a:r>
            <a:r>
              <a:rPr lang="en-US" dirty="0" err="1">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698201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Reminder:</a:t>
            </a:r>
            <a:r>
              <a:rPr lang="en-US" dirty="0" smtClean="0"/>
              <a:t> Assign to both individual works </a:t>
            </a:r>
            <a:r>
              <a:rPr lang="en-US" i="1" dirty="0" smtClean="0"/>
              <a:t>and</a:t>
            </a:r>
            <a:r>
              <a:rPr lang="en-US" dirty="0" smtClean="0"/>
              <a:t> compilations by one or multiple authors</a:t>
            </a:r>
            <a:endParaRPr lang="en-US" dirty="0"/>
          </a:p>
        </p:txBody>
      </p:sp>
      <p:pic>
        <p:nvPicPr>
          <p:cNvPr id="1026" name="Picture 2" descr="http://th00.deviantart.net/fs70/PRE/f/2013/073/d/c/the_tell_tale_heart_by_improbabilitydrive-d5y2hq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58" y="1945604"/>
            <a:ext cx="3006730" cy="3734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ownload-audiobooks.net/uploads/posts/2015-01/1420210873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31" y="1936323"/>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6405" y="5925039"/>
            <a:ext cx="11790345" cy="646331"/>
          </a:xfrm>
          <a:prstGeom prst="rect">
            <a:avLst/>
          </a:prstGeom>
          <a:noFill/>
        </p:spPr>
        <p:txBody>
          <a:bodyPr wrap="square" rtlCol="0">
            <a:spAutoFit/>
          </a:bodyPr>
          <a:lstStyle/>
          <a:p>
            <a:r>
              <a:rPr lang="en-US" dirty="0" smtClean="0"/>
              <a:t>       655 _7  Horror fiction. $2 </a:t>
            </a:r>
            <a:r>
              <a:rPr lang="en-US" dirty="0" err="1" smtClean="0"/>
              <a:t>lcgft</a:t>
            </a:r>
            <a:r>
              <a:rPr lang="en-US" dirty="0" smtClean="0"/>
              <a:t>		655 _7  Horror fiction. $2 </a:t>
            </a:r>
            <a:r>
              <a:rPr lang="en-US" dirty="0" err="1" smtClean="0"/>
              <a:t>lcgft</a:t>
            </a:r>
            <a:r>
              <a:rPr lang="en-US" dirty="0" smtClean="0"/>
              <a:t>	     655 </a:t>
            </a:r>
            <a:r>
              <a:rPr lang="en-US" dirty="0"/>
              <a:t>_7  Horror fiction. $2 </a:t>
            </a:r>
            <a:r>
              <a:rPr lang="en-US" dirty="0" err="1" smtClean="0"/>
              <a:t>lcgft</a:t>
            </a:r>
            <a:endParaRPr lang="en-US" dirty="0" smtClean="0"/>
          </a:p>
          <a:p>
            <a:r>
              <a:rPr lang="en-US" dirty="0" smtClean="0"/>
              <a:t>       655 _7  Short stories. $2 </a:t>
            </a:r>
            <a:r>
              <a:rPr lang="en-US" dirty="0" err="1" smtClean="0"/>
              <a:t>lcgft</a:t>
            </a:r>
            <a:r>
              <a:rPr lang="en-US" dirty="0" smtClean="0"/>
              <a:t>		655 _7  Short stories. $2 </a:t>
            </a:r>
            <a:r>
              <a:rPr lang="en-US" dirty="0" err="1" smtClean="0"/>
              <a:t>lcgft</a:t>
            </a:r>
            <a:r>
              <a:rPr lang="en-US" dirty="0" smtClean="0"/>
              <a:t>		     655 _7  Short stories. $2 </a:t>
            </a:r>
            <a:r>
              <a:rPr lang="en-US" dirty="0" err="1" smtClean="0"/>
              <a:t>lcgft</a:t>
            </a:r>
            <a:endParaRPr lang="en-US" dirty="0"/>
          </a:p>
        </p:txBody>
      </p:sp>
      <p:pic>
        <p:nvPicPr>
          <p:cNvPr id="1032" name="Picture 8" descr="https://vaultofevil.files.wordpress.com/2007/09/0cuddenhorror.gif?w=262&amp;h=3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299" y="1945604"/>
            <a:ext cx="2520506" cy="374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99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 practice and documentation</a:t>
            </a:r>
            <a:endParaRPr lang="en-US" dirty="0"/>
          </a:p>
        </p:txBody>
      </p:sp>
      <p:sp>
        <p:nvSpPr>
          <p:cNvPr id="3" name="Content Placeholder 2"/>
          <p:cNvSpPr>
            <a:spLocks noGrp="1"/>
          </p:cNvSpPr>
          <p:nvPr>
            <p:ph idx="1"/>
          </p:nvPr>
        </p:nvSpPr>
        <p:spPr/>
        <p:txBody>
          <a:bodyPr>
            <a:normAutofit/>
          </a:bodyPr>
          <a:lstStyle/>
          <a:p>
            <a:r>
              <a:rPr lang="en-US" dirty="0" smtClean="0"/>
              <a:t>As of January 2016, LC had not yet decided when it will implement the “general,” religion, and literature genre/form terms</a:t>
            </a:r>
          </a:p>
          <a:p>
            <a:endParaRPr lang="en-US" sz="900" dirty="0"/>
          </a:p>
          <a:p>
            <a:r>
              <a:rPr lang="en-US" dirty="0" smtClean="0"/>
              <a:t>Catalogers should continue to assign subject headings according to policies in the SHM, along with the new genre/form terms</a:t>
            </a:r>
          </a:p>
          <a:p>
            <a:r>
              <a:rPr lang="en-US" dirty="0" smtClean="0"/>
              <a:t>Example, for a collection of poetry:</a:t>
            </a:r>
          </a:p>
          <a:p>
            <a:pPr marL="0" indent="0">
              <a:buNone/>
            </a:pPr>
            <a:endParaRPr lang="en-US" sz="900" dirty="0" smtClean="0"/>
          </a:p>
          <a:p>
            <a:pPr marL="457200" indent="-457200">
              <a:buAutoNum type="arabicPlain" startAt="245"/>
            </a:pPr>
            <a:r>
              <a:rPr lang="en-US" sz="2400" dirty="0" smtClean="0"/>
              <a:t>  10  Technically, it’s not my fault : $b concrete poems / $c by John </a:t>
            </a:r>
            <a:r>
              <a:rPr lang="en-US" sz="2400" dirty="0" err="1" smtClean="0"/>
              <a:t>Grandits</a:t>
            </a:r>
            <a:r>
              <a:rPr lang="en-US" sz="2400" dirty="0" smtClean="0"/>
              <a:t>.</a:t>
            </a:r>
          </a:p>
          <a:p>
            <a:pPr marL="457200" indent="-457200">
              <a:buAutoNum type="arabicPlain" startAt="650"/>
            </a:pPr>
            <a:r>
              <a:rPr lang="en-US" sz="2400" dirty="0" smtClean="0"/>
              <a:t>   _0  Concrete poetry, American.</a:t>
            </a:r>
          </a:p>
          <a:p>
            <a:pPr marL="0" indent="0">
              <a:buNone/>
            </a:pPr>
            <a:r>
              <a:rPr lang="en-US" sz="2400" dirty="0" smtClean="0"/>
              <a:t>655   _7  Concrete poetry. $2 </a:t>
            </a:r>
            <a:r>
              <a:rPr lang="en-US" sz="2400" dirty="0" err="1" smtClean="0"/>
              <a:t>lcgft</a:t>
            </a:r>
            <a:endParaRPr lang="en-US" sz="2400" dirty="0"/>
          </a:p>
        </p:txBody>
      </p:sp>
    </p:spTree>
    <p:extLst>
      <p:ext uri="{BB962C8B-B14F-4D97-AF65-F5344CB8AC3E}">
        <p14:creationId xmlns:p14="http://schemas.microsoft.com/office/powerpoint/2010/main" val="724172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Genre/Form?</a:t>
            </a:r>
            <a:endParaRPr lang="en-US" dirty="0"/>
          </a:p>
        </p:txBody>
      </p:sp>
      <p:sp>
        <p:nvSpPr>
          <p:cNvPr id="3" name="Content Placeholder 2"/>
          <p:cNvSpPr>
            <a:spLocks noGrp="1"/>
          </p:cNvSpPr>
          <p:nvPr>
            <p:ph idx="1"/>
          </p:nvPr>
        </p:nvSpPr>
        <p:spPr>
          <a:xfrm>
            <a:off x="838200" y="1690689"/>
            <a:ext cx="10515600" cy="4030174"/>
          </a:xfrm>
        </p:spPr>
        <p:txBody>
          <a:bodyPr>
            <a:normAutofit fontScale="92500"/>
          </a:bodyPr>
          <a:lstStyle/>
          <a:p>
            <a:r>
              <a:rPr lang="en-US" dirty="0" smtClean="0"/>
              <a:t>Genre/form terms describe what a resource </a:t>
            </a:r>
            <a:r>
              <a:rPr lang="en-US" b="1" dirty="0" smtClean="0"/>
              <a:t>is</a:t>
            </a:r>
            <a:r>
              <a:rPr lang="en-US" dirty="0" smtClean="0"/>
              <a:t>, rather than what it is </a:t>
            </a:r>
            <a:r>
              <a:rPr lang="en-US" b="1" dirty="0" smtClean="0"/>
              <a:t>about</a:t>
            </a:r>
            <a:endParaRPr lang="en-US" dirty="0"/>
          </a:p>
          <a:p>
            <a:endParaRPr lang="en-US" sz="900" u="sng" dirty="0" smtClean="0"/>
          </a:p>
          <a:p>
            <a:r>
              <a:rPr lang="en-US" u="sng" dirty="0" smtClean="0"/>
              <a:t>Genre</a:t>
            </a:r>
            <a:r>
              <a:rPr lang="en-US" dirty="0" smtClean="0"/>
              <a:t>: category of composition distinguished by various characteristics that may include style, technique, theme, mood, plot formula, character types, etc.</a:t>
            </a:r>
          </a:p>
          <a:p>
            <a:pPr marL="0" indent="0">
              <a:buNone/>
            </a:pPr>
            <a:r>
              <a:rPr lang="en-US" dirty="0"/>
              <a:t>	</a:t>
            </a:r>
            <a:r>
              <a:rPr lang="en-US" sz="2400" i="1" dirty="0" smtClean="0"/>
              <a:t>horror</a:t>
            </a:r>
            <a:r>
              <a:rPr lang="en-US" dirty="0" smtClean="0"/>
              <a:t>		</a:t>
            </a:r>
            <a:r>
              <a:rPr lang="en-US" sz="2400" i="1" dirty="0" smtClean="0"/>
              <a:t>fantasy</a:t>
            </a:r>
            <a:r>
              <a:rPr lang="en-US" dirty="0" smtClean="0"/>
              <a:t>			</a:t>
            </a:r>
            <a:r>
              <a:rPr lang="en-US" sz="2400" i="1" dirty="0" smtClean="0"/>
              <a:t>utopian</a:t>
            </a:r>
            <a:endParaRPr lang="en-US" sz="2400" i="1" dirty="0"/>
          </a:p>
          <a:p>
            <a:endParaRPr lang="en-US" sz="900" u="sng" dirty="0" smtClean="0"/>
          </a:p>
          <a:p>
            <a:r>
              <a:rPr lang="en-US" u="sng" dirty="0" smtClean="0"/>
              <a:t>Form</a:t>
            </a:r>
            <a:r>
              <a:rPr lang="en-US" dirty="0" smtClean="0"/>
              <a:t>: refers to the format or purpose of a category of works and is independent of the content</a:t>
            </a:r>
          </a:p>
          <a:p>
            <a:pPr marL="0" indent="0">
              <a:buNone/>
            </a:pPr>
            <a:r>
              <a:rPr lang="en-US" dirty="0"/>
              <a:t>	</a:t>
            </a:r>
            <a:r>
              <a:rPr lang="en-US" sz="2400" i="1" dirty="0" smtClean="0"/>
              <a:t>comics</a:t>
            </a:r>
            <a:r>
              <a:rPr lang="en-US" dirty="0" smtClean="0"/>
              <a:t>		</a:t>
            </a:r>
            <a:r>
              <a:rPr lang="en-US" sz="2400" i="1" dirty="0" smtClean="0"/>
              <a:t>poetry</a:t>
            </a:r>
            <a:r>
              <a:rPr lang="en-US" dirty="0" smtClean="0"/>
              <a:t>			</a:t>
            </a:r>
            <a:r>
              <a:rPr lang="en-US" sz="2400" i="1" dirty="0" smtClean="0"/>
              <a:t>plays</a:t>
            </a:r>
          </a:p>
          <a:p>
            <a:endParaRPr lang="en-US" dirty="0"/>
          </a:p>
          <a:p>
            <a:pPr marL="0" indent="0">
              <a:buNone/>
            </a:pPr>
            <a:endParaRPr lang="en-US" dirty="0" smtClean="0"/>
          </a:p>
        </p:txBody>
      </p:sp>
    </p:spTree>
    <p:extLst>
      <p:ext uri="{BB962C8B-B14F-4D97-AF65-F5344CB8AC3E}">
        <p14:creationId xmlns:p14="http://schemas.microsoft.com/office/powerpoint/2010/main" val="3686397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Draft Policies for Assignment of LCGFT Terms</a:t>
            </a:r>
            <a:endParaRPr lang="en-US" dirty="0"/>
          </a:p>
        </p:txBody>
      </p:sp>
      <p:sp>
        <p:nvSpPr>
          <p:cNvPr id="3" name="Content Placeholder 2"/>
          <p:cNvSpPr>
            <a:spLocks noGrp="1"/>
          </p:cNvSpPr>
          <p:nvPr>
            <p:ph idx="1"/>
          </p:nvPr>
        </p:nvSpPr>
        <p:spPr>
          <a:xfrm>
            <a:off x="838200" y="1825624"/>
            <a:ext cx="10515600" cy="4841875"/>
          </a:xfrm>
        </p:spPr>
        <p:txBody>
          <a:bodyPr>
            <a:normAutofit/>
          </a:bodyPr>
          <a:lstStyle/>
          <a:p>
            <a:r>
              <a:rPr lang="en-US" dirty="0" smtClean="0"/>
              <a:t>LC Policy and Standards Division (PSD) has published a draft genre/form terms manual (similar to the </a:t>
            </a:r>
            <a:r>
              <a:rPr lang="en-US" i="1" dirty="0" smtClean="0"/>
              <a:t>Subject Headings Manual)</a:t>
            </a:r>
          </a:p>
          <a:p>
            <a:r>
              <a:rPr lang="en-US" dirty="0" smtClean="0"/>
              <a:t>Includes guidelines and instructions for assigning genre/form terms and proposing new ones</a:t>
            </a:r>
          </a:p>
          <a:p>
            <a:r>
              <a:rPr lang="en-US" dirty="0" smtClean="0"/>
              <a:t>Instruction sheets are numbered beginning with “J”</a:t>
            </a:r>
          </a:p>
          <a:p>
            <a:r>
              <a:rPr lang="en-US" dirty="0"/>
              <a:t>Available at: http://www.loc.gov/aba/publications/FreeLCGFT/freelcgft.html</a:t>
            </a:r>
            <a:endParaRPr lang="en-US" dirty="0" smtClean="0"/>
          </a:p>
          <a:p>
            <a:r>
              <a:rPr lang="en-US" dirty="0" smtClean="0"/>
              <a:t>Comments on the draft are accepted through May 31, 2016</a:t>
            </a:r>
          </a:p>
          <a:p>
            <a:pPr marL="0" indent="0">
              <a:buNone/>
            </a:pPr>
            <a:endParaRPr lang="en-US" dirty="0" smtClean="0"/>
          </a:p>
        </p:txBody>
      </p:sp>
    </p:spTree>
    <p:extLst>
      <p:ext uri="{BB962C8B-B14F-4D97-AF65-F5344CB8AC3E}">
        <p14:creationId xmlns:p14="http://schemas.microsoft.com/office/powerpoint/2010/main" val="1422463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1230" y="349995"/>
            <a:ext cx="5343040" cy="6340407"/>
          </a:xfrm>
          <a:prstGeom prst="rect">
            <a:avLst/>
          </a:prstGeom>
        </p:spPr>
      </p:pic>
      <p:pic>
        <p:nvPicPr>
          <p:cNvPr id="3" name="Picture 2"/>
          <p:cNvPicPr>
            <a:picLocks noChangeAspect="1"/>
          </p:cNvPicPr>
          <p:nvPr/>
        </p:nvPicPr>
        <p:blipFill>
          <a:blip r:embed="rId4"/>
          <a:stretch>
            <a:fillRect/>
          </a:stretch>
        </p:blipFill>
        <p:spPr>
          <a:xfrm>
            <a:off x="1765818" y="476055"/>
            <a:ext cx="9220200" cy="6486525"/>
          </a:xfrm>
          <a:prstGeom prst="rect">
            <a:avLst/>
          </a:prstGeom>
          <a:ln>
            <a:solidFill>
              <a:schemeClr val="tx1"/>
            </a:solidFill>
          </a:ln>
        </p:spPr>
      </p:pic>
    </p:spTree>
    <p:extLst>
      <p:ext uri="{BB962C8B-B14F-4D97-AF65-F5344CB8AC3E}">
        <p14:creationId xmlns:p14="http://schemas.microsoft.com/office/powerpoint/2010/main" val="533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Policies for Assignment of LCGFT Terms</a:t>
            </a:r>
          </a:p>
        </p:txBody>
      </p:sp>
      <p:sp>
        <p:nvSpPr>
          <p:cNvPr id="3" name="Content Placeholder 2"/>
          <p:cNvSpPr>
            <a:spLocks noGrp="1"/>
          </p:cNvSpPr>
          <p:nvPr>
            <p:ph idx="1"/>
          </p:nvPr>
        </p:nvSpPr>
        <p:spPr/>
        <p:txBody>
          <a:bodyPr/>
          <a:lstStyle/>
          <a:p>
            <a:r>
              <a:rPr lang="en-US" dirty="0" smtClean="0"/>
              <a:t>Assigning Genre/Form Terms (J 110)</a:t>
            </a:r>
          </a:p>
          <a:p>
            <a:pPr lvl="1"/>
            <a:r>
              <a:rPr lang="en-US" sz="2600" dirty="0" smtClean="0"/>
              <a:t>Assign genre/form terms only as they come readily to mind after a superficial review of the resource being cataloged</a:t>
            </a:r>
          </a:p>
          <a:p>
            <a:pPr lvl="1"/>
            <a:r>
              <a:rPr lang="en-US" sz="2600" dirty="0" smtClean="0"/>
              <a:t>Assign genre/form terms that describe the resource as a whole</a:t>
            </a:r>
          </a:p>
          <a:p>
            <a:pPr lvl="1"/>
            <a:r>
              <a:rPr lang="en-US" sz="2600" dirty="0" smtClean="0"/>
              <a:t>LC genre/form terms should be assigned in addition to LC subject headings</a:t>
            </a:r>
          </a:p>
          <a:p>
            <a:pPr lvl="1"/>
            <a:r>
              <a:rPr lang="en-US" sz="2600" dirty="0" smtClean="0"/>
              <a:t>LC genre/form terms should follow the subject headings and precede genre/form terms from other vocabularies</a:t>
            </a:r>
          </a:p>
        </p:txBody>
      </p:sp>
    </p:spTree>
    <p:extLst>
      <p:ext uri="{BB962C8B-B14F-4D97-AF65-F5344CB8AC3E}">
        <p14:creationId xmlns:p14="http://schemas.microsoft.com/office/powerpoint/2010/main" val="1661477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039856" cy="1325563"/>
          </a:xfrm>
        </p:spPr>
        <p:txBody>
          <a:bodyPr>
            <a:normAutofit/>
          </a:bodyPr>
          <a:lstStyle/>
          <a:p>
            <a:r>
              <a:rPr lang="en-US" sz="3600" dirty="0" smtClean="0"/>
              <a:t>Draft: Assigning Genre/Form Terms (J 110)</a:t>
            </a:r>
            <a:endParaRPr lang="en-US" sz="3600" dirty="0"/>
          </a:p>
        </p:txBody>
      </p:sp>
      <p:sp>
        <p:nvSpPr>
          <p:cNvPr id="3" name="Content Placeholder 2"/>
          <p:cNvSpPr>
            <a:spLocks noGrp="1"/>
          </p:cNvSpPr>
          <p:nvPr>
            <p:ph idx="1"/>
          </p:nvPr>
        </p:nvSpPr>
        <p:spPr>
          <a:xfrm>
            <a:off x="838200" y="1101012"/>
            <a:ext cx="10515600" cy="5281127"/>
          </a:xfrm>
        </p:spPr>
        <p:txBody>
          <a:bodyPr>
            <a:normAutofit/>
          </a:bodyPr>
          <a:lstStyle/>
          <a:p>
            <a:pPr>
              <a:spcAft>
                <a:spcPts val="1200"/>
              </a:spcAft>
            </a:pPr>
            <a:r>
              <a:rPr lang="en-US" dirty="0" smtClean="0"/>
              <a:t>Specificity:</a:t>
            </a:r>
            <a:endParaRPr lang="en-US" i="1" dirty="0"/>
          </a:p>
          <a:p>
            <a:pPr lvl="1">
              <a:spcAft>
                <a:spcPts val="1200"/>
              </a:spcAft>
            </a:pPr>
            <a:r>
              <a:rPr lang="en-US" dirty="0" smtClean="0"/>
              <a:t>Assign terms that are as specific as the genres/forms exemplified by a resource.  Any given term may be specific or general depending on the particular resource being cataloged.  For example, the term </a:t>
            </a:r>
            <a:r>
              <a:rPr lang="en-US" b="1" dirty="0" smtClean="0"/>
              <a:t>Poetry</a:t>
            </a:r>
            <a:r>
              <a:rPr lang="en-US" dirty="0" smtClean="0"/>
              <a:t> is specific when assigned to an anthology of poetry that consists of many poetic forms.</a:t>
            </a:r>
          </a:p>
          <a:p>
            <a:pPr lvl="1">
              <a:spcAft>
                <a:spcPts val="1200"/>
              </a:spcAft>
            </a:pPr>
            <a:r>
              <a:rPr lang="en-US" dirty="0"/>
              <a:t>Use the hierarchical structure built into LCGFT to find as close a match as possible between the genre(s) and forms(s) of the resource and the terms that exist to express them in LCGFT. </a:t>
            </a:r>
            <a:endParaRPr lang="en-US" dirty="0" smtClean="0"/>
          </a:p>
          <a:p>
            <a:pPr lvl="2">
              <a:spcAft>
                <a:spcPts val="1200"/>
              </a:spcAft>
            </a:pPr>
            <a:r>
              <a:rPr lang="en-US" dirty="0" smtClean="0"/>
              <a:t>In situations where a needed term is not established, see J 120 for general guidelines on proposing new genre/form terms.</a:t>
            </a:r>
            <a:endParaRPr lang="en-US" dirty="0"/>
          </a:p>
        </p:txBody>
      </p:sp>
    </p:spTree>
    <p:extLst>
      <p:ext uri="{BB962C8B-B14F-4D97-AF65-F5344CB8AC3E}">
        <p14:creationId xmlns:p14="http://schemas.microsoft.com/office/powerpoint/2010/main" val="482159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7093"/>
          <a:stretch/>
        </p:blipFill>
        <p:spPr>
          <a:xfrm>
            <a:off x="223936" y="391888"/>
            <a:ext cx="11614210" cy="5594182"/>
          </a:xfrm>
          <a:prstGeom prst="rect">
            <a:avLst/>
          </a:prstGeom>
        </p:spPr>
      </p:pic>
    </p:spTree>
    <p:extLst>
      <p:ext uri="{BB962C8B-B14F-4D97-AF65-F5344CB8AC3E}">
        <p14:creationId xmlns:p14="http://schemas.microsoft.com/office/powerpoint/2010/main" val="1176672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Assigning Genre/Form Terms (J 110)</a:t>
            </a:r>
          </a:p>
        </p:txBody>
      </p:sp>
      <p:sp>
        <p:nvSpPr>
          <p:cNvPr id="3" name="Content Placeholder 2"/>
          <p:cNvSpPr>
            <a:spLocks noGrp="1"/>
          </p:cNvSpPr>
          <p:nvPr>
            <p:ph idx="1"/>
          </p:nvPr>
        </p:nvSpPr>
        <p:spPr/>
        <p:txBody>
          <a:bodyPr>
            <a:normAutofit/>
          </a:bodyPr>
          <a:lstStyle/>
          <a:p>
            <a:pPr>
              <a:spcAft>
                <a:spcPts val="1200"/>
              </a:spcAft>
            </a:pPr>
            <a:r>
              <a:rPr lang="en-US" dirty="0"/>
              <a:t>Specificity:</a:t>
            </a:r>
            <a:endParaRPr lang="en-US" i="1" dirty="0"/>
          </a:p>
          <a:p>
            <a:pPr lvl="1">
              <a:spcAft>
                <a:spcPts val="1200"/>
              </a:spcAft>
            </a:pPr>
            <a:r>
              <a:rPr lang="en-US" dirty="0" smtClean="0"/>
              <a:t>Sometimes </a:t>
            </a:r>
            <a:r>
              <a:rPr lang="en-US" dirty="0"/>
              <a:t>an array of terms is needed to express the genre or form (e.g., </a:t>
            </a:r>
            <a:r>
              <a:rPr lang="en-US" b="1" dirty="0"/>
              <a:t>Science fiction, Romance fiction, </a:t>
            </a:r>
            <a:r>
              <a:rPr lang="en-US" dirty="0"/>
              <a:t>and</a:t>
            </a:r>
            <a:r>
              <a:rPr lang="en-US" b="1" dirty="0"/>
              <a:t> Novels </a:t>
            </a:r>
            <a:r>
              <a:rPr lang="en-US" dirty="0"/>
              <a:t>are all assigned for a science fiction romance novel)</a:t>
            </a:r>
          </a:p>
          <a:p>
            <a:pPr lvl="1"/>
            <a:r>
              <a:rPr lang="en-US" dirty="0"/>
              <a:t>If a compilation consists of a predominant genre or form but includes works that would be assigned another term in the hierarchy, it is OK to assign both a broader and narrower term. For example, </a:t>
            </a:r>
            <a:r>
              <a:rPr lang="en-US" b="1" dirty="0"/>
              <a:t>Limericks</a:t>
            </a:r>
            <a:r>
              <a:rPr lang="en-US" dirty="0"/>
              <a:t> is a narrower term of </a:t>
            </a:r>
            <a:r>
              <a:rPr lang="en-US" b="1" dirty="0"/>
              <a:t>Humorous poetry</a:t>
            </a:r>
            <a:r>
              <a:rPr lang="en-US" dirty="0"/>
              <a:t>. If a collection primarily contains limericks, but also contains a significant proportion of other types of humorous poetry, both terms may be assigned.</a:t>
            </a:r>
          </a:p>
          <a:p>
            <a:pPr lvl="1">
              <a:spcAft>
                <a:spcPts val="1200"/>
              </a:spcAft>
            </a:pPr>
            <a:endParaRPr lang="en-US" dirty="0"/>
          </a:p>
        </p:txBody>
      </p:sp>
    </p:spTree>
    <p:extLst>
      <p:ext uri="{BB962C8B-B14F-4D97-AF65-F5344CB8AC3E}">
        <p14:creationId xmlns:p14="http://schemas.microsoft.com/office/powerpoint/2010/main" val="3742281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a:t>Draft: Assigning Genre/Form Terms (J 110)</a:t>
            </a:r>
          </a:p>
        </p:txBody>
      </p:sp>
      <p:sp>
        <p:nvSpPr>
          <p:cNvPr id="3" name="Content Placeholder 2"/>
          <p:cNvSpPr>
            <a:spLocks noGrp="1"/>
          </p:cNvSpPr>
          <p:nvPr>
            <p:ph idx="1"/>
          </p:nvPr>
        </p:nvSpPr>
        <p:spPr>
          <a:xfrm>
            <a:off x="838200" y="1690688"/>
            <a:ext cx="10515600" cy="5062537"/>
          </a:xfrm>
        </p:spPr>
        <p:txBody>
          <a:bodyPr>
            <a:normAutofit/>
          </a:bodyPr>
          <a:lstStyle/>
          <a:p>
            <a:pPr>
              <a:spcAft>
                <a:spcPts val="1200"/>
              </a:spcAft>
            </a:pPr>
            <a:r>
              <a:rPr lang="en-US" dirty="0" smtClean="0"/>
              <a:t>Assign to both individual works </a:t>
            </a:r>
            <a:r>
              <a:rPr lang="en-US" i="1" dirty="0" smtClean="0"/>
              <a:t>and</a:t>
            </a:r>
            <a:r>
              <a:rPr lang="en-US" dirty="0" smtClean="0"/>
              <a:t> compilations</a:t>
            </a:r>
          </a:p>
          <a:p>
            <a:pPr>
              <a:spcAft>
                <a:spcPts val="1200"/>
              </a:spcAft>
            </a:pPr>
            <a:r>
              <a:rPr lang="en-US" dirty="0" smtClean="0"/>
              <a:t>Number of Terms:</a:t>
            </a:r>
            <a:endParaRPr lang="en-US" i="1" dirty="0"/>
          </a:p>
          <a:p>
            <a:pPr lvl="1">
              <a:spcAft>
                <a:spcPts val="1200"/>
              </a:spcAft>
            </a:pPr>
            <a:r>
              <a:rPr lang="en-US" dirty="0" smtClean="0"/>
              <a:t>No limit to how many terms can be assigned.  But they should reflect the preponderant genres and forms exemplified by the resource being cataloged.  Apply your judgment as to which genres and forms are significant enough to provide access to.  </a:t>
            </a:r>
          </a:p>
          <a:p>
            <a:pPr lvl="1"/>
            <a:r>
              <a:rPr lang="en-US" dirty="0" smtClean="0"/>
              <a:t>For </a:t>
            </a:r>
            <a:r>
              <a:rPr lang="en-US" dirty="0"/>
              <a:t>example, do not assign </a:t>
            </a:r>
            <a:r>
              <a:rPr lang="en-US" b="1" dirty="0"/>
              <a:t>Indexes</a:t>
            </a:r>
            <a:r>
              <a:rPr lang="en-US" dirty="0"/>
              <a:t> to every book that happens to have </a:t>
            </a:r>
            <a:r>
              <a:rPr lang="en-US" dirty="0" smtClean="0"/>
              <a:t>an index</a:t>
            </a:r>
            <a:r>
              <a:rPr lang="en-US" dirty="0"/>
              <a:t>.  Assign </a:t>
            </a:r>
            <a:r>
              <a:rPr lang="en-US" b="1" dirty="0"/>
              <a:t>Indexes</a:t>
            </a:r>
            <a:r>
              <a:rPr lang="en-US" dirty="0"/>
              <a:t> to resources that essentially are indexes (i.e., in fixed </a:t>
            </a:r>
            <a:r>
              <a:rPr lang="en-US" dirty="0" smtClean="0"/>
              <a:t>field </a:t>
            </a:r>
            <a:r>
              <a:rPr lang="en-US" dirty="0"/>
              <a:t>you’ve coded Cont (Nature of Contents) with value “i” and you’ve </a:t>
            </a:r>
            <a:r>
              <a:rPr lang="en-US" dirty="0" smtClean="0"/>
              <a:t>used subdivision </a:t>
            </a:r>
            <a:r>
              <a:rPr lang="en-US" dirty="0"/>
              <a:t>$v Indexes in subjects</a:t>
            </a:r>
            <a:r>
              <a:rPr lang="en-US" dirty="0" smtClean="0"/>
              <a:t>).   </a:t>
            </a:r>
          </a:p>
        </p:txBody>
      </p:sp>
    </p:spTree>
    <p:extLst>
      <p:ext uri="{BB962C8B-B14F-4D97-AF65-F5344CB8AC3E}">
        <p14:creationId xmlns:p14="http://schemas.microsoft.com/office/powerpoint/2010/main" val="135964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several genre terms assigned</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smtClean="0"/>
              <a:t>100 1_  Grahame-Smith, Seth.</a:t>
            </a:r>
          </a:p>
          <a:p>
            <a:pPr marL="0" indent="0">
              <a:buNone/>
            </a:pPr>
            <a:r>
              <a:rPr lang="en-US" dirty="0" smtClean="0"/>
              <a:t>245 10  Pride and prejudice and zombies : $b the graphic novel / $c Jane 	   Austen and Seth Grahame-Smith ; adapted by Tony Lee ...</a:t>
            </a:r>
          </a:p>
          <a:p>
            <a:pPr marL="0" indent="0">
              <a:buNone/>
            </a:pPr>
            <a:r>
              <a:rPr lang="en-US" dirty="0" smtClean="0"/>
              <a:t>650 _0  </a:t>
            </a:r>
            <a:r>
              <a:rPr lang="en-US" i="1" dirty="0" smtClean="0"/>
              <a:t>[subject headings not shown]</a:t>
            </a:r>
            <a:endParaRPr lang="en-US" i="1" dirty="0"/>
          </a:p>
          <a:p>
            <a:pPr marL="0" indent="0">
              <a:buNone/>
            </a:pPr>
            <a:r>
              <a:rPr lang="en-US" dirty="0" smtClean="0">
                <a:solidFill>
                  <a:srgbClr val="FF0000"/>
                </a:solidFill>
              </a:rPr>
              <a:t>655 _7  Graphic </a:t>
            </a:r>
            <a:r>
              <a:rPr lang="en-US" dirty="0">
                <a:solidFill>
                  <a:srgbClr val="FF0000"/>
                </a:solidFill>
              </a:rPr>
              <a:t>novels. $2 </a:t>
            </a:r>
            <a:r>
              <a:rPr lang="en-US" dirty="0" err="1">
                <a:solidFill>
                  <a:srgbClr val="FF0000"/>
                </a:solidFill>
              </a:rPr>
              <a:t>lcgft</a:t>
            </a:r>
            <a:endParaRPr lang="en-US" dirty="0" smtClean="0">
              <a:solidFill>
                <a:srgbClr val="FF0000"/>
              </a:solidFill>
            </a:endParaRPr>
          </a:p>
          <a:p>
            <a:pPr marL="0" indent="0">
              <a:buNone/>
            </a:pPr>
            <a:r>
              <a:rPr lang="en-US" dirty="0" smtClean="0">
                <a:solidFill>
                  <a:srgbClr val="FF0000"/>
                </a:solidFill>
              </a:rPr>
              <a:t>655 _7  Parodies (</a:t>
            </a:r>
            <a:r>
              <a:rPr lang="en-US" dirty="0">
                <a:solidFill>
                  <a:srgbClr val="FF0000"/>
                </a:solidFill>
              </a:rPr>
              <a:t>Literature). $2 </a:t>
            </a:r>
            <a:r>
              <a:rPr lang="en-US" dirty="0" err="1">
                <a:solidFill>
                  <a:srgbClr val="FF0000"/>
                </a:solidFill>
              </a:rPr>
              <a:t>lcgft</a:t>
            </a:r>
            <a:endParaRPr lang="en-US" dirty="0" smtClean="0">
              <a:solidFill>
                <a:srgbClr val="FF0000"/>
              </a:solidFill>
            </a:endParaRPr>
          </a:p>
          <a:p>
            <a:pPr marL="0" indent="0">
              <a:buNone/>
            </a:pPr>
            <a:r>
              <a:rPr lang="en-US" dirty="0" smtClean="0">
                <a:solidFill>
                  <a:srgbClr val="FF0000"/>
                </a:solidFill>
              </a:rPr>
              <a:t>655 _7  Horror </a:t>
            </a:r>
            <a:r>
              <a:rPr lang="en-US" dirty="0">
                <a:solidFill>
                  <a:srgbClr val="FF0000"/>
                </a:solidFill>
              </a:rPr>
              <a:t>comics. $2 </a:t>
            </a:r>
            <a:r>
              <a:rPr lang="en-US" dirty="0" err="1">
                <a:solidFill>
                  <a:srgbClr val="FF0000"/>
                </a:solidFill>
              </a:rPr>
              <a:t>lcgft</a:t>
            </a:r>
            <a:endParaRPr lang="en-US" dirty="0">
              <a:solidFill>
                <a:srgbClr val="FF0000"/>
              </a:solidFill>
            </a:endParaRPr>
          </a:p>
          <a:p>
            <a:pPr marL="0" indent="0">
              <a:buNone/>
            </a:pPr>
            <a:r>
              <a:rPr lang="en-US" dirty="0" smtClean="0">
                <a:solidFill>
                  <a:srgbClr val="FF0000"/>
                </a:solidFill>
              </a:rPr>
              <a:t>655 _7  Humorous comics. $2 </a:t>
            </a:r>
            <a:r>
              <a:rPr lang="en-US" dirty="0" err="1" smtClean="0">
                <a:solidFill>
                  <a:srgbClr val="FF0000"/>
                </a:solidFill>
              </a:rPr>
              <a:t>lcgft</a:t>
            </a:r>
            <a:endParaRPr lang="en-US" dirty="0" smtClean="0">
              <a:solidFill>
                <a:srgbClr val="FF0000"/>
              </a:solidFill>
            </a:endParaRPr>
          </a:p>
          <a:p>
            <a:pPr marL="0" indent="0">
              <a:buNone/>
            </a:pPr>
            <a:r>
              <a:rPr lang="en-US" dirty="0">
                <a:solidFill>
                  <a:srgbClr val="FF0000"/>
                </a:solidFill>
              </a:rPr>
              <a:t>655 _7  </a:t>
            </a:r>
            <a:r>
              <a:rPr lang="en-US" dirty="0" smtClean="0">
                <a:solidFill>
                  <a:srgbClr val="FF0000"/>
                </a:solidFill>
              </a:rPr>
              <a:t>Adaptations. </a:t>
            </a:r>
            <a:r>
              <a:rPr lang="en-US" dirty="0">
                <a:solidFill>
                  <a:srgbClr val="FF0000"/>
                </a:solidFill>
              </a:rPr>
              <a:t>$2 </a:t>
            </a:r>
            <a:r>
              <a:rPr lang="en-US" dirty="0" err="1">
                <a:solidFill>
                  <a:srgbClr val="FF0000"/>
                </a:solidFill>
              </a:rPr>
              <a:t>lcgft</a:t>
            </a: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528054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Assigning Genre/Form Terms (J 110)</a:t>
            </a:r>
          </a:p>
        </p:txBody>
      </p:sp>
      <p:sp>
        <p:nvSpPr>
          <p:cNvPr id="3" name="Content Placeholder 2"/>
          <p:cNvSpPr>
            <a:spLocks noGrp="1"/>
          </p:cNvSpPr>
          <p:nvPr>
            <p:ph idx="1"/>
          </p:nvPr>
        </p:nvSpPr>
        <p:spPr/>
        <p:txBody>
          <a:bodyPr>
            <a:normAutofit/>
          </a:bodyPr>
          <a:lstStyle/>
          <a:p>
            <a:r>
              <a:rPr lang="en-US" u="sng" dirty="0" smtClean="0"/>
              <a:t>Two or three related terms</a:t>
            </a:r>
            <a:r>
              <a:rPr lang="en-US" dirty="0" smtClean="0"/>
              <a:t>: if a term exists that represents the two or three genres or forms displayed by a resource AND includes no other genres or forms within its scope, assign one term instead of two or three narrower terms.</a:t>
            </a:r>
          </a:p>
          <a:p>
            <a:r>
              <a:rPr lang="en-US" u="sng" dirty="0" smtClean="0"/>
              <a:t>Rule of three</a:t>
            </a:r>
            <a:r>
              <a:rPr lang="en-US" dirty="0" smtClean="0"/>
              <a:t>: if a genre/form includes in its scope more than three sub-genres or forms, but the resource being cataloged consists of only two or three of those, assign the appropriate two or three terms instead of the broader term.</a:t>
            </a:r>
          </a:p>
          <a:p>
            <a:endParaRPr lang="en-US" dirty="0"/>
          </a:p>
          <a:p>
            <a:r>
              <a:rPr lang="en-US" dirty="0" smtClean="0"/>
              <a:t>And yes, there is a </a:t>
            </a:r>
            <a:r>
              <a:rPr lang="en-US" u="sng" dirty="0" smtClean="0"/>
              <a:t>Rule of four</a:t>
            </a:r>
            <a:r>
              <a:rPr lang="en-US" dirty="0" smtClean="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26424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7158" y="278656"/>
            <a:ext cx="3657601" cy="2142479"/>
          </a:xfrm>
          <a:prstGeom prst="rect">
            <a:avLst/>
          </a:prstGeom>
          <a:ln>
            <a:solidFill>
              <a:schemeClr val="tx1"/>
            </a:solidFill>
          </a:ln>
        </p:spPr>
      </p:pic>
      <p:sp>
        <p:nvSpPr>
          <p:cNvPr id="3" name="TextBox 2"/>
          <p:cNvSpPr txBox="1"/>
          <p:nvPr/>
        </p:nvSpPr>
        <p:spPr>
          <a:xfrm>
            <a:off x="5131836" y="11067"/>
            <a:ext cx="6214187" cy="2677656"/>
          </a:xfrm>
          <a:prstGeom prst="rect">
            <a:avLst/>
          </a:prstGeom>
          <a:noFill/>
        </p:spPr>
        <p:txBody>
          <a:bodyPr wrap="square" rtlCol="0">
            <a:spAutoFit/>
          </a:bodyPr>
          <a:lstStyle/>
          <a:p>
            <a:endParaRPr lang="en-US" sz="2400" dirty="0" smtClean="0"/>
          </a:p>
          <a:p>
            <a:r>
              <a:rPr lang="en-US" sz="2400" dirty="0" smtClean="0"/>
              <a:t>Title</a:t>
            </a:r>
            <a:r>
              <a:rPr lang="en-US" sz="2400" dirty="0"/>
              <a:t>:    A collection of accumulative rhymes, </a:t>
            </a:r>
            <a:r>
              <a:rPr lang="en-US" sz="2400" dirty="0" smtClean="0"/>
              <a:t>   	alphabet </a:t>
            </a:r>
            <a:r>
              <a:rPr lang="en-US" sz="2400" dirty="0"/>
              <a:t>rhymes, and counting-out </a:t>
            </a:r>
            <a:r>
              <a:rPr lang="en-US" sz="2400" dirty="0" smtClean="0"/>
              <a:t>	rhymes.</a:t>
            </a:r>
          </a:p>
          <a:p>
            <a:endParaRPr lang="en-US" sz="2400" dirty="0"/>
          </a:p>
          <a:p>
            <a:r>
              <a:rPr lang="en-US" sz="2400" dirty="0" smtClean="0"/>
              <a:t>Term:   Nursery rhymes.</a:t>
            </a:r>
            <a:endParaRPr lang="en-US" sz="2400" dirty="0"/>
          </a:p>
          <a:p>
            <a:endParaRPr lang="en-US" sz="2400" dirty="0"/>
          </a:p>
        </p:txBody>
      </p:sp>
      <p:pic>
        <p:nvPicPr>
          <p:cNvPr id="4" name="Picture 3"/>
          <p:cNvPicPr>
            <a:picLocks noChangeAspect="1"/>
          </p:cNvPicPr>
          <p:nvPr/>
        </p:nvPicPr>
        <p:blipFill>
          <a:blip r:embed="rId4"/>
          <a:stretch>
            <a:fillRect/>
          </a:stretch>
        </p:blipFill>
        <p:spPr>
          <a:xfrm>
            <a:off x="1388123" y="2552700"/>
            <a:ext cx="3257550" cy="4305300"/>
          </a:xfrm>
          <a:prstGeom prst="rect">
            <a:avLst/>
          </a:prstGeom>
          <a:ln>
            <a:solidFill>
              <a:schemeClr val="tx1"/>
            </a:solidFill>
          </a:ln>
        </p:spPr>
      </p:pic>
      <p:sp>
        <p:nvSpPr>
          <p:cNvPr id="5" name="TextBox 4"/>
          <p:cNvSpPr txBox="1"/>
          <p:nvPr/>
        </p:nvSpPr>
        <p:spPr>
          <a:xfrm>
            <a:off x="5337108" y="3366522"/>
            <a:ext cx="6494108" cy="2308324"/>
          </a:xfrm>
          <a:prstGeom prst="rect">
            <a:avLst/>
          </a:prstGeom>
          <a:noFill/>
        </p:spPr>
        <p:txBody>
          <a:bodyPr wrap="square" rtlCol="0">
            <a:spAutoFit/>
          </a:bodyPr>
          <a:lstStyle/>
          <a:p>
            <a:r>
              <a:rPr lang="en-US" sz="2400" dirty="0" smtClean="0"/>
              <a:t>Title:   Time machine : the history of Canadian 60’s     	garage, punk, and surf,  1985-95.</a:t>
            </a:r>
          </a:p>
          <a:p>
            <a:endParaRPr lang="en-US" sz="2400" dirty="0"/>
          </a:p>
          <a:p>
            <a:r>
              <a:rPr lang="en-US" sz="2400" dirty="0" smtClean="0"/>
              <a:t>Terms:  Garage rock music.</a:t>
            </a:r>
          </a:p>
          <a:p>
            <a:r>
              <a:rPr lang="en-US" sz="2400" dirty="0"/>
              <a:t> </a:t>
            </a:r>
            <a:r>
              <a:rPr lang="en-US" sz="2400" dirty="0" smtClean="0"/>
              <a:t>             Punk rock music.</a:t>
            </a:r>
          </a:p>
          <a:p>
            <a:r>
              <a:rPr lang="en-US" sz="2400" dirty="0"/>
              <a:t> </a:t>
            </a:r>
            <a:r>
              <a:rPr lang="en-US" sz="2400" dirty="0" smtClean="0"/>
              <a:t>             Surf music.</a:t>
            </a:r>
            <a:endParaRPr lang="en-US" sz="2400" dirty="0"/>
          </a:p>
        </p:txBody>
      </p:sp>
    </p:spTree>
    <p:extLst>
      <p:ext uri="{BB962C8B-B14F-4D97-AF65-F5344CB8AC3E}">
        <p14:creationId xmlns:p14="http://schemas.microsoft.com/office/powerpoint/2010/main" val="36658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Genre/form in LCSH</a:t>
            </a:r>
            <a:endParaRPr lang="en-US" dirty="0"/>
          </a:p>
        </p:txBody>
      </p:sp>
      <p:sp>
        <p:nvSpPr>
          <p:cNvPr id="3" name="Content Placeholder 2"/>
          <p:cNvSpPr>
            <a:spLocks noGrp="1"/>
          </p:cNvSpPr>
          <p:nvPr>
            <p:ph idx="1"/>
          </p:nvPr>
        </p:nvSpPr>
        <p:spPr>
          <a:xfrm>
            <a:off x="838200" y="1574901"/>
            <a:ext cx="10515600" cy="4601309"/>
          </a:xfrm>
        </p:spPr>
        <p:txBody>
          <a:bodyPr>
            <a:normAutofit/>
          </a:bodyPr>
          <a:lstStyle/>
          <a:p>
            <a:r>
              <a:rPr lang="en-US" dirty="0" smtClean="0"/>
              <a:t>Mix with topic in main headings</a:t>
            </a:r>
          </a:p>
          <a:p>
            <a:pPr lvl="1"/>
            <a:r>
              <a:rPr lang="en-US" dirty="0" smtClean="0"/>
              <a:t>Literature</a:t>
            </a:r>
          </a:p>
          <a:p>
            <a:pPr lvl="2"/>
            <a:r>
              <a:rPr lang="en-US" b="1" dirty="0" smtClean="0"/>
              <a:t>Chick lit</a:t>
            </a:r>
            <a:r>
              <a:rPr lang="en-US" dirty="0" smtClean="0"/>
              <a:t>, </a:t>
            </a:r>
            <a:r>
              <a:rPr lang="en-US" b="1" dirty="0" smtClean="0"/>
              <a:t>Experimental fiction</a:t>
            </a:r>
            <a:r>
              <a:rPr lang="en-US" dirty="0" smtClean="0"/>
              <a:t>, </a:t>
            </a:r>
            <a:r>
              <a:rPr lang="en-US" b="1" dirty="0" smtClean="0"/>
              <a:t>Western stories</a:t>
            </a:r>
            <a:r>
              <a:rPr lang="en-US" dirty="0" smtClean="0"/>
              <a:t>, </a:t>
            </a:r>
            <a:r>
              <a:rPr lang="en-US" b="1" dirty="0" smtClean="0"/>
              <a:t>American poetry</a:t>
            </a:r>
          </a:p>
          <a:p>
            <a:pPr lvl="2"/>
            <a:r>
              <a:rPr lang="en-US" dirty="0" smtClean="0"/>
              <a:t>Assigned as subject heading to collections of literary texts (not individual works)</a:t>
            </a:r>
          </a:p>
          <a:p>
            <a:pPr lvl="1"/>
            <a:r>
              <a:rPr lang="en-US" dirty="0" smtClean="0"/>
              <a:t>Music</a:t>
            </a:r>
          </a:p>
          <a:p>
            <a:pPr lvl="2"/>
            <a:r>
              <a:rPr lang="en-US" dirty="0" smtClean="0"/>
              <a:t>Headings for musical forms, types, styles established in the plural: </a:t>
            </a:r>
          </a:p>
          <a:p>
            <a:pPr lvl="3"/>
            <a:r>
              <a:rPr lang="en-US" b="1" dirty="0" smtClean="0"/>
              <a:t>Fanfares</a:t>
            </a:r>
            <a:r>
              <a:rPr lang="en-US" dirty="0" smtClean="0"/>
              <a:t>, </a:t>
            </a:r>
            <a:r>
              <a:rPr lang="en-US" b="1" dirty="0" smtClean="0"/>
              <a:t>Piano quartets</a:t>
            </a:r>
            <a:r>
              <a:rPr lang="en-US" dirty="0" smtClean="0"/>
              <a:t>, </a:t>
            </a:r>
            <a:r>
              <a:rPr lang="en-US" b="1" dirty="0" smtClean="0"/>
              <a:t>Symphonies</a:t>
            </a:r>
            <a:r>
              <a:rPr lang="en-US" dirty="0" smtClean="0"/>
              <a:t>, </a:t>
            </a:r>
            <a:r>
              <a:rPr lang="en-US" b="1" dirty="0" smtClean="0"/>
              <a:t>Operas</a:t>
            </a:r>
          </a:p>
          <a:p>
            <a:pPr lvl="1"/>
            <a:r>
              <a:rPr lang="en-US" dirty="0" smtClean="0"/>
              <a:t>Subdivision  </a:t>
            </a:r>
            <a:r>
              <a:rPr lang="en-US" b="1" dirty="0" smtClean="0"/>
              <a:t>$x History and criticism </a:t>
            </a:r>
            <a:r>
              <a:rPr lang="en-US" dirty="0" smtClean="0"/>
              <a:t>added when a work is </a:t>
            </a:r>
            <a:r>
              <a:rPr lang="en-US" i="1" dirty="0" smtClean="0"/>
              <a:t>about</a:t>
            </a:r>
            <a:r>
              <a:rPr lang="en-US" dirty="0" smtClean="0"/>
              <a:t> the form</a:t>
            </a:r>
          </a:p>
          <a:p>
            <a:pPr lvl="2"/>
            <a:r>
              <a:rPr lang="en-US" dirty="0" smtClean="0"/>
              <a:t>With some exceptional practices in music (singular term for works </a:t>
            </a:r>
            <a:r>
              <a:rPr lang="en-US" i="1" dirty="0" smtClean="0"/>
              <a:t>about</a:t>
            </a:r>
            <a:r>
              <a:rPr lang="en-US" dirty="0" smtClean="0"/>
              <a:t> the form)</a:t>
            </a:r>
            <a:endParaRPr lang="en-US" dirty="0"/>
          </a:p>
          <a:p>
            <a:endParaRPr lang="en-US" sz="1100" dirty="0" smtClean="0"/>
          </a:p>
          <a:p>
            <a:r>
              <a:rPr lang="en-US" dirty="0" smtClean="0"/>
              <a:t>Form often brought out in 6XX $v</a:t>
            </a:r>
          </a:p>
          <a:p>
            <a:pPr lvl="1"/>
            <a:r>
              <a:rPr lang="en-US" dirty="0" smtClean="0"/>
              <a:t>E.g., </a:t>
            </a:r>
            <a:r>
              <a:rPr lang="en-US" b="1" dirty="0" smtClean="0"/>
              <a:t>$v Fiction</a:t>
            </a:r>
            <a:r>
              <a:rPr lang="en-US" dirty="0" smtClean="0"/>
              <a:t>, $</a:t>
            </a:r>
            <a:r>
              <a:rPr lang="en-US" b="1" dirty="0" smtClean="0"/>
              <a:t>v Drama</a:t>
            </a:r>
            <a:r>
              <a:rPr lang="en-US" dirty="0" smtClean="0"/>
              <a:t>,</a:t>
            </a:r>
            <a:endParaRPr lang="en-US" dirty="0"/>
          </a:p>
          <a:p>
            <a:endParaRPr lang="en-US" dirty="0" smtClean="0"/>
          </a:p>
        </p:txBody>
      </p:sp>
    </p:spTree>
    <p:extLst>
      <p:ext uri="{BB962C8B-B14F-4D97-AF65-F5344CB8AC3E}">
        <p14:creationId xmlns:p14="http://schemas.microsoft.com/office/powerpoint/2010/main" val="3379732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Assigning Genre/Form Terms (J 110)</a:t>
            </a:r>
          </a:p>
        </p:txBody>
      </p:sp>
      <p:sp>
        <p:nvSpPr>
          <p:cNvPr id="3" name="Content Placeholder 2"/>
          <p:cNvSpPr>
            <a:spLocks noGrp="1"/>
          </p:cNvSpPr>
          <p:nvPr>
            <p:ph idx="1"/>
          </p:nvPr>
        </p:nvSpPr>
        <p:spPr/>
        <p:txBody>
          <a:bodyPr/>
          <a:lstStyle/>
          <a:p>
            <a:pPr marL="0" indent="0">
              <a:buNone/>
            </a:pPr>
            <a:r>
              <a:rPr lang="en-US" dirty="0" smtClean="0"/>
              <a:t>Rule of four:</a:t>
            </a:r>
          </a:p>
          <a:p>
            <a:r>
              <a:rPr lang="en-US" dirty="0" smtClean="0"/>
              <a:t>In certain circumstances, it may be preferable to assign terms for four sub-genres or forms of a broad term. If a term covers a broad range and each sub-genre or form comprises only a small portion of that whole range, assign the four sub-genres or forms.</a:t>
            </a:r>
          </a:p>
          <a:p>
            <a:r>
              <a:rPr lang="en-US" dirty="0" smtClean="0"/>
              <a:t>Example: a poetry anthology that consists of haiku, </a:t>
            </a:r>
            <a:r>
              <a:rPr lang="en-US" dirty="0" err="1" smtClean="0"/>
              <a:t>senryu</a:t>
            </a:r>
            <a:r>
              <a:rPr lang="en-US" dirty="0" smtClean="0"/>
              <a:t>, </a:t>
            </a:r>
            <a:r>
              <a:rPr lang="en-US" dirty="0" err="1" smtClean="0"/>
              <a:t>tanka</a:t>
            </a:r>
            <a:r>
              <a:rPr lang="en-US" dirty="0" smtClean="0"/>
              <a:t>, and </a:t>
            </a:r>
            <a:r>
              <a:rPr lang="en-US" dirty="0" err="1" smtClean="0"/>
              <a:t>kyōka</a:t>
            </a:r>
            <a:r>
              <a:rPr lang="en-US" dirty="0" smtClean="0"/>
              <a:t> may be assigned terms for those four genres instead of the broad term </a:t>
            </a:r>
            <a:r>
              <a:rPr lang="en-US" b="1" dirty="0" smtClean="0"/>
              <a:t>Poetry</a:t>
            </a:r>
            <a:r>
              <a:rPr lang="en-US" dirty="0" smtClean="0"/>
              <a:t>.</a:t>
            </a:r>
          </a:p>
          <a:p>
            <a:r>
              <a:rPr lang="en-US" dirty="0" smtClean="0"/>
              <a:t>LC practice: do not exceed four sub-genres or forms under any circumstances.</a:t>
            </a:r>
          </a:p>
        </p:txBody>
      </p:sp>
    </p:spTree>
    <p:extLst>
      <p:ext uri="{BB962C8B-B14F-4D97-AF65-F5344CB8AC3E}">
        <p14:creationId xmlns:p14="http://schemas.microsoft.com/office/powerpoint/2010/main" val="3442266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7212" y="415406"/>
            <a:ext cx="3762375" cy="5467350"/>
          </a:xfrm>
          <a:prstGeom prst="rect">
            <a:avLst/>
          </a:prstGeom>
        </p:spPr>
      </p:pic>
      <p:pic>
        <p:nvPicPr>
          <p:cNvPr id="3" name="Picture 2"/>
          <p:cNvPicPr>
            <a:picLocks noChangeAspect="1"/>
          </p:cNvPicPr>
          <p:nvPr/>
        </p:nvPicPr>
        <p:blipFill>
          <a:blip r:embed="rId4"/>
          <a:stretch>
            <a:fillRect/>
          </a:stretch>
        </p:blipFill>
        <p:spPr>
          <a:xfrm>
            <a:off x="3734383" y="139959"/>
            <a:ext cx="2990850" cy="6400800"/>
          </a:xfrm>
          <a:prstGeom prst="rect">
            <a:avLst/>
          </a:prstGeom>
        </p:spPr>
      </p:pic>
      <p:pic>
        <p:nvPicPr>
          <p:cNvPr id="4" name="Picture 3"/>
          <p:cNvPicPr>
            <a:picLocks noChangeAspect="1"/>
          </p:cNvPicPr>
          <p:nvPr/>
        </p:nvPicPr>
        <p:blipFill>
          <a:blip r:embed="rId5"/>
          <a:stretch>
            <a:fillRect/>
          </a:stretch>
        </p:blipFill>
        <p:spPr>
          <a:xfrm>
            <a:off x="6725233" y="139959"/>
            <a:ext cx="3257550" cy="6191250"/>
          </a:xfrm>
          <a:prstGeom prst="rect">
            <a:avLst/>
          </a:prstGeom>
        </p:spPr>
      </p:pic>
      <p:pic>
        <p:nvPicPr>
          <p:cNvPr id="5" name="Picture 4"/>
          <p:cNvPicPr>
            <a:picLocks noChangeAspect="1"/>
          </p:cNvPicPr>
          <p:nvPr/>
        </p:nvPicPr>
        <p:blipFill>
          <a:blip r:embed="rId6"/>
          <a:stretch>
            <a:fillRect/>
          </a:stretch>
        </p:blipFill>
        <p:spPr>
          <a:xfrm>
            <a:off x="9403508" y="415406"/>
            <a:ext cx="2305050" cy="4533900"/>
          </a:xfrm>
          <a:prstGeom prst="rect">
            <a:avLst/>
          </a:prstGeom>
        </p:spPr>
      </p:pic>
    </p:spTree>
    <p:extLst>
      <p:ext uri="{BB962C8B-B14F-4D97-AF65-F5344CB8AC3E}">
        <p14:creationId xmlns:p14="http://schemas.microsoft.com/office/powerpoint/2010/main" val="4206867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5512" y="1115395"/>
            <a:ext cx="11899640" cy="2206245"/>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155512" y="4321921"/>
            <a:ext cx="11899640" cy="2034227"/>
          </a:xfrm>
          <a:prstGeom prst="rect">
            <a:avLst/>
          </a:prstGeom>
          <a:ln>
            <a:solidFill>
              <a:schemeClr val="tx1"/>
            </a:solidFill>
          </a:ln>
        </p:spPr>
      </p:pic>
      <p:sp>
        <p:nvSpPr>
          <p:cNvPr id="4" name="TextBox 3"/>
          <p:cNvSpPr txBox="1"/>
          <p:nvPr/>
        </p:nvSpPr>
        <p:spPr>
          <a:xfrm>
            <a:off x="391886" y="322867"/>
            <a:ext cx="7016620" cy="584775"/>
          </a:xfrm>
          <a:prstGeom prst="rect">
            <a:avLst/>
          </a:prstGeom>
          <a:noFill/>
        </p:spPr>
        <p:txBody>
          <a:bodyPr wrap="square" rtlCol="0">
            <a:spAutoFit/>
          </a:bodyPr>
          <a:lstStyle/>
          <a:p>
            <a:r>
              <a:rPr lang="en-US" sz="3200" dirty="0" smtClean="0"/>
              <a:t>Scope notes can be very helpful!</a:t>
            </a:r>
            <a:endParaRPr lang="en-US" sz="3200" dirty="0"/>
          </a:p>
        </p:txBody>
      </p:sp>
      <p:sp>
        <p:nvSpPr>
          <p:cNvPr id="5" name="TextBox 4"/>
          <p:cNvSpPr txBox="1"/>
          <p:nvPr/>
        </p:nvSpPr>
        <p:spPr>
          <a:xfrm>
            <a:off x="3191069" y="3601616"/>
            <a:ext cx="2220686" cy="523220"/>
          </a:xfrm>
          <a:prstGeom prst="rect">
            <a:avLst/>
          </a:prstGeom>
          <a:noFill/>
        </p:spPr>
        <p:txBody>
          <a:bodyPr wrap="square" rtlCol="0">
            <a:spAutoFit/>
          </a:bodyPr>
          <a:lstStyle/>
          <a:p>
            <a:r>
              <a:rPr lang="en-US" sz="2800" dirty="0" smtClean="0"/>
              <a:t>VS.</a:t>
            </a:r>
            <a:endParaRPr lang="en-US" sz="2800" dirty="0"/>
          </a:p>
        </p:txBody>
      </p:sp>
    </p:spTree>
    <p:extLst>
      <p:ext uri="{BB962C8B-B14F-4D97-AF65-F5344CB8AC3E}">
        <p14:creationId xmlns:p14="http://schemas.microsoft.com/office/powerpoint/2010/main" val="26379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smtClean="0"/>
              <a:t>Examples</a:t>
            </a:r>
            <a:endParaRPr lang="en-US" sz="3600" dirty="0"/>
          </a:p>
        </p:txBody>
      </p:sp>
      <p:sp>
        <p:nvSpPr>
          <p:cNvPr id="3" name="Content Placeholder 2"/>
          <p:cNvSpPr>
            <a:spLocks noGrp="1"/>
          </p:cNvSpPr>
          <p:nvPr>
            <p:ph idx="1"/>
          </p:nvPr>
        </p:nvSpPr>
        <p:spPr>
          <a:xfrm>
            <a:off x="838200" y="1306286"/>
            <a:ext cx="10515600" cy="4870677"/>
          </a:xfrm>
        </p:spPr>
        <p:txBody>
          <a:bodyPr/>
          <a:lstStyle/>
          <a:p>
            <a:pPr marL="0" indent="0">
              <a:buNone/>
            </a:pPr>
            <a:r>
              <a:rPr lang="en-US" dirty="0" smtClean="0"/>
              <a:t>100 1_  Tuck, Lily, $d 1938- $e author.</a:t>
            </a:r>
          </a:p>
          <a:p>
            <a:pPr marL="514350" indent="-514350">
              <a:buAutoNum type="arabicPlain" startAt="245"/>
            </a:pPr>
            <a:r>
              <a:rPr lang="en-US" dirty="0" smtClean="0"/>
              <a:t> 14  The double life of Liliane : $b a novel / $c Lily Tuck.</a:t>
            </a:r>
          </a:p>
          <a:p>
            <a:pPr marL="514350" indent="-514350">
              <a:buAutoNum type="arabicPlain" startAt="520"/>
            </a:pPr>
            <a:r>
              <a:rPr lang="en-US" dirty="0" smtClean="0"/>
              <a:t>  	   “As the child of a German movie producer father who lives in 	   	    Italy and a beautiful, artistically talented mother who resides 	    in New York, Liliane’s life is divided between those two very 	  	    different worlds  … An intimate and poignant coming-of-age 	  	    portrait of the writer as a young woman.”—From book jacket.</a:t>
            </a:r>
          </a:p>
          <a:p>
            <a:pPr marL="0" indent="0">
              <a:buNone/>
            </a:pPr>
            <a:r>
              <a:rPr lang="en-US" dirty="0" smtClean="0">
                <a:solidFill>
                  <a:srgbClr val="FF0000"/>
                </a:solidFill>
              </a:rPr>
              <a:t>655  _7  Autobiographical fiction.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a:t>
            </a:r>
            <a:r>
              <a:rPr lang="en-US" dirty="0">
                <a:solidFill>
                  <a:srgbClr val="FF0000"/>
                </a:solidFill>
              </a:rPr>
              <a:t>_7   </a:t>
            </a:r>
            <a:r>
              <a:rPr lang="en-US" dirty="0" smtClean="0">
                <a:solidFill>
                  <a:srgbClr val="FF0000"/>
                </a:solidFill>
              </a:rPr>
              <a:t>Domestic fiction</a:t>
            </a:r>
            <a:r>
              <a:rPr lang="en-US" dirty="0">
                <a:solidFill>
                  <a:srgbClr val="FF0000"/>
                </a:solidFill>
              </a:rPr>
              <a:t>. $2 </a:t>
            </a:r>
            <a:r>
              <a:rPr lang="en-US" dirty="0" err="1">
                <a:solidFill>
                  <a:srgbClr val="FF0000"/>
                </a:solidFill>
              </a:rPr>
              <a:t>lcgft</a:t>
            </a:r>
            <a:endParaRPr lang="en-US" dirty="0" smtClean="0">
              <a:solidFill>
                <a:srgbClr val="FF0000"/>
              </a:solidFill>
            </a:endParaRPr>
          </a:p>
          <a:p>
            <a:pPr marL="0" indent="0">
              <a:buNone/>
            </a:pPr>
            <a:r>
              <a:rPr lang="en-US" dirty="0" smtClean="0">
                <a:solidFill>
                  <a:srgbClr val="FF0000"/>
                </a:solidFill>
              </a:rPr>
              <a:t>655 </a:t>
            </a:r>
            <a:r>
              <a:rPr lang="en-US" dirty="0">
                <a:solidFill>
                  <a:srgbClr val="FF0000"/>
                </a:solidFill>
              </a:rPr>
              <a:t>_7   </a:t>
            </a:r>
            <a:r>
              <a:rPr lang="en-US" dirty="0" err="1" smtClean="0">
                <a:solidFill>
                  <a:srgbClr val="FF0000"/>
                </a:solidFill>
              </a:rPr>
              <a:t>Bildungsromans</a:t>
            </a:r>
            <a:r>
              <a:rPr lang="en-US" dirty="0" smtClean="0">
                <a:solidFill>
                  <a:srgbClr val="FF0000"/>
                </a:solidFill>
              </a:rPr>
              <a:t>. </a:t>
            </a:r>
            <a:r>
              <a:rPr lang="en-US" dirty="0">
                <a:solidFill>
                  <a:srgbClr val="FF0000"/>
                </a:solidFill>
              </a:rPr>
              <a:t>$2 </a:t>
            </a:r>
            <a:r>
              <a:rPr lang="en-US" dirty="0" err="1">
                <a:solidFill>
                  <a:srgbClr val="FF0000"/>
                </a:solidFill>
              </a:rPr>
              <a:t>lcgft</a:t>
            </a:r>
            <a:endParaRPr lang="en-US" dirty="0" smtClean="0">
              <a:solidFill>
                <a:srgbClr val="FF0000"/>
              </a:solidFill>
            </a:endParaRPr>
          </a:p>
        </p:txBody>
      </p:sp>
    </p:spTree>
    <p:extLst>
      <p:ext uri="{BB962C8B-B14F-4D97-AF65-F5344CB8AC3E}">
        <p14:creationId xmlns:p14="http://schemas.microsoft.com/office/powerpoint/2010/main" val="1959768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smtClean="0"/>
              <a:t>Examples</a:t>
            </a:r>
            <a:endParaRPr lang="en-US" sz="3600" dirty="0"/>
          </a:p>
        </p:txBody>
      </p:sp>
      <p:sp>
        <p:nvSpPr>
          <p:cNvPr id="3" name="Content Placeholder 2"/>
          <p:cNvSpPr>
            <a:spLocks noGrp="1"/>
          </p:cNvSpPr>
          <p:nvPr>
            <p:ph idx="1"/>
          </p:nvPr>
        </p:nvSpPr>
        <p:spPr>
          <a:xfrm>
            <a:off x="838200" y="1306286"/>
            <a:ext cx="10515600" cy="4870677"/>
          </a:xfrm>
        </p:spPr>
        <p:txBody>
          <a:bodyPr/>
          <a:lstStyle/>
          <a:p>
            <a:pPr marL="0" indent="0">
              <a:buNone/>
            </a:pPr>
            <a:r>
              <a:rPr lang="en-US" dirty="0" smtClean="0"/>
              <a:t>100 1_  Kirk, James T., $d 2233-2371, $e author.</a:t>
            </a:r>
          </a:p>
          <a:p>
            <a:pPr marL="514350" indent="-514350">
              <a:buAutoNum type="arabicPlain" startAt="245"/>
            </a:pPr>
            <a:r>
              <a:rPr lang="en-US" dirty="0" smtClean="0"/>
              <a:t> 14  The autobiography of James T. Kirk : $b the story of Starfleet’s 	   greatest captain / $c by James T. Kirk ; edited by David A. 	  	   Goodman.</a:t>
            </a:r>
          </a:p>
          <a:p>
            <a:pPr marL="514350" indent="-514350">
              <a:buAutoNum type="arabicPlain" startAt="520"/>
            </a:pPr>
            <a:r>
              <a:rPr lang="en-US" dirty="0" smtClean="0"/>
              <a:t>  	   Chronicles the greatest Starfleet captain’s life in his own words. 	    …Kirk’s singular voice rings through the text, giving insight into 	   his convictions, his bravery, and his commitment to the life—in 	   all forms—throughout this Galaxy and beyond.</a:t>
            </a:r>
          </a:p>
          <a:p>
            <a:pPr marL="0" indent="0">
              <a:buNone/>
            </a:pPr>
            <a:r>
              <a:rPr lang="en-US" dirty="0" smtClean="0">
                <a:solidFill>
                  <a:srgbClr val="FF0000"/>
                </a:solidFill>
              </a:rPr>
              <a:t>655  _7  Science fiction.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a:t>
            </a:r>
            <a:r>
              <a:rPr lang="en-US" dirty="0">
                <a:solidFill>
                  <a:srgbClr val="FF0000"/>
                </a:solidFill>
              </a:rPr>
              <a:t>_7   </a:t>
            </a:r>
            <a:r>
              <a:rPr lang="en-US" dirty="0" smtClean="0">
                <a:solidFill>
                  <a:srgbClr val="FF0000"/>
                </a:solidFill>
              </a:rPr>
              <a:t>Fictional autobiographies. </a:t>
            </a:r>
            <a:r>
              <a:rPr lang="en-US" dirty="0">
                <a:solidFill>
                  <a:srgbClr val="FF0000"/>
                </a:solidFill>
              </a:rPr>
              <a:t>$2 </a:t>
            </a:r>
            <a:r>
              <a:rPr lang="en-US" dirty="0" err="1" smtClean="0">
                <a:solidFill>
                  <a:srgbClr val="FF0000"/>
                </a:solidFill>
              </a:rPr>
              <a:t>lcgft</a:t>
            </a:r>
            <a:endParaRPr lang="en-US" dirty="0" smtClean="0">
              <a:solidFill>
                <a:srgbClr val="FF0000"/>
              </a:solidFill>
            </a:endParaRPr>
          </a:p>
        </p:txBody>
      </p:sp>
    </p:spTree>
    <p:extLst>
      <p:ext uri="{BB962C8B-B14F-4D97-AF65-F5344CB8AC3E}">
        <p14:creationId xmlns:p14="http://schemas.microsoft.com/office/powerpoint/2010/main" val="3096739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Policies for Literature (J 235)</a:t>
            </a:r>
            <a:endParaRPr lang="en-US" dirty="0"/>
          </a:p>
        </p:txBody>
      </p:sp>
      <p:sp>
        <p:nvSpPr>
          <p:cNvPr id="3" name="Content Placeholder 2"/>
          <p:cNvSpPr>
            <a:spLocks noGrp="1"/>
          </p:cNvSpPr>
          <p:nvPr>
            <p:ph idx="1"/>
          </p:nvPr>
        </p:nvSpPr>
        <p:spPr/>
        <p:txBody>
          <a:bodyPr/>
          <a:lstStyle/>
          <a:p>
            <a:pPr marL="0" indent="0">
              <a:buNone/>
            </a:pPr>
            <a:r>
              <a:rPr lang="en-US" sz="3200" b="1" dirty="0" smtClean="0"/>
              <a:t>Fiction</a:t>
            </a:r>
          </a:p>
          <a:p>
            <a:r>
              <a:rPr lang="en-US" dirty="0" smtClean="0"/>
              <a:t>In addition to terms assigned according to J 110, assign a term that indicates the length of the resource when it is readily apparent (e.g., Novels; Novellas; Short stories; Flash fiction). Example:</a:t>
            </a:r>
          </a:p>
          <a:p>
            <a:pPr lvl="1"/>
            <a:endParaRPr lang="en-US" dirty="0"/>
          </a:p>
          <a:p>
            <a:pPr marL="0" indent="0">
              <a:buNone/>
            </a:pPr>
            <a:r>
              <a:rPr lang="en-US" i="1" dirty="0" smtClean="0"/>
              <a:t>Title:</a:t>
            </a:r>
            <a:r>
              <a:rPr lang="en-US" dirty="0" smtClean="0"/>
              <a:t> 	   The secret of the old clock / Carolyn Keene.</a:t>
            </a:r>
          </a:p>
          <a:p>
            <a:pPr marL="0" indent="0">
              <a:buNone/>
            </a:pPr>
            <a:r>
              <a:rPr lang="en-US" i="1" dirty="0" smtClean="0"/>
              <a:t>Terms</a:t>
            </a:r>
            <a:r>
              <a:rPr lang="en-US" dirty="0" smtClean="0"/>
              <a:t>:   Detective and mystery fiction.</a:t>
            </a:r>
          </a:p>
          <a:p>
            <a:pPr marL="0" indent="0">
              <a:buNone/>
            </a:pPr>
            <a:r>
              <a:rPr lang="en-US" dirty="0"/>
              <a:t>	</a:t>
            </a:r>
            <a:r>
              <a:rPr lang="en-US" dirty="0" smtClean="0"/>
              <a:t>    Novels.</a:t>
            </a:r>
            <a:endParaRPr lang="en-US" dirty="0"/>
          </a:p>
        </p:txBody>
      </p:sp>
    </p:spTree>
    <p:extLst>
      <p:ext uri="{BB962C8B-B14F-4D97-AF65-F5344CB8AC3E}">
        <p14:creationId xmlns:p14="http://schemas.microsoft.com/office/powerpoint/2010/main" val="2241501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174"/>
            <a:ext cx="10515600" cy="1325563"/>
          </a:xfrm>
        </p:spPr>
        <p:txBody>
          <a:bodyPr>
            <a:normAutofit/>
          </a:bodyPr>
          <a:lstStyle/>
          <a:p>
            <a:r>
              <a:rPr lang="en-US" sz="3600" dirty="0"/>
              <a:t>Draft Policies for Literature (J 235)</a:t>
            </a:r>
          </a:p>
        </p:txBody>
      </p:sp>
      <p:sp>
        <p:nvSpPr>
          <p:cNvPr id="3" name="Content Placeholder 2"/>
          <p:cNvSpPr>
            <a:spLocks noGrp="1"/>
          </p:cNvSpPr>
          <p:nvPr>
            <p:ph idx="1"/>
          </p:nvPr>
        </p:nvSpPr>
        <p:spPr>
          <a:xfrm>
            <a:off x="838200" y="1362269"/>
            <a:ext cx="10515600" cy="5057192"/>
          </a:xfrm>
        </p:spPr>
        <p:txBody>
          <a:bodyPr>
            <a:normAutofit/>
          </a:bodyPr>
          <a:lstStyle/>
          <a:p>
            <a:pPr marL="0" indent="0">
              <a:buNone/>
            </a:pPr>
            <a:r>
              <a:rPr lang="en-US" b="1" dirty="0" smtClean="0"/>
              <a:t>Poetry</a:t>
            </a:r>
          </a:p>
          <a:p>
            <a:r>
              <a:rPr lang="en-US" sz="2600" dirty="0" smtClean="0"/>
              <a:t>The general guideline to assign genre/form terms only as they come readily to mind after a superficial review is particularly important for poetry. Rely chiefly on the title, introduction, cover information, etc., to determine whether the poetry is of a specific genre or form. If not, assign the term </a:t>
            </a:r>
            <a:r>
              <a:rPr lang="en-US" sz="2600" b="1" dirty="0" smtClean="0"/>
              <a:t>Poetry</a:t>
            </a:r>
            <a:r>
              <a:rPr lang="en-US" sz="2600" dirty="0" smtClean="0"/>
              <a:t>.</a:t>
            </a:r>
          </a:p>
          <a:p>
            <a:endParaRPr lang="en-US" sz="900" dirty="0" smtClean="0"/>
          </a:p>
          <a:p>
            <a:pPr marL="0" indent="0">
              <a:buNone/>
            </a:pPr>
            <a:r>
              <a:rPr lang="en-US" sz="2400" i="1" dirty="0" smtClean="0"/>
              <a:t>Title:</a:t>
            </a:r>
            <a:r>
              <a:rPr lang="en-US" sz="2400" dirty="0" smtClean="0"/>
              <a:t>	   For you with love / compiled by Kay Anne Carson.</a:t>
            </a:r>
          </a:p>
          <a:p>
            <a:pPr marL="0" indent="0">
              <a:buNone/>
            </a:pPr>
            <a:r>
              <a:rPr lang="en-US" sz="2400" i="1" dirty="0" smtClean="0"/>
              <a:t>Term:</a:t>
            </a:r>
            <a:r>
              <a:rPr lang="en-US" sz="2400" dirty="0" smtClean="0"/>
              <a:t>      Love poetry.</a:t>
            </a:r>
          </a:p>
          <a:p>
            <a:pPr marL="0" indent="0">
              <a:buNone/>
            </a:pPr>
            <a:endParaRPr lang="en-US" sz="2400" dirty="0" smtClean="0"/>
          </a:p>
          <a:p>
            <a:pPr marL="0" indent="0">
              <a:buNone/>
            </a:pPr>
            <a:r>
              <a:rPr lang="en-US" sz="2400" i="1" dirty="0" smtClean="0"/>
              <a:t>Title</a:t>
            </a:r>
            <a:r>
              <a:rPr lang="en-US" sz="2400" dirty="0" smtClean="0"/>
              <a:t>:	   Half of the world in light : new and selected poems / Juan Felipe Herrera.</a:t>
            </a:r>
          </a:p>
          <a:p>
            <a:pPr marL="0" indent="0">
              <a:buNone/>
            </a:pPr>
            <a:r>
              <a:rPr lang="en-US" sz="2400" i="1" dirty="0" smtClean="0"/>
              <a:t>Term</a:t>
            </a:r>
            <a:r>
              <a:rPr lang="en-US" sz="2400" dirty="0" smtClean="0"/>
              <a:t>:	   Poetry.</a:t>
            </a:r>
            <a:endParaRPr lang="en-US" sz="2400" dirty="0"/>
          </a:p>
        </p:txBody>
      </p:sp>
    </p:spTree>
    <p:extLst>
      <p:ext uri="{BB962C8B-B14F-4D97-AF65-F5344CB8AC3E}">
        <p14:creationId xmlns:p14="http://schemas.microsoft.com/office/powerpoint/2010/main" val="1913074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Policies for Literature (J 235)</a:t>
            </a:r>
          </a:p>
        </p:txBody>
      </p:sp>
      <p:sp>
        <p:nvSpPr>
          <p:cNvPr id="3" name="Content Placeholder 2"/>
          <p:cNvSpPr>
            <a:spLocks noGrp="1"/>
          </p:cNvSpPr>
          <p:nvPr>
            <p:ph idx="1"/>
          </p:nvPr>
        </p:nvSpPr>
        <p:spPr>
          <a:xfrm>
            <a:off x="838200" y="1455576"/>
            <a:ext cx="10515600" cy="4982545"/>
          </a:xfrm>
        </p:spPr>
        <p:txBody>
          <a:bodyPr>
            <a:normAutofit/>
          </a:bodyPr>
          <a:lstStyle/>
          <a:p>
            <a:pPr marL="0" indent="0">
              <a:buNone/>
            </a:pPr>
            <a:r>
              <a:rPr lang="en-US" b="1" dirty="0" smtClean="0"/>
              <a:t>Poetry</a:t>
            </a:r>
            <a:r>
              <a:rPr lang="en-US" dirty="0" smtClean="0"/>
              <a:t> (continued)</a:t>
            </a:r>
          </a:p>
          <a:p>
            <a:r>
              <a:rPr lang="en-US" dirty="0" smtClean="0"/>
              <a:t>If the genre or form of a poem or collection of poetry is known to the cataloger due to the cataloger’s academic or cultural background, etc., one or more genre/form terms may be assigned to represent the genre or form. Examples:</a:t>
            </a:r>
          </a:p>
          <a:p>
            <a:endParaRPr lang="en-US" sz="900" dirty="0" smtClean="0"/>
          </a:p>
          <a:p>
            <a:pPr marL="0" indent="0">
              <a:buNone/>
            </a:pPr>
            <a:r>
              <a:rPr lang="en-US" sz="2400" i="1" dirty="0" smtClean="0"/>
              <a:t>Title</a:t>
            </a:r>
            <a:r>
              <a:rPr lang="en-US" sz="2400" dirty="0" smtClean="0"/>
              <a:t>:	  The Odyssey / Homer.</a:t>
            </a:r>
          </a:p>
          <a:p>
            <a:pPr marL="0" indent="0">
              <a:buNone/>
            </a:pPr>
            <a:r>
              <a:rPr lang="en-US" sz="2400" i="1" dirty="0" smtClean="0"/>
              <a:t>Term</a:t>
            </a:r>
            <a:r>
              <a:rPr lang="en-US" sz="2400" dirty="0" smtClean="0"/>
              <a:t>:	   Epic poetry.</a:t>
            </a:r>
          </a:p>
          <a:p>
            <a:pPr marL="0" indent="0">
              <a:buNone/>
            </a:pPr>
            <a:endParaRPr lang="en-US" sz="900" dirty="0" smtClean="0"/>
          </a:p>
          <a:p>
            <a:pPr marL="0" indent="0">
              <a:buNone/>
            </a:pPr>
            <a:r>
              <a:rPr lang="en-US" sz="2400" i="1" dirty="0" smtClean="0"/>
              <a:t>Title</a:t>
            </a:r>
            <a:r>
              <a:rPr lang="en-US" sz="2400" dirty="0" smtClean="0"/>
              <a:t>: 	   The rape of the lock / Alexander Pope.</a:t>
            </a:r>
          </a:p>
          <a:p>
            <a:pPr marL="0" indent="0">
              <a:buNone/>
            </a:pPr>
            <a:r>
              <a:rPr lang="en-US" sz="2400" i="1" dirty="0" smtClean="0"/>
              <a:t>Term</a:t>
            </a:r>
            <a:r>
              <a:rPr lang="en-US" sz="2400" dirty="0" smtClean="0"/>
              <a:t>: 	   Mock-heroic poetry.</a:t>
            </a:r>
            <a:endParaRPr lang="en-US" sz="2400" dirty="0"/>
          </a:p>
        </p:txBody>
      </p:sp>
    </p:spTree>
    <p:extLst>
      <p:ext uri="{BB962C8B-B14F-4D97-AF65-F5344CB8AC3E}">
        <p14:creationId xmlns:p14="http://schemas.microsoft.com/office/powerpoint/2010/main" val="3702714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9856" cy="1325563"/>
          </a:xfrm>
        </p:spPr>
        <p:txBody>
          <a:bodyPr/>
          <a:lstStyle/>
          <a:p>
            <a:r>
              <a:rPr lang="en-US" dirty="0" smtClean="0"/>
              <a:t>Draft Policy: Order of Terms (J 113)</a:t>
            </a:r>
            <a:endParaRPr lang="en-US" dirty="0"/>
          </a:p>
        </p:txBody>
      </p:sp>
      <p:sp>
        <p:nvSpPr>
          <p:cNvPr id="3" name="Content Placeholder 2"/>
          <p:cNvSpPr>
            <a:spLocks noGrp="1"/>
          </p:cNvSpPr>
          <p:nvPr>
            <p:ph idx="1"/>
          </p:nvPr>
        </p:nvSpPr>
        <p:spPr/>
        <p:txBody>
          <a:bodyPr>
            <a:normAutofit/>
          </a:bodyPr>
          <a:lstStyle/>
          <a:p>
            <a:r>
              <a:rPr lang="en-US" dirty="0" smtClean="0"/>
              <a:t>If the classification number reflects a genre or form, put that term first</a:t>
            </a:r>
          </a:p>
          <a:p>
            <a:pPr marL="0" indent="0">
              <a:buNone/>
            </a:pPr>
            <a:endParaRPr lang="en-US" dirty="0" smtClean="0"/>
          </a:p>
          <a:p>
            <a:r>
              <a:rPr lang="en-US" dirty="0" smtClean="0"/>
              <a:t>If there is a predominant genre or form, assign the term that represents that genre or form as the first term. If the predominant genre or form cannot be represented by a single term, assign as the first group of terms those that, taken together, express the predominant form.  For example, for a biographical dictionary, assign both </a:t>
            </a:r>
            <a:r>
              <a:rPr lang="en-US" b="1" dirty="0" smtClean="0"/>
              <a:t>Biographies</a:t>
            </a:r>
            <a:r>
              <a:rPr lang="en-US" dirty="0" smtClean="0"/>
              <a:t> and </a:t>
            </a:r>
            <a:r>
              <a:rPr lang="en-US" b="1" dirty="0" smtClean="0"/>
              <a:t>Dictionaries</a:t>
            </a:r>
            <a:r>
              <a:rPr lang="en-US" dirty="0" smtClean="0"/>
              <a:t>.  The order doesn’t matter unless the first bullet above applies.</a:t>
            </a:r>
          </a:p>
        </p:txBody>
      </p:sp>
    </p:spTree>
    <p:extLst>
      <p:ext uri="{BB962C8B-B14F-4D97-AF65-F5344CB8AC3E}">
        <p14:creationId xmlns:p14="http://schemas.microsoft.com/office/powerpoint/2010/main" val="2457104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900719" cy="1325563"/>
          </a:xfrm>
        </p:spPr>
        <p:txBody>
          <a:bodyPr/>
          <a:lstStyle/>
          <a:p>
            <a:r>
              <a:rPr lang="en-US" dirty="0" smtClean="0"/>
              <a:t>LCGFT and Other Characteristics</a:t>
            </a:r>
            <a:endParaRPr lang="en-US" dirty="0"/>
          </a:p>
        </p:txBody>
      </p:sp>
      <p:sp>
        <p:nvSpPr>
          <p:cNvPr id="3" name="Content Placeholder 2"/>
          <p:cNvSpPr>
            <a:spLocks noGrp="1"/>
          </p:cNvSpPr>
          <p:nvPr>
            <p:ph idx="1"/>
          </p:nvPr>
        </p:nvSpPr>
        <p:spPr>
          <a:xfrm>
            <a:off x="838199" y="1325563"/>
            <a:ext cx="11197047" cy="5155475"/>
          </a:xfrm>
        </p:spPr>
        <p:txBody>
          <a:bodyPr>
            <a:normAutofit lnSpcReduction="10000"/>
          </a:bodyPr>
          <a:lstStyle/>
          <a:p>
            <a:pPr>
              <a:spcAft>
                <a:spcPts val="1200"/>
              </a:spcAft>
            </a:pPr>
            <a:r>
              <a:rPr lang="en-US" dirty="0" smtClean="0"/>
              <a:t>What happens when 650 is only used for terms representing what something is </a:t>
            </a:r>
            <a:r>
              <a:rPr lang="en-US" i="1" dirty="0" smtClean="0"/>
              <a:t>about</a:t>
            </a:r>
            <a:r>
              <a:rPr lang="en-US" dirty="0" smtClean="0"/>
              <a:t>?   That is, what happens to the other important characteristics that can’t go in 650 or 655?    For example, consider:</a:t>
            </a:r>
          </a:p>
          <a:p>
            <a:pPr marL="0" indent="0">
              <a:buNone/>
            </a:pPr>
            <a:r>
              <a:rPr lang="en-US" dirty="0"/>
              <a:t>	650 _0 American poetry </a:t>
            </a:r>
            <a:r>
              <a:rPr lang="en-US" dirty="0" smtClean="0"/>
              <a:t>$x </a:t>
            </a:r>
            <a:r>
              <a:rPr lang="en-US" dirty="0"/>
              <a:t>Women </a:t>
            </a:r>
            <a:r>
              <a:rPr lang="en-US" dirty="0" smtClean="0"/>
              <a:t>authors.</a:t>
            </a:r>
          </a:p>
          <a:p>
            <a:pPr marL="0" indent="0">
              <a:buNone/>
            </a:pPr>
            <a:r>
              <a:rPr lang="en-US" dirty="0"/>
              <a:t>	</a:t>
            </a:r>
            <a:r>
              <a:rPr lang="en-US" dirty="0" smtClean="0"/>
              <a:t>650 _0 American poetry $x African American authors.</a:t>
            </a:r>
          </a:p>
          <a:p>
            <a:pPr marL="0" indent="0">
              <a:spcAft>
                <a:spcPts val="1200"/>
              </a:spcAft>
              <a:buNone/>
            </a:pPr>
            <a:r>
              <a:rPr lang="en-US" dirty="0"/>
              <a:t>	</a:t>
            </a:r>
            <a:r>
              <a:rPr lang="en-US" dirty="0" smtClean="0"/>
              <a:t>650 _0 American poetry $y 20th century.</a:t>
            </a:r>
          </a:p>
          <a:p>
            <a:r>
              <a:rPr lang="en-US" dirty="0" smtClean="0"/>
              <a:t>The above three subjects would currently be assigned to an anthology of 20th century poetry by African American women.  The genre/form is </a:t>
            </a:r>
            <a:r>
              <a:rPr lang="en-US" b="1" i="1" dirty="0" smtClean="0"/>
              <a:t>Poetry</a:t>
            </a:r>
            <a:r>
              <a:rPr lang="en-US" dirty="0" smtClean="0"/>
              <a:t>.  Since the work isn’t </a:t>
            </a:r>
            <a:r>
              <a:rPr lang="en-US" i="1" dirty="0" smtClean="0"/>
              <a:t>about</a:t>
            </a:r>
            <a:r>
              <a:rPr lang="en-US" dirty="0" smtClean="0"/>
              <a:t> 20th century African American women’s poetry, if we stop using 650, and 655 only holds the genre/form, where do we put the information that the creators are American, African American, Women and that the works were created in the 20th century?</a:t>
            </a:r>
            <a:endParaRPr lang="en-US" dirty="0">
              <a:solidFill>
                <a:srgbClr val="0070C0"/>
              </a:solidFill>
            </a:endParaRPr>
          </a:p>
        </p:txBody>
      </p:sp>
    </p:spTree>
    <p:extLst>
      <p:ext uri="{BB962C8B-B14F-4D97-AF65-F5344CB8AC3E}">
        <p14:creationId xmlns:p14="http://schemas.microsoft.com/office/powerpoint/2010/main" val="2406556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LC practice for genre/form for literature</a:t>
            </a:r>
            <a:br>
              <a:rPr lang="en-US" dirty="0" smtClean="0"/>
            </a:br>
            <a:r>
              <a:rPr lang="en-US" dirty="0" smtClean="0"/>
              <a:t>in LCSH (a few highlights)</a:t>
            </a:r>
            <a:endParaRPr lang="en-US" dirty="0"/>
          </a:p>
        </p:txBody>
      </p:sp>
      <p:sp>
        <p:nvSpPr>
          <p:cNvPr id="3" name="Content Placeholder 2"/>
          <p:cNvSpPr>
            <a:spLocks noGrp="1"/>
          </p:cNvSpPr>
          <p:nvPr>
            <p:ph idx="1"/>
          </p:nvPr>
        </p:nvSpPr>
        <p:spPr>
          <a:xfrm>
            <a:off x="838200" y="1825625"/>
            <a:ext cx="10862388" cy="4351338"/>
          </a:xfrm>
        </p:spPr>
        <p:txBody>
          <a:bodyPr/>
          <a:lstStyle/>
          <a:p>
            <a:r>
              <a:rPr lang="en-US" dirty="0" smtClean="0"/>
              <a:t>Collections of texts by several authors: form or genre combined with nationality or language in a phrase heading</a:t>
            </a:r>
          </a:p>
          <a:p>
            <a:pPr marL="457200" lvl="1" indent="0">
              <a:buNone/>
            </a:pPr>
            <a:r>
              <a:rPr lang="en-US" dirty="0"/>
              <a:t> </a:t>
            </a:r>
            <a:r>
              <a:rPr lang="en-US" dirty="0" smtClean="0"/>
              <a:t>   650 _0  </a:t>
            </a:r>
            <a:r>
              <a:rPr lang="en-US" b="1" dirty="0" smtClean="0"/>
              <a:t>American poetry $y 20th century.</a:t>
            </a:r>
          </a:p>
          <a:p>
            <a:pPr marL="457200" lvl="1" indent="0">
              <a:buNone/>
            </a:pPr>
            <a:endParaRPr lang="en-US" dirty="0"/>
          </a:p>
          <a:p>
            <a:r>
              <a:rPr lang="en-US" dirty="0" smtClean="0"/>
              <a:t>Collection of texts by one author: form or genre expressed only if highly specific</a:t>
            </a:r>
          </a:p>
          <a:p>
            <a:pPr marL="457200" lvl="1" indent="0">
              <a:buNone/>
            </a:pPr>
            <a:r>
              <a:rPr lang="en-US" dirty="0"/>
              <a:t>	</a:t>
            </a:r>
            <a:r>
              <a:rPr lang="en-US" dirty="0" smtClean="0"/>
              <a:t>650  _0  </a:t>
            </a:r>
            <a:r>
              <a:rPr lang="en-US" b="1" dirty="0" smtClean="0"/>
              <a:t>Sonnets, American</a:t>
            </a:r>
            <a:r>
              <a:rPr lang="en-US" dirty="0" smtClean="0"/>
              <a:t>.     (but not American poetry or Short stories)</a:t>
            </a:r>
          </a:p>
          <a:p>
            <a:pPr marL="457200" lvl="1" indent="0">
              <a:buNone/>
            </a:pPr>
            <a:endParaRPr lang="en-US" dirty="0"/>
          </a:p>
          <a:p>
            <a:r>
              <a:rPr lang="en-US" dirty="0" smtClean="0"/>
              <a:t>A single novel: form subdivisions used; </a:t>
            </a:r>
            <a:r>
              <a:rPr lang="en-US" dirty="0"/>
              <a:t>no form/genre headings in </a:t>
            </a:r>
            <a:r>
              <a:rPr lang="en-US" dirty="0" smtClean="0"/>
              <a:t>650</a:t>
            </a:r>
          </a:p>
          <a:p>
            <a:pPr marL="457200" lvl="1" indent="0">
              <a:buNone/>
            </a:pPr>
            <a:r>
              <a:rPr lang="en-US" dirty="0"/>
              <a:t> </a:t>
            </a:r>
            <a:r>
              <a:rPr lang="en-US" dirty="0" smtClean="0"/>
              <a:t>     650  _0  </a:t>
            </a:r>
            <a:r>
              <a:rPr lang="en-US" b="1" dirty="0" smtClean="0"/>
              <a:t>Cooking $v Fiction</a:t>
            </a:r>
            <a:r>
              <a:rPr lang="en-US" dirty="0" smtClean="0"/>
              <a:t>.</a:t>
            </a:r>
            <a:endParaRPr lang="en-US" dirty="0"/>
          </a:p>
        </p:txBody>
      </p:sp>
    </p:spTree>
    <p:extLst>
      <p:ext uri="{BB962C8B-B14F-4D97-AF65-F5344CB8AC3E}">
        <p14:creationId xmlns:p14="http://schemas.microsoft.com/office/powerpoint/2010/main" val="6683597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193"/>
            <a:ext cx="10515600" cy="1325563"/>
          </a:xfrm>
        </p:spPr>
        <p:txBody>
          <a:bodyPr/>
          <a:lstStyle/>
          <a:p>
            <a:r>
              <a:rPr lang="en-US" dirty="0" smtClean="0"/>
              <a:t>LCDGT: LC Demographic Group Terms</a:t>
            </a:r>
            <a:endParaRPr lang="en-US" dirty="0"/>
          </a:p>
        </p:txBody>
      </p:sp>
      <p:sp>
        <p:nvSpPr>
          <p:cNvPr id="3" name="Content Placeholder 2"/>
          <p:cNvSpPr>
            <a:spLocks noGrp="1"/>
          </p:cNvSpPr>
          <p:nvPr>
            <p:ph idx="1"/>
          </p:nvPr>
        </p:nvSpPr>
        <p:spPr>
          <a:xfrm>
            <a:off x="838199" y="1377756"/>
            <a:ext cx="10974355" cy="4985722"/>
          </a:xfrm>
        </p:spPr>
        <p:txBody>
          <a:bodyPr/>
          <a:lstStyle/>
          <a:p>
            <a:r>
              <a:rPr lang="en-US" dirty="0" smtClean="0"/>
              <a:t>Purpose: to describe</a:t>
            </a:r>
          </a:p>
          <a:p>
            <a:pPr lvl="1"/>
            <a:r>
              <a:rPr lang="en-US" dirty="0" smtClean="0"/>
              <a:t>Creators of, and contributors to, resources</a:t>
            </a:r>
          </a:p>
          <a:p>
            <a:pPr lvl="1"/>
            <a:r>
              <a:rPr lang="en-US" dirty="0" smtClean="0"/>
              <a:t>Intended audiences of resources</a:t>
            </a:r>
          </a:p>
          <a:p>
            <a:r>
              <a:rPr lang="en-US" dirty="0" smtClean="0"/>
              <a:t>Status</a:t>
            </a:r>
          </a:p>
          <a:p>
            <a:pPr lvl="1"/>
            <a:r>
              <a:rPr lang="en-US" dirty="0" smtClean="0"/>
              <a:t>Pilot Phase 3</a:t>
            </a:r>
          </a:p>
          <a:p>
            <a:pPr lvl="1"/>
            <a:r>
              <a:rPr lang="en-US" dirty="0" smtClean="0"/>
              <a:t>Includes about 800 terms and a draft manual for application</a:t>
            </a:r>
          </a:p>
          <a:p>
            <a:r>
              <a:rPr lang="en-US" dirty="0" smtClean="0"/>
              <a:t>Draft Demographic Group Terms Manual: </a:t>
            </a:r>
            <a:r>
              <a:rPr lang="en-US" dirty="0">
                <a:hlinkClick r:id="rId3"/>
              </a:rPr>
              <a:t>http://</a:t>
            </a:r>
            <a:r>
              <a:rPr lang="en-US" dirty="0" smtClean="0">
                <a:hlinkClick r:id="rId3"/>
              </a:rPr>
              <a:t>www.loc.gov/aba/publications/FreeLCDGT/freelcdgt.html</a:t>
            </a:r>
            <a:endParaRPr lang="en-US" dirty="0" smtClean="0"/>
          </a:p>
          <a:p>
            <a:pPr lvl="1"/>
            <a:r>
              <a:rPr lang="en-US" dirty="0" smtClean="0"/>
              <a:t>Comments accepted through May 31, 2016</a:t>
            </a:r>
          </a:p>
          <a:p>
            <a:r>
              <a:rPr lang="en-US" dirty="0" smtClean="0"/>
              <a:t>Vocabulary also available in Classification Web</a:t>
            </a:r>
          </a:p>
          <a:p>
            <a:r>
              <a:rPr lang="en-US" dirty="0" smtClean="0"/>
              <a:t>Following slides with color background are courtesy of Janis Young, LC</a:t>
            </a:r>
            <a:endParaRPr lang="en-US" dirty="0"/>
          </a:p>
        </p:txBody>
      </p:sp>
    </p:spTree>
    <p:extLst>
      <p:ext uri="{BB962C8B-B14F-4D97-AF65-F5344CB8AC3E}">
        <p14:creationId xmlns:p14="http://schemas.microsoft.com/office/powerpoint/2010/main" val="438545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886" y="0"/>
            <a:ext cx="9609947" cy="6576873"/>
          </a:xfrm>
          <a:prstGeom prst="rect">
            <a:avLst/>
          </a:prstGeom>
        </p:spPr>
      </p:pic>
    </p:spTree>
    <p:extLst>
      <p:ext uri="{BB962C8B-B14F-4D97-AF65-F5344CB8AC3E}">
        <p14:creationId xmlns:p14="http://schemas.microsoft.com/office/powerpoint/2010/main" val="35218026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385 – Audience Characteristics</a:t>
            </a:r>
            <a:endParaRPr lang="en-US" dirty="0"/>
          </a:p>
        </p:txBody>
      </p:sp>
      <p:sp>
        <p:nvSpPr>
          <p:cNvPr id="3" name="Content Placeholder 2"/>
          <p:cNvSpPr>
            <a:spLocks noGrp="1"/>
          </p:cNvSpPr>
          <p:nvPr>
            <p:ph idx="1"/>
          </p:nvPr>
        </p:nvSpPr>
        <p:spPr/>
        <p:txBody>
          <a:bodyPr/>
          <a:lstStyle/>
          <a:p>
            <a:r>
              <a:rPr lang="en-US" dirty="0" smtClean="0"/>
              <a:t>Indicators both blank</a:t>
            </a:r>
          </a:p>
          <a:p>
            <a:r>
              <a:rPr lang="en-US" dirty="0" smtClean="0"/>
              <a:t>Subfields:</a:t>
            </a:r>
          </a:p>
          <a:p>
            <a:pPr marL="457200" lvl="1" indent="0">
              <a:buNone/>
            </a:pPr>
            <a:r>
              <a:rPr lang="en-US" b="1" dirty="0" smtClean="0"/>
              <a:t>$a – Audience term (R)</a:t>
            </a:r>
          </a:p>
          <a:p>
            <a:pPr marL="457200" lvl="1" indent="0">
              <a:buNone/>
            </a:pPr>
            <a:r>
              <a:rPr lang="en-US" dirty="0" smtClean="0"/>
              <a:t>$b – Audience code (R)</a:t>
            </a:r>
          </a:p>
          <a:p>
            <a:pPr marL="457200" lvl="1" indent="0">
              <a:buNone/>
            </a:pPr>
            <a:r>
              <a:rPr lang="en-US" dirty="0" smtClean="0"/>
              <a:t>$m – Demographic group term (NR)</a:t>
            </a:r>
          </a:p>
          <a:p>
            <a:pPr marL="457200" lvl="1" indent="0">
              <a:buNone/>
            </a:pPr>
            <a:r>
              <a:rPr lang="en-US" dirty="0" smtClean="0"/>
              <a:t>$n – Demographic group code (NR)</a:t>
            </a:r>
          </a:p>
          <a:p>
            <a:pPr marL="457200" lvl="1" indent="0">
              <a:buNone/>
            </a:pPr>
            <a:r>
              <a:rPr lang="en-US" b="1" dirty="0" smtClean="0"/>
              <a:t>$2 – Source (NR)</a:t>
            </a:r>
          </a:p>
          <a:p>
            <a:pPr marL="457200" lvl="1" indent="0">
              <a:buNone/>
            </a:pPr>
            <a:r>
              <a:rPr lang="en-US" dirty="0" smtClean="0"/>
              <a:t>$3 – Materials specified (NR)</a:t>
            </a:r>
          </a:p>
          <a:p>
            <a:pPr marL="457200" lvl="1" indent="0">
              <a:buNone/>
            </a:pPr>
            <a:r>
              <a:rPr lang="en-US" dirty="0" smtClean="0"/>
              <a:t>$0 – Authority record control number or standard number (R)</a:t>
            </a:r>
            <a:endParaRPr lang="en-US" dirty="0"/>
          </a:p>
        </p:txBody>
      </p:sp>
    </p:spTree>
    <p:extLst>
      <p:ext uri="{BB962C8B-B14F-4D97-AF65-F5344CB8AC3E}">
        <p14:creationId xmlns:p14="http://schemas.microsoft.com/office/powerpoint/2010/main" val="9560395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98161" cy="1325563"/>
          </a:xfrm>
        </p:spPr>
        <p:txBody>
          <a:bodyPr/>
          <a:lstStyle/>
          <a:p>
            <a:r>
              <a:rPr lang="en-US" dirty="0" smtClean="0"/>
              <a:t>MARC 386 – Creator/Contributor Characteristics</a:t>
            </a:r>
            <a:endParaRPr lang="en-US" dirty="0"/>
          </a:p>
        </p:txBody>
      </p:sp>
      <p:sp>
        <p:nvSpPr>
          <p:cNvPr id="3" name="Content Placeholder 2"/>
          <p:cNvSpPr>
            <a:spLocks noGrp="1"/>
          </p:cNvSpPr>
          <p:nvPr>
            <p:ph idx="1"/>
          </p:nvPr>
        </p:nvSpPr>
        <p:spPr/>
        <p:txBody>
          <a:bodyPr/>
          <a:lstStyle/>
          <a:p>
            <a:r>
              <a:rPr lang="en-US" dirty="0" smtClean="0"/>
              <a:t>Indicators both blank</a:t>
            </a:r>
          </a:p>
          <a:p>
            <a:r>
              <a:rPr lang="en-US" dirty="0" smtClean="0"/>
              <a:t>Subfields:</a:t>
            </a:r>
          </a:p>
          <a:p>
            <a:pPr marL="457200" lvl="1" indent="0">
              <a:buNone/>
            </a:pPr>
            <a:r>
              <a:rPr lang="en-US" b="1" dirty="0" smtClean="0"/>
              <a:t>$a – </a:t>
            </a:r>
            <a:r>
              <a:rPr lang="en-US" b="1" dirty="0"/>
              <a:t>Creator/contributor </a:t>
            </a:r>
            <a:r>
              <a:rPr lang="en-US" b="1" dirty="0" smtClean="0"/>
              <a:t>term (R)</a:t>
            </a:r>
          </a:p>
          <a:p>
            <a:pPr marL="457200" lvl="1" indent="0">
              <a:buNone/>
            </a:pPr>
            <a:r>
              <a:rPr lang="en-US" dirty="0" smtClean="0"/>
              <a:t>$b – </a:t>
            </a:r>
            <a:r>
              <a:rPr lang="en-US" dirty="0"/>
              <a:t>Creator/contributor term</a:t>
            </a:r>
            <a:r>
              <a:rPr lang="en-US" dirty="0" smtClean="0"/>
              <a:t> code (R)</a:t>
            </a:r>
          </a:p>
          <a:p>
            <a:pPr marL="457200" lvl="1" indent="0">
              <a:buNone/>
            </a:pPr>
            <a:r>
              <a:rPr lang="en-US" dirty="0" smtClean="0"/>
              <a:t>$m – Demographic group term (NR)</a:t>
            </a:r>
          </a:p>
          <a:p>
            <a:pPr marL="457200" lvl="1" indent="0">
              <a:buNone/>
            </a:pPr>
            <a:r>
              <a:rPr lang="en-US" dirty="0" smtClean="0"/>
              <a:t>$n – Demographic group code (NR)</a:t>
            </a:r>
          </a:p>
          <a:p>
            <a:pPr marL="457200" lvl="1" indent="0">
              <a:buNone/>
            </a:pPr>
            <a:r>
              <a:rPr lang="en-US" b="1" dirty="0" smtClean="0"/>
              <a:t>$2 – Source (NR)</a:t>
            </a:r>
          </a:p>
          <a:p>
            <a:pPr marL="457200" lvl="1" indent="0">
              <a:buNone/>
            </a:pPr>
            <a:r>
              <a:rPr lang="en-US" dirty="0" smtClean="0"/>
              <a:t>$3 – Materials specified (NR)</a:t>
            </a:r>
          </a:p>
          <a:p>
            <a:pPr marL="457200" lvl="1" indent="0">
              <a:buNone/>
            </a:pPr>
            <a:r>
              <a:rPr lang="en-US" dirty="0"/>
              <a:t>$0 – Authority record control number or standard number (R)</a:t>
            </a:r>
          </a:p>
          <a:p>
            <a:pPr marL="457200" lvl="1" indent="0">
              <a:buNone/>
            </a:pPr>
            <a:endParaRPr lang="en-US" dirty="0"/>
          </a:p>
        </p:txBody>
      </p:sp>
    </p:spTree>
    <p:extLst>
      <p:ext uri="{BB962C8B-B14F-4D97-AF65-F5344CB8AC3E}">
        <p14:creationId xmlns:p14="http://schemas.microsoft.com/office/powerpoint/2010/main" val="37574110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763"/>
            <a:ext cx="11098161" cy="1325563"/>
          </a:xfrm>
        </p:spPr>
        <p:txBody>
          <a:bodyPr/>
          <a:lstStyle/>
          <a:p>
            <a:r>
              <a:rPr lang="en-US" dirty="0" smtClean="0"/>
              <a:t>MARC 385/386 $m and $n</a:t>
            </a:r>
            <a:endParaRPr lang="en-US" dirty="0"/>
          </a:p>
        </p:txBody>
      </p:sp>
      <p:sp>
        <p:nvSpPr>
          <p:cNvPr id="6" name="TextBox 5"/>
          <p:cNvSpPr txBox="1"/>
          <p:nvPr/>
        </p:nvSpPr>
        <p:spPr>
          <a:xfrm>
            <a:off x="838199" y="1176338"/>
            <a:ext cx="10658476" cy="4524315"/>
          </a:xfrm>
          <a:prstGeom prst="rect">
            <a:avLst/>
          </a:prstGeom>
          <a:noFill/>
        </p:spPr>
        <p:txBody>
          <a:bodyPr wrap="square" rtlCol="0">
            <a:spAutoFit/>
          </a:bodyPr>
          <a:lstStyle/>
          <a:p>
            <a:pPr marL="0" lvl="1"/>
            <a:r>
              <a:rPr lang="en-US" sz="2400" dirty="0" smtClean="0"/>
              <a:t>$m </a:t>
            </a:r>
            <a:r>
              <a:rPr lang="en-US" sz="2400" dirty="0"/>
              <a:t>– Demographic group term (NR)</a:t>
            </a:r>
          </a:p>
          <a:p>
            <a:pPr marL="0" lvl="1"/>
            <a:r>
              <a:rPr lang="en-US" sz="2400" dirty="0" smtClean="0"/>
              <a:t>$n </a:t>
            </a:r>
            <a:r>
              <a:rPr lang="en-US" sz="2400" dirty="0"/>
              <a:t>–</a:t>
            </a:r>
            <a:r>
              <a:rPr lang="en-US" sz="2400" dirty="0" smtClean="0"/>
              <a:t> </a:t>
            </a:r>
            <a:r>
              <a:rPr lang="en-US" sz="2400" dirty="0"/>
              <a:t>Demographic group code (NR</a:t>
            </a:r>
            <a:r>
              <a:rPr lang="en-US" sz="2400" dirty="0" smtClean="0"/>
              <a:t>)</a:t>
            </a:r>
          </a:p>
          <a:p>
            <a:pPr marL="0" lvl="1"/>
            <a:endParaRPr lang="en-US" sz="2400" dirty="0"/>
          </a:p>
          <a:p>
            <a:pPr marL="342900" lvl="1" indent="-342900">
              <a:buFont typeface="Arial" panose="020B0604020202020204" pitchFamily="34" charset="0"/>
              <a:buChar char="•"/>
            </a:pPr>
            <a:r>
              <a:rPr lang="en-US" sz="2400" dirty="0" smtClean="0"/>
              <a:t>During the development of the 385 and 386 fields, some commented that many class of </a:t>
            </a:r>
            <a:r>
              <a:rPr lang="en-US" sz="2400" dirty="0"/>
              <a:t>persons headings </a:t>
            </a:r>
            <a:r>
              <a:rPr lang="en-US" sz="2400" dirty="0" smtClean="0"/>
              <a:t>belong to broader group categories that users might want to search or limit by.  For example, children, tweens, teenagers, young adults, middle-aged persons, and senior citizens are all examples of age groups.  Catholics, Baptists, Jews, Buddhists, Mormons, Muslims, Hindus, </a:t>
            </a:r>
            <a:r>
              <a:rPr lang="en-US" sz="2400" dirty="0"/>
              <a:t>and </a:t>
            </a:r>
            <a:r>
              <a:rPr lang="en-US" sz="2400" dirty="0" smtClean="0"/>
              <a:t>Wiccans are all examples of religious groups.</a:t>
            </a:r>
          </a:p>
          <a:p>
            <a:pPr marL="342900" lvl="1" indent="-342900">
              <a:buFont typeface="Arial" panose="020B0604020202020204" pitchFamily="34" charset="0"/>
              <a:buChar char="•"/>
            </a:pPr>
            <a:r>
              <a:rPr lang="en-US" sz="2400" dirty="0" smtClean="0"/>
              <a:t>$m and $n were added to the final proposals to accommodate this information. The SAC Genre/Form Implementation Subcommittee came up with an initial list of group categories.  LC PSD agreed to maintain the list.</a:t>
            </a:r>
            <a:endParaRPr lang="en-US" sz="2400" dirty="0"/>
          </a:p>
        </p:txBody>
      </p:sp>
    </p:spTree>
    <p:extLst>
      <p:ext uri="{BB962C8B-B14F-4D97-AF65-F5344CB8AC3E}">
        <p14:creationId xmlns:p14="http://schemas.microsoft.com/office/powerpoint/2010/main" val="1119321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LCDGT Structure</a:t>
            </a:r>
            <a:endParaRPr lang="en-US" dirty="0"/>
          </a:p>
        </p:txBody>
      </p:sp>
      <p:sp>
        <p:nvSpPr>
          <p:cNvPr id="4" name="Text Placeholder 3"/>
          <p:cNvSpPr>
            <a:spLocks noGrp="1"/>
          </p:cNvSpPr>
          <p:nvPr>
            <p:ph type="body" idx="1"/>
          </p:nvPr>
        </p:nvSpPr>
        <p:spPr>
          <a:xfrm>
            <a:off x="2035309" y="1690233"/>
            <a:ext cx="7382668" cy="576262"/>
          </a:xfrm>
        </p:spPr>
        <p:txBody>
          <a:bodyPr/>
          <a:lstStyle/>
          <a:p>
            <a:r>
              <a:rPr lang="en-US" dirty="0"/>
              <a:t>Eleven </a:t>
            </a:r>
            <a:r>
              <a:rPr lang="en-US" dirty="0" smtClean="0"/>
              <a:t>categories</a:t>
            </a:r>
            <a:endParaRPr lang="en-US" dirty="0"/>
          </a:p>
        </p:txBody>
      </p:sp>
      <p:sp>
        <p:nvSpPr>
          <p:cNvPr id="3" name="Content Placeholder 2"/>
          <p:cNvSpPr>
            <a:spLocks noGrp="1"/>
          </p:cNvSpPr>
          <p:nvPr>
            <p:ph sz="half" idx="2"/>
          </p:nvPr>
        </p:nvSpPr>
        <p:spPr>
          <a:xfrm>
            <a:off x="2038351" y="2266495"/>
            <a:ext cx="3747692" cy="3524704"/>
          </a:xfrm>
        </p:spPr>
        <p:txBody>
          <a:bodyPr/>
          <a:lstStyle/>
          <a:p>
            <a:r>
              <a:rPr lang="en-US" dirty="0" smtClean="0"/>
              <a:t>Age</a:t>
            </a:r>
          </a:p>
          <a:p>
            <a:r>
              <a:rPr lang="en-US" dirty="0" smtClean="0"/>
              <a:t>Educational Level</a:t>
            </a:r>
          </a:p>
          <a:p>
            <a:r>
              <a:rPr lang="en-US" dirty="0" smtClean="0"/>
              <a:t>Ethnic/Cultural</a:t>
            </a:r>
          </a:p>
          <a:p>
            <a:r>
              <a:rPr lang="en-US" dirty="0" smtClean="0"/>
              <a:t>Gender</a:t>
            </a:r>
          </a:p>
          <a:p>
            <a:r>
              <a:rPr lang="en-US" dirty="0" smtClean="0"/>
              <a:t>Language</a:t>
            </a:r>
          </a:p>
          <a:p>
            <a:r>
              <a:rPr lang="en-US" dirty="0" smtClean="0"/>
              <a:t>Medical, Psychological, Disability</a:t>
            </a:r>
            <a:endParaRPr lang="en-US" dirty="0"/>
          </a:p>
        </p:txBody>
      </p:sp>
      <p:sp>
        <p:nvSpPr>
          <p:cNvPr id="6" name="Content Placeholder 5"/>
          <p:cNvSpPr>
            <a:spLocks noGrp="1"/>
          </p:cNvSpPr>
          <p:nvPr>
            <p:ph sz="quarter" idx="4"/>
          </p:nvPr>
        </p:nvSpPr>
        <p:spPr>
          <a:xfrm>
            <a:off x="5891613" y="2266495"/>
            <a:ext cx="3746501" cy="3524704"/>
          </a:xfrm>
        </p:spPr>
        <p:txBody>
          <a:bodyPr/>
          <a:lstStyle/>
          <a:p>
            <a:r>
              <a:rPr lang="en-US" dirty="0" smtClean="0"/>
              <a:t>National/Regional</a:t>
            </a:r>
          </a:p>
          <a:p>
            <a:r>
              <a:rPr lang="en-US" dirty="0" smtClean="0"/>
              <a:t>Occupation/Field of Activity</a:t>
            </a:r>
          </a:p>
          <a:p>
            <a:r>
              <a:rPr lang="en-US" dirty="0" smtClean="0"/>
              <a:t>Religion</a:t>
            </a:r>
          </a:p>
          <a:p>
            <a:r>
              <a:rPr lang="en-US" dirty="0" smtClean="0"/>
              <a:t>Sexual Orientation</a:t>
            </a:r>
          </a:p>
          <a:p>
            <a:r>
              <a:rPr lang="en-US" dirty="0" smtClean="0"/>
              <a:t>Social</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55</a:t>
            </a:fld>
            <a:endParaRPr lang="en-US" dirty="0">
              <a:solidFill>
                <a:prstClr val="white"/>
              </a:solidFill>
            </a:endParaRPr>
          </a:p>
        </p:txBody>
      </p:sp>
      <p:sp>
        <p:nvSpPr>
          <p:cNvPr id="7" name="TextBox 6"/>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24393403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Application in Brief</a:t>
            </a:r>
            <a:endParaRPr lang="en-US" dirty="0"/>
          </a:p>
        </p:txBody>
      </p:sp>
      <p:sp>
        <p:nvSpPr>
          <p:cNvPr id="8" name="Content Placeholder 7"/>
          <p:cNvSpPr>
            <a:spLocks noGrp="1"/>
          </p:cNvSpPr>
          <p:nvPr>
            <p:ph idx="1"/>
          </p:nvPr>
        </p:nvSpPr>
        <p:spPr/>
        <p:txBody>
          <a:bodyPr/>
          <a:lstStyle/>
          <a:p>
            <a:r>
              <a:rPr lang="en-US" dirty="0" smtClean="0"/>
              <a:t>Assign as many terms as needed to describe the creators of, and contributors to, resources, and the intended audiences of resources</a:t>
            </a:r>
          </a:p>
          <a:p>
            <a:pPr lvl="1"/>
            <a:r>
              <a:rPr lang="en-US" dirty="0" smtClean="0"/>
              <a:t>In bibliographic records and in authority records for works</a:t>
            </a:r>
          </a:p>
        </p:txBody>
      </p:sp>
      <p:sp>
        <p:nvSpPr>
          <p:cNvPr id="2" name="Slide Number Placeholder 1"/>
          <p:cNvSpPr>
            <a:spLocks noGrp="1"/>
          </p:cNvSpPr>
          <p:nvPr>
            <p:ph type="sldNum" sz="quarter" idx="12"/>
          </p:nvPr>
        </p:nvSpPr>
        <p:spPr/>
        <p:txBody>
          <a:bodyPr/>
          <a:lstStyle/>
          <a:p>
            <a:fld id="{D57F1E4F-1CFF-5643-939E-217C01CDF565}" type="slidenum">
              <a:rPr lang="en-US" smtClean="0">
                <a:solidFill>
                  <a:prstClr val="white"/>
                </a:solidFill>
              </a:rPr>
              <a:pPr/>
              <a:t>56</a:t>
            </a:fld>
            <a:endParaRPr lang="en-US" dirty="0">
              <a:solidFill>
                <a:prstClr val="white"/>
              </a:solidFill>
            </a:endParaRPr>
          </a:p>
        </p:txBody>
      </p:sp>
      <p:sp>
        <p:nvSpPr>
          <p:cNvPr id="5" name="TextBox 4"/>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502553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Application in Brief</a:t>
            </a:r>
            <a:endParaRPr lang="en-US" dirty="0"/>
          </a:p>
        </p:txBody>
      </p:sp>
      <p:sp>
        <p:nvSpPr>
          <p:cNvPr id="8" name="Content Placeholder 7"/>
          <p:cNvSpPr>
            <a:spLocks noGrp="1"/>
          </p:cNvSpPr>
          <p:nvPr>
            <p:ph idx="1"/>
          </p:nvPr>
        </p:nvSpPr>
        <p:spPr/>
        <p:txBody>
          <a:bodyPr/>
          <a:lstStyle/>
          <a:p>
            <a:r>
              <a:rPr lang="en-US" dirty="0" smtClean="0"/>
              <a:t>Creators/contributors</a:t>
            </a:r>
          </a:p>
          <a:p>
            <a:pPr lvl="1"/>
            <a:r>
              <a:rPr lang="en-US" dirty="0"/>
              <a:t>S</a:t>
            </a:r>
            <a:r>
              <a:rPr lang="en-US" dirty="0" smtClean="0"/>
              <a:t>elf-identification </a:t>
            </a:r>
            <a:r>
              <a:rPr lang="en-US" dirty="0"/>
              <a:t>is </a:t>
            </a:r>
            <a:r>
              <a:rPr lang="en-US" dirty="0" smtClean="0"/>
              <a:t>key</a:t>
            </a:r>
          </a:p>
          <a:p>
            <a:pPr lvl="1"/>
            <a:r>
              <a:rPr lang="en-US" dirty="0" smtClean="0"/>
              <a:t>Prefer affirmative statements rather than relying on gendered pronouns or photographs</a:t>
            </a:r>
          </a:p>
          <a:p>
            <a:pPr lvl="1"/>
            <a:r>
              <a:rPr lang="en-US" dirty="0" smtClean="0"/>
              <a:t>“In case of doubt, leave it out.”</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solidFill>
                  <a:prstClr val="white"/>
                </a:solidFill>
              </a:rPr>
              <a:pPr/>
              <a:t>57</a:t>
            </a:fld>
            <a:endParaRPr lang="en-US" dirty="0">
              <a:solidFill>
                <a:prstClr val="white"/>
              </a:solidFill>
            </a:endParaRPr>
          </a:p>
        </p:txBody>
      </p:sp>
      <p:sp>
        <p:nvSpPr>
          <p:cNvPr id="5" name="TextBox 4"/>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20661963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 Brief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Creators/Contributors</a:t>
            </a:r>
          </a:p>
          <a:p>
            <a:endParaRPr lang="en-US" sz="900" dirty="0"/>
          </a:p>
          <a:p>
            <a:pPr marL="0" indent="0">
              <a:buNone/>
            </a:pPr>
            <a:r>
              <a:rPr lang="en-US" dirty="0" smtClean="0"/>
              <a:t>	I </a:t>
            </a:r>
            <a:r>
              <a:rPr lang="en-US" dirty="0"/>
              <a:t>am not my breast cancer : women talk openly </a:t>
            </a:r>
            <a:r>
              <a:rPr lang="en-US" dirty="0" smtClean="0"/>
              <a:t>					about </a:t>
            </a:r>
            <a:r>
              <a:rPr lang="en-US" dirty="0"/>
              <a:t>love &amp; sex, hair loss &amp; weight gain, </a:t>
            </a:r>
            <a:r>
              <a:rPr lang="en-US" dirty="0" smtClean="0"/>
              <a:t>mothers </a:t>
            </a:r>
            <a:r>
              <a:rPr lang="en-US" dirty="0"/>
              <a:t>&amp; </a:t>
            </a:r>
            <a:r>
              <a:rPr lang="en-US" dirty="0" smtClean="0"/>
              <a:t> 	daughters</a:t>
            </a:r>
            <a:r>
              <a:rPr lang="en-US" dirty="0"/>
              <a:t>, and being a woman with </a:t>
            </a:r>
            <a:r>
              <a:rPr lang="en-US" dirty="0" smtClean="0"/>
              <a:t>breast </a:t>
            </a:r>
            <a:r>
              <a:rPr lang="en-US" dirty="0"/>
              <a:t>cancer</a:t>
            </a:r>
            <a:r>
              <a:rPr lang="en-US" dirty="0" smtClean="0"/>
              <a:t>.</a:t>
            </a:r>
          </a:p>
          <a:p>
            <a:pPr marL="0" indent="0">
              <a:buNone/>
            </a:pPr>
            <a:endParaRPr lang="en-US" sz="1000" dirty="0"/>
          </a:p>
          <a:p>
            <a:pPr marL="0" indent="0">
              <a:buNone/>
            </a:pPr>
            <a:r>
              <a:rPr lang="en-US" dirty="0" smtClean="0"/>
              <a:t>	“</a:t>
            </a:r>
            <a:r>
              <a:rPr lang="en-US" dirty="0"/>
              <a:t>This book gathers the warm, loving, frank, and </a:t>
            </a:r>
            <a:r>
              <a:rPr lang="en-US" dirty="0" smtClean="0"/>
              <a:t>					informed </a:t>
            </a:r>
            <a:r>
              <a:rPr lang="en-US" dirty="0"/>
              <a:t>voices of more than 800 women – </a:t>
            </a:r>
            <a:r>
              <a:rPr lang="en-US" dirty="0" smtClean="0"/>
              <a:t>	from </a:t>
            </a:r>
            <a:r>
              <a:rPr lang="en-US" dirty="0"/>
              <a:t>every state </a:t>
            </a:r>
            <a:r>
              <a:rPr lang="en-US" dirty="0" smtClean="0"/>
              <a:t>	in </a:t>
            </a:r>
            <a:r>
              <a:rPr lang="en-US" dirty="0"/>
              <a:t>the nation and from continents </a:t>
            </a:r>
            <a:r>
              <a:rPr lang="en-US" dirty="0" smtClean="0"/>
              <a:t>as far </a:t>
            </a:r>
            <a:r>
              <a:rPr lang="en-US" dirty="0"/>
              <a:t>away as Australia and </a:t>
            </a:r>
            <a:r>
              <a:rPr lang="en-US" dirty="0" smtClean="0"/>
              <a:t>	Africa...”–Summary.</a:t>
            </a: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58</a:t>
            </a:fld>
            <a:endParaRPr lang="en-US" dirty="0">
              <a:solidFill>
                <a:prstClr val="white"/>
              </a:solidFill>
            </a:endParaRPr>
          </a:p>
        </p:txBody>
      </p:sp>
      <p:sp>
        <p:nvSpPr>
          <p:cNvPr id="5" name="TextBox 4"/>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40597168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 Brief</a:t>
            </a:r>
            <a:endParaRPr lang="en-US" dirty="0"/>
          </a:p>
        </p:txBody>
      </p:sp>
      <p:sp>
        <p:nvSpPr>
          <p:cNvPr id="3" name="Content Placeholder 2"/>
          <p:cNvSpPr>
            <a:spLocks noGrp="1"/>
          </p:cNvSpPr>
          <p:nvPr>
            <p:ph idx="1"/>
          </p:nvPr>
        </p:nvSpPr>
        <p:spPr/>
        <p:txBody>
          <a:bodyPr>
            <a:normAutofit/>
          </a:bodyPr>
          <a:lstStyle/>
          <a:p>
            <a:r>
              <a:rPr lang="en-US" dirty="0" smtClean="0"/>
              <a:t>Creators/Contributors</a:t>
            </a:r>
          </a:p>
          <a:p>
            <a:endParaRPr lang="en-US" sz="1000" dirty="0"/>
          </a:p>
          <a:p>
            <a:pPr marL="0" indent="0">
              <a:buNone/>
            </a:pPr>
            <a:r>
              <a:rPr lang="en-US" dirty="0" smtClean="0"/>
              <a:t>	I </a:t>
            </a:r>
            <a:r>
              <a:rPr lang="en-US" dirty="0"/>
              <a:t>am not my breast cancer : women talk </a:t>
            </a:r>
            <a:r>
              <a:rPr lang="en-US" dirty="0" smtClean="0"/>
              <a:t>openly </a:t>
            </a:r>
            <a:r>
              <a:rPr lang="en-US" dirty="0"/>
              <a:t>about </a:t>
            </a:r>
            <a:r>
              <a:rPr lang="en-US" dirty="0" smtClean="0"/>
              <a:t>love 	&amp; </a:t>
            </a:r>
            <a:r>
              <a:rPr lang="en-US" dirty="0"/>
              <a:t>sex, hair loss &amp; weight </a:t>
            </a:r>
            <a:r>
              <a:rPr lang="en-US" dirty="0" smtClean="0"/>
              <a:t>gain</a:t>
            </a:r>
            <a:r>
              <a:rPr lang="en-US" dirty="0"/>
              <a:t>, mothers &amp; </a:t>
            </a:r>
            <a:r>
              <a:rPr lang="en-US" dirty="0" smtClean="0"/>
              <a:t>daughters</a:t>
            </a:r>
            <a:r>
              <a:rPr lang="en-US" dirty="0"/>
              <a:t>, and </a:t>
            </a:r>
            <a:r>
              <a:rPr lang="en-US" dirty="0" smtClean="0"/>
              <a:t>	being </a:t>
            </a:r>
            <a:r>
              <a:rPr lang="en-US" dirty="0"/>
              <a:t>a </a:t>
            </a:r>
            <a:r>
              <a:rPr lang="en-US" dirty="0" smtClean="0"/>
              <a:t>	woman </a:t>
            </a:r>
            <a:r>
              <a:rPr lang="en-US" dirty="0"/>
              <a:t>with breast cancer.</a:t>
            </a:r>
          </a:p>
          <a:p>
            <a:endParaRPr lang="en-US" sz="900" dirty="0"/>
          </a:p>
          <a:p>
            <a:pPr marL="0" indent="0">
              <a:buNone/>
            </a:pPr>
            <a:r>
              <a:rPr lang="en-US" dirty="0" smtClean="0"/>
              <a:t>	</a:t>
            </a:r>
            <a:r>
              <a:rPr lang="en-US" dirty="0" smtClean="0">
                <a:solidFill>
                  <a:schemeClr val="accent1">
                    <a:lumMod val="60000"/>
                    <a:lumOff val="40000"/>
                  </a:schemeClr>
                </a:solidFill>
              </a:rPr>
              <a:t>386 ## $a Breast </a:t>
            </a:r>
            <a:r>
              <a:rPr lang="en-US" dirty="0">
                <a:solidFill>
                  <a:schemeClr val="accent1">
                    <a:lumMod val="60000"/>
                    <a:lumOff val="40000"/>
                  </a:schemeClr>
                </a:solidFill>
              </a:rPr>
              <a:t>cancer </a:t>
            </a:r>
            <a:r>
              <a:rPr lang="en-US" dirty="0" smtClean="0">
                <a:solidFill>
                  <a:schemeClr val="accent1">
                    <a:lumMod val="60000"/>
                    <a:lumOff val="40000"/>
                  </a:schemeClr>
                </a:solidFill>
              </a:rPr>
              <a:t>patients $2 </a:t>
            </a:r>
            <a:r>
              <a:rPr lang="en-US" dirty="0" err="1" smtClean="0">
                <a:solidFill>
                  <a:schemeClr val="accent1">
                    <a:lumMod val="60000"/>
                    <a:lumOff val="40000"/>
                  </a:schemeClr>
                </a:solidFill>
              </a:rPr>
              <a:t>lcdgt</a:t>
            </a:r>
            <a:endParaRPr lang="en-US" dirty="0">
              <a:solidFill>
                <a:schemeClr val="accent1">
                  <a:lumMod val="60000"/>
                  <a:lumOff val="40000"/>
                </a:schemeClr>
              </a:solidFill>
            </a:endParaRPr>
          </a:p>
          <a:p>
            <a:pPr marL="0" indent="0">
              <a:buNone/>
            </a:pPr>
            <a:r>
              <a:rPr lang="en-US" dirty="0" smtClean="0">
                <a:solidFill>
                  <a:schemeClr val="accent1">
                    <a:lumMod val="60000"/>
                    <a:lumOff val="40000"/>
                  </a:schemeClr>
                </a:solidFill>
              </a:rPr>
              <a:t>	386 ## $a Women $2 </a:t>
            </a:r>
            <a:r>
              <a:rPr lang="en-US" dirty="0" err="1" smtClean="0">
                <a:solidFill>
                  <a:schemeClr val="accent1">
                    <a:lumMod val="60000"/>
                    <a:lumOff val="40000"/>
                  </a:schemeClr>
                </a:solidFill>
              </a:rPr>
              <a:t>lcdgt</a:t>
            </a:r>
            <a:endParaRPr lang="en-US" dirty="0">
              <a:solidFill>
                <a:schemeClr val="accent1">
                  <a:lumMod val="60000"/>
                  <a:lumOff val="40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59</a:t>
            </a:fld>
            <a:endParaRPr lang="en-US" dirty="0">
              <a:solidFill>
                <a:prstClr val="white"/>
              </a:solidFill>
            </a:endParaRPr>
          </a:p>
        </p:txBody>
      </p:sp>
      <p:sp>
        <p:nvSpPr>
          <p:cNvPr id="5" name="TextBox 4"/>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936878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9177"/>
          </a:xfrm>
        </p:spPr>
        <p:txBody>
          <a:bodyPr/>
          <a:lstStyle/>
          <a:p>
            <a:r>
              <a:rPr lang="en-US" dirty="0" smtClean="0"/>
              <a:t>LCGFT</a:t>
            </a:r>
            <a:endParaRPr lang="en-US" dirty="0"/>
          </a:p>
        </p:txBody>
      </p:sp>
      <p:sp>
        <p:nvSpPr>
          <p:cNvPr id="3" name="Content Placeholder 2"/>
          <p:cNvSpPr>
            <a:spLocks noGrp="1"/>
          </p:cNvSpPr>
          <p:nvPr>
            <p:ph idx="1"/>
          </p:nvPr>
        </p:nvSpPr>
        <p:spPr>
          <a:xfrm>
            <a:off x="838200" y="1535606"/>
            <a:ext cx="10515600" cy="4351338"/>
          </a:xfrm>
        </p:spPr>
        <p:txBody>
          <a:bodyPr>
            <a:normAutofit lnSpcReduction="10000"/>
          </a:bodyPr>
          <a:lstStyle/>
          <a:p>
            <a:r>
              <a:rPr lang="en-US" i="1" dirty="0"/>
              <a:t>Library of Congress Genre/Form Terms for Library and Archival </a:t>
            </a:r>
            <a:r>
              <a:rPr lang="en-US" i="1" dirty="0" smtClean="0"/>
              <a:t>Materials</a:t>
            </a:r>
          </a:p>
          <a:p>
            <a:pPr lvl="1"/>
            <a:r>
              <a:rPr lang="en-US" dirty="0" smtClean="0"/>
              <a:t>Thesaurus developed by LC, beginning in 2007</a:t>
            </a:r>
          </a:p>
          <a:p>
            <a:pPr lvl="1"/>
            <a:r>
              <a:rPr lang="en-US" dirty="0" smtClean="0"/>
              <a:t>First considered part of LCSH, now a stand-alone vocabulary</a:t>
            </a:r>
          </a:p>
          <a:p>
            <a:pPr lvl="1"/>
            <a:endParaRPr lang="en-US" dirty="0"/>
          </a:p>
          <a:p>
            <a:r>
              <a:rPr lang="en-US" dirty="0" smtClean="0"/>
              <a:t>Genres and forms broadly defined as categories of resources that share known conventions</a:t>
            </a:r>
          </a:p>
          <a:p>
            <a:pPr lvl="1"/>
            <a:r>
              <a:rPr lang="en-US" dirty="0" smtClean="0"/>
              <a:t>May describe the purpose, structure, content, and/or themes of resources</a:t>
            </a:r>
          </a:p>
          <a:p>
            <a:pPr lvl="1"/>
            <a:r>
              <a:rPr lang="en-US" dirty="0" smtClean="0"/>
              <a:t>Genre/form terms describing content and themes most frequently refer to creative works and denote common rhetorical devices (plot, setting, character types, etc.)</a:t>
            </a:r>
          </a:p>
          <a:p>
            <a:pPr lvl="1"/>
            <a:endParaRPr lang="en-US" sz="2000" i="1" dirty="0"/>
          </a:p>
          <a:p>
            <a:pPr lvl="1"/>
            <a:endParaRPr lang="en-US" dirty="0" smtClean="0"/>
          </a:p>
          <a:p>
            <a:endParaRPr lang="en-US" dirty="0"/>
          </a:p>
        </p:txBody>
      </p:sp>
    </p:spTree>
    <p:extLst>
      <p:ext uri="{BB962C8B-B14F-4D97-AF65-F5344CB8AC3E}">
        <p14:creationId xmlns:p14="http://schemas.microsoft.com/office/powerpoint/2010/main" val="106495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Creators/Contributors</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a:t>245 </a:t>
            </a:r>
            <a:r>
              <a:rPr lang="en-US" dirty="0" smtClean="0"/>
              <a:t>00  Blood and bone : $b poems by physicians </a:t>
            </a:r>
            <a:r>
              <a:rPr lang="en-US" dirty="0"/>
              <a:t>/ </a:t>
            </a:r>
            <a:r>
              <a:rPr lang="en-US" dirty="0" smtClean="0"/>
              <a:t>$c </a:t>
            </a:r>
            <a:r>
              <a:rPr lang="en-US" dirty="0"/>
              <a:t>edited by </a:t>
            </a:r>
            <a:r>
              <a:rPr lang="en-US" dirty="0" smtClean="0"/>
              <a:t>	   	   Angela Belli and Jack </a:t>
            </a:r>
            <a:r>
              <a:rPr lang="en-US" dirty="0" err="1" smtClean="0"/>
              <a:t>Coulehan</a:t>
            </a:r>
            <a:r>
              <a:rPr lang="en-US" dirty="0" smtClean="0"/>
              <a:t>.</a:t>
            </a:r>
          </a:p>
          <a:p>
            <a:pPr marL="0" indent="0">
              <a:buNone/>
            </a:pPr>
            <a:r>
              <a:rPr lang="en-US" dirty="0" smtClean="0">
                <a:solidFill>
                  <a:srgbClr val="00B0F0"/>
                </a:solidFill>
              </a:rPr>
              <a:t>386 __  Physicians $2 </a:t>
            </a:r>
            <a:r>
              <a:rPr lang="en-US" dirty="0" err="1" smtClean="0">
                <a:solidFill>
                  <a:srgbClr val="00B0F0"/>
                </a:solidFill>
              </a:rPr>
              <a:t>lcdgt</a:t>
            </a:r>
            <a:endParaRPr lang="en-US" dirty="0" smtClean="0">
              <a:solidFill>
                <a:srgbClr val="00B0F0"/>
              </a:solidFill>
            </a:endParaRPr>
          </a:p>
          <a:p>
            <a:pPr marL="0" indent="0">
              <a:buNone/>
            </a:pPr>
            <a:r>
              <a:rPr lang="en-US" dirty="0" smtClean="0">
                <a:solidFill>
                  <a:srgbClr val="00B0F0"/>
                </a:solidFill>
              </a:rPr>
              <a:t>386 __  Americans $2 </a:t>
            </a:r>
            <a:r>
              <a:rPr lang="en-US" dirty="0" err="1" smtClean="0">
                <a:solidFill>
                  <a:srgbClr val="00B0F0"/>
                </a:solidFill>
              </a:rPr>
              <a:t>lcdgt</a:t>
            </a:r>
            <a:endParaRPr lang="en-US" dirty="0" smtClean="0">
              <a:solidFill>
                <a:srgbClr val="00B0F0"/>
              </a:solidFill>
            </a:endParaRPr>
          </a:p>
          <a:p>
            <a:pPr marL="0" indent="0">
              <a:buNone/>
            </a:pPr>
            <a:r>
              <a:rPr lang="en-US" dirty="0"/>
              <a:t>650 </a:t>
            </a:r>
            <a:r>
              <a:rPr lang="en-US" dirty="0" smtClean="0"/>
              <a:t>_0  Physicians’ writings, American.</a:t>
            </a:r>
            <a:endParaRPr lang="en-US" dirty="0"/>
          </a:p>
          <a:p>
            <a:pPr marL="0" indent="0">
              <a:buNone/>
            </a:pPr>
            <a:r>
              <a:rPr lang="en-US" dirty="0"/>
              <a:t>650 </a:t>
            </a:r>
            <a:r>
              <a:rPr lang="en-US" dirty="0" smtClean="0"/>
              <a:t>_0  American poetry $y 20th century.</a:t>
            </a:r>
          </a:p>
          <a:p>
            <a:pPr marL="0" indent="0">
              <a:buNone/>
            </a:pPr>
            <a:r>
              <a:rPr lang="en-US" dirty="0"/>
              <a:t>650 _0  </a:t>
            </a:r>
            <a:r>
              <a:rPr lang="en-US" dirty="0" smtClean="0"/>
              <a:t>Human body $v Poetry.</a:t>
            </a:r>
            <a:endParaRPr lang="en-US" dirty="0"/>
          </a:p>
          <a:p>
            <a:pPr marL="0" indent="0">
              <a:buNone/>
            </a:pPr>
            <a:r>
              <a:rPr lang="en-US" dirty="0" smtClean="0">
                <a:solidFill>
                  <a:srgbClr val="FF0000"/>
                </a:solidFill>
              </a:rPr>
              <a:t>655 _7  Poetry. $2 </a:t>
            </a:r>
            <a:r>
              <a:rPr lang="en-US" dirty="0" err="1">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33374639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 Brief</a:t>
            </a:r>
            <a:endParaRPr lang="en-US" dirty="0"/>
          </a:p>
        </p:txBody>
      </p:sp>
      <p:sp>
        <p:nvSpPr>
          <p:cNvPr id="3" name="Content Placeholder 2"/>
          <p:cNvSpPr>
            <a:spLocks noGrp="1"/>
          </p:cNvSpPr>
          <p:nvPr>
            <p:ph idx="1"/>
          </p:nvPr>
        </p:nvSpPr>
        <p:spPr/>
        <p:txBody>
          <a:bodyPr>
            <a:normAutofit/>
          </a:bodyPr>
          <a:lstStyle/>
          <a:p>
            <a:r>
              <a:rPr lang="en-US" dirty="0" smtClean="0"/>
              <a:t>Audiences</a:t>
            </a:r>
          </a:p>
          <a:p>
            <a:pPr lvl="1"/>
            <a:r>
              <a:rPr lang="en-US" dirty="0" smtClean="0"/>
              <a:t>Explicit: statements in the title, introduction, etc.</a:t>
            </a:r>
          </a:p>
          <a:p>
            <a:pPr lvl="1"/>
            <a:r>
              <a:rPr lang="en-US" dirty="0" smtClean="0"/>
              <a:t>Implicit: an audience that comes readily to mind after a superficial review of the resource</a:t>
            </a:r>
          </a:p>
          <a:p>
            <a:pPr lvl="2"/>
            <a:r>
              <a:rPr lang="en-US" dirty="0" smtClean="0"/>
              <a:t>Should be assigned with caution</a:t>
            </a:r>
          </a:p>
          <a:p>
            <a:pPr lvl="2"/>
            <a:r>
              <a:rPr lang="en-US" dirty="0" smtClean="0"/>
              <a:t>“In case of doubt, leave it out.”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61</a:t>
            </a:fld>
            <a:endParaRPr lang="en-US" dirty="0">
              <a:solidFill>
                <a:prstClr val="white"/>
              </a:solidFill>
            </a:endParaRPr>
          </a:p>
        </p:txBody>
      </p:sp>
      <p:sp>
        <p:nvSpPr>
          <p:cNvPr id="5" name="TextBox 4"/>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33422432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 Brief</a:t>
            </a:r>
            <a:endParaRPr lang="en-US" dirty="0"/>
          </a:p>
        </p:txBody>
      </p:sp>
      <p:sp>
        <p:nvSpPr>
          <p:cNvPr id="3" name="Content Placeholder 2"/>
          <p:cNvSpPr>
            <a:spLocks noGrp="1"/>
          </p:cNvSpPr>
          <p:nvPr>
            <p:ph idx="1"/>
          </p:nvPr>
        </p:nvSpPr>
        <p:spPr/>
        <p:txBody>
          <a:bodyPr/>
          <a:lstStyle/>
          <a:p>
            <a:r>
              <a:rPr lang="en-US" dirty="0" smtClean="0"/>
              <a:t>Audiences</a:t>
            </a:r>
          </a:p>
          <a:p>
            <a:endParaRPr lang="en-US" sz="800" dirty="0"/>
          </a:p>
          <a:p>
            <a:pPr marL="342900" lvl="1" indent="0">
              <a:buNone/>
            </a:pPr>
            <a:r>
              <a:rPr lang="en-US" dirty="0" smtClean="0"/>
              <a:t>My </a:t>
            </a:r>
            <a:r>
              <a:rPr lang="en-US" dirty="0" err="1"/>
              <a:t>neighbour’s</a:t>
            </a:r>
            <a:r>
              <a:rPr lang="en-US" dirty="0"/>
              <a:t> faith : Islam explained for </a:t>
            </a:r>
            <a:r>
              <a:rPr lang="en-US" dirty="0" smtClean="0"/>
              <a:t>Christians.</a:t>
            </a:r>
          </a:p>
          <a:p>
            <a:pPr marL="342900" lvl="1" indent="0">
              <a:buNone/>
            </a:pPr>
            <a:endParaRPr lang="en-US" sz="800" dirty="0"/>
          </a:p>
          <a:p>
            <a:pPr marL="342900" lvl="1" indent="0">
              <a:buNone/>
            </a:pPr>
            <a:r>
              <a:rPr lang="en-US" dirty="0" smtClean="0">
                <a:solidFill>
                  <a:schemeClr val="accent1">
                    <a:lumMod val="60000"/>
                    <a:lumOff val="40000"/>
                  </a:schemeClr>
                </a:solidFill>
              </a:rPr>
              <a:t>385 ## $a Christians $2 </a:t>
            </a:r>
            <a:r>
              <a:rPr lang="en-US" dirty="0" err="1" smtClean="0">
                <a:solidFill>
                  <a:schemeClr val="accent1">
                    <a:lumMod val="60000"/>
                    <a:lumOff val="40000"/>
                  </a:schemeClr>
                </a:solidFill>
              </a:rPr>
              <a:t>lcdgt</a:t>
            </a:r>
            <a:endParaRPr lang="en-US" dirty="0">
              <a:solidFill>
                <a:schemeClr val="accent1">
                  <a:lumMod val="60000"/>
                  <a:lumOff val="40000"/>
                </a:schemeClr>
              </a:solidFill>
            </a:endParaRP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62</a:t>
            </a:fld>
            <a:endParaRPr lang="en-US" dirty="0">
              <a:solidFill>
                <a:prstClr val="white"/>
              </a:solidFill>
            </a:endParaRPr>
          </a:p>
        </p:txBody>
      </p:sp>
      <p:sp>
        <p:nvSpPr>
          <p:cNvPr id="5" name="TextBox 4"/>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24087102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Audiences (non-literary example)</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smtClean="0"/>
              <a:t>100 1_  Zuniga, Andres.</a:t>
            </a:r>
          </a:p>
          <a:p>
            <a:pPr marL="0" indent="0">
              <a:buNone/>
            </a:pPr>
            <a:r>
              <a:rPr lang="en-US" dirty="0" smtClean="0"/>
              <a:t>245 10  Street-smart Spanish for first responders / $c Andres Zuniga.</a:t>
            </a:r>
          </a:p>
          <a:p>
            <a:pPr marL="0" indent="0">
              <a:buNone/>
            </a:pPr>
            <a:r>
              <a:rPr lang="en-US" dirty="0" smtClean="0">
                <a:solidFill>
                  <a:srgbClr val="00B0F0"/>
                </a:solidFill>
              </a:rPr>
              <a:t>385 __  First </a:t>
            </a:r>
            <a:r>
              <a:rPr lang="en-US" dirty="0">
                <a:solidFill>
                  <a:srgbClr val="00B0F0"/>
                </a:solidFill>
              </a:rPr>
              <a:t>responders $2 </a:t>
            </a:r>
            <a:r>
              <a:rPr lang="en-US" dirty="0" err="1">
                <a:solidFill>
                  <a:srgbClr val="00B0F0"/>
                </a:solidFill>
              </a:rPr>
              <a:t>lcdgt</a:t>
            </a:r>
            <a:endParaRPr lang="en-US" dirty="0" smtClean="0">
              <a:solidFill>
                <a:srgbClr val="00B0F0"/>
              </a:solidFill>
            </a:endParaRPr>
          </a:p>
          <a:p>
            <a:pPr marL="0" indent="0">
              <a:buNone/>
            </a:pPr>
            <a:r>
              <a:rPr lang="en-US" dirty="0" smtClean="0">
                <a:solidFill>
                  <a:srgbClr val="00B0F0"/>
                </a:solidFill>
              </a:rPr>
              <a:t>385 __  English speakers $2 </a:t>
            </a:r>
            <a:r>
              <a:rPr lang="en-US" dirty="0" err="1" smtClean="0">
                <a:solidFill>
                  <a:srgbClr val="00B0F0"/>
                </a:solidFill>
              </a:rPr>
              <a:t>lcdgt</a:t>
            </a:r>
            <a:endParaRPr lang="en-US" dirty="0" smtClean="0">
              <a:solidFill>
                <a:srgbClr val="00B0F0"/>
              </a:solidFill>
            </a:endParaRPr>
          </a:p>
          <a:p>
            <a:pPr marL="0" indent="0">
              <a:buNone/>
            </a:pPr>
            <a:r>
              <a:rPr lang="en-US" dirty="0" smtClean="0"/>
              <a:t>650 _0  Spanish language $v Conversation and phrase books (for first 	  	    responders)</a:t>
            </a:r>
          </a:p>
          <a:p>
            <a:pPr marL="0" indent="0">
              <a:buNone/>
            </a:pPr>
            <a:r>
              <a:rPr lang="en-US" dirty="0" smtClean="0">
                <a:solidFill>
                  <a:srgbClr val="FF0000"/>
                </a:solidFill>
              </a:rPr>
              <a:t>655 _7  Phrase books. $2 </a:t>
            </a:r>
            <a:r>
              <a:rPr lang="en-US" dirty="0" err="1" smtClean="0">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9262884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Audiences (literary example)</a:t>
            </a:r>
            <a:endParaRPr lang="en-US" dirty="0"/>
          </a:p>
        </p:txBody>
      </p:sp>
      <p:sp>
        <p:nvSpPr>
          <p:cNvPr id="3" name="Content Placeholder 2"/>
          <p:cNvSpPr>
            <a:spLocks noGrp="1"/>
          </p:cNvSpPr>
          <p:nvPr>
            <p:ph idx="1"/>
          </p:nvPr>
        </p:nvSpPr>
        <p:spPr>
          <a:xfrm>
            <a:off x="838199" y="1530220"/>
            <a:ext cx="10991851" cy="5146805"/>
          </a:xfrm>
        </p:spPr>
        <p:txBody>
          <a:bodyPr>
            <a:normAutofit/>
          </a:bodyPr>
          <a:lstStyle/>
          <a:p>
            <a:pPr marL="0" indent="0">
              <a:buNone/>
            </a:pPr>
            <a:r>
              <a:rPr lang="en-US" sz="2600" dirty="0" smtClean="0"/>
              <a:t>100 1_  Kenyon, </a:t>
            </a:r>
            <a:r>
              <a:rPr lang="en-US" sz="2600" dirty="0" err="1" smtClean="0"/>
              <a:t>Sherrilyn</a:t>
            </a:r>
            <a:r>
              <a:rPr lang="en-US" sz="2600" dirty="0" smtClean="0"/>
              <a:t>, $d 1965- $e author.</a:t>
            </a:r>
          </a:p>
          <a:p>
            <a:pPr marL="0" indent="0">
              <a:buNone/>
            </a:pPr>
            <a:r>
              <a:rPr lang="en-US" sz="2600" dirty="0" smtClean="0"/>
              <a:t>245 10  Illusion / $c </a:t>
            </a:r>
            <a:r>
              <a:rPr lang="en-US" sz="2600" dirty="0" err="1" smtClean="0"/>
              <a:t>Sherrilyn</a:t>
            </a:r>
            <a:r>
              <a:rPr lang="en-US" sz="2600" dirty="0" smtClean="0"/>
              <a:t> Kenyon.</a:t>
            </a:r>
          </a:p>
          <a:p>
            <a:pPr marL="0" indent="0">
              <a:buNone/>
            </a:pPr>
            <a:r>
              <a:rPr lang="en-US" sz="2600" dirty="0" smtClean="0">
                <a:solidFill>
                  <a:srgbClr val="00B0F0"/>
                </a:solidFill>
              </a:rPr>
              <a:t>385 __  Young adults $2 </a:t>
            </a:r>
            <a:r>
              <a:rPr lang="en-US" sz="2600" dirty="0" err="1" smtClean="0">
                <a:solidFill>
                  <a:srgbClr val="00B0F0"/>
                </a:solidFill>
              </a:rPr>
              <a:t>lcdgt</a:t>
            </a:r>
            <a:endParaRPr lang="en-US" sz="2600" dirty="0" smtClean="0">
              <a:solidFill>
                <a:srgbClr val="00B0F0"/>
              </a:solidFill>
            </a:endParaRPr>
          </a:p>
          <a:p>
            <a:pPr marL="0" indent="0">
              <a:buNone/>
            </a:pPr>
            <a:r>
              <a:rPr lang="en-US" sz="2600" dirty="0" smtClean="0"/>
              <a:t>520        Son of a demon Nick Gautier just wants to be a normal guy, but when he 	   is sucked into an alternate reality, he realizes the value of his powers.</a:t>
            </a:r>
          </a:p>
          <a:p>
            <a:pPr marL="0" indent="0">
              <a:buNone/>
            </a:pPr>
            <a:r>
              <a:rPr lang="en-US" sz="2600" dirty="0" smtClean="0"/>
              <a:t>650 _0  Good and evil $v Juvenile fiction.</a:t>
            </a:r>
          </a:p>
          <a:p>
            <a:pPr marL="0" indent="0">
              <a:buNone/>
            </a:pPr>
            <a:r>
              <a:rPr lang="en-US" sz="2600" dirty="0" smtClean="0"/>
              <a:t>650 _0  Demonology $v Juvenile fiction.</a:t>
            </a:r>
          </a:p>
          <a:p>
            <a:pPr marL="0" indent="0">
              <a:buNone/>
            </a:pPr>
            <a:r>
              <a:rPr lang="en-US" sz="2600" dirty="0" smtClean="0"/>
              <a:t>650 _0  Teenage boys $v Juvenile fiction.</a:t>
            </a:r>
          </a:p>
          <a:p>
            <a:pPr marL="0" indent="0">
              <a:buNone/>
            </a:pPr>
            <a:r>
              <a:rPr lang="en-US" sz="2600" strike="sngStrike" dirty="0" smtClean="0"/>
              <a:t>655 _0  Young adult fiction</a:t>
            </a:r>
            <a:r>
              <a:rPr lang="en-US" sz="2600" dirty="0" smtClean="0"/>
              <a:t>. ?? </a:t>
            </a:r>
            <a:endParaRPr lang="en-US" sz="2400" i="1" dirty="0" smtClean="0">
              <a:solidFill>
                <a:srgbClr val="7030A0"/>
              </a:solidFill>
            </a:endParaRPr>
          </a:p>
          <a:p>
            <a:pPr marL="0" indent="0">
              <a:buNone/>
            </a:pPr>
            <a:r>
              <a:rPr lang="en-US" sz="2600" dirty="0" smtClean="0">
                <a:solidFill>
                  <a:srgbClr val="FF0000"/>
                </a:solidFill>
              </a:rPr>
              <a:t>655 _7  Paranormal fiction. $2 </a:t>
            </a:r>
            <a:r>
              <a:rPr lang="en-US" sz="2600" dirty="0" err="1" smtClean="0">
                <a:solidFill>
                  <a:srgbClr val="FF0000"/>
                </a:solidFill>
              </a:rPr>
              <a:t>lcgft</a:t>
            </a:r>
            <a:endParaRPr lang="en-US" sz="2600" dirty="0">
              <a:solidFill>
                <a:srgbClr val="FF0000"/>
              </a:solidFill>
            </a:endParaRPr>
          </a:p>
          <a:p>
            <a:pPr marL="0" indent="0">
              <a:buNone/>
            </a:pPr>
            <a:endParaRPr lang="en-US" dirty="0"/>
          </a:p>
        </p:txBody>
      </p:sp>
    </p:spTree>
    <p:extLst>
      <p:ext uri="{BB962C8B-B14F-4D97-AF65-F5344CB8AC3E}">
        <p14:creationId xmlns:p14="http://schemas.microsoft.com/office/powerpoint/2010/main" val="4143511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52976"/>
            <a:ext cx="7701255" cy="6605024"/>
          </a:xfrm>
          <a:prstGeom prst="rect">
            <a:avLst/>
          </a:prstGeom>
        </p:spPr>
      </p:pic>
      <p:sp>
        <p:nvSpPr>
          <p:cNvPr id="3" name="TextBox 2"/>
          <p:cNvSpPr txBox="1"/>
          <p:nvPr/>
        </p:nvSpPr>
        <p:spPr>
          <a:xfrm>
            <a:off x="7701255" y="1293330"/>
            <a:ext cx="4329404" cy="4524315"/>
          </a:xfrm>
          <a:prstGeom prst="rect">
            <a:avLst/>
          </a:prstGeom>
          <a:noFill/>
        </p:spPr>
        <p:txBody>
          <a:bodyPr wrap="square" rtlCol="0">
            <a:spAutoFit/>
          </a:bodyPr>
          <a:lstStyle/>
          <a:p>
            <a:r>
              <a:rPr lang="en-US" sz="2400" dirty="0" smtClean="0"/>
              <a:t>Age  -- age</a:t>
            </a:r>
          </a:p>
          <a:p>
            <a:r>
              <a:rPr lang="en-US" sz="2400" dirty="0" smtClean="0"/>
              <a:t>Educational level -- </a:t>
            </a:r>
            <a:r>
              <a:rPr lang="en-US" sz="2400" dirty="0" err="1" smtClean="0"/>
              <a:t>edu</a:t>
            </a:r>
            <a:endParaRPr lang="en-US" sz="2400" dirty="0" smtClean="0"/>
          </a:p>
          <a:p>
            <a:r>
              <a:rPr lang="en-US" sz="2400" dirty="0" smtClean="0"/>
              <a:t>Ethnic/cultural -- eth</a:t>
            </a:r>
          </a:p>
          <a:p>
            <a:r>
              <a:rPr lang="en-US" sz="2400" dirty="0" smtClean="0"/>
              <a:t>Gender -- </a:t>
            </a:r>
            <a:r>
              <a:rPr lang="en-US" sz="2400" dirty="0" err="1" smtClean="0"/>
              <a:t>gdr</a:t>
            </a:r>
            <a:endParaRPr lang="en-US" sz="2400" dirty="0" smtClean="0"/>
          </a:p>
          <a:p>
            <a:r>
              <a:rPr lang="en-US" sz="2400" dirty="0" smtClean="0"/>
              <a:t>Language -- </a:t>
            </a:r>
            <a:r>
              <a:rPr lang="en-US" sz="2400" dirty="0" err="1" smtClean="0"/>
              <a:t>lng</a:t>
            </a:r>
            <a:endParaRPr lang="en-US" sz="2400" dirty="0" smtClean="0"/>
          </a:p>
          <a:p>
            <a:r>
              <a:rPr lang="en-US" sz="2400" dirty="0" smtClean="0"/>
              <a:t>Medical, psychological, disability 	-- </a:t>
            </a:r>
            <a:r>
              <a:rPr lang="en-US" sz="2400" dirty="0" err="1" smtClean="0"/>
              <a:t>mpd</a:t>
            </a:r>
            <a:endParaRPr lang="en-US" sz="2400" dirty="0" smtClean="0"/>
          </a:p>
          <a:p>
            <a:r>
              <a:rPr lang="en-US" sz="2400" dirty="0" smtClean="0"/>
              <a:t>National/regional -- </a:t>
            </a:r>
            <a:r>
              <a:rPr lang="en-US" sz="2400" dirty="0" err="1" smtClean="0"/>
              <a:t>nat</a:t>
            </a:r>
            <a:endParaRPr lang="en-US" sz="2400" dirty="0" smtClean="0"/>
          </a:p>
          <a:p>
            <a:r>
              <a:rPr lang="en-US" sz="2400" dirty="0" smtClean="0"/>
              <a:t>Occupation/field of activity - </a:t>
            </a:r>
            <a:r>
              <a:rPr lang="en-US" sz="2400" dirty="0" err="1" smtClean="0"/>
              <a:t>occ</a:t>
            </a:r>
            <a:endParaRPr lang="en-US" sz="2400" dirty="0" smtClean="0"/>
          </a:p>
          <a:p>
            <a:r>
              <a:rPr lang="en-US" sz="2400" dirty="0" smtClean="0"/>
              <a:t>Religion -- </a:t>
            </a:r>
            <a:r>
              <a:rPr lang="en-US" sz="2400" dirty="0" err="1" smtClean="0"/>
              <a:t>rel</a:t>
            </a:r>
            <a:endParaRPr lang="en-US" sz="2400" dirty="0" smtClean="0"/>
          </a:p>
          <a:p>
            <a:r>
              <a:rPr lang="en-US" sz="2400" dirty="0" smtClean="0"/>
              <a:t>Sexual orientation -- </a:t>
            </a:r>
            <a:r>
              <a:rPr lang="en-US" sz="2400" dirty="0" err="1" smtClean="0"/>
              <a:t>sxo</a:t>
            </a:r>
            <a:endParaRPr lang="en-US" sz="2400" dirty="0" smtClean="0"/>
          </a:p>
          <a:p>
            <a:r>
              <a:rPr lang="en-US" sz="2400" dirty="0" smtClean="0"/>
              <a:t>Social -- </a:t>
            </a:r>
            <a:r>
              <a:rPr lang="en-US" sz="2400" dirty="0" err="1" smtClean="0"/>
              <a:t>soc</a:t>
            </a:r>
            <a:endParaRPr lang="en-US" sz="2400" dirty="0"/>
          </a:p>
        </p:txBody>
      </p:sp>
    </p:spTree>
    <p:extLst>
      <p:ext uri="{BB962C8B-B14F-4D97-AF65-F5344CB8AC3E}">
        <p14:creationId xmlns:p14="http://schemas.microsoft.com/office/powerpoint/2010/main" val="1852024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522" y="305094"/>
            <a:ext cx="9925467" cy="6552906"/>
          </a:xfrm>
          <a:prstGeom prst="rect">
            <a:avLst/>
          </a:prstGeom>
        </p:spPr>
      </p:pic>
      <p:sp>
        <p:nvSpPr>
          <p:cNvPr id="5" name="TextBox 4"/>
          <p:cNvSpPr txBox="1"/>
          <p:nvPr/>
        </p:nvSpPr>
        <p:spPr>
          <a:xfrm>
            <a:off x="6232849" y="1884733"/>
            <a:ext cx="5822303" cy="400110"/>
          </a:xfrm>
          <a:prstGeom prst="rect">
            <a:avLst/>
          </a:prstGeom>
          <a:noFill/>
        </p:spPr>
        <p:txBody>
          <a:bodyPr wrap="square" rtlCol="0">
            <a:spAutoFit/>
          </a:bodyPr>
          <a:lstStyle/>
          <a:p>
            <a:r>
              <a:rPr lang="en-US" sz="2000" dirty="0">
                <a:solidFill>
                  <a:srgbClr val="7030A0"/>
                </a:solidFill>
              </a:rPr>
              <a:t>http://</a:t>
            </a:r>
            <a:r>
              <a:rPr lang="en-US" sz="2000" dirty="0" smtClean="0">
                <a:solidFill>
                  <a:srgbClr val="7030A0"/>
                </a:solidFill>
              </a:rPr>
              <a:t>www.loc.gov/standards/valuelist/lcdgt.html</a:t>
            </a:r>
            <a:endParaRPr lang="en-US" sz="2000" dirty="0">
              <a:solidFill>
                <a:srgbClr val="7030A0"/>
              </a:solidFill>
            </a:endParaRPr>
          </a:p>
        </p:txBody>
      </p:sp>
    </p:spTree>
    <p:extLst>
      <p:ext uri="{BB962C8B-B14F-4D97-AF65-F5344CB8AC3E}">
        <p14:creationId xmlns:p14="http://schemas.microsoft.com/office/powerpoint/2010/main" val="41458276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coding for category terms/codes </a:t>
            </a:r>
            <a:endParaRPr lang="en-US" dirty="0"/>
          </a:p>
        </p:txBody>
      </p:sp>
      <p:sp>
        <p:nvSpPr>
          <p:cNvPr id="3" name="Content Placeholder 2"/>
          <p:cNvSpPr>
            <a:spLocks noGrp="1"/>
          </p:cNvSpPr>
          <p:nvPr>
            <p:ph idx="1"/>
          </p:nvPr>
        </p:nvSpPr>
        <p:spPr/>
        <p:txBody>
          <a:bodyPr/>
          <a:lstStyle/>
          <a:p>
            <a:r>
              <a:rPr lang="en-US" dirty="0" smtClean="0"/>
              <a:t>MARC format: demographic group </a:t>
            </a:r>
            <a:r>
              <a:rPr lang="en-US" dirty="0"/>
              <a:t>t</a:t>
            </a:r>
            <a:r>
              <a:rPr lang="en-US" dirty="0" smtClean="0"/>
              <a:t>erms or codes are valid in bibliographic and authority records</a:t>
            </a:r>
          </a:p>
          <a:p>
            <a:pPr lvl="1"/>
            <a:r>
              <a:rPr lang="en-US" dirty="0" smtClean="0"/>
              <a:t>Example on next slide, use of different vocabularies</a:t>
            </a:r>
          </a:p>
          <a:p>
            <a:pPr lvl="1"/>
            <a:endParaRPr lang="en-US" dirty="0"/>
          </a:p>
          <a:p>
            <a:r>
              <a:rPr lang="en-US" dirty="0"/>
              <a:t>D</a:t>
            </a:r>
            <a:r>
              <a:rPr lang="en-US" dirty="0" smtClean="0"/>
              <a:t>raft LCDGT manual:</a:t>
            </a:r>
          </a:p>
          <a:p>
            <a:pPr lvl="1"/>
            <a:r>
              <a:rPr lang="en-US" dirty="0" smtClean="0"/>
              <a:t>Shows several options for coding 385 and 386</a:t>
            </a:r>
          </a:p>
          <a:p>
            <a:pPr lvl="2"/>
            <a:r>
              <a:rPr lang="en-US" dirty="0" smtClean="0"/>
              <a:t>Including whether to repeat terms or repeat fields </a:t>
            </a:r>
          </a:p>
          <a:p>
            <a:pPr lvl="1"/>
            <a:r>
              <a:rPr lang="en-US" dirty="0" smtClean="0"/>
              <a:t>Category </a:t>
            </a:r>
            <a:r>
              <a:rPr lang="en-US" b="1" dirty="0" smtClean="0"/>
              <a:t>codes</a:t>
            </a:r>
            <a:r>
              <a:rPr lang="en-US" dirty="0" smtClean="0"/>
              <a:t> ($n) are shown in examples, category </a:t>
            </a:r>
            <a:r>
              <a:rPr lang="en-US" b="1" dirty="0" smtClean="0"/>
              <a:t>terms</a:t>
            </a:r>
            <a:r>
              <a:rPr lang="en-US" dirty="0" smtClean="0"/>
              <a:t> ($m) are not</a:t>
            </a:r>
          </a:p>
          <a:p>
            <a:pPr lvl="1"/>
            <a:r>
              <a:rPr lang="en-US" dirty="0" smtClean="0"/>
              <a:t>LC practice: not supplying category</a:t>
            </a:r>
          </a:p>
          <a:p>
            <a:pPr lvl="1"/>
            <a:endParaRPr lang="en-US" dirty="0"/>
          </a:p>
        </p:txBody>
      </p:sp>
    </p:spTree>
    <p:extLst>
      <p:ext uri="{BB962C8B-B14F-4D97-AF65-F5344CB8AC3E}">
        <p14:creationId xmlns:p14="http://schemas.microsoft.com/office/powerpoint/2010/main" val="5186196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1165" y="1443521"/>
            <a:ext cx="11628555" cy="4975940"/>
          </a:xfrm>
          <a:prstGeom prst="rect">
            <a:avLst/>
          </a:prstGeom>
        </p:spPr>
      </p:pic>
      <p:pic>
        <p:nvPicPr>
          <p:cNvPr id="3" name="Picture 2"/>
          <p:cNvPicPr>
            <a:picLocks noChangeAspect="1"/>
          </p:cNvPicPr>
          <p:nvPr/>
        </p:nvPicPr>
        <p:blipFill>
          <a:blip r:embed="rId4"/>
          <a:stretch>
            <a:fillRect/>
          </a:stretch>
        </p:blipFill>
        <p:spPr>
          <a:xfrm>
            <a:off x="379152" y="560031"/>
            <a:ext cx="9863402" cy="708932"/>
          </a:xfrm>
          <a:prstGeom prst="rect">
            <a:avLst/>
          </a:prstGeom>
        </p:spPr>
      </p:pic>
    </p:spTree>
    <p:extLst>
      <p:ext uri="{BB962C8B-B14F-4D97-AF65-F5344CB8AC3E}">
        <p14:creationId xmlns:p14="http://schemas.microsoft.com/office/powerpoint/2010/main" val="3131564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Audience, using codes</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smtClean="0"/>
              <a:t>100 1_   </a:t>
            </a:r>
            <a:r>
              <a:rPr lang="en-US" dirty="0" err="1" smtClean="0"/>
              <a:t>Alemagna</a:t>
            </a:r>
            <a:r>
              <a:rPr lang="en-US" dirty="0" smtClean="0"/>
              <a:t>, Beatrice, $e author, $e illustrator.</a:t>
            </a:r>
          </a:p>
          <a:p>
            <a:pPr marL="0" indent="0">
              <a:buNone/>
            </a:pPr>
            <a:r>
              <a:rPr lang="en-US" dirty="0" smtClean="0"/>
              <a:t>245 14  The wonderful fluffy little squishy / $c Beatrice </a:t>
            </a:r>
            <a:r>
              <a:rPr lang="en-US" dirty="0" err="1" smtClean="0"/>
              <a:t>Alemagna</a:t>
            </a:r>
            <a:r>
              <a:rPr lang="en-US" dirty="0" smtClean="0"/>
              <a:t>.</a:t>
            </a:r>
          </a:p>
          <a:p>
            <a:pPr marL="0" indent="0">
              <a:buNone/>
            </a:pPr>
            <a:r>
              <a:rPr lang="en-US" dirty="0" smtClean="0">
                <a:solidFill>
                  <a:srgbClr val="00B0F0"/>
                </a:solidFill>
              </a:rPr>
              <a:t>385 __  $n age $a Children $2 </a:t>
            </a:r>
            <a:r>
              <a:rPr lang="en-US" dirty="0" err="1" smtClean="0">
                <a:solidFill>
                  <a:srgbClr val="00B0F0"/>
                </a:solidFill>
              </a:rPr>
              <a:t>lcdgt</a:t>
            </a:r>
            <a:endParaRPr lang="en-US" dirty="0" smtClean="0">
              <a:solidFill>
                <a:srgbClr val="00B0F0"/>
              </a:solidFill>
            </a:endParaRPr>
          </a:p>
          <a:p>
            <a:pPr marL="0" indent="0">
              <a:buNone/>
            </a:pPr>
            <a:r>
              <a:rPr lang="en-US" dirty="0" smtClean="0"/>
              <a:t>650 _0  Gifts $v Juvenile fiction.</a:t>
            </a:r>
          </a:p>
          <a:p>
            <a:pPr marL="0" indent="0">
              <a:buNone/>
            </a:pPr>
            <a:r>
              <a:rPr lang="en-US" dirty="0" smtClean="0"/>
              <a:t>650 _0  Birthdays $v Juvenile fiction.</a:t>
            </a:r>
          </a:p>
          <a:p>
            <a:pPr marL="0" indent="0">
              <a:buNone/>
            </a:pPr>
            <a:r>
              <a:rPr lang="en-US" dirty="0" smtClean="0"/>
              <a:t>650 _0  Animals $v Juvenile fiction.</a:t>
            </a:r>
          </a:p>
          <a:p>
            <a:pPr marL="0" indent="0">
              <a:buNone/>
            </a:pPr>
            <a:r>
              <a:rPr lang="en-US" strike="sngStrike" dirty="0" smtClean="0"/>
              <a:t>655 _0  Picture books for children</a:t>
            </a:r>
            <a:r>
              <a:rPr lang="en-US" dirty="0" smtClean="0"/>
              <a:t>.  ??  </a:t>
            </a:r>
            <a:r>
              <a:rPr lang="en-US" sz="2400" i="1" dirty="0">
                <a:solidFill>
                  <a:srgbClr val="7030A0"/>
                </a:solidFill>
              </a:rPr>
              <a:t>d</a:t>
            </a:r>
            <a:r>
              <a:rPr lang="en-US" sz="2400" i="1" dirty="0" smtClean="0">
                <a:solidFill>
                  <a:srgbClr val="7030A0"/>
                </a:solidFill>
              </a:rPr>
              <a:t>oes the 385 + LCGFT meet the need?</a:t>
            </a:r>
          </a:p>
          <a:p>
            <a:pPr marL="0" indent="0">
              <a:buNone/>
            </a:pPr>
            <a:r>
              <a:rPr lang="en-US" dirty="0" smtClean="0">
                <a:solidFill>
                  <a:srgbClr val="FF0000"/>
                </a:solidFill>
              </a:rPr>
              <a:t>655 _7  Fiction. $2 </a:t>
            </a:r>
            <a:r>
              <a:rPr lang="en-US" dirty="0" err="1" smtClean="0">
                <a:solidFill>
                  <a:srgbClr val="FF0000"/>
                </a:solidFill>
              </a:rPr>
              <a:t>lcgft</a:t>
            </a:r>
            <a:endParaRPr lang="en-US" dirty="0" smtClean="0">
              <a:solidFill>
                <a:srgbClr val="FF0000"/>
              </a:solidFill>
            </a:endParaRPr>
          </a:p>
          <a:p>
            <a:pPr marL="0" indent="0">
              <a:buNone/>
            </a:pPr>
            <a:r>
              <a:rPr lang="en-US" dirty="0" smtClean="0">
                <a:solidFill>
                  <a:srgbClr val="FF0000"/>
                </a:solidFill>
              </a:rPr>
              <a:t>655 _7  Illustrated works. $2 </a:t>
            </a:r>
            <a:r>
              <a:rPr lang="en-US" dirty="0" err="1" smtClean="0">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4266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LC’s genre projects: completed</a:t>
            </a:r>
            <a:endParaRPr lang="en-US" dirty="0"/>
          </a:p>
        </p:txBody>
      </p:sp>
      <p:sp>
        <p:nvSpPr>
          <p:cNvPr id="3" name="Content Placeholder 2"/>
          <p:cNvSpPr>
            <a:spLocks noGrp="1"/>
          </p:cNvSpPr>
          <p:nvPr>
            <p:ph idx="1"/>
          </p:nvPr>
        </p:nvSpPr>
        <p:spPr>
          <a:xfrm>
            <a:off x="897467" y="1690688"/>
            <a:ext cx="10515600" cy="4723342"/>
          </a:xfrm>
        </p:spPr>
        <p:txBody>
          <a:bodyPr>
            <a:normAutofit/>
          </a:bodyPr>
          <a:lstStyle/>
          <a:p>
            <a:r>
              <a:rPr lang="en-US" dirty="0" smtClean="0"/>
              <a:t>Moving images (</a:t>
            </a:r>
            <a:r>
              <a:rPr lang="en-US" dirty="0"/>
              <a:t>f</a:t>
            </a:r>
            <a:r>
              <a:rPr lang="en-US" dirty="0" smtClean="0"/>
              <a:t>ilms, television programs, video recordings)</a:t>
            </a:r>
          </a:p>
          <a:p>
            <a:pPr lvl="1"/>
            <a:r>
              <a:rPr lang="en-US" dirty="0" smtClean="0"/>
              <a:t>First terms approved in 2007</a:t>
            </a:r>
          </a:p>
          <a:p>
            <a:pPr lvl="1"/>
            <a:r>
              <a:rPr lang="en-US" dirty="0" smtClean="0"/>
              <a:t>Application first documented in </a:t>
            </a:r>
            <a:r>
              <a:rPr lang="en-US" i="1" dirty="0" smtClean="0"/>
              <a:t>Subject Headings Manual </a:t>
            </a:r>
            <a:r>
              <a:rPr lang="en-US" dirty="0" smtClean="0"/>
              <a:t>(SHM) H 1913</a:t>
            </a:r>
            <a:endParaRPr lang="en-US" sz="1000" dirty="0"/>
          </a:p>
          <a:p>
            <a:r>
              <a:rPr lang="en-US" dirty="0" smtClean="0"/>
              <a:t>Radio programs, other recorded sound</a:t>
            </a:r>
          </a:p>
          <a:p>
            <a:pPr lvl="1"/>
            <a:r>
              <a:rPr lang="en-US" dirty="0"/>
              <a:t>S</a:t>
            </a:r>
            <a:r>
              <a:rPr lang="en-US" dirty="0" smtClean="0"/>
              <a:t>mall project, based on LC’s </a:t>
            </a:r>
            <a:r>
              <a:rPr lang="en-US" i="1" dirty="0" smtClean="0"/>
              <a:t>Radio Form/Genre Guide </a:t>
            </a:r>
            <a:r>
              <a:rPr lang="en-US" dirty="0" smtClean="0"/>
              <a:t>(RADFG)</a:t>
            </a:r>
          </a:p>
          <a:p>
            <a:pPr lvl="1"/>
            <a:r>
              <a:rPr lang="en-US" dirty="0" smtClean="0"/>
              <a:t>First terms approved in 2008; application first documented in SHM H 1969.5</a:t>
            </a:r>
            <a:endParaRPr lang="en-US" dirty="0"/>
          </a:p>
          <a:p>
            <a:r>
              <a:rPr lang="en-US" dirty="0" smtClean="0"/>
              <a:t>Cartographic materials</a:t>
            </a:r>
          </a:p>
          <a:p>
            <a:pPr lvl="1"/>
            <a:r>
              <a:rPr lang="en-US" dirty="0" smtClean="0"/>
              <a:t>Undertaken with LC’s Geography and Maps Division</a:t>
            </a:r>
          </a:p>
          <a:p>
            <a:pPr lvl="1"/>
            <a:r>
              <a:rPr lang="en-US" dirty="0" smtClean="0"/>
              <a:t>First terms approved 2010</a:t>
            </a:r>
          </a:p>
          <a:p>
            <a:pPr lvl="1"/>
            <a:r>
              <a:rPr lang="en-US" dirty="0" smtClean="0"/>
              <a:t>First project to precipitate changes to LCSH policy: cancellation of form subdivisions</a:t>
            </a:r>
          </a:p>
          <a:p>
            <a:pPr marL="0" indent="0">
              <a:buNone/>
            </a:pPr>
            <a:endParaRPr lang="en-US" dirty="0"/>
          </a:p>
        </p:txBody>
      </p:sp>
    </p:spTree>
    <p:extLst>
      <p:ext uri="{BB962C8B-B14F-4D97-AF65-F5344CB8AC3E}">
        <p14:creationId xmlns:p14="http://schemas.microsoft.com/office/powerpoint/2010/main" val="168962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Creators, using codes</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a:t>245 04  The Oxford anthology of African-American poetry / </a:t>
            </a:r>
            <a:r>
              <a:rPr lang="en-US" dirty="0" smtClean="0"/>
              <a:t>$c </a:t>
            </a:r>
            <a:r>
              <a:rPr lang="en-US" dirty="0"/>
              <a:t>edited by </a:t>
            </a:r>
            <a:r>
              <a:rPr lang="en-US" dirty="0" smtClean="0"/>
              <a:t>	   Arnold </a:t>
            </a:r>
            <a:r>
              <a:rPr lang="en-US" dirty="0" err="1"/>
              <a:t>Rampersad</a:t>
            </a:r>
            <a:r>
              <a:rPr lang="en-US" dirty="0"/>
              <a:t> ; associate editor, Hilary Herbold</a:t>
            </a:r>
            <a:r>
              <a:rPr lang="en-US" dirty="0" smtClean="0"/>
              <a:t>.</a:t>
            </a:r>
          </a:p>
          <a:p>
            <a:pPr marL="0" indent="0">
              <a:buNone/>
            </a:pPr>
            <a:r>
              <a:rPr lang="en-US" dirty="0" smtClean="0">
                <a:solidFill>
                  <a:srgbClr val="00B0F0"/>
                </a:solidFill>
              </a:rPr>
              <a:t>386 __  $n eth $a African Americans $2 </a:t>
            </a:r>
            <a:r>
              <a:rPr lang="en-US" dirty="0" err="1" smtClean="0">
                <a:solidFill>
                  <a:srgbClr val="00B0F0"/>
                </a:solidFill>
              </a:rPr>
              <a:t>lcdgt</a:t>
            </a:r>
            <a:endParaRPr lang="en-US" dirty="0" smtClean="0">
              <a:solidFill>
                <a:srgbClr val="00B0F0"/>
              </a:solidFill>
            </a:endParaRPr>
          </a:p>
          <a:p>
            <a:pPr marL="0" indent="0">
              <a:buNone/>
            </a:pPr>
            <a:r>
              <a:rPr lang="en-US" dirty="0" smtClean="0">
                <a:solidFill>
                  <a:srgbClr val="00B0F0"/>
                </a:solidFill>
              </a:rPr>
              <a:t>386 __  $n </a:t>
            </a:r>
            <a:r>
              <a:rPr lang="en-US" dirty="0" err="1" smtClean="0">
                <a:solidFill>
                  <a:srgbClr val="00B0F0"/>
                </a:solidFill>
              </a:rPr>
              <a:t>nat</a:t>
            </a:r>
            <a:r>
              <a:rPr lang="en-US" dirty="0" smtClean="0">
                <a:solidFill>
                  <a:srgbClr val="00B0F0"/>
                </a:solidFill>
              </a:rPr>
              <a:t> $a Americans $2 </a:t>
            </a:r>
            <a:r>
              <a:rPr lang="en-US" dirty="0" err="1" smtClean="0">
                <a:solidFill>
                  <a:srgbClr val="00B0F0"/>
                </a:solidFill>
              </a:rPr>
              <a:t>lcdgt</a:t>
            </a:r>
            <a:endParaRPr lang="en-US" dirty="0" smtClean="0">
              <a:solidFill>
                <a:srgbClr val="00B0F0"/>
              </a:solidFill>
            </a:endParaRPr>
          </a:p>
          <a:p>
            <a:pPr marL="0" indent="0">
              <a:buNone/>
            </a:pPr>
            <a:r>
              <a:rPr lang="en-US" dirty="0"/>
              <a:t>650 </a:t>
            </a:r>
            <a:r>
              <a:rPr lang="en-US" dirty="0" smtClean="0"/>
              <a:t>_0  American poetry $x African American authors.</a:t>
            </a:r>
            <a:endParaRPr lang="en-US" dirty="0"/>
          </a:p>
          <a:p>
            <a:pPr marL="0" indent="0">
              <a:buNone/>
            </a:pPr>
            <a:r>
              <a:rPr lang="en-US" dirty="0"/>
              <a:t>650 </a:t>
            </a:r>
            <a:r>
              <a:rPr lang="en-US" dirty="0" smtClean="0"/>
              <a:t>_0  African Americans $v Poetry.</a:t>
            </a:r>
            <a:endParaRPr lang="en-US" dirty="0"/>
          </a:p>
          <a:p>
            <a:pPr marL="0" indent="0">
              <a:buNone/>
            </a:pPr>
            <a:r>
              <a:rPr lang="en-US" dirty="0" smtClean="0">
                <a:solidFill>
                  <a:srgbClr val="FF0000"/>
                </a:solidFill>
              </a:rPr>
              <a:t>655 _7  Poetry. $2 </a:t>
            </a:r>
            <a:r>
              <a:rPr lang="en-US" dirty="0" err="1">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32361430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find the category codes?</a:t>
            </a:r>
            <a:endParaRPr lang="en-US" dirty="0"/>
          </a:p>
        </p:txBody>
      </p:sp>
      <p:sp>
        <p:nvSpPr>
          <p:cNvPr id="3" name="Content Placeholder 2"/>
          <p:cNvSpPr>
            <a:spLocks noGrp="1"/>
          </p:cNvSpPr>
          <p:nvPr>
            <p:ph idx="1"/>
          </p:nvPr>
        </p:nvSpPr>
        <p:spPr>
          <a:xfrm>
            <a:off x="838200" y="1589898"/>
            <a:ext cx="10515600" cy="4512322"/>
          </a:xfrm>
        </p:spPr>
        <p:txBody>
          <a:bodyPr/>
          <a:lstStyle/>
          <a:p>
            <a:r>
              <a:rPr lang="en-US" dirty="0" smtClean="0"/>
              <a:t>Draft LCDGT manual, L 465, Categories of Terms</a:t>
            </a:r>
          </a:p>
          <a:p>
            <a:pPr marL="0" indent="0">
              <a:buNone/>
            </a:pPr>
            <a:endParaRPr lang="en-US" dirty="0" smtClean="0"/>
          </a:p>
          <a:p>
            <a:r>
              <a:rPr lang="en-US" dirty="0"/>
              <a:t>I</a:t>
            </a:r>
            <a:r>
              <a:rPr lang="en-US" dirty="0" smtClean="0"/>
              <a:t>n authority records, 072 field</a:t>
            </a:r>
          </a:p>
          <a:p>
            <a:pPr lvl="1"/>
            <a:r>
              <a:rPr lang="en-US" dirty="0" smtClean="0"/>
              <a:t>During the pilot phase, there are no authority records in </a:t>
            </a:r>
            <a:r>
              <a:rPr lang="en-US" dirty="0" err="1" smtClean="0"/>
              <a:t>Connexion</a:t>
            </a:r>
            <a:endParaRPr lang="en-US" dirty="0" smtClean="0"/>
          </a:p>
          <a:p>
            <a:pPr lvl="1"/>
            <a:r>
              <a:rPr lang="en-US" dirty="0" smtClean="0"/>
              <a:t>You can find authority records in Classification Web</a:t>
            </a:r>
          </a:p>
          <a:p>
            <a:endParaRPr lang="en-US" dirty="0" smtClean="0"/>
          </a:p>
          <a:p>
            <a:r>
              <a:rPr lang="en-US" dirty="0" smtClean="0"/>
              <a:t>Category terms are also given large PDF file of all current LCDGT terms, on LCDGT web site</a:t>
            </a:r>
          </a:p>
          <a:p>
            <a:endParaRPr lang="en-US" dirty="0"/>
          </a:p>
        </p:txBody>
      </p:sp>
    </p:spTree>
    <p:extLst>
      <p:ext uri="{BB962C8B-B14F-4D97-AF65-F5344CB8AC3E}">
        <p14:creationId xmlns:p14="http://schemas.microsoft.com/office/powerpoint/2010/main" val="11495998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684" y="984962"/>
            <a:ext cx="4424363" cy="3792311"/>
          </a:xfrm>
          <a:prstGeom prst="rect">
            <a:avLst/>
          </a:prstGeom>
        </p:spPr>
      </p:pic>
      <p:pic>
        <p:nvPicPr>
          <p:cNvPr id="3" name="Picture 2"/>
          <p:cNvPicPr>
            <a:picLocks noChangeAspect="1"/>
          </p:cNvPicPr>
          <p:nvPr/>
        </p:nvPicPr>
        <p:blipFill rotWithShape="1">
          <a:blip r:embed="rId3"/>
          <a:srcRect l="10545" t="33113" r="70160" b="49664"/>
          <a:stretch/>
        </p:blipFill>
        <p:spPr>
          <a:xfrm>
            <a:off x="4368380" y="634478"/>
            <a:ext cx="1940767" cy="1194319"/>
          </a:xfrm>
          <a:prstGeom prst="rect">
            <a:avLst/>
          </a:prstGeom>
        </p:spPr>
      </p:pic>
      <p:cxnSp>
        <p:nvCxnSpPr>
          <p:cNvPr id="5" name="Straight Arrow Connector 4"/>
          <p:cNvCxnSpPr/>
          <p:nvPr/>
        </p:nvCxnSpPr>
        <p:spPr>
          <a:xfrm>
            <a:off x="1884784" y="1231638"/>
            <a:ext cx="2425959" cy="31724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2161009" y="2419544"/>
            <a:ext cx="9810750" cy="3971925"/>
          </a:xfrm>
          <a:prstGeom prst="rect">
            <a:avLst/>
          </a:prstGeom>
          <a:ln>
            <a:solidFill>
              <a:srgbClr val="FF0000"/>
            </a:solidFill>
          </a:ln>
        </p:spPr>
      </p:pic>
      <p:sp>
        <p:nvSpPr>
          <p:cNvPr id="7" name="Oval 6"/>
          <p:cNvSpPr/>
          <p:nvPr/>
        </p:nvSpPr>
        <p:spPr>
          <a:xfrm>
            <a:off x="2127380" y="4405507"/>
            <a:ext cx="1810138" cy="3717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1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3935" y="32944"/>
            <a:ext cx="11430025" cy="6610452"/>
          </a:xfrm>
          <a:prstGeom prst="rect">
            <a:avLst/>
          </a:prstGeom>
        </p:spPr>
      </p:pic>
      <p:pic>
        <p:nvPicPr>
          <p:cNvPr id="3" name="Picture 2"/>
          <p:cNvPicPr>
            <a:picLocks noChangeAspect="1"/>
          </p:cNvPicPr>
          <p:nvPr/>
        </p:nvPicPr>
        <p:blipFill>
          <a:blip r:embed="rId4"/>
          <a:stretch>
            <a:fillRect/>
          </a:stretch>
        </p:blipFill>
        <p:spPr>
          <a:xfrm>
            <a:off x="4272758" y="2090057"/>
            <a:ext cx="5934932" cy="4358465"/>
          </a:xfrm>
          <a:prstGeom prst="rect">
            <a:avLst/>
          </a:prstGeom>
          <a:ln>
            <a:solidFill>
              <a:schemeClr val="tx1"/>
            </a:solidFill>
          </a:ln>
        </p:spPr>
      </p:pic>
    </p:spTree>
    <p:extLst>
      <p:ext uri="{BB962C8B-B14F-4D97-AF65-F5344CB8AC3E}">
        <p14:creationId xmlns:p14="http://schemas.microsoft.com/office/powerpoint/2010/main" val="27401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Application: Audience and Creators,</a:t>
            </a:r>
            <a:r>
              <a:rPr lang="en-US" dirty="0" smtClean="0"/>
              <a:t> </a:t>
            </a:r>
            <a:r>
              <a:rPr lang="en-US" sz="4000" dirty="0" smtClean="0"/>
              <a:t>using terms</a:t>
            </a:r>
            <a:endParaRPr lang="en-US" sz="4000" dirty="0"/>
          </a:p>
        </p:txBody>
      </p:sp>
      <p:sp>
        <p:nvSpPr>
          <p:cNvPr id="3" name="Content Placeholder 2"/>
          <p:cNvSpPr>
            <a:spLocks noGrp="1"/>
          </p:cNvSpPr>
          <p:nvPr>
            <p:ph idx="1"/>
          </p:nvPr>
        </p:nvSpPr>
        <p:spPr>
          <a:xfrm>
            <a:off x="838200" y="1452401"/>
            <a:ext cx="11172826" cy="4851400"/>
          </a:xfrm>
        </p:spPr>
        <p:txBody>
          <a:bodyPr>
            <a:normAutofit/>
          </a:bodyPr>
          <a:lstStyle/>
          <a:p>
            <a:pPr marL="0" indent="0">
              <a:buNone/>
            </a:pPr>
            <a:r>
              <a:rPr lang="en-US" dirty="0"/>
              <a:t>245 </a:t>
            </a:r>
            <a:r>
              <a:rPr lang="en-US" dirty="0" smtClean="0"/>
              <a:t>00  10 </a:t>
            </a:r>
            <a:r>
              <a:rPr lang="en-US" dirty="0"/>
              <a:t>by 10 : </a:t>
            </a:r>
            <a:r>
              <a:rPr lang="en-US" dirty="0" smtClean="0"/>
              <a:t>$b </a:t>
            </a:r>
            <a:r>
              <a:rPr lang="en-US" dirty="0"/>
              <a:t>ten ten-minute plays by ten leading playwrights for </a:t>
            </a:r>
            <a:r>
              <a:rPr lang="en-US" dirty="0" smtClean="0"/>
              <a:t>	    	   young </a:t>
            </a:r>
            <a:r>
              <a:rPr lang="en-US" dirty="0"/>
              <a:t>audiences, each inspired by one of the Ten </a:t>
            </a:r>
            <a:r>
              <a:rPr lang="en-US" dirty="0" smtClean="0"/>
              <a:t>commandments </a:t>
            </a:r>
            <a:r>
              <a:rPr lang="en-US" dirty="0"/>
              <a:t>/ </a:t>
            </a:r>
            <a:r>
              <a:rPr lang="en-US" dirty="0" smtClean="0"/>
              <a:t>	   $c </a:t>
            </a:r>
            <a:r>
              <a:rPr lang="en-US" dirty="0"/>
              <a:t>edited by Jeff </a:t>
            </a:r>
            <a:r>
              <a:rPr lang="en-US" dirty="0" err="1"/>
              <a:t>Gottesfeld</a:t>
            </a:r>
            <a:r>
              <a:rPr lang="en-US" dirty="0"/>
              <a:t>. </a:t>
            </a:r>
            <a:endParaRPr lang="en-US" dirty="0" smtClean="0"/>
          </a:p>
          <a:p>
            <a:pPr marL="0" indent="0">
              <a:buNone/>
            </a:pPr>
            <a:r>
              <a:rPr lang="en-US" dirty="0" smtClean="0">
                <a:solidFill>
                  <a:srgbClr val="00B0F0"/>
                </a:solidFill>
              </a:rPr>
              <a:t>385 __  $m </a:t>
            </a:r>
            <a:r>
              <a:rPr lang="en-US" dirty="0">
                <a:solidFill>
                  <a:srgbClr val="00B0F0"/>
                </a:solidFill>
              </a:rPr>
              <a:t>A</a:t>
            </a:r>
            <a:r>
              <a:rPr lang="en-US" dirty="0" smtClean="0">
                <a:solidFill>
                  <a:srgbClr val="00B0F0"/>
                </a:solidFill>
              </a:rPr>
              <a:t>ge $a </a:t>
            </a:r>
            <a:r>
              <a:rPr lang="en-US" dirty="0">
                <a:solidFill>
                  <a:srgbClr val="00B0F0"/>
                </a:solidFill>
              </a:rPr>
              <a:t>Teenagers </a:t>
            </a:r>
            <a:r>
              <a:rPr lang="en-US" dirty="0" smtClean="0">
                <a:solidFill>
                  <a:srgbClr val="00B0F0"/>
                </a:solidFill>
              </a:rPr>
              <a:t>$2 </a:t>
            </a:r>
            <a:r>
              <a:rPr lang="en-US" dirty="0" err="1" smtClean="0">
                <a:solidFill>
                  <a:srgbClr val="00B0F0"/>
                </a:solidFill>
              </a:rPr>
              <a:t>lcdgt</a:t>
            </a:r>
            <a:endParaRPr lang="en-US" dirty="0">
              <a:solidFill>
                <a:srgbClr val="00B0F0"/>
              </a:solidFill>
            </a:endParaRPr>
          </a:p>
          <a:p>
            <a:pPr marL="0" indent="0">
              <a:buNone/>
            </a:pPr>
            <a:r>
              <a:rPr lang="en-US" dirty="0" smtClean="0">
                <a:solidFill>
                  <a:srgbClr val="00B0F0"/>
                </a:solidFill>
              </a:rPr>
              <a:t>386 __  $m National/regional $a </a:t>
            </a:r>
            <a:r>
              <a:rPr lang="en-US" dirty="0">
                <a:solidFill>
                  <a:srgbClr val="00B0F0"/>
                </a:solidFill>
              </a:rPr>
              <a:t>Americans </a:t>
            </a:r>
            <a:r>
              <a:rPr lang="en-US" dirty="0" smtClean="0">
                <a:solidFill>
                  <a:srgbClr val="00B0F0"/>
                </a:solidFill>
              </a:rPr>
              <a:t>$2 </a:t>
            </a:r>
            <a:r>
              <a:rPr lang="en-US" dirty="0" err="1" smtClean="0">
                <a:solidFill>
                  <a:srgbClr val="00B0F0"/>
                </a:solidFill>
              </a:rPr>
              <a:t>lcdgt</a:t>
            </a:r>
            <a:endParaRPr lang="en-US" dirty="0" smtClean="0">
              <a:solidFill>
                <a:srgbClr val="00B0F0"/>
              </a:solidFill>
            </a:endParaRPr>
          </a:p>
          <a:p>
            <a:pPr marL="0" indent="0">
              <a:buNone/>
            </a:pPr>
            <a:r>
              <a:rPr lang="en-US" dirty="0"/>
              <a:t>650 </a:t>
            </a:r>
            <a:r>
              <a:rPr lang="en-US" dirty="0" smtClean="0"/>
              <a:t>_0  Young </a:t>
            </a:r>
            <a:r>
              <a:rPr lang="en-US" dirty="0"/>
              <a:t>adult drama, American.</a:t>
            </a:r>
          </a:p>
          <a:p>
            <a:pPr marL="0" indent="0">
              <a:buNone/>
            </a:pPr>
            <a:r>
              <a:rPr lang="en-US" dirty="0"/>
              <a:t>650 </a:t>
            </a:r>
            <a:r>
              <a:rPr lang="en-US" dirty="0" smtClean="0"/>
              <a:t>_0  Ten-minute </a:t>
            </a:r>
            <a:r>
              <a:rPr lang="en-US" dirty="0"/>
              <a:t>plays, American.</a:t>
            </a:r>
          </a:p>
          <a:p>
            <a:pPr marL="0" indent="0">
              <a:buNone/>
            </a:pPr>
            <a:r>
              <a:rPr lang="en-US" dirty="0"/>
              <a:t>650 </a:t>
            </a:r>
            <a:r>
              <a:rPr lang="en-US" dirty="0" smtClean="0"/>
              <a:t>_0  Teenagers $v </a:t>
            </a:r>
            <a:r>
              <a:rPr lang="en-US" dirty="0"/>
              <a:t>Juvenile drama.</a:t>
            </a:r>
          </a:p>
          <a:p>
            <a:pPr marL="0" indent="0">
              <a:buNone/>
            </a:pPr>
            <a:r>
              <a:rPr lang="en-US" dirty="0" smtClean="0"/>
              <a:t>630 00  Ten </a:t>
            </a:r>
            <a:r>
              <a:rPr lang="en-US" dirty="0"/>
              <a:t>commandments </a:t>
            </a:r>
            <a:r>
              <a:rPr lang="en-US" dirty="0" smtClean="0"/>
              <a:t>$v </a:t>
            </a:r>
            <a:r>
              <a:rPr lang="en-US" dirty="0"/>
              <a:t>Juvenile drama</a:t>
            </a:r>
            <a:r>
              <a:rPr lang="en-US" dirty="0" smtClean="0"/>
              <a:t>.</a:t>
            </a:r>
          </a:p>
          <a:p>
            <a:pPr marL="0" indent="0">
              <a:buNone/>
            </a:pPr>
            <a:r>
              <a:rPr lang="en-US" dirty="0" smtClean="0">
                <a:solidFill>
                  <a:srgbClr val="FF0000"/>
                </a:solidFill>
              </a:rPr>
              <a:t>655 _7  Ten-minute plays. $2 </a:t>
            </a:r>
            <a:r>
              <a:rPr lang="en-US" dirty="0" err="1" smtClean="0">
                <a:solidFill>
                  <a:srgbClr val="FF0000"/>
                </a:solidFill>
              </a:rPr>
              <a:t>lcgft</a:t>
            </a:r>
            <a:endParaRPr lang="en-US" dirty="0">
              <a:solidFill>
                <a:srgbClr val="FF0000"/>
              </a:solidFill>
            </a:endParaRPr>
          </a:p>
        </p:txBody>
      </p:sp>
    </p:spTree>
    <p:extLst>
      <p:ext uri="{BB962C8B-B14F-4D97-AF65-F5344CB8AC3E}">
        <p14:creationId xmlns:p14="http://schemas.microsoft.com/office/powerpoint/2010/main" val="22118073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8874" y="257564"/>
            <a:ext cx="8696325" cy="6305550"/>
          </a:xfrm>
          <a:prstGeom prst="rect">
            <a:avLst/>
          </a:prstGeom>
        </p:spPr>
      </p:pic>
      <p:sp>
        <p:nvSpPr>
          <p:cNvPr id="3" name="TextBox 2"/>
          <p:cNvSpPr txBox="1"/>
          <p:nvPr/>
        </p:nvSpPr>
        <p:spPr>
          <a:xfrm>
            <a:off x="8845420" y="1138334"/>
            <a:ext cx="3004458" cy="2677656"/>
          </a:xfrm>
          <a:prstGeom prst="rect">
            <a:avLst/>
          </a:prstGeom>
          <a:noFill/>
          <a:ln>
            <a:solidFill>
              <a:schemeClr val="tx1"/>
            </a:solidFill>
          </a:ln>
        </p:spPr>
        <p:txBody>
          <a:bodyPr wrap="square" rtlCol="0">
            <a:spAutoFit/>
          </a:bodyPr>
          <a:lstStyle/>
          <a:p>
            <a:r>
              <a:rPr lang="en-US" sz="2400" dirty="0" smtClean="0"/>
              <a:t>L 410: MARC Coding of LCDGT in Bib and Authority Records</a:t>
            </a:r>
          </a:p>
          <a:p>
            <a:endParaRPr lang="en-US" sz="2400" dirty="0"/>
          </a:p>
          <a:p>
            <a:r>
              <a:rPr lang="en-US" sz="2400" dirty="0" smtClean="0"/>
              <a:t>Many options for repeating data elements!</a:t>
            </a:r>
            <a:endParaRPr lang="en-US" sz="2400" dirty="0"/>
          </a:p>
        </p:txBody>
      </p:sp>
    </p:spTree>
    <p:extLst>
      <p:ext uri="{BB962C8B-B14F-4D97-AF65-F5344CB8AC3E}">
        <p14:creationId xmlns:p14="http://schemas.microsoft.com/office/powerpoint/2010/main" val="12870586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48584" cy="1325563"/>
          </a:xfrm>
        </p:spPr>
        <p:txBody>
          <a:bodyPr/>
          <a:lstStyle/>
          <a:p>
            <a:r>
              <a:rPr lang="en-US" dirty="0" smtClean="0"/>
              <a:t>LC practice: LCDGT </a:t>
            </a:r>
            <a:r>
              <a:rPr lang="en-US" dirty="0" smtClean="0">
                <a:solidFill>
                  <a:srgbClr val="FF0000"/>
                </a:solidFill>
              </a:rPr>
              <a:t>codes</a:t>
            </a:r>
            <a:r>
              <a:rPr lang="en-US" dirty="0" smtClean="0"/>
              <a:t> in fields 385 and 386</a:t>
            </a:r>
            <a:endParaRPr lang="en-US" dirty="0"/>
          </a:p>
        </p:txBody>
      </p:sp>
      <p:sp>
        <p:nvSpPr>
          <p:cNvPr id="3" name="Content Placeholder 2"/>
          <p:cNvSpPr>
            <a:spLocks noGrp="1"/>
          </p:cNvSpPr>
          <p:nvPr>
            <p:ph idx="1"/>
          </p:nvPr>
        </p:nvSpPr>
        <p:spPr/>
        <p:txBody>
          <a:bodyPr>
            <a:normAutofit lnSpcReduction="10000"/>
          </a:bodyPr>
          <a:lstStyle/>
          <a:p>
            <a:r>
              <a:rPr lang="en-US" dirty="0" smtClean="0"/>
              <a:t>In field 385 or 386:</a:t>
            </a:r>
          </a:p>
          <a:p>
            <a:pPr lvl="1"/>
            <a:r>
              <a:rPr lang="en-US" dirty="0" smtClean="0"/>
              <a:t>$a for the authorized </a:t>
            </a:r>
            <a:r>
              <a:rPr lang="en-US" dirty="0" smtClean="0">
                <a:solidFill>
                  <a:srgbClr val="7030A0"/>
                </a:solidFill>
              </a:rPr>
              <a:t>term</a:t>
            </a:r>
            <a:r>
              <a:rPr lang="en-US" dirty="0" smtClean="0"/>
              <a:t> (repeatable)</a:t>
            </a:r>
          </a:p>
          <a:p>
            <a:pPr lvl="1"/>
            <a:r>
              <a:rPr lang="en-US" dirty="0" smtClean="0"/>
              <a:t>$2 for the source of </a:t>
            </a:r>
            <a:r>
              <a:rPr lang="en-US" dirty="0" smtClean="0">
                <a:solidFill>
                  <a:srgbClr val="7030A0"/>
                </a:solidFill>
              </a:rPr>
              <a:t>term</a:t>
            </a:r>
            <a:r>
              <a:rPr lang="en-US" dirty="0" smtClean="0"/>
              <a:t> -- $2 </a:t>
            </a:r>
            <a:r>
              <a:rPr lang="en-US" dirty="0" err="1" smtClean="0"/>
              <a:t>lcdgt</a:t>
            </a:r>
            <a:r>
              <a:rPr lang="en-US" dirty="0" smtClean="0"/>
              <a:t>   (other vocabularies may be used)</a:t>
            </a:r>
          </a:p>
          <a:p>
            <a:pPr lvl="1"/>
            <a:r>
              <a:rPr lang="en-US" dirty="0" smtClean="0"/>
              <a:t>$n for the </a:t>
            </a:r>
            <a:r>
              <a:rPr lang="en-US" dirty="0" smtClean="0">
                <a:solidFill>
                  <a:srgbClr val="FF0000"/>
                </a:solidFill>
              </a:rPr>
              <a:t>code</a:t>
            </a:r>
            <a:r>
              <a:rPr lang="en-US" dirty="0" smtClean="0"/>
              <a:t> assigned to the demographic group </a:t>
            </a:r>
            <a:r>
              <a:rPr lang="en-US" dirty="0" smtClean="0">
                <a:solidFill>
                  <a:srgbClr val="00B050"/>
                </a:solidFill>
              </a:rPr>
              <a:t>category</a:t>
            </a:r>
            <a:r>
              <a:rPr lang="en-US" dirty="0" smtClean="0"/>
              <a:t> for the </a:t>
            </a:r>
            <a:r>
              <a:rPr lang="en-US" dirty="0" smtClean="0">
                <a:solidFill>
                  <a:srgbClr val="7030A0"/>
                </a:solidFill>
              </a:rPr>
              <a:t>term</a:t>
            </a:r>
            <a:r>
              <a:rPr lang="en-US" dirty="0" smtClean="0"/>
              <a:t> –   	it is optional!</a:t>
            </a:r>
          </a:p>
          <a:p>
            <a:pPr lvl="1"/>
            <a:r>
              <a:rPr lang="en-US" dirty="0" smtClean="0"/>
              <a:t>$0 for the control number of the record for the term in $a (not used now)</a:t>
            </a:r>
          </a:p>
          <a:p>
            <a:r>
              <a:rPr lang="en-US" dirty="0" smtClean="0"/>
              <a:t>385 and 386 are repeatable</a:t>
            </a:r>
          </a:p>
          <a:p>
            <a:pPr lvl="1"/>
            <a:r>
              <a:rPr lang="en-US" dirty="0" smtClean="0"/>
              <a:t>Subfield $a is repeatable within a field</a:t>
            </a:r>
          </a:p>
          <a:p>
            <a:pPr lvl="1"/>
            <a:r>
              <a:rPr lang="en-US" dirty="0" smtClean="0"/>
              <a:t>Subfield $n is NOT repeatable within a field</a:t>
            </a:r>
          </a:p>
          <a:p>
            <a:r>
              <a:rPr lang="en-US" dirty="0" smtClean="0"/>
              <a:t>See L 410 and L 412 for specific guidance on coding LCDGT in bib and authority records</a:t>
            </a:r>
            <a:endParaRPr lang="en-US" dirty="0"/>
          </a:p>
          <a:p>
            <a:pPr lvl="1"/>
            <a:endParaRPr lang="en-US" dirty="0" smtClean="0"/>
          </a:p>
        </p:txBody>
      </p:sp>
      <p:sp>
        <p:nvSpPr>
          <p:cNvPr id="4" name="5-Point Star 3"/>
          <p:cNvSpPr/>
          <p:nvPr/>
        </p:nvSpPr>
        <p:spPr>
          <a:xfrm>
            <a:off x="1089764" y="2284575"/>
            <a:ext cx="275573" cy="225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089764" y="2510044"/>
            <a:ext cx="275573" cy="2787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7439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about $n?  Include it or not?</a:t>
            </a:r>
            <a:endParaRPr lang="en-US" dirty="0"/>
          </a:p>
        </p:txBody>
      </p:sp>
      <p:sp>
        <p:nvSpPr>
          <p:cNvPr id="3" name="Content Placeholder 2"/>
          <p:cNvSpPr>
            <a:spLocks noGrp="1"/>
          </p:cNvSpPr>
          <p:nvPr>
            <p:ph idx="1"/>
          </p:nvPr>
        </p:nvSpPr>
        <p:spPr/>
        <p:txBody>
          <a:bodyPr/>
          <a:lstStyle/>
          <a:p>
            <a:r>
              <a:rPr lang="en-US" dirty="0" smtClean="0"/>
              <a:t>There is no PCC policy or best practice at this point</a:t>
            </a:r>
          </a:p>
          <a:p>
            <a:pPr lvl="1"/>
            <a:r>
              <a:rPr lang="en-US" dirty="0" smtClean="0"/>
              <a:t>Manual shows examples with and without $n</a:t>
            </a:r>
          </a:p>
          <a:p>
            <a:pPr lvl="1"/>
            <a:endParaRPr lang="en-US" dirty="0"/>
          </a:p>
          <a:p>
            <a:r>
              <a:rPr lang="en-US" dirty="0" smtClean="0"/>
              <a:t>Also many options for repeating data elements</a:t>
            </a:r>
          </a:p>
          <a:p>
            <a:pPr lvl="1"/>
            <a:r>
              <a:rPr lang="en-US" dirty="0" smtClean="0"/>
              <a:t>OK to repeat $a within one 385/386 with no $n </a:t>
            </a:r>
          </a:p>
          <a:p>
            <a:pPr lvl="1"/>
            <a:r>
              <a:rPr lang="en-US" dirty="0"/>
              <a:t>I</a:t>
            </a:r>
            <a:r>
              <a:rPr lang="en-US" dirty="0" smtClean="0"/>
              <a:t>f adding $n, must have separate 385s or 386s for each category</a:t>
            </a:r>
          </a:p>
          <a:p>
            <a:pPr lvl="1"/>
            <a:endParaRPr lang="en-US" dirty="0"/>
          </a:p>
          <a:p>
            <a:r>
              <a:rPr lang="en-US" dirty="0" smtClean="0"/>
              <a:t>LC practice:</a:t>
            </a:r>
          </a:p>
          <a:p>
            <a:pPr lvl="1"/>
            <a:r>
              <a:rPr lang="en-US" dirty="0" smtClean="0"/>
              <a:t>Terms assigned in multiple 385 or 386 fields, without $n</a:t>
            </a:r>
          </a:p>
          <a:p>
            <a:pPr lvl="1"/>
            <a:endParaRPr lang="en-US" dirty="0" smtClean="0"/>
          </a:p>
          <a:p>
            <a:endParaRPr lang="en-US" dirty="0"/>
          </a:p>
        </p:txBody>
      </p:sp>
    </p:spTree>
    <p:extLst>
      <p:ext uri="{BB962C8B-B14F-4D97-AF65-F5344CB8AC3E}">
        <p14:creationId xmlns:p14="http://schemas.microsoft.com/office/powerpoint/2010/main" val="30432049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385 __ $a Medical personnel $2 </a:t>
            </a:r>
            <a:r>
              <a:rPr lang="en-US" sz="2400" dirty="0" err="1" smtClean="0"/>
              <a:t>lcdgt</a:t>
            </a:r>
            <a:r>
              <a:rPr lang="en-US" sz="2400" dirty="0" smtClean="0"/>
              <a:t>               </a:t>
            </a:r>
            <a:r>
              <a:rPr lang="en-US" sz="2400" dirty="0" smtClean="0">
                <a:solidFill>
                  <a:srgbClr val="00B0F0"/>
                </a:solidFill>
              </a:rPr>
              <a:t>THIS IS LC PRACTICE</a:t>
            </a:r>
          </a:p>
          <a:p>
            <a:pPr marL="0" indent="0">
              <a:buNone/>
            </a:pPr>
            <a:r>
              <a:rPr lang="en-US" sz="2400" dirty="0" smtClean="0"/>
              <a:t>385 __ $a English speakers $2 </a:t>
            </a:r>
            <a:r>
              <a:rPr lang="en-US" sz="2400" dirty="0" err="1" smtClean="0"/>
              <a:t>lcdgt</a:t>
            </a:r>
            <a:endParaRPr lang="en-US" sz="2400" dirty="0" smtClean="0"/>
          </a:p>
          <a:p>
            <a:pPr marL="0" indent="0">
              <a:buNone/>
            </a:pPr>
            <a:endParaRPr lang="en-US" sz="2400" dirty="0"/>
          </a:p>
          <a:p>
            <a:pPr marL="0" indent="0">
              <a:buNone/>
            </a:pPr>
            <a:r>
              <a:rPr lang="en-US" sz="2400" dirty="0" smtClean="0"/>
              <a:t>385 __ $a Medical personnel $a English speakers $2 </a:t>
            </a:r>
            <a:r>
              <a:rPr lang="en-US" sz="2400" dirty="0" err="1" smtClean="0"/>
              <a:t>lcdgt</a:t>
            </a:r>
            <a:r>
              <a:rPr lang="en-US" sz="2400" dirty="0" smtClean="0"/>
              <a:t>        </a:t>
            </a:r>
            <a:r>
              <a:rPr lang="en-US" sz="2400" dirty="0" smtClean="0">
                <a:solidFill>
                  <a:srgbClr val="00B0F0"/>
                </a:solidFill>
              </a:rPr>
              <a:t>OK</a:t>
            </a:r>
          </a:p>
          <a:p>
            <a:pPr marL="0" indent="0">
              <a:buNone/>
            </a:pPr>
            <a:endParaRPr lang="en-US" sz="2400" dirty="0"/>
          </a:p>
          <a:p>
            <a:pPr marL="0" indent="0">
              <a:buNone/>
            </a:pPr>
            <a:r>
              <a:rPr lang="en-US" sz="2400" dirty="0" smtClean="0"/>
              <a:t>385 __ $n </a:t>
            </a:r>
            <a:r>
              <a:rPr lang="en-US" sz="2400" dirty="0" err="1" smtClean="0"/>
              <a:t>occ</a:t>
            </a:r>
            <a:r>
              <a:rPr lang="en-US" sz="2400" dirty="0" smtClean="0"/>
              <a:t> $a Medical personnel $2 </a:t>
            </a:r>
            <a:r>
              <a:rPr lang="en-US" sz="2400" dirty="0" err="1" smtClean="0"/>
              <a:t>lcdgt</a:t>
            </a:r>
            <a:r>
              <a:rPr lang="en-US" sz="2400" dirty="0" smtClean="0"/>
              <a:t>            </a:t>
            </a:r>
            <a:r>
              <a:rPr lang="en-US" sz="2400" dirty="0" smtClean="0">
                <a:solidFill>
                  <a:srgbClr val="00B0F0"/>
                </a:solidFill>
              </a:rPr>
              <a:t>OK</a:t>
            </a:r>
          </a:p>
          <a:p>
            <a:pPr marL="0" indent="0">
              <a:buNone/>
            </a:pPr>
            <a:r>
              <a:rPr lang="en-US" sz="2400" dirty="0" smtClean="0"/>
              <a:t>385 __ $n </a:t>
            </a:r>
            <a:r>
              <a:rPr lang="en-US" sz="2400" dirty="0" err="1" smtClean="0"/>
              <a:t>lng</a:t>
            </a:r>
            <a:r>
              <a:rPr lang="en-US" sz="2400" dirty="0" smtClean="0"/>
              <a:t> $a English speakers $2 </a:t>
            </a:r>
            <a:r>
              <a:rPr lang="en-US" sz="2400" dirty="0" err="1" smtClean="0"/>
              <a:t>lcdgt</a:t>
            </a:r>
            <a:endParaRPr lang="en-US" sz="2400" dirty="0" smtClean="0"/>
          </a:p>
          <a:p>
            <a:pPr marL="0" indent="0">
              <a:buNone/>
            </a:pPr>
            <a:endParaRPr lang="en-US" sz="2400" dirty="0" smtClean="0"/>
          </a:p>
          <a:p>
            <a:pPr marL="0" indent="0">
              <a:buNone/>
            </a:pPr>
            <a:r>
              <a:rPr lang="en-US" sz="2400" b="1" dirty="0" smtClean="0"/>
              <a:t>NOT:</a:t>
            </a:r>
            <a:r>
              <a:rPr lang="en-US" sz="2400" dirty="0" smtClean="0"/>
              <a:t> </a:t>
            </a:r>
          </a:p>
          <a:p>
            <a:pPr marL="0" indent="0">
              <a:buNone/>
            </a:pPr>
            <a:r>
              <a:rPr lang="en-US" sz="2400" dirty="0" smtClean="0"/>
              <a:t>385 __ $n </a:t>
            </a:r>
            <a:r>
              <a:rPr lang="en-US" sz="2400" dirty="0" err="1" smtClean="0"/>
              <a:t>occ</a:t>
            </a:r>
            <a:r>
              <a:rPr lang="en-US" sz="2400" dirty="0" smtClean="0"/>
              <a:t> $a Medical personnel $n </a:t>
            </a:r>
            <a:r>
              <a:rPr lang="en-US" sz="2400" dirty="0" err="1" smtClean="0"/>
              <a:t>lng</a:t>
            </a:r>
            <a:r>
              <a:rPr lang="en-US" sz="2400" dirty="0" smtClean="0"/>
              <a:t> $a English speakers $2 </a:t>
            </a:r>
            <a:r>
              <a:rPr lang="en-US" sz="2400" dirty="0" err="1" smtClean="0"/>
              <a:t>lcdgt</a:t>
            </a:r>
            <a:endParaRPr lang="en-US" sz="2400" dirty="0" smtClean="0"/>
          </a:p>
          <a:p>
            <a:pPr marL="0" indent="0">
              <a:buNone/>
            </a:pPr>
            <a:endParaRPr lang="en-US" sz="2400" dirty="0" smtClean="0"/>
          </a:p>
        </p:txBody>
      </p:sp>
      <p:sp>
        <p:nvSpPr>
          <p:cNvPr id="4" name="Multiply 3"/>
          <p:cNvSpPr/>
          <p:nvPr/>
        </p:nvSpPr>
        <p:spPr>
          <a:xfrm>
            <a:off x="4020855" y="5173249"/>
            <a:ext cx="1265129" cy="122755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5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LCDGT vocabulary: conundrums</a:t>
            </a:r>
            <a:endParaRPr lang="en-US" dirty="0"/>
          </a:p>
        </p:txBody>
      </p:sp>
      <p:sp>
        <p:nvSpPr>
          <p:cNvPr id="3" name="Content Placeholder 2"/>
          <p:cNvSpPr>
            <a:spLocks noGrp="1"/>
          </p:cNvSpPr>
          <p:nvPr>
            <p:ph idx="1"/>
          </p:nvPr>
        </p:nvSpPr>
        <p:spPr/>
        <p:txBody>
          <a:bodyPr/>
          <a:lstStyle/>
          <a:p>
            <a:r>
              <a:rPr lang="en-US" dirty="0" smtClean="0"/>
              <a:t>Several problems have arisen in the development of the vocabulary</a:t>
            </a:r>
          </a:p>
          <a:p>
            <a:r>
              <a:rPr lang="en-US" dirty="0" smtClean="0"/>
              <a:t>Some have to do with cultural assumptions and U.S. perspective</a:t>
            </a:r>
          </a:p>
          <a:p>
            <a:pPr lvl="1"/>
            <a:r>
              <a:rPr lang="en-US" dirty="0" smtClean="0"/>
              <a:t>Students in elementary, junior high, middle school</a:t>
            </a:r>
          </a:p>
          <a:p>
            <a:pPr lvl="1"/>
            <a:r>
              <a:rPr lang="en-US" dirty="0" smtClean="0"/>
              <a:t>Students in other educational systems?</a:t>
            </a:r>
          </a:p>
          <a:p>
            <a:r>
              <a:rPr lang="en-US" dirty="0" err="1" smtClean="0"/>
              <a:t>Demonyms</a:t>
            </a:r>
            <a:r>
              <a:rPr lang="en-US" dirty="0" smtClean="0"/>
              <a:t> (terms for residents of specific places) raise many issues</a:t>
            </a:r>
          </a:p>
          <a:p>
            <a:pPr lvl="1"/>
            <a:r>
              <a:rPr lang="en-US" dirty="0" smtClean="0"/>
              <a:t>Phase 1 of pilot: terms for residents of continents, regions, countries, first-level administrative subdivisions (e.g., states, provinces) but no lower</a:t>
            </a:r>
          </a:p>
          <a:p>
            <a:pPr lvl="2"/>
            <a:r>
              <a:rPr lang="en-US" b="1" dirty="0" smtClean="0"/>
              <a:t>North Americans; Americans; Oregonians</a:t>
            </a:r>
            <a:r>
              <a:rPr lang="en-US" dirty="0" smtClean="0"/>
              <a:t>   but not  Portlanders</a:t>
            </a:r>
          </a:p>
          <a:p>
            <a:pPr lvl="2"/>
            <a:r>
              <a:rPr lang="en-US" b="1" dirty="0" smtClean="0"/>
              <a:t>Europeans</a:t>
            </a:r>
            <a:r>
              <a:rPr lang="en-US" dirty="0"/>
              <a:t>;</a:t>
            </a:r>
            <a:r>
              <a:rPr lang="en-US" dirty="0" smtClean="0"/>
              <a:t> </a:t>
            </a:r>
            <a:r>
              <a:rPr lang="en-US" b="1" dirty="0" smtClean="0"/>
              <a:t>French</a:t>
            </a:r>
            <a:r>
              <a:rPr lang="en-US" dirty="0" smtClean="0"/>
              <a:t>     but not Parisians</a:t>
            </a:r>
          </a:p>
          <a:p>
            <a:pPr lvl="1"/>
            <a:r>
              <a:rPr lang="en-US" dirty="0" smtClean="0"/>
              <a:t>In </a:t>
            </a:r>
            <a:r>
              <a:rPr lang="en-US" dirty="0" smtClean="0"/>
              <a:t>principle, </a:t>
            </a:r>
            <a:r>
              <a:rPr lang="en-US" dirty="0" err="1" smtClean="0"/>
              <a:t>demonyms</a:t>
            </a:r>
            <a:r>
              <a:rPr lang="en-US" dirty="0" smtClean="0"/>
              <a:t> for local places should be in scope</a:t>
            </a:r>
            <a:endParaRPr lang="en-US" dirty="0"/>
          </a:p>
        </p:txBody>
      </p:sp>
    </p:spTree>
    <p:extLst>
      <p:ext uri="{BB962C8B-B14F-4D97-AF65-F5344CB8AC3E}">
        <p14:creationId xmlns:p14="http://schemas.microsoft.com/office/powerpoint/2010/main" val="1491173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LC’s genre projects: completed</a:t>
            </a:r>
            <a:endParaRPr lang="en-US" dirty="0"/>
          </a:p>
        </p:txBody>
      </p:sp>
      <p:sp>
        <p:nvSpPr>
          <p:cNvPr id="3" name="Content Placeholder 2"/>
          <p:cNvSpPr>
            <a:spLocks noGrp="1"/>
          </p:cNvSpPr>
          <p:nvPr>
            <p:ph idx="1"/>
          </p:nvPr>
        </p:nvSpPr>
        <p:spPr/>
        <p:txBody>
          <a:bodyPr>
            <a:normAutofit lnSpcReduction="10000"/>
          </a:bodyPr>
          <a:lstStyle/>
          <a:p>
            <a:r>
              <a:rPr lang="en-US" dirty="0"/>
              <a:t>Cookbooks</a:t>
            </a:r>
          </a:p>
          <a:p>
            <a:pPr lvl="1"/>
            <a:r>
              <a:rPr lang="en-US" dirty="0" smtClean="0"/>
              <a:t>Very small project! (3 terms)</a:t>
            </a:r>
          </a:p>
          <a:p>
            <a:pPr lvl="1"/>
            <a:r>
              <a:rPr lang="en-US" dirty="0" smtClean="0"/>
              <a:t>Guidance in SHM H 1475</a:t>
            </a:r>
            <a:endParaRPr lang="en-US" dirty="0"/>
          </a:p>
          <a:p>
            <a:r>
              <a:rPr lang="en-US" dirty="0" smtClean="0"/>
              <a:t>Law</a:t>
            </a:r>
          </a:p>
          <a:p>
            <a:pPr lvl="1"/>
            <a:r>
              <a:rPr lang="en-US" dirty="0" smtClean="0"/>
              <a:t>First project in which LC collaborated with another organization, American Association of Law Libraries </a:t>
            </a:r>
          </a:p>
          <a:p>
            <a:pPr lvl="1"/>
            <a:r>
              <a:rPr lang="en-US" dirty="0" smtClean="0"/>
              <a:t>Added to LCGFT in November 2010</a:t>
            </a:r>
          </a:p>
          <a:p>
            <a:pPr lvl="2"/>
            <a:r>
              <a:rPr lang="en-US" b="1" dirty="0" smtClean="0"/>
              <a:t>Administrative regulations, Constitutions, Municipal ordinances, </a:t>
            </a:r>
            <a:r>
              <a:rPr lang="en-US" b="1" dirty="0"/>
              <a:t>Statutes and </a:t>
            </a:r>
            <a:r>
              <a:rPr lang="en-US" b="1" dirty="0" smtClean="0"/>
              <a:t>codes</a:t>
            </a:r>
          </a:p>
          <a:p>
            <a:r>
              <a:rPr lang="en-US" dirty="0" smtClean="0"/>
              <a:t>Music</a:t>
            </a:r>
          </a:p>
          <a:p>
            <a:pPr lvl="1"/>
            <a:r>
              <a:rPr lang="en-US" dirty="0" smtClean="0"/>
              <a:t>LC partnership with Music Library Association</a:t>
            </a:r>
          </a:p>
          <a:p>
            <a:pPr lvl="1"/>
            <a:r>
              <a:rPr lang="en-US" dirty="0" smtClean="0"/>
              <a:t>Work has been underway for several years</a:t>
            </a:r>
          </a:p>
          <a:p>
            <a:endParaRPr lang="en-US" b="1" dirty="0"/>
          </a:p>
        </p:txBody>
      </p:sp>
    </p:spTree>
    <p:extLst>
      <p:ext uri="{BB962C8B-B14F-4D97-AF65-F5344CB8AC3E}">
        <p14:creationId xmlns:p14="http://schemas.microsoft.com/office/powerpoint/2010/main" val="1651310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Conundrums: Demonyms</a:t>
            </a:r>
          </a:p>
        </p:txBody>
      </p:sp>
      <p:sp>
        <p:nvSpPr>
          <p:cNvPr id="3" name="Content Placeholder 2"/>
          <p:cNvSpPr>
            <a:spLocks noGrp="1"/>
          </p:cNvSpPr>
          <p:nvPr>
            <p:ph idx="1"/>
          </p:nvPr>
        </p:nvSpPr>
        <p:spPr/>
        <p:txBody>
          <a:bodyPr>
            <a:normAutofit/>
          </a:bodyPr>
          <a:lstStyle/>
          <a:p>
            <a:pPr marL="0" indent="0">
              <a:buNone/>
            </a:pPr>
            <a:r>
              <a:rPr lang="en-US" dirty="0" smtClean="0"/>
              <a:t>Conflict is rife</a:t>
            </a:r>
          </a:p>
          <a:p>
            <a:pPr lvl="1"/>
            <a:r>
              <a:rPr lang="en-US" dirty="0" smtClean="0"/>
              <a:t>State of California				California, Pa.</a:t>
            </a:r>
          </a:p>
          <a:p>
            <a:pPr lvl="1"/>
            <a:r>
              <a:rPr lang="en-US" dirty="0" smtClean="0"/>
              <a:t>Manhattan, Kan.					Manhattan, N.Y.</a:t>
            </a:r>
          </a:p>
          <a:p>
            <a:pPr lvl="1"/>
            <a:r>
              <a:rPr lang="en-US" dirty="0" smtClean="0"/>
              <a:t>Paris, France							Paris, Tex.</a:t>
            </a:r>
          </a:p>
          <a:p>
            <a:pPr lvl="1"/>
            <a:r>
              <a:rPr lang="en-US" dirty="0" smtClean="0"/>
              <a:t>Holland 								Holland, Ky.</a:t>
            </a:r>
          </a:p>
          <a:p>
            <a:pPr lvl="1"/>
            <a:r>
              <a:rPr lang="en-US" dirty="0" smtClean="0"/>
              <a:t>Fairfax County, Va.		 		Fairfax City, Va.</a:t>
            </a: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80</a:t>
            </a:fld>
            <a:endParaRPr lang="en-US" dirty="0">
              <a:solidFill>
                <a:prstClr val="white"/>
              </a:solidFill>
            </a:endParaRPr>
          </a:p>
        </p:txBody>
      </p:sp>
      <p:sp>
        <p:nvSpPr>
          <p:cNvPr id="6" name="TextBox 5"/>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29356333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Conundrums: Demonyms</a:t>
            </a:r>
          </a:p>
        </p:txBody>
      </p:sp>
      <p:sp>
        <p:nvSpPr>
          <p:cNvPr id="3" name="Content Placeholder 2"/>
          <p:cNvSpPr>
            <a:spLocks noGrp="1"/>
          </p:cNvSpPr>
          <p:nvPr>
            <p:ph idx="1"/>
          </p:nvPr>
        </p:nvSpPr>
        <p:spPr/>
        <p:txBody>
          <a:bodyPr/>
          <a:lstStyle/>
          <a:p>
            <a:pPr marL="0" indent="0">
              <a:buNone/>
            </a:pPr>
            <a:r>
              <a:rPr lang="en-US" dirty="0" smtClean="0"/>
              <a:t>Demonyms</a:t>
            </a:r>
          </a:p>
          <a:p>
            <a:r>
              <a:rPr lang="en-US" dirty="0" smtClean="0"/>
              <a:t>Do we disambiguate the demonyms?  </a:t>
            </a:r>
          </a:p>
          <a:p>
            <a:pPr lvl="1"/>
            <a:r>
              <a:rPr lang="en-US" dirty="0" smtClean="0"/>
              <a:t>If so…</a:t>
            </a:r>
          </a:p>
          <a:p>
            <a:pPr lvl="2"/>
            <a:r>
              <a:rPr lang="en-US" dirty="0" smtClean="0"/>
              <a:t>How?</a:t>
            </a:r>
          </a:p>
          <a:p>
            <a:pPr lvl="2"/>
            <a:r>
              <a:rPr lang="en-US" dirty="0" smtClean="0"/>
              <a:t>Should conflict 													be absolute?</a:t>
            </a:r>
            <a:endParaRPr lang="en-US"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0782" t="14469" r="28175" b="12635"/>
          <a:stretch/>
        </p:blipFill>
        <p:spPr>
          <a:xfrm>
            <a:off x="5233115" y="2980622"/>
            <a:ext cx="4610637" cy="370387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solidFill>
              </a:rPr>
              <a:pPr/>
              <a:t>81</a:t>
            </a:fld>
            <a:endParaRPr lang="en-US" dirty="0">
              <a:solidFill>
                <a:prstClr val="white"/>
              </a:solidFill>
            </a:endParaRPr>
          </a:p>
        </p:txBody>
      </p:sp>
      <p:sp>
        <p:nvSpPr>
          <p:cNvPr id="6" name="TextBox 5"/>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7841968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Conundrums: Demonyms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Qualify all terms below the country level?</a:t>
            </a:r>
          </a:p>
          <a:p>
            <a:endParaRPr lang="en-US" sz="1100" dirty="0"/>
          </a:p>
          <a:p>
            <a:pPr marL="342900" lvl="1" indent="0">
              <a:buNone/>
            </a:pPr>
            <a:r>
              <a:rPr lang="en-US" dirty="0" smtClean="0">
                <a:solidFill>
                  <a:schemeClr val="accent1">
                    <a:lumMod val="60000"/>
                    <a:lumOff val="40000"/>
                  </a:schemeClr>
                </a:solidFill>
              </a:rPr>
              <a:t>Californians </a:t>
            </a:r>
            <a:r>
              <a:rPr lang="en-US" dirty="0">
                <a:solidFill>
                  <a:schemeClr val="accent1">
                    <a:lumMod val="60000"/>
                    <a:lumOff val="40000"/>
                  </a:schemeClr>
                </a:solidFill>
              </a:rPr>
              <a:t>(California, Ky.)</a:t>
            </a:r>
          </a:p>
          <a:p>
            <a:pPr marL="342900" lvl="1" indent="0">
              <a:buNone/>
            </a:pPr>
            <a:r>
              <a:rPr lang="en-US" dirty="0" smtClean="0">
                <a:solidFill>
                  <a:schemeClr val="accent1">
                    <a:lumMod val="60000"/>
                    <a:lumOff val="40000"/>
                  </a:schemeClr>
                </a:solidFill>
              </a:rPr>
              <a:t>Californians (California, Pa.)</a:t>
            </a:r>
          </a:p>
          <a:p>
            <a:pPr marL="342900" lvl="1" indent="0">
              <a:buNone/>
            </a:pPr>
            <a:r>
              <a:rPr lang="en-US" dirty="0">
                <a:solidFill>
                  <a:schemeClr val="accent1">
                    <a:lumMod val="60000"/>
                    <a:lumOff val="40000"/>
                  </a:schemeClr>
                </a:solidFill>
              </a:rPr>
              <a:t>Californians (State of California)</a:t>
            </a:r>
          </a:p>
          <a:p>
            <a:endParaRPr lang="en-US" sz="1000" dirty="0">
              <a:solidFill>
                <a:schemeClr val="accent1">
                  <a:lumMod val="60000"/>
                  <a:lumOff val="40000"/>
                </a:schemeClr>
              </a:solidFill>
            </a:endParaRPr>
          </a:p>
          <a:p>
            <a:pPr marL="342900" lvl="1" indent="0">
              <a:buNone/>
            </a:pPr>
            <a:r>
              <a:rPr lang="en-US" dirty="0" err="1" smtClean="0">
                <a:solidFill>
                  <a:schemeClr val="accent1">
                    <a:lumMod val="60000"/>
                    <a:lumOff val="40000"/>
                  </a:schemeClr>
                </a:solidFill>
              </a:rPr>
              <a:t>Brandenburgers</a:t>
            </a:r>
            <a:r>
              <a:rPr lang="en-US" dirty="0" smtClean="0">
                <a:solidFill>
                  <a:schemeClr val="accent1">
                    <a:lumMod val="60000"/>
                    <a:lumOff val="40000"/>
                  </a:schemeClr>
                </a:solidFill>
              </a:rPr>
              <a:t> (Brandenburg, State of Brandenburg, 	Germany)</a:t>
            </a:r>
          </a:p>
          <a:p>
            <a:pPr marL="342900" lvl="1" indent="0">
              <a:buNone/>
            </a:pPr>
            <a:r>
              <a:rPr lang="en-US" dirty="0" err="1" smtClean="0">
                <a:solidFill>
                  <a:schemeClr val="accent1">
                    <a:lumMod val="60000"/>
                    <a:lumOff val="40000"/>
                  </a:schemeClr>
                </a:solidFill>
              </a:rPr>
              <a:t>Brandenburgers</a:t>
            </a:r>
            <a:r>
              <a:rPr lang="en-US" dirty="0" smtClean="0">
                <a:solidFill>
                  <a:schemeClr val="accent1">
                    <a:lumMod val="60000"/>
                    <a:lumOff val="40000"/>
                  </a:schemeClr>
                </a:solidFill>
              </a:rPr>
              <a:t> (Brandenburg, State of Hesse, 	Germany)</a:t>
            </a:r>
          </a:p>
          <a:p>
            <a:pPr marL="342900" lvl="1" indent="0">
              <a:buNone/>
            </a:pPr>
            <a:r>
              <a:rPr lang="en-US" dirty="0" err="1" smtClean="0">
                <a:solidFill>
                  <a:schemeClr val="accent1">
                    <a:lumMod val="60000"/>
                    <a:lumOff val="40000"/>
                  </a:schemeClr>
                </a:solidFill>
              </a:rPr>
              <a:t>Brandenburgers</a:t>
            </a:r>
            <a:r>
              <a:rPr lang="en-US" dirty="0" smtClean="0">
                <a:solidFill>
                  <a:schemeClr val="accent1">
                    <a:lumMod val="60000"/>
                    <a:lumOff val="40000"/>
                  </a:schemeClr>
                </a:solidFill>
              </a:rPr>
              <a:t> (State of Brandenburg, Germany)</a:t>
            </a:r>
            <a:endParaRPr lang="en-US" dirty="0">
              <a:solidFill>
                <a:schemeClr val="accent1">
                  <a:lumMod val="60000"/>
                  <a:lumOff val="40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82</a:t>
            </a:fld>
            <a:endParaRPr lang="en-US" dirty="0">
              <a:solidFill>
                <a:prstClr val="white"/>
              </a:solidFill>
            </a:endParaRPr>
          </a:p>
        </p:txBody>
      </p:sp>
      <p:sp>
        <p:nvSpPr>
          <p:cNvPr id="5" name="TextBox 4"/>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12086991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Conundrums: Demonyms</a:t>
            </a:r>
            <a:endParaRPr lang="en-US" dirty="0"/>
          </a:p>
        </p:txBody>
      </p:sp>
      <p:sp>
        <p:nvSpPr>
          <p:cNvPr id="3" name="Content Placeholder 2"/>
          <p:cNvSpPr>
            <a:spLocks noGrp="1"/>
          </p:cNvSpPr>
          <p:nvPr>
            <p:ph idx="1"/>
          </p:nvPr>
        </p:nvSpPr>
        <p:spPr/>
        <p:txBody>
          <a:bodyPr/>
          <a:lstStyle/>
          <a:p>
            <a:r>
              <a:rPr lang="en-US" dirty="0" smtClean="0"/>
              <a:t>“Thought experiment” on our website</a:t>
            </a:r>
          </a:p>
          <a:p>
            <a:pPr lvl="1"/>
            <a:r>
              <a:rPr lang="en-US" dirty="0" smtClean="0"/>
              <a:t>Comments appreciated through January 30, 2016 to jayo@loc.gov</a:t>
            </a:r>
          </a:p>
          <a:p>
            <a:pPr lvl="1"/>
            <a:endParaRPr lang="en-US" sz="800" dirty="0"/>
          </a:p>
          <a:p>
            <a:pPr marL="685800" lvl="2" indent="0">
              <a:buNone/>
            </a:pPr>
            <a:r>
              <a:rPr lang="en-US" dirty="0" smtClean="0"/>
              <a:t>http://www.loc.gov/catdir/cpso/lcdgt-demonyms.pdf</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solidFill>
              </a:rPr>
              <a:pPr/>
              <a:t>83</a:t>
            </a:fld>
            <a:endParaRPr lang="en-US" dirty="0">
              <a:solidFill>
                <a:prstClr val="white"/>
              </a:solidFill>
            </a:endParaRPr>
          </a:p>
        </p:txBody>
      </p:sp>
      <p:sp>
        <p:nvSpPr>
          <p:cNvPr id="5" name="TextBox 4"/>
          <p:cNvSpPr txBox="1"/>
          <p:nvPr/>
        </p:nvSpPr>
        <p:spPr>
          <a:xfrm>
            <a:off x="8640148" y="5870576"/>
            <a:ext cx="2463282" cy="377825"/>
          </a:xfrm>
          <a:prstGeom prst="rect">
            <a:avLst/>
          </a:prstGeom>
          <a:solidFill>
            <a:schemeClr val="bg1"/>
          </a:solidFill>
        </p:spPr>
        <p:txBody>
          <a:bodyPr wrap="square" rtlCol="0">
            <a:spAutoFit/>
          </a:bodyPr>
          <a:lstStyle/>
          <a:p>
            <a:r>
              <a:rPr lang="en-US" dirty="0" smtClean="0"/>
              <a:t>Slide from Janis Young</a:t>
            </a:r>
            <a:endParaRPr lang="en-US" dirty="0"/>
          </a:p>
        </p:txBody>
      </p:sp>
    </p:spTree>
    <p:extLst>
      <p:ext uri="{BB962C8B-B14F-4D97-AF65-F5344CB8AC3E}">
        <p14:creationId xmlns:p14="http://schemas.microsoft.com/office/powerpoint/2010/main" val="4364934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Characteristics Related to Genre/Form</a:t>
            </a:r>
            <a:endParaRPr lang="en-US" dirty="0"/>
          </a:p>
        </p:txBody>
      </p:sp>
      <p:sp>
        <p:nvSpPr>
          <p:cNvPr id="3" name="Content Placeholder 2"/>
          <p:cNvSpPr>
            <a:spLocks noGrp="1"/>
          </p:cNvSpPr>
          <p:nvPr>
            <p:ph idx="1"/>
          </p:nvPr>
        </p:nvSpPr>
        <p:spPr>
          <a:xfrm>
            <a:off x="838199" y="1825625"/>
            <a:ext cx="10829925" cy="4927600"/>
          </a:xfrm>
        </p:spPr>
        <p:txBody>
          <a:bodyPr/>
          <a:lstStyle/>
          <a:p>
            <a:r>
              <a:rPr lang="en-US" dirty="0" smtClean="0"/>
              <a:t>Audience Characteristics – various fields including </a:t>
            </a:r>
            <a:r>
              <a:rPr lang="en-US" dirty="0" smtClean="0">
                <a:solidFill>
                  <a:srgbClr val="FF0000"/>
                </a:solidFill>
              </a:rPr>
              <a:t>new 385</a:t>
            </a:r>
          </a:p>
          <a:p>
            <a:r>
              <a:rPr lang="en-US" dirty="0" smtClean="0"/>
              <a:t>Creator/Contributor Characteristics – various fields including </a:t>
            </a:r>
            <a:r>
              <a:rPr lang="en-US" dirty="0" smtClean="0">
                <a:solidFill>
                  <a:srgbClr val="FF0000"/>
                </a:solidFill>
              </a:rPr>
              <a:t>new 386</a:t>
            </a:r>
          </a:p>
          <a:p>
            <a:r>
              <a:rPr lang="en-US" dirty="0" smtClean="0"/>
              <a:t>Language – fixed field Lang (008/35-37), 041, 546, 600-651</a:t>
            </a:r>
          </a:p>
          <a:p>
            <a:r>
              <a:rPr lang="en-US" dirty="0" smtClean="0"/>
              <a:t>Time Period of Creation – 046 $k/$l and $o/$p, </a:t>
            </a:r>
            <a:r>
              <a:rPr lang="en-US" dirty="0" smtClean="0">
                <a:solidFill>
                  <a:srgbClr val="FF0000"/>
                </a:solidFill>
              </a:rPr>
              <a:t>and</a:t>
            </a:r>
            <a:r>
              <a:rPr lang="en-US" dirty="0" smtClean="0"/>
              <a:t> </a:t>
            </a:r>
            <a:r>
              <a:rPr lang="en-US" dirty="0" smtClean="0">
                <a:solidFill>
                  <a:srgbClr val="FF0000"/>
                </a:solidFill>
              </a:rPr>
              <a:t>new 388 </a:t>
            </a:r>
            <a:r>
              <a:rPr lang="en-US" dirty="0" smtClean="0"/>
              <a:t>(not yet implemented in OCLC)</a:t>
            </a:r>
          </a:p>
          <a:p>
            <a:r>
              <a:rPr lang="en-US" dirty="0" smtClean="0"/>
              <a:t>Place of Creation/Origin </a:t>
            </a:r>
            <a:r>
              <a:rPr lang="en-US" dirty="0"/>
              <a:t>–</a:t>
            </a:r>
            <a:r>
              <a:rPr lang="en-US" dirty="0" smtClean="0"/>
              <a:t> </a:t>
            </a:r>
            <a:r>
              <a:rPr lang="en-US" dirty="0">
                <a:solidFill>
                  <a:srgbClr val="FF0000"/>
                </a:solidFill>
              </a:rPr>
              <a:t>new 370 </a:t>
            </a:r>
            <a:r>
              <a:rPr lang="en-US" dirty="0"/>
              <a:t>(not yet implemented in OCLC</a:t>
            </a:r>
            <a:r>
              <a:rPr lang="en-US" dirty="0" smtClean="0"/>
              <a:t>), 751</a:t>
            </a:r>
          </a:p>
          <a:p>
            <a:r>
              <a:rPr lang="en-US" dirty="0" smtClean="0"/>
              <a:t>Medium of Performance – 382</a:t>
            </a:r>
          </a:p>
        </p:txBody>
      </p:sp>
    </p:spTree>
    <p:extLst>
      <p:ext uri="{BB962C8B-B14F-4D97-AF65-F5344CB8AC3E}">
        <p14:creationId xmlns:p14="http://schemas.microsoft.com/office/powerpoint/2010/main" val="33234665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838200" y="1492898"/>
            <a:ext cx="10515600" cy="4684065"/>
          </a:xfrm>
        </p:spPr>
        <p:txBody>
          <a:bodyPr>
            <a:normAutofit/>
          </a:bodyPr>
          <a:lstStyle/>
          <a:p>
            <a:r>
              <a:rPr lang="en-US" dirty="0"/>
              <a:t>Assign LCGFT in field 655 </a:t>
            </a:r>
            <a:r>
              <a:rPr lang="en-US" i="1" dirty="0"/>
              <a:t>in addition</a:t>
            </a:r>
            <a:r>
              <a:rPr lang="en-US" dirty="0"/>
              <a:t> to whatever subject headings you assign in 600-651.  </a:t>
            </a:r>
          </a:p>
          <a:p>
            <a:r>
              <a:rPr lang="en-US" dirty="0"/>
              <a:t>Consider joining SACO if you think you might want to make proposals for additional terms to include in LCGFT or LCDGT</a:t>
            </a:r>
          </a:p>
          <a:p>
            <a:r>
              <a:rPr lang="en-US" dirty="0"/>
              <a:t>For now, if using LCSH, continue to follow existing policies found in the </a:t>
            </a:r>
            <a:r>
              <a:rPr lang="en-US" i="1" dirty="0"/>
              <a:t>Subject Headings Manual</a:t>
            </a:r>
          </a:p>
          <a:p>
            <a:r>
              <a:rPr lang="en-US" dirty="0"/>
              <a:t>Consider adding 385 for audience and 386 for creator/contributor </a:t>
            </a:r>
            <a:r>
              <a:rPr lang="en-US" dirty="0" smtClean="0"/>
              <a:t>characteristics, using LCDGT or another vocabulary</a:t>
            </a:r>
            <a:endParaRPr lang="en-US" dirty="0"/>
          </a:p>
          <a:p>
            <a:pPr lvl="1"/>
            <a:r>
              <a:rPr lang="en-US" dirty="0" smtClean="0"/>
              <a:t>LCDGT is still in pilot phase so some adjustments may happen before it is final</a:t>
            </a:r>
          </a:p>
          <a:p>
            <a:pPr lvl="1"/>
            <a:r>
              <a:rPr lang="en-US" dirty="0" smtClean="0"/>
              <a:t>Useful to at least think about when you would assign terms and what </a:t>
            </a:r>
            <a:r>
              <a:rPr lang="en-US" smtClean="0"/>
              <a:t>you would assign</a:t>
            </a:r>
            <a:endParaRPr lang="en-US" dirty="0"/>
          </a:p>
          <a:p>
            <a:pPr lvl="1"/>
            <a:endParaRPr lang="en-US" dirty="0"/>
          </a:p>
        </p:txBody>
      </p:sp>
    </p:spTree>
    <p:extLst>
      <p:ext uri="{BB962C8B-B14F-4D97-AF65-F5344CB8AC3E}">
        <p14:creationId xmlns:p14="http://schemas.microsoft.com/office/powerpoint/2010/main" val="429133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a:xfrm>
            <a:off x="838199" y="1825625"/>
            <a:ext cx="10991851" cy="4851400"/>
          </a:xfrm>
        </p:spPr>
        <p:txBody>
          <a:bodyPr>
            <a:normAutofit/>
          </a:bodyPr>
          <a:lstStyle/>
          <a:p>
            <a:pPr marL="0" indent="0">
              <a:buNone/>
            </a:pPr>
            <a:r>
              <a:rPr lang="en-US" dirty="0" smtClean="0"/>
              <a:t>041  1_  $ </a:t>
            </a:r>
            <a:r>
              <a:rPr lang="en-US" dirty="0" err="1" smtClean="0"/>
              <a:t>eng</a:t>
            </a:r>
            <a:r>
              <a:rPr lang="en-US" dirty="0" smtClean="0"/>
              <a:t> $h </a:t>
            </a:r>
            <a:r>
              <a:rPr lang="en-US" dirty="0" err="1" smtClean="0"/>
              <a:t>fre</a:t>
            </a:r>
            <a:endParaRPr lang="en-US" dirty="0" smtClean="0"/>
          </a:p>
          <a:p>
            <a:pPr marL="0" indent="0">
              <a:buNone/>
            </a:pPr>
            <a:r>
              <a:rPr lang="en-US" dirty="0" smtClean="0"/>
              <a:t>046  __  $o 1300 $p 1500</a:t>
            </a:r>
          </a:p>
          <a:p>
            <a:pPr marL="0" indent="0">
              <a:buNone/>
            </a:pPr>
            <a:r>
              <a:rPr lang="en-US" dirty="0" smtClean="0"/>
              <a:t>245  00  An anthology of medieval love debate poetry / $c translated and 	   edited by Barbara K. </a:t>
            </a:r>
            <a:r>
              <a:rPr lang="en-US" dirty="0" err="1" smtClean="0"/>
              <a:t>Altmann</a:t>
            </a:r>
            <a:r>
              <a:rPr lang="en-US" dirty="0" smtClean="0"/>
              <a:t> and R. Barton Palmer.</a:t>
            </a:r>
          </a:p>
          <a:p>
            <a:pPr marL="0" indent="0">
              <a:buNone/>
            </a:pPr>
            <a:r>
              <a:rPr lang="en-US" dirty="0" smtClean="0">
                <a:solidFill>
                  <a:srgbClr val="00B0F0"/>
                </a:solidFill>
              </a:rPr>
              <a:t>386  __  $n </a:t>
            </a:r>
            <a:r>
              <a:rPr lang="en-US" dirty="0" err="1" smtClean="0">
                <a:solidFill>
                  <a:srgbClr val="00B0F0"/>
                </a:solidFill>
              </a:rPr>
              <a:t>nat</a:t>
            </a:r>
            <a:r>
              <a:rPr lang="en-US" dirty="0" smtClean="0">
                <a:solidFill>
                  <a:srgbClr val="00B0F0"/>
                </a:solidFill>
              </a:rPr>
              <a:t> $a French $2 </a:t>
            </a:r>
            <a:r>
              <a:rPr lang="en-US" dirty="0" err="1" smtClean="0">
                <a:solidFill>
                  <a:srgbClr val="00B0F0"/>
                </a:solidFill>
              </a:rPr>
              <a:t>lcdgt</a:t>
            </a:r>
            <a:endParaRPr lang="en-US" dirty="0" smtClean="0">
              <a:solidFill>
                <a:srgbClr val="00B0F0"/>
              </a:solidFill>
            </a:endParaRPr>
          </a:p>
          <a:p>
            <a:pPr marL="0" indent="0">
              <a:buNone/>
            </a:pPr>
            <a:r>
              <a:rPr lang="en-US" dirty="0" smtClean="0">
                <a:solidFill>
                  <a:srgbClr val="7030A0"/>
                </a:solidFill>
              </a:rPr>
              <a:t>388  1_  Middle Ages $2 </a:t>
            </a:r>
            <a:r>
              <a:rPr lang="en-US" dirty="0" err="1" smtClean="0">
                <a:solidFill>
                  <a:srgbClr val="7030A0"/>
                </a:solidFill>
              </a:rPr>
              <a:t>lcsh</a:t>
            </a:r>
            <a:endParaRPr lang="en-US" dirty="0" smtClean="0">
              <a:solidFill>
                <a:srgbClr val="7030A0"/>
              </a:solidFill>
            </a:endParaRPr>
          </a:p>
          <a:p>
            <a:pPr marL="0" indent="0">
              <a:buNone/>
            </a:pPr>
            <a:r>
              <a:rPr lang="en-US" dirty="0" smtClean="0">
                <a:solidFill>
                  <a:srgbClr val="FF0000"/>
                </a:solidFill>
              </a:rPr>
              <a:t>655  _7  Debate poetry. $2 </a:t>
            </a:r>
            <a:r>
              <a:rPr lang="en-US" dirty="0" err="1" smtClean="0">
                <a:solidFill>
                  <a:srgbClr val="FF0000"/>
                </a:solidFill>
              </a:rPr>
              <a:t>lcgft</a:t>
            </a:r>
            <a:endParaRPr lang="en-US" dirty="0">
              <a:solidFill>
                <a:srgbClr val="FF0000"/>
              </a:solidFill>
            </a:endParaRPr>
          </a:p>
          <a:p>
            <a:pPr marL="0" indent="0">
              <a:buNone/>
            </a:pPr>
            <a:r>
              <a:rPr lang="en-US" dirty="0">
                <a:solidFill>
                  <a:srgbClr val="FF0000"/>
                </a:solidFill>
              </a:rPr>
              <a:t>655 </a:t>
            </a:r>
            <a:r>
              <a:rPr lang="en-US" dirty="0" smtClean="0">
                <a:solidFill>
                  <a:srgbClr val="FF0000"/>
                </a:solidFill>
              </a:rPr>
              <a:t> _</a:t>
            </a:r>
            <a:r>
              <a:rPr lang="en-US" dirty="0">
                <a:solidFill>
                  <a:srgbClr val="FF0000"/>
                </a:solidFill>
              </a:rPr>
              <a:t>7 </a:t>
            </a:r>
            <a:r>
              <a:rPr lang="en-US" dirty="0" smtClean="0">
                <a:solidFill>
                  <a:srgbClr val="FF0000"/>
                </a:solidFill>
              </a:rPr>
              <a:t> Love </a:t>
            </a:r>
            <a:r>
              <a:rPr lang="en-US" dirty="0">
                <a:solidFill>
                  <a:srgbClr val="FF0000"/>
                </a:solidFill>
              </a:rPr>
              <a:t>poetry. $2 </a:t>
            </a:r>
            <a:r>
              <a:rPr lang="en-US" dirty="0" err="1" smtClean="0">
                <a:solidFill>
                  <a:srgbClr val="FF0000"/>
                </a:solidFill>
              </a:rPr>
              <a:t>lcgft</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7030354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Spreadsheet to help transition from GSAFD to LCGFT</a:t>
            </a:r>
            <a:endParaRPr lang="en-US" dirty="0"/>
          </a:p>
        </p:txBody>
      </p:sp>
      <p:sp>
        <p:nvSpPr>
          <p:cNvPr id="3" name="Content Placeholder 2"/>
          <p:cNvSpPr>
            <a:spLocks noGrp="1"/>
          </p:cNvSpPr>
          <p:nvPr>
            <p:ph idx="1"/>
          </p:nvPr>
        </p:nvSpPr>
        <p:spPr/>
        <p:txBody>
          <a:bodyPr/>
          <a:lstStyle/>
          <a:p>
            <a:r>
              <a:rPr lang="en-US" dirty="0" smtClean="0"/>
              <a:t>Compiled by Cathy </a:t>
            </a:r>
            <a:r>
              <a:rPr lang="en-US" dirty="0" err="1" smtClean="0"/>
              <a:t>Lamoureaux</a:t>
            </a:r>
            <a:r>
              <a:rPr lang="en-US" dirty="0" smtClean="0"/>
              <a:t>, Carnegie Library of Pittsburgh</a:t>
            </a:r>
          </a:p>
          <a:p>
            <a:endParaRPr lang="en-US" dirty="0"/>
          </a:p>
          <a:p>
            <a:r>
              <a:rPr lang="en-US" dirty="0" smtClean="0"/>
              <a:t>Available at </a:t>
            </a:r>
            <a:r>
              <a:rPr lang="en-US" u="sng" dirty="0">
                <a:hlinkClick r:id="rId2"/>
              </a:rPr>
              <a:t>http://1drv.ms/1HwvMOh</a:t>
            </a:r>
            <a:endParaRPr lang="en-US" dirty="0"/>
          </a:p>
          <a:p>
            <a:endParaRPr lang="en-US" dirty="0" smtClean="0"/>
          </a:p>
          <a:p>
            <a:r>
              <a:rPr lang="en-US" dirty="0" smtClean="0"/>
              <a:t>Alphabetical lists of LCGFT terms by heading and by category (drama, fiction, poetry, etc.)</a:t>
            </a:r>
          </a:p>
          <a:p>
            <a:r>
              <a:rPr lang="en-US" dirty="0" smtClean="0"/>
              <a:t>GSAFD to LCGFT comparison</a:t>
            </a:r>
          </a:p>
          <a:p>
            <a:r>
              <a:rPr lang="en-US" dirty="0" smtClean="0"/>
              <a:t>LCSH to LCGFT comparison</a:t>
            </a:r>
            <a:endParaRPr lang="en-US" dirty="0"/>
          </a:p>
        </p:txBody>
      </p:sp>
    </p:spTree>
    <p:extLst>
      <p:ext uri="{BB962C8B-B14F-4D97-AF65-F5344CB8AC3E}">
        <p14:creationId xmlns:p14="http://schemas.microsoft.com/office/powerpoint/2010/main" val="10827747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0471" y="164646"/>
            <a:ext cx="8544706" cy="6693353"/>
          </a:xfrm>
          <a:prstGeom prst="rect">
            <a:avLst/>
          </a:prstGeom>
        </p:spPr>
      </p:pic>
    </p:spTree>
    <p:extLst>
      <p:ext uri="{BB962C8B-B14F-4D97-AF65-F5344CB8AC3E}">
        <p14:creationId xmlns:p14="http://schemas.microsoft.com/office/powerpoint/2010/main" val="36385785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06" y="0"/>
            <a:ext cx="10515600" cy="896355"/>
          </a:xfrm>
        </p:spPr>
        <p:txBody>
          <a:bodyPr>
            <a:normAutofit/>
          </a:bodyPr>
          <a:lstStyle/>
          <a:p>
            <a:r>
              <a:rPr lang="en-US" sz="3200" dirty="0"/>
              <a:t>Resources: http://loc.gov/catdir/cpso/genreformgeneral.html</a:t>
            </a:r>
          </a:p>
        </p:txBody>
      </p:sp>
      <p:pic>
        <p:nvPicPr>
          <p:cNvPr id="4" name="Content Placeholder 3"/>
          <p:cNvPicPr>
            <a:picLocks noGrp="1" noChangeAspect="1"/>
          </p:cNvPicPr>
          <p:nvPr>
            <p:ph idx="1"/>
          </p:nvPr>
        </p:nvPicPr>
        <p:blipFill>
          <a:blip r:embed="rId3"/>
          <a:stretch>
            <a:fillRect/>
          </a:stretch>
        </p:blipFill>
        <p:spPr>
          <a:xfrm>
            <a:off x="1331249" y="859372"/>
            <a:ext cx="8167314" cy="6014113"/>
          </a:xfrm>
          <a:prstGeom prst="rect">
            <a:avLst/>
          </a:prstGeom>
        </p:spPr>
      </p:pic>
    </p:spTree>
    <p:extLst>
      <p:ext uri="{BB962C8B-B14F-4D97-AF65-F5344CB8AC3E}">
        <p14:creationId xmlns:p14="http://schemas.microsoft.com/office/powerpoint/2010/main" val="3139072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LC’s genre projects “completed” </a:t>
            </a:r>
            <a:br>
              <a:rPr lang="en-US" dirty="0" smtClean="0"/>
            </a:br>
            <a:r>
              <a:rPr lang="en-US" dirty="0" smtClean="0"/>
              <a:t>(but LC is not yet not using)</a:t>
            </a:r>
            <a:endParaRPr lang="en-US" dirty="0"/>
          </a:p>
        </p:txBody>
      </p:sp>
      <p:sp>
        <p:nvSpPr>
          <p:cNvPr id="3" name="Content Placeholder 2"/>
          <p:cNvSpPr>
            <a:spLocks noGrp="1"/>
          </p:cNvSpPr>
          <p:nvPr>
            <p:ph idx="1"/>
          </p:nvPr>
        </p:nvSpPr>
        <p:spPr/>
        <p:txBody>
          <a:bodyPr>
            <a:normAutofit lnSpcReduction="10000"/>
          </a:bodyPr>
          <a:lstStyle/>
          <a:p>
            <a:r>
              <a:rPr lang="en-US" dirty="0" smtClean="0"/>
              <a:t>General terms</a:t>
            </a:r>
          </a:p>
          <a:p>
            <a:pPr lvl="1"/>
            <a:r>
              <a:rPr lang="en-US" dirty="0" smtClean="0"/>
              <a:t>ALA Subject Analysis Committee (SAC) Subcommittee on Genre/Form Implementation (SGFI) formed General Terms Working Group in 2012</a:t>
            </a:r>
          </a:p>
          <a:p>
            <a:pPr lvl="1"/>
            <a:r>
              <a:rPr lang="en-US" dirty="0" smtClean="0"/>
              <a:t>About 175 terms added to LCGFT January 2015</a:t>
            </a:r>
          </a:p>
          <a:p>
            <a:r>
              <a:rPr lang="en-US" dirty="0" smtClean="0"/>
              <a:t>Religion</a:t>
            </a:r>
          </a:p>
          <a:p>
            <a:pPr lvl="1"/>
            <a:r>
              <a:rPr lang="en-US" dirty="0" smtClean="0"/>
              <a:t>LC collaborated with American Theological Library Association (ATLA)</a:t>
            </a:r>
          </a:p>
          <a:p>
            <a:pPr lvl="1"/>
            <a:r>
              <a:rPr lang="en-US" dirty="0" smtClean="0"/>
              <a:t>45 terms added to LCGFT in September 2015</a:t>
            </a:r>
            <a:endParaRPr lang="en-US" dirty="0"/>
          </a:p>
          <a:p>
            <a:r>
              <a:rPr lang="en-US" dirty="0" smtClean="0"/>
              <a:t>Literature</a:t>
            </a:r>
          </a:p>
          <a:p>
            <a:pPr lvl="1"/>
            <a:r>
              <a:rPr lang="en-US" dirty="0" smtClean="0"/>
              <a:t>LC partnership with SAC SGFI, Working Group on LCGFT Literature Terms, since 2012</a:t>
            </a:r>
          </a:p>
          <a:p>
            <a:pPr lvl="1"/>
            <a:r>
              <a:rPr lang="en-US" dirty="0" smtClean="0"/>
              <a:t>About 380 terms added to LCGFT by Fall 2015</a:t>
            </a:r>
            <a:endParaRPr lang="en-US" dirty="0"/>
          </a:p>
        </p:txBody>
      </p:sp>
    </p:spTree>
    <p:extLst>
      <p:ext uri="{BB962C8B-B14F-4D97-AF65-F5344CB8AC3E}">
        <p14:creationId xmlns:p14="http://schemas.microsoft.com/office/powerpoint/2010/main" val="39055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2920" y="355827"/>
            <a:ext cx="8383412" cy="6082295"/>
          </a:xfrm>
          <a:prstGeom prst="rect">
            <a:avLst/>
          </a:prstGeom>
        </p:spPr>
      </p:pic>
      <p:sp>
        <p:nvSpPr>
          <p:cNvPr id="3" name="TextBox 2"/>
          <p:cNvSpPr txBox="1"/>
          <p:nvPr/>
        </p:nvSpPr>
        <p:spPr>
          <a:xfrm>
            <a:off x="8898927" y="1492897"/>
            <a:ext cx="2649894" cy="1631216"/>
          </a:xfrm>
          <a:prstGeom prst="rect">
            <a:avLst/>
          </a:prstGeom>
          <a:solidFill>
            <a:schemeClr val="bg1"/>
          </a:solidFill>
          <a:ln>
            <a:solidFill>
              <a:schemeClr val="tx1"/>
            </a:solidFill>
          </a:ln>
        </p:spPr>
        <p:txBody>
          <a:bodyPr wrap="square" rtlCol="0">
            <a:spAutoFit/>
          </a:bodyPr>
          <a:lstStyle/>
          <a:p>
            <a:r>
              <a:rPr lang="en-US" sz="2000" dirty="0" smtClean="0"/>
              <a:t>Search the “Entity Attributes” index in </a:t>
            </a:r>
            <a:r>
              <a:rPr lang="en-US" sz="2000" dirty="0" err="1" smtClean="0"/>
              <a:t>Connexion</a:t>
            </a:r>
            <a:r>
              <a:rPr lang="en-US" sz="2000" dirty="0" smtClean="0"/>
              <a:t> to see how people are using the 385 and 386 fields</a:t>
            </a:r>
            <a:endParaRPr lang="en-US" sz="2000" dirty="0"/>
          </a:p>
        </p:txBody>
      </p:sp>
      <p:sp>
        <p:nvSpPr>
          <p:cNvPr id="4" name="Oval 3"/>
          <p:cNvSpPr/>
          <p:nvPr/>
        </p:nvSpPr>
        <p:spPr>
          <a:xfrm>
            <a:off x="615820" y="1735494"/>
            <a:ext cx="7781731" cy="9890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775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33061" y="-27590"/>
            <a:ext cx="10284667" cy="6885590"/>
          </a:xfrm>
          <a:prstGeom prst="rect">
            <a:avLst/>
          </a:prstGeom>
        </p:spPr>
      </p:pic>
    </p:spTree>
    <p:extLst>
      <p:ext uri="{BB962C8B-B14F-4D97-AF65-F5344CB8AC3E}">
        <p14:creationId xmlns:p14="http://schemas.microsoft.com/office/powerpoint/2010/main" val="19265406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Draft Genre/Form Terms Manual</a:t>
            </a:r>
          </a:p>
          <a:p>
            <a:pPr marL="0" indent="0">
              <a:buNone/>
            </a:pPr>
            <a:r>
              <a:rPr lang="en-US" dirty="0" smtClean="0"/>
              <a:t>	</a:t>
            </a:r>
            <a:r>
              <a:rPr lang="en-US" dirty="0" smtClean="0">
                <a:hlinkClick r:id="rId2"/>
              </a:rPr>
              <a:t>http</a:t>
            </a:r>
            <a:r>
              <a:rPr lang="en-US" dirty="0">
                <a:hlinkClick r:id="rId2"/>
              </a:rPr>
              <a:t>://</a:t>
            </a:r>
            <a:r>
              <a:rPr lang="en-US" dirty="0" smtClean="0">
                <a:hlinkClick r:id="rId2"/>
              </a:rPr>
              <a:t>www.loc.gov/aba/publications/FreeLCGFT/freelcgft.html</a:t>
            </a:r>
            <a:endParaRPr lang="en-US" dirty="0" smtClean="0"/>
          </a:p>
          <a:p>
            <a:pPr marL="0" indent="0">
              <a:buNone/>
            </a:pPr>
            <a:endParaRPr lang="en-US" dirty="0"/>
          </a:p>
          <a:p>
            <a:r>
              <a:rPr lang="en-US" dirty="0" smtClean="0"/>
              <a:t>LCDGT information, including draft manual</a:t>
            </a:r>
          </a:p>
          <a:p>
            <a:pPr marL="0" indent="0">
              <a:buNone/>
            </a:pPr>
            <a:r>
              <a:rPr lang="en-US" dirty="0" smtClean="0"/>
              <a:t>	</a:t>
            </a:r>
            <a:r>
              <a:rPr lang="en-US" dirty="0" smtClean="0">
                <a:hlinkClick r:id="rId3"/>
              </a:rPr>
              <a:t>http</a:t>
            </a:r>
            <a:r>
              <a:rPr lang="en-US" dirty="0">
                <a:hlinkClick r:id="rId3"/>
              </a:rPr>
              <a:t>://</a:t>
            </a:r>
            <a:r>
              <a:rPr lang="en-US" dirty="0" smtClean="0">
                <a:hlinkClick r:id="rId3"/>
              </a:rPr>
              <a:t>loc.gov/catdir/cpso/lcdgt-acceptance-manual.html</a:t>
            </a:r>
            <a:endParaRPr lang="en-US" dirty="0" smtClean="0"/>
          </a:p>
          <a:p>
            <a:pPr marL="0" indent="0">
              <a:buNone/>
            </a:pPr>
            <a:endParaRPr lang="en-US" dirty="0"/>
          </a:p>
          <a:p>
            <a:r>
              <a:rPr lang="en-US" dirty="0" smtClean="0"/>
              <a:t>LC Demographic Group Categories Term and Code List</a:t>
            </a:r>
          </a:p>
          <a:p>
            <a:pPr marL="0" indent="0">
              <a:buNone/>
            </a:pPr>
            <a:r>
              <a:rPr lang="en-US" dirty="0" smtClean="0"/>
              <a:t>	</a:t>
            </a:r>
            <a:r>
              <a:rPr lang="en-US" dirty="0" smtClean="0">
                <a:hlinkClick r:id="rId4"/>
              </a:rPr>
              <a:t>http</a:t>
            </a:r>
            <a:r>
              <a:rPr lang="en-US" dirty="0">
                <a:hlinkClick r:id="rId4"/>
              </a:rPr>
              <a:t>://</a:t>
            </a:r>
            <a:r>
              <a:rPr lang="en-US" dirty="0" smtClean="0">
                <a:hlinkClick r:id="rId4"/>
              </a:rPr>
              <a:t>www.loc.gov/standards/valuelist/lcdgt.html</a:t>
            </a:r>
            <a:endParaRPr lang="en-US" dirty="0" smtClean="0"/>
          </a:p>
          <a:p>
            <a:pPr marL="0" indent="0">
              <a:buNone/>
            </a:pPr>
            <a:endParaRPr lang="en-US" dirty="0"/>
          </a:p>
        </p:txBody>
      </p:sp>
    </p:spTree>
    <p:extLst>
      <p:ext uri="{BB962C8B-B14F-4D97-AF65-F5344CB8AC3E}">
        <p14:creationId xmlns:p14="http://schemas.microsoft.com/office/powerpoint/2010/main" val="11289135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smtClean="0"/>
              <a:t>And thanks to Adam Schiff (University of Washington) and Janis Young (Library of Congress) for the use of some slides</a:t>
            </a:r>
          </a:p>
          <a:p>
            <a:pPr marL="0" indent="0" algn="ctr">
              <a:buNone/>
            </a:pPr>
            <a:endParaRPr lang="en-US" dirty="0"/>
          </a:p>
          <a:p>
            <a:pPr marL="0" indent="0" algn="ctr">
              <a:buNone/>
            </a:pPr>
            <a:endParaRPr lang="en-US" dirty="0" smtClean="0"/>
          </a:p>
          <a:p>
            <a:pPr marL="0" indent="0" algn="ctr">
              <a:buNone/>
            </a:pPr>
            <a:r>
              <a:rPr lang="en-US" dirty="0" smtClean="0"/>
              <a:t>lrobare@uoregon.edu</a:t>
            </a:r>
            <a:endParaRPr lang="en-US" dirty="0"/>
          </a:p>
        </p:txBody>
      </p:sp>
    </p:spTree>
    <p:extLst>
      <p:ext uri="{BB962C8B-B14F-4D97-AF65-F5344CB8AC3E}">
        <p14:creationId xmlns:p14="http://schemas.microsoft.com/office/powerpoint/2010/main" val="383485083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3.xml><?xml version="1.0" encoding="utf-8"?>
<a:theme xmlns:a="http://schemas.openxmlformats.org/drawingml/2006/main" name="1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4.xml><?xml version="1.0" encoding="utf-8"?>
<a:theme xmlns:a="http://schemas.openxmlformats.org/drawingml/2006/main" name="2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5.xml><?xml version="1.0" encoding="utf-8"?>
<a:theme xmlns:a="http://schemas.openxmlformats.org/drawingml/2006/main" name="3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6.xml><?xml version="1.0" encoding="utf-8"?>
<a:theme xmlns:a="http://schemas.openxmlformats.org/drawingml/2006/main" name="4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7.xml><?xml version="1.0" encoding="utf-8"?>
<a:theme xmlns:a="http://schemas.openxmlformats.org/drawingml/2006/main" name="5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8.xml><?xml version="1.0" encoding="utf-8"?>
<a:theme xmlns:a="http://schemas.openxmlformats.org/drawingml/2006/main" name="6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9.xml><?xml version="1.0" encoding="utf-8"?>
<a:theme xmlns:a="http://schemas.openxmlformats.org/drawingml/2006/main" name="7_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otalTime>1969</TotalTime>
  <Words>5574</Words>
  <Application>Microsoft Office PowerPoint</Application>
  <PresentationFormat>Widescreen</PresentationFormat>
  <Paragraphs>801</Paragraphs>
  <Slides>93</Slides>
  <Notes>70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93</vt:i4>
      </vt:variant>
    </vt:vector>
  </HeadingPairs>
  <TitlesOfParts>
    <vt:vector size="106" baseType="lpstr">
      <vt:lpstr>Arial</vt:lpstr>
      <vt:lpstr>Calibri</vt:lpstr>
      <vt:lpstr>Calibri Light</vt:lpstr>
      <vt:lpstr>Cambria</vt:lpstr>
      <vt:lpstr>Office Theme</vt:lpstr>
      <vt:lpstr>Celestial</vt:lpstr>
      <vt:lpstr>1_Celestial</vt:lpstr>
      <vt:lpstr>2_Celestial</vt:lpstr>
      <vt:lpstr>3_Celestial</vt:lpstr>
      <vt:lpstr>4_Celestial</vt:lpstr>
      <vt:lpstr>5_Celestial</vt:lpstr>
      <vt:lpstr>6_Celestial</vt:lpstr>
      <vt:lpstr>7_Celestial</vt:lpstr>
      <vt:lpstr>Genre Terms for Literature  in LCGFT</vt:lpstr>
      <vt:lpstr>What we’ll cover</vt:lpstr>
      <vt:lpstr>What do we mean by Genre/Form?</vt:lpstr>
      <vt:lpstr>Genre/form in LCSH</vt:lpstr>
      <vt:lpstr>Current LC practice for genre/form for literature in LCSH (a few highlights)</vt:lpstr>
      <vt:lpstr>LCGFT</vt:lpstr>
      <vt:lpstr>LC’s genre projects: completed</vt:lpstr>
      <vt:lpstr>LC’s genre projects: completed</vt:lpstr>
      <vt:lpstr>LC’s genre projects “completed”  (but LC is not yet not using)</vt:lpstr>
      <vt:lpstr>The lone genre project still in process</vt:lpstr>
      <vt:lpstr>New: companion vocabularies</vt:lpstr>
      <vt:lpstr>Evolution of MARC coding: bibliographic</vt:lpstr>
      <vt:lpstr>Evolution of MARC coding: bibliographic</vt:lpstr>
      <vt:lpstr>Where to find LCGFT terms</vt:lpstr>
      <vt:lpstr>PowerPoint Presentation</vt:lpstr>
      <vt:lpstr>PowerPoint Presentation</vt:lpstr>
      <vt:lpstr>PowerPoint Presentation</vt:lpstr>
      <vt:lpstr>PowerPoint Presentation</vt:lpstr>
      <vt:lpstr>PowerPoint Presentation</vt:lpstr>
      <vt:lpstr>PowerPoint Presentation</vt:lpstr>
      <vt:lpstr>Genre terms for literature in LCGFT</vt:lpstr>
      <vt:lpstr>Explicit aspects like audience, creator characteristics, place of origin, language, and time period of creation that are often included in LCSH were out of scope for LCGFT, so you will not find terms like these from LCSH: </vt:lpstr>
      <vt:lpstr>A few examples where LCGFT and LCSH terms differ</vt:lpstr>
      <vt:lpstr>Sample headings, A-Y (no Z yet)</vt:lpstr>
      <vt:lpstr>Changes in Practice</vt:lpstr>
      <vt:lpstr>Examples: a compilation</vt:lpstr>
      <vt:lpstr>Examples: an individual work</vt:lpstr>
      <vt:lpstr>Reminder: Assign to both individual works and compilations by one or multiple authors</vt:lpstr>
      <vt:lpstr>LC practice and documentation</vt:lpstr>
      <vt:lpstr>Draft Policies for Assignment of LCGFT Terms</vt:lpstr>
      <vt:lpstr>PowerPoint Presentation</vt:lpstr>
      <vt:lpstr>Draft Policies for Assignment of LCGFT Terms</vt:lpstr>
      <vt:lpstr>Draft: Assigning Genre/Form Terms (J 110)</vt:lpstr>
      <vt:lpstr>PowerPoint Presentation</vt:lpstr>
      <vt:lpstr>Draft: Assigning Genre/Form Terms (J 110)</vt:lpstr>
      <vt:lpstr>Draft: Assigning Genre/Form Terms (J 110)</vt:lpstr>
      <vt:lpstr>Examples: several genre terms assigned</vt:lpstr>
      <vt:lpstr>Draft: Assigning Genre/Form Terms (J 110)</vt:lpstr>
      <vt:lpstr>PowerPoint Presentation</vt:lpstr>
      <vt:lpstr>Draft: Assigning Genre/Form Terms (J 110)</vt:lpstr>
      <vt:lpstr>PowerPoint Presentation</vt:lpstr>
      <vt:lpstr>PowerPoint Presentation</vt:lpstr>
      <vt:lpstr>Examples</vt:lpstr>
      <vt:lpstr>Examples</vt:lpstr>
      <vt:lpstr>Draft Policies for Literature (J 235)</vt:lpstr>
      <vt:lpstr>Draft Policies for Literature (J 235)</vt:lpstr>
      <vt:lpstr>Draft Policies for Literature (J 235)</vt:lpstr>
      <vt:lpstr>Draft Policy: Order of Terms (J 113)</vt:lpstr>
      <vt:lpstr>LCGFT and Other Characteristics</vt:lpstr>
      <vt:lpstr>LCDGT: LC Demographic Group Terms</vt:lpstr>
      <vt:lpstr>PowerPoint Presentation</vt:lpstr>
      <vt:lpstr>MARC 385 – Audience Characteristics</vt:lpstr>
      <vt:lpstr>MARC 386 – Creator/Contributor Characteristics</vt:lpstr>
      <vt:lpstr>MARC 385/386 $m and $n</vt:lpstr>
      <vt:lpstr>LCDGT Structure</vt:lpstr>
      <vt:lpstr>Application in Brief</vt:lpstr>
      <vt:lpstr>Application in Brief</vt:lpstr>
      <vt:lpstr>Application in Brief</vt:lpstr>
      <vt:lpstr>Application in Brief</vt:lpstr>
      <vt:lpstr>Application: Creators/Contributors</vt:lpstr>
      <vt:lpstr>Application in Brief</vt:lpstr>
      <vt:lpstr>Application in Brief</vt:lpstr>
      <vt:lpstr>Application: Audiences (non-literary example)</vt:lpstr>
      <vt:lpstr>Application: Audiences (literary example)</vt:lpstr>
      <vt:lpstr>PowerPoint Presentation</vt:lpstr>
      <vt:lpstr>PowerPoint Presentation</vt:lpstr>
      <vt:lpstr>MARC coding for category terms/codes </vt:lpstr>
      <vt:lpstr>PowerPoint Presentation</vt:lpstr>
      <vt:lpstr>Application: Audience, using codes</vt:lpstr>
      <vt:lpstr>Application: Creators, using codes</vt:lpstr>
      <vt:lpstr>Where do you find the category codes?</vt:lpstr>
      <vt:lpstr>PowerPoint Presentation</vt:lpstr>
      <vt:lpstr>PowerPoint Presentation</vt:lpstr>
      <vt:lpstr>Application: Audience and Creators, using terms</vt:lpstr>
      <vt:lpstr>PowerPoint Presentation</vt:lpstr>
      <vt:lpstr>LC practice: LCDGT codes in fields 385 and 386</vt:lpstr>
      <vt:lpstr>What to do about $n?  Include it or not?</vt:lpstr>
      <vt:lpstr>Examples</vt:lpstr>
      <vt:lpstr>LCDGT vocabulary: conundrums</vt:lpstr>
      <vt:lpstr>Conundrums: Demonyms</vt:lpstr>
      <vt:lpstr>Conundrums: Demonyms</vt:lpstr>
      <vt:lpstr>Conundrums: Demonyms</vt:lpstr>
      <vt:lpstr>Conundrums: Demonyms</vt:lpstr>
      <vt:lpstr>Other Characteristics Related to Genre/Form</vt:lpstr>
      <vt:lpstr>Summary</vt:lpstr>
      <vt:lpstr>The future?</vt:lpstr>
      <vt:lpstr>Resources: Spreadsheet to help transition from GSAFD to LCGFT</vt:lpstr>
      <vt:lpstr>PowerPoint Presentation</vt:lpstr>
      <vt:lpstr>Resources: http://loc.gov/catdir/cpso/genreformgeneral.html</vt:lpstr>
      <vt:lpstr>PowerPoint Presentation</vt:lpstr>
      <vt:lpstr>PowerPoint Presentation</vt:lpstr>
      <vt:lpstr>Resources</vt:lpstr>
      <vt:lpstr>Thank you!</vt:lpstr>
    </vt:vector>
  </TitlesOfParts>
  <Company>University of Oregon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Genre Terms for L</dc:title>
  <dc:creator>Lori Robare</dc:creator>
  <cp:lastModifiedBy>Lori Robare</cp:lastModifiedBy>
  <cp:revision>135</cp:revision>
  <dcterms:created xsi:type="dcterms:W3CDTF">2016-03-31T22:16:35Z</dcterms:created>
  <dcterms:modified xsi:type="dcterms:W3CDTF">2016-04-25T18:22:33Z</dcterms:modified>
</cp:coreProperties>
</file>