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61" r:id="rId5"/>
    <p:sldId id="258" r:id="rId6"/>
    <p:sldId id="259"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97" autoAdjust="0"/>
    <p:restoredTop sz="94660"/>
  </p:normalViewPr>
  <p:slideViewPr>
    <p:cSldViewPr snapToGrid="0">
      <p:cViewPr varScale="1">
        <p:scale>
          <a:sx n="79" d="100"/>
          <a:sy n="79" d="100"/>
        </p:scale>
        <p:origin x="132" y="7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4/18/2016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4/18/2016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4/18/2016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4/18/2016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4/18/2016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hema.org/Event" TargetMode="External"/><Relationship Id="rId2" Type="http://schemas.openxmlformats.org/officeDocument/2006/relationships/hyperlink" Target="http://schema.org/docs/g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eoskeptic.com/structured-data-markup-validation-testing-tools/" TargetMode="External"/><Relationship Id="rId2" Type="http://schemas.openxmlformats.org/officeDocument/2006/relationships/hyperlink" Target="https://developers.google.com/structured-data/testing-too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tigard-or.gov/linked_dat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6200" y="2269051"/>
            <a:ext cx="9448800" cy="2098226"/>
          </a:xfrm>
        </p:spPr>
        <p:txBody>
          <a:bodyPr/>
          <a:lstStyle/>
          <a:p>
            <a:r>
              <a:rPr lang="en-US" sz="6600" dirty="0" smtClean="0"/>
              <a:t>Telling The Library’s Story Through Linked Data</a:t>
            </a:r>
            <a:endParaRPr lang="en-US" sz="6600" dirty="0"/>
          </a:p>
        </p:txBody>
      </p:sp>
      <p:sp>
        <p:nvSpPr>
          <p:cNvPr id="3" name="Subtitle 2"/>
          <p:cNvSpPr>
            <a:spLocks noGrp="1"/>
          </p:cNvSpPr>
          <p:nvPr>
            <p:ph type="subTitle" idx="1"/>
          </p:nvPr>
        </p:nvSpPr>
        <p:spPr>
          <a:xfrm>
            <a:off x="2286206" y="4540479"/>
            <a:ext cx="6831673" cy="1086237"/>
          </a:xfrm>
        </p:spPr>
        <p:txBody>
          <a:bodyPr>
            <a:normAutofit fontScale="92500" lnSpcReduction="10000"/>
          </a:bodyPr>
          <a:lstStyle/>
          <a:p>
            <a:pPr algn="l"/>
            <a:r>
              <a:rPr lang="en-US" dirty="0" smtClean="0"/>
              <a:t>Teresa Ferguson</a:t>
            </a:r>
          </a:p>
          <a:p>
            <a:pPr algn="l"/>
            <a:r>
              <a:rPr lang="en-US" dirty="0" smtClean="0"/>
              <a:t>Technical Services Manager</a:t>
            </a:r>
          </a:p>
          <a:p>
            <a:pPr algn="l"/>
            <a:r>
              <a:rPr lang="en-US" dirty="0" smtClean="0"/>
              <a:t>Tigard Public Library</a:t>
            </a:r>
            <a:endParaRPr lang="en-US" dirty="0"/>
          </a:p>
        </p:txBody>
      </p:sp>
    </p:spTree>
    <p:extLst>
      <p:ext uri="{BB962C8B-B14F-4D97-AF65-F5344CB8AC3E}">
        <p14:creationId xmlns:p14="http://schemas.microsoft.com/office/powerpoint/2010/main" val="1275560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1371600" y="2069432"/>
            <a:ext cx="9601200" cy="3797968"/>
          </a:xfrm>
        </p:spPr>
        <p:txBody>
          <a:bodyPr/>
          <a:lstStyle/>
          <a:p>
            <a:pPr lvl="0"/>
            <a:r>
              <a:rPr lang="en-US" dirty="0"/>
              <a:t>Test google results. Check periodically to see if there is a difference in program attendance and better results in search engine. </a:t>
            </a:r>
          </a:p>
          <a:p>
            <a:pPr lvl="0"/>
            <a:r>
              <a:rPr lang="en-US" dirty="0"/>
              <a:t>Look for test differences in your linked data code versus your standard code. I used a different phone number for program registration and minor text changes</a:t>
            </a:r>
            <a:r>
              <a:rPr lang="en-US" dirty="0" smtClean="0"/>
              <a:t>.</a:t>
            </a:r>
          </a:p>
          <a:p>
            <a:pPr lvl="0"/>
            <a:r>
              <a:rPr lang="en-US" dirty="0" smtClean="0"/>
              <a:t>Accomplishments:</a:t>
            </a:r>
          </a:p>
          <a:p>
            <a:pPr lvl="1"/>
            <a:r>
              <a:rPr lang="en-US" dirty="0" smtClean="0"/>
              <a:t>Registration for a program filled up in one day</a:t>
            </a:r>
          </a:p>
          <a:p>
            <a:pPr lvl="1"/>
            <a:r>
              <a:rPr lang="en-US" dirty="0" smtClean="0"/>
              <a:t>Increased </a:t>
            </a:r>
            <a:r>
              <a:rPr lang="en-US" dirty="0"/>
              <a:t>attendance at programs</a:t>
            </a:r>
          </a:p>
          <a:p>
            <a:pPr lvl="1"/>
            <a:r>
              <a:rPr lang="en-US" dirty="0" smtClean="0"/>
              <a:t>Understand code, triples, linked data, semantic web</a:t>
            </a:r>
          </a:p>
          <a:p>
            <a:pPr lvl="1"/>
            <a:r>
              <a:rPr lang="en-US" dirty="0" smtClean="0"/>
              <a:t>Ready to apply to catalog</a:t>
            </a:r>
          </a:p>
          <a:p>
            <a:pPr lvl="1"/>
            <a:r>
              <a:rPr lang="en-US" dirty="0" smtClean="0"/>
              <a:t>Webmaster and Library Director are interested in linked data</a:t>
            </a:r>
          </a:p>
        </p:txBody>
      </p:sp>
    </p:spTree>
    <p:extLst>
      <p:ext uri="{BB962C8B-B14F-4D97-AF65-F5344CB8AC3E}">
        <p14:creationId xmlns:p14="http://schemas.microsoft.com/office/powerpoint/2010/main" val="3109620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Web</a:t>
            </a:r>
            <a:endParaRPr lang="en-US" dirty="0"/>
          </a:p>
        </p:txBody>
      </p:sp>
      <p:sp>
        <p:nvSpPr>
          <p:cNvPr id="3" name="Content Placeholder 2"/>
          <p:cNvSpPr>
            <a:spLocks noGrp="1"/>
          </p:cNvSpPr>
          <p:nvPr>
            <p:ph idx="1"/>
          </p:nvPr>
        </p:nvSpPr>
        <p:spPr>
          <a:xfrm>
            <a:off x="1371600" y="1973179"/>
            <a:ext cx="9601200" cy="3894221"/>
          </a:xfrm>
        </p:spPr>
        <p:txBody>
          <a:bodyPr/>
          <a:lstStyle/>
          <a:p>
            <a:r>
              <a:rPr lang="en-US" dirty="0" smtClean="0"/>
              <a:t>Strings to Things</a:t>
            </a:r>
          </a:p>
          <a:p>
            <a:r>
              <a:rPr lang="en-US" dirty="0" smtClean="0"/>
              <a:t>HTML and Linked Data</a:t>
            </a:r>
          </a:p>
          <a:p>
            <a:r>
              <a:rPr lang="en-US" dirty="0" smtClean="0"/>
              <a:t>Answer Box</a:t>
            </a:r>
          </a:p>
          <a:p>
            <a:r>
              <a:rPr lang="en-US" dirty="0" smtClean="0"/>
              <a:t>Knowledge Card</a:t>
            </a:r>
          </a:p>
          <a:p>
            <a:endParaRPr lang="en-US" dirty="0"/>
          </a:p>
        </p:txBody>
      </p:sp>
      <p:pic>
        <p:nvPicPr>
          <p:cNvPr id="4" name="Picture 3"/>
          <p:cNvPicPr/>
          <p:nvPr/>
        </p:nvPicPr>
        <p:blipFill>
          <a:blip r:embed="rId2"/>
          <a:stretch>
            <a:fillRect/>
          </a:stretch>
        </p:blipFill>
        <p:spPr>
          <a:xfrm>
            <a:off x="5107655" y="1089510"/>
            <a:ext cx="6524625" cy="5015865"/>
          </a:xfrm>
          <a:prstGeom prst="rect">
            <a:avLst/>
          </a:prstGeom>
        </p:spPr>
      </p:pic>
      <p:cxnSp>
        <p:nvCxnSpPr>
          <p:cNvPr id="6" name="Straight Arrow Connector 5"/>
          <p:cNvCxnSpPr/>
          <p:nvPr/>
        </p:nvCxnSpPr>
        <p:spPr>
          <a:xfrm>
            <a:off x="3669792" y="3584448"/>
            <a:ext cx="4860597" cy="506289"/>
          </a:xfrm>
          <a:prstGeom prst="straightConnector1">
            <a:avLst/>
          </a:prstGeom>
          <a:ln w="44450" cmpd="sng">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3208421" y="2960770"/>
            <a:ext cx="2398295" cy="94599"/>
          </a:xfrm>
          <a:prstGeom prst="straightConnector1">
            <a:avLst/>
          </a:prstGeom>
          <a:ln w="44450" cmpd="sng">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726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Web &amp; Linked Data</a:t>
            </a:r>
            <a:endParaRPr lang="en-US" dirty="0"/>
          </a:p>
        </p:txBody>
      </p:sp>
      <p:sp>
        <p:nvSpPr>
          <p:cNvPr id="3" name="Content Placeholder 2"/>
          <p:cNvSpPr>
            <a:spLocks noGrp="1"/>
          </p:cNvSpPr>
          <p:nvPr>
            <p:ph idx="1"/>
          </p:nvPr>
        </p:nvSpPr>
        <p:spPr/>
        <p:txBody>
          <a:bodyPr/>
          <a:lstStyle/>
          <a:p>
            <a:r>
              <a:rPr lang="en-US" dirty="0" smtClean="0"/>
              <a:t>Carousel</a:t>
            </a:r>
          </a:p>
          <a:p>
            <a:pPr marL="0" indent="0">
              <a:buNone/>
            </a:pPr>
            <a:endParaRPr lang="en-US" dirty="0"/>
          </a:p>
        </p:txBody>
      </p:sp>
      <p:pic>
        <p:nvPicPr>
          <p:cNvPr id="5" name="Picture 4"/>
          <p:cNvPicPr/>
          <p:nvPr/>
        </p:nvPicPr>
        <p:blipFill rotWithShape="1">
          <a:blip r:embed="rId2"/>
          <a:srcRect b="41276"/>
          <a:stretch/>
        </p:blipFill>
        <p:spPr>
          <a:xfrm>
            <a:off x="3401568" y="1828800"/>
            <a:ext cx="7790688" cy="3803904"/>
          </a:xfrm>
          <a:prstGeom prst="rect">
            <a:avLst/>
          </a:prstGeom>
        </p:spPr>
      </p:pic>
      <p:cxnSp>
        <p:nvCxnSpPr>
          <p:cNvPr id="6" name="Straight Arrow Connector 5"/>
          <p:cNvCxnSpPr/>
          <p:nvPr/>
        </p:nvCxnSpPr>
        <p:spPr>
          <a:xfrm>
            <a:off x="2840736" y="2682240"/>
            <a:ext cx="1207008" cy="841248"/>
          </a:xfrm>
          <a:prstGeom prst="straightConnector1">
            <a:avLst/>
          </a:prstGeom>
          <a:ln w="44450" cmpd="sng">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8266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Experience Adding Linked Data to Event Code on Website</a:t>
            </a:r>
            <a:endParaRPr lang="en-US" dirty="0"/>
          </a:p>
        </p:txBody>
      </p:sp>
      <p:sp>
        <p:nvSpPr>
          <p:cNvPr id="3" name="Content Placeholder 2"/>
          <p:cNvSpPr>
            <a:spLocks noGrp="1"/>
          </p:cNvSpPr>
          <p:nvPr>
            <p:ph idx="1"/>
          </p:nvPr>
        </p:nvSpPr>
        <p:spPr/>
        <p:txBody>
          <a:bodyPr/>
          <a:lstStyle/>
          <a:p>
            <a:pPr lvl="0"/>
            <a:r>
              <a:rPr lang="en-US" dirty="0"/>
              <a:t>Find out if your Content Management System has a linked data form that will handle the coding for you. (</a:t>
            </a:r>
            <a:r>
              <a:rPr lang="en-US" dirty="0" err="1"/>
              <a:t>eg</a:t>
            </a:r>
            <a:r>
              <a:rPr lang="en-US" dirty="0"/>
              <a:t>. Drupal)</a:t>
            </a:r>
          </a:p>
          <a:p>
            <a:pPr lvl="0"/>
            <a:r>
              <a:rPr lang="en-US" dirty="0"/>
              <a:t>If not, create code using </a:t>
            </a:r>
            <a:r>
              <a:rPr lang="en-US" u="sng" dirty="0">
                <a:hlinkClick r:id="rId2"/>
              </a:rPr>
              <a:t>http://schema.org/docs/gs.html</a:t>
            </a:r>
            <a:r>
              <a:rPr lang="en-US" dirty="0"/>
              <a:t> </a:t>
            </a:r>
            <a:endParaRPr lang="en-US" dirty="0" smtClean="0"/>
          </a:p>
          <a:p>
            <a:pPr lvl="1"/>
            <a:r>
              <a:rPr lang="en-US" dirty="0" smtClean="0"/>
              <a:t>Event </a:t>
            </a:r>
            <a:r>
              <a:rPr lang="en-US" dirty="0"/>
              <a:t>Coding: </a:t>
            </a:r>
            <a:r>
              <a:rPr lang="en-US" u="sng" dirty="0">
                <a:hlinkClick r:id="rId3"/>
              </a:rPr>
              <a:t>http://schema.org/Event</a:t>
            </a:r>
            <a:r>
              <a:rPr lang="en-US" dirty="0"/>
              <a:t> </a:t>
            </a:r>
          </a:p>
          <a:p>
            <a:pPr lvl="0"/>
            <a:r>
              <a:rPr lang="en-US" dirty="0"/>
              <a:t>Make the code easy for staff to modify for future programs, I bolded the text that needs to be updated.</a:t>
            </a:r>
          </a:p>
          <a:p>
            <a:pPr marL="0" indent="0">
              <a:buNone/>
            </a:pPr>
            <a:endParaRPr lang="en-US" dirty="0"/>
          </a:p>
        </p:txBody>
      </p:sp>
    </p:spTree>
    <p:extLst>
      <p:ext uri="{BB962C8B-B14F-4D97-AF65-F5344CB8AC3E}">
        <p14:creationId xmlns:p14="http://schemas.microsoft.com/office/powerpoint/2010/main" val="1298112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Schema.org Event Code</a:t>
            </a:r>
            <a:endParaRPr lang="en-US" dirty="0"/>
          </a:p>
        </p:txBody>
      </p:sp>
      <p:pic>
        <p:nvPicPr>
          <p:cNvPr id="5" name="Picture 4"/>
          <p:cNvPicPr>
            <a:picLocks noChangeAspect="1"/>
          </p:cNvPicPr>
          <p:nvPr/>
        </p:nvPicPr>
        <p:blipFill>
          <a:blip r:embed="rId2"/>
          <a:stretch>
            <a:fillRect/>
          </a:stretch>
        </p:blipFill>
        <p:spPr>
          <a:xfrm>
            <a:off x="1565338" y="1354455"/>
            <a:ext cx="9217701" cy="5424297"/>
          </a:xfrm>
          <a:prstGeom prst="rect">
            <a:avLst/>
          </a:prstGeom>
        </p:spPr>
      </p:pic>
    </p:spTree>
    <p:extLst>
      <p:ext uri="{BB962C8B-B14F-4D97-AF65-F5344CB8AC3E}">
        <p14:creationId xmlns:p14="http://schemas.microsoft.com/office/powerpoint/2010/main" val="3391411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Tigard Library </a:t>
            </a:r>
            <a:r>
              <a:rPr lang="en-US" dirty="0" smtClean="0"/>
              <a:t>Event Code</a:t>
            </a:r>
            <a:endParaRPr lang="en-US" dirty="0"/>
          </a:p>
        </p:txBody>
      </p:sp>
      <p:sp>
        <p:nvSpPr>
          <p:cNvPr id="3" name="Content Placeholder 2"/>
          <p:cNvSpPr>
            <a:spLocks noGrp="1"/>
          </p:cNvSpPr>
          <p:nvPr>
            <p:ph idx="1"/>
          </p:nvPr>
        </p:nvSpPr>
        <p:spPr>
          <a:xfrm>
            <a:off x="1371599" y="1479888"/>
            <a:ext cx="10383253" cy="5077326"/>
          </a:xfrm>
        </p:spPr>
        <p:txBody>
          <a:bodyPr>
            <a:normAutofit fontScale="70000" lnSpcReduction="20000"/>
          </a:bodyPr>
          <a:lstStyle/>
          <a:p>
            <a:pPr marL="0" marR="0" indent="0">
              <a:lnSpc>
                <a:spcPct val="107000"/>
              </a:lnSpc>
              <a:spcBef>
                <a:spcPts val="0"/>
              </a:spcBef>
              <a:spcAft>
                <a:spcPts val="0"/>
              </a:spcAft>
              <a:buNone/>
            </a:pPr>
            <a:r>
              <a:rPr lang="en-US" dirty="0">
                <a:solidFill>
                  <a:srgbClr val="515484"/>
                </a:solidFill>
                <a:latin typeface="Courier"/>
                <a:ea typeface="Times New Roman" panose="02020603050405020304" pitchFamily="18" charset="0"/>
                <a:cs typeface="Times New Roman" panose="02020603050405020304" pitchFamily="18" charset="0"/>
              </a:rPr>
              <a:t>&lt;div</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dirty="0" err="1">
                <a:solidFill>
                  <a:srgbClr val="660003"/>
                </a:solidFill>
                <a:latin typeface="Courier"/>
                <a:ea typeface="Times New Roman" panose="02020603050405020304" pitchFamily="18" charset="0"/>
                <a:cs typeface="Times New Roman" panose="02020603050405020304" pitchFamily="18" charset="0"/>
              </a:rPr>
              <a:t>itemscope</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dirty="0" err="1">
                <a:solidFill>
                  <a:srgbClr val="660003"/>
                </a:solidFill>
                <a:latin typeface="Courier"/>
                <a:ea typeface="Times New Roman" panose="02020603050405020304" pitchFamily="18" charset="0"/>
                <a:cs typeface="Times New Roman" panose="02020603050405020304" pitchFamily="18" charset="0"/>
              </a:rPr>
              <a:t>itemtype</a:t>
            </a:r>
            <a:r>
              <a:rPr lang="en-US" dirty="0">
                <a:solidFill>
                  <a:srgbClr val="666600"/>
                </a:solidFill>
                <a:latin typeface="Courier"/>
                <a:ea typeface="Times New Roman" panose="02020603050405020304" pitchFamily="18" charset="0"/>
                <a:cs typeface="Times New Roman" panose="02020603050405020304" pitchFamily="18" charset="0"/>
              </a:rPr>
              <a:t>=</a:t>
            </a:r>
            <a:r>
              <a:rPr lang="en-US" dirty="0">
                <a:solidFill>
                  <a:srgbClr val="008800"/>
                </a:solidFill>
                <a:latin typeface="Courier"/>
                <a:ea typeface="Times New Roman" panose="02020603050405020304" pitchFamily="18" charset="0"/>
                <a:cs typeface="Times New Roman" panose="02020603050405020304" pitchFamily="18" charset="0"/>
              </a:rPr>
              <a:t>"http://schema.org/Event"</a:t>
            </a:r>
            <a:r>
              <a:rPr lang="en-US" dirty="0">
                <a:solidFill>
                  <a:srgbClr val="515484"/>
                </a:solidFill>
                <a:latin typeface="Courier"/>
                <a:ea typeface="Times New Roman" panose="02020603050405020304" pitchFamily="18" charset="0"/>
                <a:cs typeface="Times New Roman" panose="02020603050405020304" pitchFamily="18" charset="0"/>
              </a:rPr>
              <a:t>&gt;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dirty="0">
                <a:solidFill>
                  <a:srgbClr val="515484"/>
                </a:solidFill>
                <a:latin typeface="Courier"/>
                <a:ea typeface="Times New Roman" panose="02020603050405020304" pitchFamily="18" charset="0"/>
                <a:cs typeface="Times New Roman" panose="02020603050405020304" pitchFamily="18" charset="0"/>
              </a:rPr>
              <a:t>&lt;a</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dirty="0">
                <a:solidFill>
                  <a:srgbClr val="660003"/>
                </a:solidFill>
                <a:latin typeface="Courier"/>
                <a:ea typeface="Times New Roman" panose="02020603050405020304" pitchFamily="18" charset="0"/>
                <a:cs typeface="Times New Roman" panose="02020603050405020304" pitchFamily="18" charset="0"/>
              </a:rPr>
              <a:t>itemprop</a:t>
            </a:r>
            <a:r>
              <a:rPr lang="en-US" dirty="0">
                <a:solidFill>
                  <a:srgbClr val="666600"/>
                </a:solidFill>
                <a:latin typeface="Courier"/>
                <a:ea typeface="Times New Roman" panose="02020603050405020304" pitchFamily="18" charset="0"/>
                <a:cs typeface="Times New Roman" panose="02020603050405020304" pitchFamily="18" charset="0"/>
              </a:rPr>
              <a:t>=</a:t>
            </a:r>
            <a:r>
              <a:rPr lang="en-US" dirty="0">
                <a:solidFill>
                  <a:srgbClr val="008800"/>
                </a:solidFill>
                <a:latin typeface="Courier"/>
                <a:ea typeface="Times New Roman" panose="02020603050405020304" pitchFamily="18" charset="0"/>
                <a:cs typeface="Times New Roman" panose="02020603050405020304" pitchFamily="18" charset="0"/>
              </a:rPr>
              <a:t>"</a:t>
            </a:r>
            <a:r>
              <a:rPr lang="en-US" dirty="0" err="1">
                <a:solidFill>
                  <a:srgbClr val="008800"/>
                </a:solidFill>
                <a:latin typeface="Courier"/>
                <a:ea typeface="Times New Roman" panose="02020603050405020304" pitchFamily="18" charset="0"/>
                <a:cs typeface="Times New Roman" panose="02020603050405020304" pitchFamily="18" charset="0"/>
              </a:rPr>
              <a:t>url</a:t>
            </a:r>
            <a:r>
              <a:rPr lang="en-US" dirty="0">
                <a:solidFill>
                  <a:srgbClr val="008800"/>
                </a:solidFill>
                <a:latin typeface="Courier"/>
                <a:ea typeface="Times New Roman" panose="02020603050405020304" pitchFamily="18" charset="0"/>
                <a:cs typeface="Times New Roman" panose="02020603050405020304" pitchFamily="18" charset="0"/>
              </a:rPr>
              <a:t>"</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dirty="0" err="1">
                <a:solidFill>
                  <a:srgbClr val="314B17"/>
                </a:solidFill>
                <a:latin typeface="Courier"/>
                <a:ea typeface="Times New Roman" panose="02020603050405020304" pitchFamily="18" charset="0"/>
                <a:cs typeface="Times New Roman" panose="02020603050405020304" pitchFamily="18" charset="0"/>
              </a:rPr>
              <a:t>href</a:t>
            </a:r>
            <a:r>
              <a:rPr lang="en-US" dirty="0">
                <a:solidFill>
                  <a:srgbClr val="666600"/>
                </a:solidFill>
                <a:latin typeface="Courier"/>
                <a:ea typeface="Times New Roman" panose="02020603050405020304" pitchFamily="18" charset="0"/>
                <a:cs typeface="Times New Roman" panose="02020603050405020304" pitchFamily="18" charset="0"/>
              </a:rPr>
              <a:t>=</a:t>
            </a:r>
            <a:r>
              <a:rPr lang="en-US" dirty="0">
                <a:solidFill>
                  <a:srgbClr val="314B17"/>
                </a:solidFill>
                <a:latin typeface="Courier"/>
                <a:ea typeface="Times New Roman" panose="02020603050405020304" pitchFamily="18" charset="0"/>
                <a:cs typeface="Times New Roman" panose="02020603050405020304" pitchFamily="18" charset="0"/>
              </a:rPr>
              <a:t>"</a:t>
            </a:r>
            <a:r>
              <a:rPr lang="en-US" b="1" dirty="0">
                <a:solidFill>
                  <a:srgbClr val="314B17"/>
                </a:solidFill>
                <a:latin typeface="Courier"/>
                <a:ea typeface="Times New Roman" panose="02020603050405020304" pitchFamily="18" charset="0"/>
                <a:cs typeface="Times New Roman" panose="02020603050405020304" pitchFamily="18" charset="0"/>
              </a:rPr>
              <a:t>http://www.tigard-or.gov/programs/adults.php</a:t>
            </a:r>
            <a:r>
              <a:rPr lang="en-US" dirty="0">
                <a:solidFill>
                  <a:srgbClr val="314B17"/>
                </a:solidFill>
                <a:latin typeface="Courier"/>
                <a:ea typeface="Times New Roman" panose="02020603050405020304" pitchFamily="18" charset="0"/>
                <a:cs typeface="Times New Roman" panose="02020603050405020304" pitchFamily="18" charset="0"/>
              </a:rPr>
              <a:t>"</a:t>
            </a:r>
            <a:r>
              <a:rPr lang="en-US" dirty="0">
                <a:solidFill>
                  <a:srgbClr val="515484"/>
                </a:solidFill>
                <a:latin typeface="Courier"/>
                <a:ea typeface="Times New Roman" panose="02020603050405020304" pitchFamily="18" charset="0"/>
                <a:cs typeface="Times New Roman" panose="02020603050405020304" pitchFamily="18" charset="0"/>
              </a:rPr>
              <a:t>&gt;</a:t>
            </a:r>
            <a:r>
              <a:rPr lang="en-US" b="1" dirty="0">
                <a:solidFill>
                  <a:srgbClr val="444444"/>
                </a:solidFill>
                <a:latin typeface="Courier"/>
                <a:ea typeface="Times New Roman" panose="02020603050405020304" pitchFamily="18" charset="0"/>
                <a:cs typeface="Times New Roman" panose="02020603050405020304" pitchFamily="18" charset="0"/>
              </a:rPr>
              <a:t>Tigard Public Library Adult Programs</a:t>
            </a:r>
            <a:r>
              <a:rPr lang="en-US" dirty="0">
                <a:solidFill>
                  <a:srgbClr val="515484"/>
                </a:solidFill>
                <a:latin typeface="Courier"/>
                <a:ea typeface="Times New Roman" panose="02020603050405020304" pitchFamily="18" charset="0"/>
                <a:cs typeface="Times New Roman" panose="02020603050405020304" pitchFamily="18" charset="0"/>
              </a:rPr>
              <a:t>&lt;/a&gt;&lt;</a:t>
            </a:r>
            <a:r>
              <a:rPr lang="en-US" dirty="0" err="1">
                <a:solidFill>
                  <a:srgbClr val="515484"/>
                </a:solidFill>
                <a:latin typeface="Courier"/>
                <a:ea typeface="Times New Roman" panose="02020603050405020304" pitchFamily="18" charset="0"/>
                <a:cs typeface="Times New Roman" panose="02020603050405020304" pitchFamily="18" charset="0"/>
              </a:rPr>
              <a:t>br</a:t>
            </a:r>
            <a:r>
              <a:rPr lang="en-US" dirty="0">
                <a:solidFill>
                  <a:srgbClr val="515484"/>
                </a:solidFill>
                <a:latin typeface="Courier"/>
                <a:ea typeface="Times New Roman" panose="02020603050405020304" pitchFamily="18" charset="0"/>
                <a:cs typeface="Times New Roman" panose="02020603050405020304" pitchFamily="18" charset="0"/>
              </a:rPr>
              <a:t> /&gt;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dirty="0">
                <a:solidFill>
                  <a:srgbClr val="515484"/>
                </a:solidFill>
                <a:latin typeface="Courier"/>
                <a:ea typeface="Times New Roman" panose="02020603050405020304" pitchFamily="18" charset="0"/>
                <a:cs typeface="Times New Roman" panose="02020603050405020304" pitchFamily="18" charset="0"/>
              </a:rPr>
              <a:t>&lt;a</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dirty="0">
                <a:solidFill>
                  <a:srgbClr val="660003"/>
                </a:solidFill>
                <a:latin typeface="Courier"/>
                <a:ea typeface="Times New Roman" panose="02020603050405020304" pitchFamily="18" charset="0"/>
                <a:cs typeface="Times New Roman" panose="02020603050405020304" pitchFamily="18" charset="0"/>
              </a:rPr>
              <a:t>itemprop</a:t>
            </a:r>
            <a:r>
              <a:rPr lang="en-US" dirty="0">
                <a:solidFill>
                  <a:srgbClr val="666600"/>
                </a:solidFill>
                <a:latin typeface="Courier"/>
                <a:ea typeface="Times New Roman" panose="02020603050405020304" pitchFamily="18" charset="0"/>
                <a:cs typeface="Times New Roman" panose="02020603050405020304" pitchFamily="18" charset="0"/>
              </a:rPr>
              <a:t>=</a:t>
            </a:r>
            <a:r>
              <a:rPr lang="en-US" dirty="0">
                <a:solidFill>
                  <a:srgbClr val="008800"/>
                </a:solidFill>
                <a:latin typeface="Courier"/>
                <a:ea typeface="Times New Roman" panose="02020603050405020304" pitchFamily="18" charset="0"/>
                <a:cs typeface="Times New Roman" panose="02020603050405020304" pitchFamily="18" charset="0"/>
              </a:rPr>
              <a:t>"</a:t>
            </a:r>
            <a:r>
              <a:rPr lang="en-US" dirty="0" err="1">
                <a:solidFill>
                  <a:srgbClr val="008800"/>
                </a:solidFill>
                <a:latin typeface="Courier"/>
                <a:ea typeface="Times New Roman" panose="02020603050405020304" pitchFamily="18" charset="0"/>
                <a:cs typeface="Times New Roman" panose="02020603050405020304" pitchFamily="18" charset="0"/>
              </a:rPr>
              <a:t>url</a:t>
            </a:r>
            <a:r>
              <a:rPr lang="en-US" dirty="0">
                <a:solidFill>
                  <a:srgbClr val="008800"/>
                </a:solidFill>
                <a:latin typeface="Courier"/>
                <a:ea typeface="Times New Roman" panose="02020603050405020304" pitchFamily="18" charset="0"/>
                <a:cs typeface="Times New Roman" panose="02020603050405020304" pitchFamily="18" charset="0"/>
              </a:rPr>
              <a:t>"</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dirty="0" err="1">
                <a:solidFill>
                  <a:srgbClr val="314B17"/>
                </a:solidFill>
                <a:latin typeface="Courier"/>
                <a:ea typeface="Times New Roman" panose="02020603050405020304" pitchFamily="18" charset="0"/>
                <a:cs typeface="Times New Roman" panose="02020603050405020304" pitchFamily="18" charset="0"/>
              </a:rPr>
              <a:t>href</a:t>
            </a:r>
            <a:r>
              <a:rPr lang="en-US" dirty="0">
                <a:solidFill>
                  <a:srgbClr val="666600"/>
                </a:solidFill>
                <a:latin typeface="Courier"/>
                <a:ea typeface="Times New Roman" panose="02020603050405020304" pitchFamily="18" charset="0"/>
                <a:cs typeface="Times New Roman" panose="02020603050405020304" pitchFamily="18" charset="0"/>
              </a:rPr>
              <a:t>=</a:t>
            </a:r>
            <a:r>
              <a:rPr lang="en-US" dirty="0">
                <a:solidFill>
                  <a:srgbClr val="314B17"/>
                </a:solidFill>
                <a:latin typeface="Courier"/>
                <a:ea typeface="Times New Roman" panose="02020603050405020304" pitchFamily="18" charset="0"/>
                <a:cs typeface="Times New Roman" panose="02020603050405020304" pitchFamily="18" charset="0"/>
              </a:rPr>
              <a:t>"</a:t>
            </a:r>
            <a:r>
              <a:rPr lang="en-US" b="1" dirty="0">
                <a:solidFill>
                  <a:srgbClr val="222222"/>
                </a:solidFill>
                <a:latin typeface="Courier"/>
                <a:ea typeface="Calibri" panose="020F0502020204030204" pitchFamily="34" charset="0"/>
                <a:cs typeface="Times New Roman" panose="02020603050405020304" pitchFamily="18" charset="0"/>
              </a:rPr>
              <a:t>http://calendar.wccls.org/</a:t>
            </a:r>
            <a:r>
              <a:rPr lang="en-US" b="1" dirty="0" err="1">
                <a:solidFill>
                  <a:srgbClr val="222222"/>
                </a:solidFill>
                <a:latin typeface="Courier"/>
                <a:ea typeface="Calibri" panose="020F0502020204030204" pitchFamily="34" charset="0"/>
                <a:cs typeface="Times New Roman" panose="02020603050405020304" pitchFamily="18" charset="0"/>
              </a:rPr>
              <a:t>MasterCalendar</a:t>
            </a:r>
            <a:r>
              <a:rPr lang="en-US" b="1" dirty="0">
                <a:solidFill>
                  <a:srgbClr val="222222"/>
                </a:solidFill>
                <a:latin typeface="Courier"/>
                <a:ea typeface="Calibri" panose="020F0502020204030204" pitchFamily="34" charset="0"/>
                <a:cs typeface="Times New Roman" panose="02020603050405020304" pitchFamily="18" charset="0"/>
              </a:rPr>
              <a:t>/</a:t>
            </a:r>
            <a:r>
              <a:rPr lang="en-US" b="1" dirty="0" err="1">
                <a:solidFill>
                  <a:srgbClr val="222222"/>
                </a:solidFill>
                <a:latin typeface="Courier"/>
                <a:ea typeface="Calibri" panose="020F0502020204030204" pitchFamily="34" charset="0"/>
                <a:cs typeface="Times New Roman" panose="02020603050405020304" pitchFamily="18" charset="0"/>
              </a:rPr>
              <a:t>EventDetails.aspx?data</a:t>
            </a:r>
            <a:r>
              <a:rPr lang="en-US" b="1" dirty="0">
                <a:solidFill>
                  <a:srgbClr val="222222"/>
                </a:solidFill>
                <a:latin typeface="Courier"/>
                <a:ea typeface="Calibri" panose="020F0502020204030204" pitchFamily="34" charset="0"/>
                <a:cs typeface="Times New Roman" panose="02020603050405020304" pitchFamily="18" charset="0"/>
              </a:rPr>
              <a:t>=hHr80o3M7J7vHyFYaiz98LCeLkuvR2dwOJbu0kOZXz3%2bUvH7GRPpDwdyw1QvaH7x</a:t>
            </a:r>
            <a:r>
              <a:rPr lang="en-US" dirty="0">
                <a:solidFill>
                  <a:srgbClr val="314B17"/>
                </a:solidFill>
                <a:latin typeface="Courier"/>
                <a:ea typeface="Times New Roman" panose="02020603050405020304" pitchFamily="18" charset="0"/>
                <a:cs typeface="Times New Roman" panose="02020603050405020304" pitchFamily="18" charset="0"/>
              </a:rPr>
              <a:t>"</a:t>
            </a:r>
            <a:r>
              <a:rPr lang="en-US" dirty="0">
                <a:solidFill>
                  <a:srgbClr val="222222"/>
                </a:solidFill>
                <a:latin typeface="Courier"/>
                <a:ea typeface="Calibri" panose="020F0502020204030204" pitchFamily="34" charset="0"/>
                <a:cs typeface="Times New Roman" panose="02020603050405020304" pitchFamily="18" charset="0"/>
              </a:rPr>
              <a:t>&gt;</a:t>
            </a:r>
            <a:r>
              <a:rPr lang="en-US" b="1" dirty="0">
                <a:solidFill>
                  <a:srgbClr val="222222"/>
                </a:solidFill>
                <a:latin typeface="Courier"/>
                <a:ea typeface="Calibri" panose="020F0502020204030204" pitchFamily="34" charset="0"/>
                <a:cs typeface="Times New Roman" panose="02020603050405020304" pitchFamily="18" charset="0"/>
              </a:rPr>
              <a:t>Solar Energy for the Home</a:t>
            </a:r>
            <a:r>
              <a:rPr lang="en-US" dirty="0">
                <a:solidFill>
                  <a:srgbClr val="222222"/>
                </a:solidFill>
                <a:latin typeface="Courier"/>
                <a:ea typeface="Calibri" panose="020F0502020204030204" pitchFamily="34" charset="0"/>
                <a:cs typeface="Times New Roman" panose="02020603050405020304" pitchFamily="18" charset="0"/>
              </a:rPr>
              <a:t>&lt;/a&gt;&lt;</a:t>
            </a:r>
            <a:r>
              <a:rPr lang="en-US" dirty="0" err="1">
                <a:solidFill>
                  <a:srgbClr val="222222"/>
                </a:solidFill>
                <a:latin typeface="Courier"/>
                <a:ea typeface="Calibri" panose="020F0502020204030204" pitchFamily="34" charset="0"/>
                <a:cs typeface="Times New Roman" panose="02020603050405020304" pitchFamily="18" charset="0"/>
              </a:rPr>
              <a:t>br</a:t>
            </a:r>
            <a:r>
              <a:rPr lang="en-US" dirty="0">
                <a:solidFill>
                  <a:srgbClr val="222222"/>
                </a:solidFill>
                <a:latin typeface="Courier"/>
                <a:ea typeface="Calibri" panose="020F0502020204030204" pitchFamily="34" charset="0"/>
                <a:cs typeface="Times New Roman" panose="02020603050405020304" pitchFamily="18" charset="0"/>
              </a:rPr>
              <a:t> /&gt;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dirty="0">
                <a:solidFill>
                  <a:srgbClr val="444444"/>
                </a:solidFill>
                <a:latin typeface="Courier"/>
                <a:ea typeface="Times New Roman" panose="02020603050405020304" pitchFamily="18" charset="0"/>
                <a:cs typeface="Times New Roman" panose="02020603050405020304" pitchFamily="18" charset="0"/>
              </a:rPr>
              <a:t>&lt;b&gt;</a:t>
            </a:r>
            <a:r>
              <a:rPr lang="en-US" dirty="0">
                <a:solidFill>
                  <a:srgbClr val="515484"/>
                </a:solidFill>
                <a:latin typeface="Courier"/>
                <a:ea typeface="Times New Roman" panose="02020603050405020304" pitchFamily="18" charset="0"/>
                <a:cs typeface="Times New Roman" panose="02020603050405020304" pitchFamily="18" charset="0"/>
              </a:rPr>
              <a:t>&lt;span</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dirty="0">
                <a:solidFill>
                  <a:srgbClr val="660003"/>
                </a:solidFill>
                <a:latin typeface="Courier"/>
                <a:ea typeface="Times New Roman" panose="02020603050405020304" pitchFamily="18" charset="0"/>
                <a:cs typeface="Times New Roman" panose="02020603050405020304" pitchFamily="18" charset="0"/>
              </a:rPr>
              <a:t>itemprop</a:t>
            </a:r>
            <a:r>
              <a:rPr lang="en-US" dirty="0">
                <a:solidFill>
                  <a:srgbClr val="666600"/>
                </a:solidFill>
                <a:latin typeface="Courier"/>
                <a:ea typeface="Times New Roman" panose="02020603050405020304" pitchFamily="18" charset="0"/>
                <a:cs typeface="Times New Roman" panose="02020603050405020304" pitchFamily="18" charset="0"/>
              </a:rPr>
              <a:t>=</a:t>
            </a:r>
            <a:r>
              <a:rPr lang="en-US" dirty="0">
                <a:solidFill>
                  <a:srgbClr val="008800"/>
                </a:solidFill>
                <a:latin typeface="Courier"/>
                <a:ea typeface="Times New Roman" panose="02020603050405020304" pitchFamily="18" charset="0"/>
                <a:cs typeface="Times New Roman" panose="02020603050405020304" pitchFamily="18" charset="0"/>
              </a:rPr>
              <a:t>"name"</a:t>
            </a:r>
            <a:r>
              <a:rPr lang="en-US" dirty="0">
                <a:solidFill>
                  <a:srgbClr val="515484"/>
                </a:solidFill>
                <a:latin typeface="Courier"/>
                <a:ea typeface="Times New Roman" panose="02020603050405020304" pitchFamily="18" charset="0"/>
                <a:cs typeface="Times New Roman" panose="02020603050405020304" pitchFamily="18" charset="0"/>
              </a:rPr>
              <a:t>&gt;</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b="1" dirty="0">
                <a:latin typeface="Courier"/>
                <a:ea typeface="Times New Roman" panose="02020603050405020304" pitchFamily="18" charset="0"/>
                <a:cs typeface="Times New Roman" panose="02020603050405020304" pitchFamily="18" charset="0"/>
              </a:rPr>
              <a:t>Solar Oregon: Solar Energy for the Home </a:t>
            </a:r>
            <a:r>
              <a:rPr lang="en-US" dirty="0">
                <a:solidFill>
                  <a:srgbClr val="515484"/>
                </a:solidFill>
                <a:latin typeface="Courier"/>
                <a:ea typeface="Times New Roman" panose="02020603050405020304" pitchFamily="18" charset="0"/>
                <a:cs typeface="Times New Roman" panose="02020603050405020304" pitchFamily="18" charset="0"/>
              </a:rPr>
              <a:t>&lt;/span&gt;&lt;/b&gt;&lt;</a:t>
            </a:r>
            <a:r>
              <a:rPr lang="en-US" dirty="0" err="1">
                <a:solidFill>
                  <a:srgbClr val="515484"/>
                </a:solidFill>
                <a:latin typeface="Courier"/>
                <a:ea typeface="Times New Roman" panose="02020603050405020304" pitchFamily="18" charset="0"/>
                <a:cs typeface="Times New Roman" panose="02020603050405020304" pitchFamily="18" charset="0"/>
              </a:rPr>
              <a:t>br</a:t>
            </a:r>
            <a:r>
              <a:rPr lang="en-US" dirty="0">
                <a:solidFill>
                  <a:srgbClr val="515484"/>
                </a:solidFill>
                <a:latin typeface="Courier"/>
                <a:ea typeface="Times New Roman" panose="02020603050405020304" pitchFamily="18" charset="0"/>
                <a:cs typeface="Times New Roman" panose="02020603050405020304" pitchFamily="18" charset="0"/>
              </a:rPr>
              <a:t> /&gt;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dirty="0">
                <a:solidFill>
                  <a:srgbClr val="515484"/>
                </a:solidFill>
                <a:latin typeface="Courier"/>
                <a:ea typeface="Times New Roman" panose="02020603050405020304" pitchFamily="18" charset="0"/>
                <a:cs typeface="Times New Roman" panose="02020603050405020304" pitchFamily="18" charset="0"/>
              </a:rPr>
              <a:t>&lt;span</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dirty="0">
                <a:solidFill>
                  <a:srgbClr val="660003"/>
                </a:solidFill>
                <a:latin typeface="Courier"/>
                <a:ea typeface="Times New Roman" panose="02020603050405020304" pitchFamily="18" charset="0"/>
                <a:cs typeface="Times New Roman" panose="02020603050405020304" pitchFamily="18" charset="0"/>
              </a:rPr>
              <a:t>itemprop</a:t>
            </a:r>
            <a:r>
              <a:rPr lang="en-US" dirty="0">
                <a:solidFill>
                  <a:srgbClr val="666600"/>
                </a:solidFill>
                <a:latin typeface="Courier"/>
                <a:ea typeface="Times New Roman" panose="02020603050405020304" pitchFamily="18" charset="0"/>
                <a:cs typeface="Times New Roman" panose="02020603050405020304" pitchFamily="18" charset="0"/>
              </a:rPr>
              <a:t>=</a:t>
            </a:r>
            <a:r>
              <a:rPr lang="en-US" dirty="0">
                <a:solidFill>
                  <a:srgbClr val="008800"/>
                </a:solidFill>
                <a:latin typeface="Courier"/>
                <a:ea typeface="Times New Roman" panose="02020603050405020304" pitchFamily="18" charset="0"/>
                <a:cs typeface="Times New Roman" panose="02020603050405020304" pitchFamily="18" charset="0"/>
              </a:rPr>
              <a:t>"description"</a:t>
            </a:r>
            <a:r>
              <a:rPr lang="en-US" dirty="0">
                <a:solidFill>
                  <a:srgbClr val="515484"/>
                </a:solidFill>
                <a:latin typeface="Courier"/>
                <a:ea typeface="Times New Roman" panose="02020603050405020304" pitchFamily="18" charset="0"/>
                <a:cs typeface="Times New Roman" panose="02020603050405020304" pitchFamily="18" charset="0"/>
              </a:rPr>
              <a:t>&gt;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solidFill>
                  <a:srgbClr val="000000"/>
                </a:solidFill>
                <a:latin typeface="Courier"/>
                <a:ea typeface="Calibri" panose="020F0502020204030204" pitchFamily="34" charset="0"/>
                <a:cs typeface="Courier New" panose="02070309020205020404" pitchFamily="49" charset="0"/>
              </a:rPr>
              <a:t>Find out how to harness the sun in your home. Solar Oregon will present the latest information about home solar electricity and water heating. Learn about the newest technology, financing and tax credits. </a:t>
            </a:r>
            <a:r>
              <a:rPr lang="en-US" dirty="0">
                <a:solidFill>
                  <a:srgbClr val="515484"/>
                </a:solidFill>
                <a:latin typeface="Courier"/>
                <a:ea typeface="Times New Roman" panose="02020603050405020304" pitchFamily="18" charset="0"/>
                <a:cs typeface="Times New Roman" panose="02020603050405020304" pitchFamily="18" charset="0"/>
              </a:rPr>
              <a:t>&lt;/span&gt;&lt;</a:t>
            </a:r>
            <a:r>
              <a:rPr lang="en-US" dirty="0" err="1">
                <a:solidFill>
                  <a:srgbClr val="515484"/>
                </a:solidFill>
                <a:latin typeface="Courier"/>
                <a:ea typeface="Times New Roman" panose="02020603050405020304" pitchFamily="18" charset="0"/>
                <a:cs typeface="Times New Roman" panose="02020603050405020304" pitchFamily="18" charset="0"/>
              </a:rPr>
              <a:t>br</a:t>
            </a:r>
            <a:r>
              <a:rPr lang="en-US" dirty="0">
                <a:solidFill>
                  <a:srgbClr val="515484"/>
                </a:solidFill>
                <a:latin typeface="Courier"/>
                <a:ea typeface="Times New Roman" panose="02020603050405020304" pitchFamily="18" charset="0"/>
                <a:cs typeface="Times New Roman" panose="02020603050405020304" pitchFamily="18" charset="0"/>
              </a:rPr>
              <a:t> /&gt;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dirty="0">
                <a:solidFill>
                  <a:srgbClr val="515484"/>
                </a:solidFill>
                <a:latin typeface="Courier"/>
                <a:ea typeface="Times New Roman" panose="02020603050405020304" pitchFamily="18" charset="0"/>
                <a:cs typeface="Times New Roman" panose="02020603050405020304" pitchFamily="18" charset="0"/>
              </a:rPr>
              <a:t>&lt;meta</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dirty="0">
                <a:solidFill>
                  <a:srgbClr val="660003"/>
                </a:solidFill>
                <a:latin typeface="Courier"/>
                <a:ea typeface="Times New Roman" panose="02020603050405020304" pitchFamily="18" charset="0"/>
                <a:cs typeface="Times New Roman" panose="02020603050405020304" pitchFamily="18" charset="0"/>
              </a:rPr>
              <a:t>itemprop</a:t>
            </a:r>
            <a:r>
              <a:rPr lang="en-US" dirty="0">
                <a:solidFill>
                  <a:srgbClr val="666600"/>
                </a:solidFill>
                <a:latin typeface="Courier"/>
                <a:ea typeface="Times New Roman" panose="02020603050405020304" pitchFamily="18" charset="0"/>
                <a:cs typeface="Times New Roman" panose="02020603050405020304" pitchFamily="18" charset="0"/>
              </a:rPr>
              <a:t>=</a:t>
            </a:r>
            <a:r>
              <a:rPr lang="en-US" dirty="0">
                <a:solidFill>
                  <a:srgbClr val="008800"/>
                </a:solidFill>
                <a:latin typeface="Courier"/>
                <a:ea typeface="Times New Roman" panose="02020603050405020304" pitchFamily="18" charset="0"/>
                <a:cs typeface="Times New Roman" panose="02020603050405020304" pitchFamily="18" charset="0"/>
              </a:rPr>
              <a:t>"</a:t>
            </a:r>
            <a:r>
              <a:rPr lang="en-US" dirty="0" err="1">
                <a:solidFill>
                  <a:srgbClr val="008800"/>
                </a:solidFill>
                <a:latin typeface="Courier"/>
                <a:ea typeface="Times New Roman" panose="02020603050405020304" pitchFamily="18" charset="0"/>
                <a:cs typeface="Times New Roman" panose="02020603050405020304" pitchFamily="18" charset="0"/>
              </a:rPr>
              <a:t>startDate</a:t>
            </a:r>
            <a:r>
              <a:rPr lang="en-US" dirty="0">
                <a:solidFill>
                  <a:srgbClr val="008800"/>
                </a:solidFill>
                <a:latin typeface="Courier"/>
                <a:ea typeface="Times New Roman" panose="02020603050405020304" pitchFamily="18" charset="0"/>
                <a:cs typeface="Times New Roman" panose="02020603050405020304" pitchFamily="18" charset="0"/>
              </a:rPr>
              <a:t>"</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dirty="0">
                <a:solidFill>
                  <a:srgbClr val="314B17"/>
                </a:solidFill>
                <a:latin typeface="Courier"/>
                <a:ea typeface="Times New Roman" panose="02020603050405020304" pitchFamily="18" charset="0"/>
                <a:cs typeface="Times New Roman" panose="02020603050405020304" pitchFamily="18" charset="0"/>
              </a:rPr>
              <a:t>content</a:t>
            </a:r>
            <a:r>
              <a:rPr lang="en-US" dirty="0">
                <a:solidFill>
                  <a:srgbClr val="666600"/>
                </a:solidFill>
                <a:latin typeface="Courier"/>
                <a:ea typeface="Times New Roman" panose="02020603050405020304" pitchFamily="18" charset="0"/>
                <a:cs typeface="Times New Roman" panose="02020603050405020304" pitchFamily="18" charset="0"/>
              </a:rPr>
              <a:t>=</a:t>
            </a:r>
            <a:r>
              <a:rPr lang="en-US" dirty="0">
                <a:solidFill>
                  <a:srgbClr val="314B17"/>
                </a:solidFill>
                <a:latin typeface="Courier"/>
                <a:ea typeface="Times New Roman" panose="02020603050405020304" pitchFamily="18" charset="0"/>
                <a:cs typeface="Times New Roman" panose="02020603050405020304" pitchFamily="18" charset="0"/>
              </a:rPr>
              <a:t>"</a:t>
            </a:r>
            <a:r>
              <a:rPr lang="en-US" b="1" dirty="0">
                <a:solidFill>
                  <a:srgbClr val="314B17"/>
                </a:solidFill>
                <a:latin typeface="Courier"/>
                <a:ea typeface="Times New Roman" panose="02020603050405020304" pitchFamily="18" charset="0"/>
                <a:cs typeface="Times New Roman" panose="02020603050405020304" pitchFamily="18" charset="0"/>
              </a:rPr>
              <a:t>2016-02-10T19:00</a:t>
            </a:r>
            <a:r>
              <a:rPr lang="en-US" dirty="0">
                <a:solidFill>
                  <a:srgbClr val="314B17"/>
                </a:solidFill>
                <a:latin typeface="Courier"/>
                <a:ea typeface="Times New Roman" panose="02020603050405020304" pitchFamily="18" charset="0"/>
                <a:cs typeface="Times New Roman" panose="02020603050405020304" pitchFamily="18" charset="0"/>
              </a:rPr>
              <a:t>"</a:t>
            </a:r>
            <a:r>
              <a:rPr lang="en-US" dirty="0">
                <a:solidFill>
                  <a:srgbClr val="515484"/>
                </a:solidFill>
                <a:latin typeface="Courier"/>
                <a:ea typeface="Times New Roman" panose="02020603050405020304" pitchFamily="18" charset="0"/>
                <a:cs typeface="Times New Roman" panose="02020603050405020304" pitchFamily="18" charset="0"/>
              </a:rPr>
              <a:t>&gt;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b="1" dirty="0">
                <a:latin typeface="Calibri" panose="020F0502020204030204" pitchFamily="34" charset="0"/>
                <a:ea typeface="Calibri" panose="020F0502020204030204" pitchFamily="34" charset="0"/>
                <a:cs typeface="Times New Roman" panose="02020603050405020304" pitchFamily="18" charset="0"/>
              </a:rPr>
              <a:t>Wednesday, February 10, 2016 | 7 - 8:30 p.m.</a:t>
            </a:r>
            <a:r>
              <a:rPr lang="en-US" dirty="0">
                <a:solidFill>
                  <a:srgbClr val="515484"/>
                </a:solidFill>
                <a:latin typeface="Courier"/>
                <a:ea typeface="Times New Roman" panose="02020603050405020304" pitchFamily="18"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dirty="0">
                <a:solidFill>
                  <a:srgbClr val="515484"/>
                </a:solidFill>
                <a:latin typeface="Courier"/>
                <a:ea typeface="Times New Roman" panose="02020603050405020304" pitchFamily="18" charset="0"/>
                <a:cs typeface="Times New Roman" panose="02020603050405020304" pitchFamily="18" charset="0"/>
              </a:rPr>
              <a:t>&lt;div</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dirty="0">
                <a:solidFill>
                  <a:srgbClr val="660003"/>
                </a:solidFill>
                <a:latin typeface="Courier"/>
                <a:ea typeface="Times New Roman" panose="02020603050405020304" pitchFamily="18" charset="0"/>
                <a:cs typeface="Times New Roman" panose="02020603050405020304" pitchFamily="18" charset="0"/>
              </a:rPr>
              <a:t>itemprop</a:t>
            </a:r>
            <a:r>
              <a:rPr lang="en-US" dirty="0">
                <a:solidFill>
                  <a:srgbClr val="666600"/>
                </a:solidFill>
                <a:latin typeface="Courier"/>
                <a:ea typeface="Times New Roman" panose="02020603050405020304" pitchFamily="18" charset="0"/>
                <a:cs typeface="Times New Roman" panose="02020603050405020304" pitchFamily="18" charset="0"/>
              </a:rPr>
              <a:t>=</a:t>
            </a:r>
            <a:r>
              <a:rPr lang="en-US" dirty="0">
                <a:solidFill>
                  <a:srgbClr val="008800"/>
                </a:solidFill>
                <a:latin typeface="Courier"/>
                <a:ea typeface="Times New Roman" panose="02020603050405020304" pitchFamily="18" charset="0"/>
                <a:cs typeface="Times New Roman" panose="02020603050405020304" pitchFamily="18" charset="0"/>
              </a:rPr>
              <a:t>"location"</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dirty="0" err="1">
                <a:solidFill>
                  <a:srgbClr val="660003"/>
                </a:solidFill>
                <a:latin typeface="Courier"/>
                <a:ea typeface="Times New Roman" panose="02020603050405020304" pitchFamily="18" charset="0"/>
                <a:cs typeface="Times New Roman" panose="02020603050405020304" pitchFamily="18" charset="0"/>
              </a:rPr>
              <a:t>itemscope</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dirty="0" err="1">
                <a:solidFill>
                  <a:srgbClr val="660003"/>
                </a:solidFill>
                <a:latin typeface="Courier"/>
                <a:ea typeface="Times New Roman" panose="02020603050405020304" pitchFamily="18" charset="0"/>
                <a:cs typeface="Times New Roman" panose="02020603050405020304" pitchFamily="18" charset="0"/>
              </a:rPr>
              <a:t>itemtype</a:t>
            </a:r>
            <a:r>
              <a:rPr lang="en-US" dirty="0">
                <a:solidFill>
                  <a:srgbClr val="666600"/>
                </a:solidFill>
                <a:latin typeface="Courier"/>
                <a:ea typeface="Times New Roman" panose="02020603050405020304" pitchFamily="18" charset="0"/>
                <a:cs typeface="Times New Roman" panose="02020603050405020304" pitchFamily="18" charset="0"/>
              </a:rPr>
              <a:t>=</a:t>
            </a:r>
            <a:r>
              <a:rPr lang="en-US" dirty="0">
                <a:solidFill>
                  <a:srgbClr val="008800"/>
                </a:solidFill>
                <a:latin typeface="Courier"/>
                <a:ea typeface="Times New Roman" panose="02020603050405020304" pitchFamily="18" charset="0"/>
                <a:cs typeface="Times New Roman" panose="02020603050405020304" pitchFamily="18" charset="0"/>
              </a:rPr>
              <a:t>"http://schema.org/Place"</a:t>
            </a:r>
            <a:r>
              <a:rPr lang="en-US" dirty="0">
                <a:solidFill>
                  <a:srgbClr val="515484"/>
                </a:solidFill>
                <a:latin typeface="Courier"/>
                <a:ea typeface="Times New Roman" panose="02020603050405020304" pitchFamily="18" charset="0"/>
                <a:cs typeface="Times New Roman" panose="02020603050405020304" pitchFamily="18" charset="0"/>
              </a:rPr>
              <a:t>&gt;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dirty="0">
                <a:solidFill>
                  <a:srgbClr val="515484"/>
                </a:solidFill>
                <a:latin typeface="Courier"/>
                <a:ea typeface="Times New Roman" panose="02020603050405020304" pitchFamily="18" charset="0"/>
                <a:cs typeface="Times New Roman" panose="02020603050405020304" pitchFamily="18" charset="0"/>
              </a:rPr>
              <a:t>&lt;a </a:t>
            </a:r>
            <a:r>
              <a:rPr lang="en-US" dirty="0">
                <a:solidFill>
                  <a:srgbClr val="660003"/>
                </a:solidFill>
                <a:latin typeface="Courier"/>
                <a:ea typeface="Times New Roman" panose="02020603050405020304" pitchFamily="18" charset="0"/>
                <a:cs typeface="Times New Roman" panose="02020603050405020304" pitchFamily="18" charset="0"/>
              </a:rPr>
              <a:t>itemprop</a:t>
            </a:r>
            <a:r>
              <a:rPr lang="en-US" dirty="0">
                <a:solidFill>
                  <a:srgbClr val="515484"/>
                </a:solidFill>
                <a:latin typeface="Courier"/>
                <a:ea typeface="Times New Roman" panose="02020603050405020304" pitchFamily="18" charset="0"/>
                <a:cs typeface="Times New Roman" panose="02020603050405020304" pitchFamily="18" charset="0"/>
              </a:rPr>
              <a:t>="</a:t>
            </a:r>
            <a:r>
              <a:rPr lang="en-US" dirty="0">
                <a:solidFill>
                  <a:srgbClr val="008800"/>
                </a:solidFill>
                <a:latin typeface="Courier"/>
                <a:ea typeface="Times New Roman" panose="02020603050405020304" pitchFamily="18" charset="0"/>
                <a:cs typeface="Times New Roman" panose="02020603050405020304" pitchFamily="18" charset="0"/>
              </a:rPr>
              <a:t>name</a:t>
            </a:r>
            <a:r>
              <a:rPr lang="en-US" dirty="0">
                <a:solidFill>
                  <a:srgbClr val="515484"/>
                </a:solidFill>
                <a:latin typeface="Courier"/>
                <a:ea typeface="Times New Roman" panose="02020603050405020304" pitchFamily="18" charset="0"/>
                <a:cs typeface="Times New Roman" panose="02020603050405020304" pitchFamily="18" charset="0"/>
              </a:rPr>
              <a:t>" content="</a:t>
            </a:r>
            <a:r>
              <a:rPr lang="en-US" dirty="0">
                <a:latin typeface="Courier"/>
                <a:ea typeface="Times New Roman" panose="02020603050405020304" pitchFamily="18" charset="0"/>
                <a:cs typeface="Times New Roman" panose="02020603050405020304" pitchFamily="18" charset="0"/>
              </a:rPr>
              <a:t>Tigard Public Library</a:t>
            </a:r>
            <a:r>
              <a:rPr lang="en-US" dirty="0">
                <a:solidFill>
                  <a:srgbClr val="515484"/>
                </a:solidFill>
                <a:latin typeface="Courier"/>
                <a:ea typeface="Times New Roman" panose="02020603050405020304" pitchFamily="18" charset="0"/>
                <a:cs typeface="Times New Roman" panose="02020603050405020304" pitchFamily="18" charset="0"/>
              </a:rPr>
              <a:t>"&gt;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dirty="0">
                <a:solidFill>
                  <a:srgbClr val="515484"/>
                </a:solidFill>
                <a:latin typeface="Courier"/>
                <a:ea typeface="Times New Roman" panose="02020603050405020304" pitchFamily="18" charset="0"/>
                <a:cs typeface="Times New Roman" panose="02020603050405020304" pitchFamily="18" charset="0"/>
              </a:rPr>
              <a:t>&lt;a</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dirty="0">
                <a:solidFill>
                  <a:srgbClr val="660003"/>
                </a:solidFill>
                <a:latin typeface="Courier"/>
                <a:ea typeface="Times New Roman" panose="02020603050405020304" pitchFamily="18" charset="0"/>
                <a:cs typeface="Times New Roman" panose="02020603050405020304" pitchFamily="18" charset="0"/>
              </a:rPr>
              <a:t>itemprop</a:t>
            </a:r>
            <a:r>
              <a:rPr lang="en-US" dirty="0">
                <a:solidFill>
                  <a:srgbClr val="666600"/>
                </a:solidFill>
                <a:latin typeface="Courier"/>
                <a:ea typeface="Times New Roman" panose="02020603050405020304" pitchFamily="18" charset="0"/>
                <a:cs typeface="Times New Roman" panose="02020603050405020304" pitchFamily="18" charset="0"/>
              </a:rPr>
              <a:t>=</a:t>
            </a:r>
            <a:r>
              <a:rPr lang="en-US" dirty="0">
                <a:solidFill>
                  <a:srgbClr val="008800"/>
                </a:solidFill>
                <a:latin typeface="Courier"/>
                <a:ea typeface="Times New Roman" panose="02020603050405020304" pitchFamily="18" charset="0"/>
                <a:cs typeface="Times New Roman" panose="02020603050405020304" pitchFamily="18" charset="0"/>
              </a:rPr>
              <a:t>"</a:t>
            </a:r>
            <a:r>
              <a:rPr lang="en-US" dirty="0" err="1">
                <a:solidFill>
                  <a:srgbClr val="008800"/>
                </a:solidFill>
                <a:latin typeface="Courier"/>
                <a:ea typeface="Times New Roman" panose="02020603050405020304" pitchFamily="18" charset="0"/>
                <a:cs typeface="Times New Roman" panose="02020603050405020304" pitchFamily="18" charset="0"/>
              </a:rPr>
              <a:t>url</a:t>
            </a:r>
            <a:r>
              <a:rPr lang="en-US" dirty="0">
                <a:solidFill>
                  <a:srgbClr val="008800"/>
                </a:solidFill>
                <a:latin typeface="Courier"/>
                <a:ea typeface="Times New Roman" panose="02020603050405020304" pitchFamily="18" charset="0"/>
                <a:cs typeface="Times New Roman" panose="02020603050405020304" pitchFamily="18" charset="0"/>
              </a:rPr>
              <a:t>"</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dirty="0" err="1">
                <a:solidFill>
                  <a:srgbClr val="314B17"/>
                </a:solidFill>
                <a:latin typeface="Courier"/>
                <a:ea typeface="Times New Roman" panose="02020603050405020304" pitchFamily="18" charset="0"/>
                <a:cs typeface="Times New Roman" panose="02020603050405020304" pitchFamily="18" charset="0"/>
              </a:rPr>
              <a:t>href</a:t>
            </a:r>
            <a:r>
              <a:rPr lang="en-US" dirty="0">
                <a:solidFill>
                  <a:srgbClr val="666600"/>
                </a:solidFill>
                <a:latin typeface="Courier"/>
                <a:ea typeface="Times New Roman" panose="02020603050405020304" pitchFamily="18" charset="0"/>
                <a:cs typeface="Times New Roman" panose="02020603050405020304" pitchFamily="18" charset="0"/>
              </a:rPr>
              <a:t>=</a:t>
            </a:r>
            <a:r>
              <a:rPr lang="en-US" dirty="0">
                <a:solidFill>
                  <a:srgbClr val="314B17"/>
                </a:solidFill>
                <a:latin typeface="Courier"/>
                <a:ea typeface="Times New Roman" panose="02020603050405020304" pitchFamily="18" charset="0"/>
                <a:cs typeface="Times New Roman" panose="02020603050405020304" pitchFamily="18" charset="0"/>
              </a:rPr>
              <a:t>"</a:t>
            </a:r>
            <a:r>
              <a:rPr lang="en-US" b="1" dirty="0">
                <a:solidFill>
                  <a:srgbClr val="314B17"/>
                </a:solidFill>
                <a:latin typeface="Courier"/>
                <a:ea typeface="Times New Roman" panose="02020603050405020304" pitchFamily="18" charset="0"/>
                <a:cs typeface="Times New Roman" panose="02020603050405020304" pitchFamily="18" charset="0"/>
              </a:rPr>
              <a:t>http://www.tigard-or.gov/library.php</a:t>
            </a:r>
            <a:r>
              <a:rPr lang="en-US" dirty="0">
                <a:solidFill>
                  <a:srgbClr val="314B17"/>
                </a:solidFill>
                <a:latin typeface="Courier"/>
                <a:ea typeface="Times New Roman" panose="02020603050405020304" pitchFamily="18" charset="0"/>
                <a:cs typeface="Times New Roman" panose="02020603050405020304" pitchFamily="18" charset="0"/>
              </a:rPr>
              <a:t>"</a:t>
            </a:r>
            <a:r>
              <a:rPr lang="en-US" dirty="0">
                <a:solidFill>
                  <a:srgbClr val="515484"/>
                </a:solidFill>
                <a:latin typeface="Courier"/>
                <a:ea typeface="Times New Roman" panose="02020603050405020304" pitchFamily="18" charset="0"/>
                <a:cs typeface="Times New Roman" panose="02020603050405020304" pitchFamily="18" charset="0"/>
              </a:rPr>
              <a:t>&gt;</a:t>
            </a:r>
            <a:r>
              <a:rPr lang="en-US" b="1" dirty="0">
                <a:solidFill>
                  <a:srgbClr val="444444"/>
                </a:solidFill>
                <a:latin typeface="Courier"/>
                <a:ea typeface="Times New Roman" panose="02020603050405020304" pitchFamily="18" charset="0"/>
                <a:cs typeface="Times New Roman" panose="02020603050405020304" pitchFamily="18" charset="0"/>
              </a:rPr>
              <a:t>Tigard Public Library</a:t>
            </a:r>
            <a:r>
              <a:rPr lang="en-US" dirty="0">
                <a:solidFill>
                  <a:srgbClr val="515484"/>
                </a:solidFill>
                <a:latin typeface="Courier"/>
                <a:ea typeface="Times New Roman" panose="02020603050405020304" pitchFamily="18" charset="0"/>
                <a:cs typeface="Times New Roman" panose="02020603050405020304" pitchFamily="18" charset="0"/>
              </a:rPr>
              <a:t>&lt;/a&gt;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dirty="0">
                <a:solidFill>
                  <a:srgbClr val="515484"/>
                </a:solidFill>
                <a:latin typeface="Courier"/>
                <a:ea typeface="Calibri" panose="020F0502020204030204" pitchFamily="34" charset="0"/>
                <a:cs typeface="Times New Roman" panose="02020603050405020304" pitchFamily="18" charset="0"/>
              </a:rPr>
              <a:t>&lt;span</a:t>
            </a:r>
            <a:r>
              <a:rPr lang="en-US" dirty="0">
                <a:solidFill>
                  <a:srgbClr val="444444"/>
                </a:solidFill>
                <a:latin typeface="Courier"/>
                <a:ea typeface="Calibri" panose="020F0502020204030204" pitchFamily="34" charset="0"/>
                <a:cs typeface="Times New Roman" panose="02020603050405020304" pitchFamily="18" charset="0"/>
              </a:rPr>
              <a:t> </a:t>
            </a:r>
            <a:r>
              <a:rPr lang="en-US" dirty="0">
                <a:solidFill>
                  <a:srgbClr val="660003"/>
                </a:solidFill>
                <a:latin typeface="Courier"/>
                <a:ea typeface="Calibri" panose="020F0502020204030204" pitchFamily="34" charset="0"/>
                <a:cs typeface="Times New Roman" panose="02020603050405020304" pitchFamily="18" charset="0"/>
              </a:rPr>
              <a:t>itemprop</a:t>
            </a:r>
            <a:r>
              <a:rPr lang="en-US" dirty="0">
                <a:solidFill>
                  <a:srgbClr val="666600"/>
                </a:solidFill>
                <a:latin typeface="Courier"/>
                <a:ea typeface="Calibri" panose="020F0502020204030204" pitchFamily="34" charset="0"/>
                <a:cs typeface="Times New Roman" panose="02020603050405020304" pitchFamily="18" charset="0"/>
              </a:rPr>
              <a:t>=</a:t>
            </a:r>
            <a:r>
              <a:rPr lang="en-US" dirty="0">
                <a:solidFill>
                  <a:srgbClr val="008800"/>
                </a:solidFill>
                <a:latin typeface="Courier"/>
                <a:ea typeface="Calibri" panose="020F0502020204030204" pitchFamily="34" charset="0"/>
                <a:cs typeface="Times New Roman" panose="02020603050405020304" pitchFamily="18" charset="0"/>
              </a:rPr>
              <a:t>"</a:t>
            </a:r>
            <a:r>
              <a:rPr lang="en-US" dirty="0">
                <a:solidFill>
                  <a:srgbClr val="008800"/>
                </a:solidFill>
                <a:latin typeface="Courier"/>
                <a:ea typeface="Times New Roman" panose="02020603050405020304" pitchFamily="18" charset="0"/>
                <a:cs typeface="Times New Roman" panose="02020603050405020304" pitchFamily="18" charset="0"/>
              </a:rPr>
              <a:t>telephone</a:t>
            </a:r>
            <a:r>
              <a:rPr lang="en-US" dirty="0">
                <a:solidFill>
                  <a:srgbClr val="008800"/>
                </a:solidFill>
                <a:latin typeface="Courier"/>
                <a:ea typeface="Calibri" panose="020F0502020204030204" pitchFamily="34" charset="0"/>
                <a:cs typeface="Times New Roman" panose="02020603050405020304" pitchFamily="18" charset="0"/>
              </a:rPr>
              <a:t>"</a:t>
            </a:r>
            <a:r>
              <a:rPr lang="en-US" dirty="0">
                <a:solidFill>
                  <a:srgbClr val="515484"/>
                </a:solidFill>
                <a:latin typeface="Courier"/>
                <a:ea typeface="Calibri" panose="020F0502020204030204" pitchFamily="34" charset="0"/>
                <a:cs typeface="Times New Roman" panose="02020603050405020304" pitchFamily="18" charset="0"/>
              </a:rPr>
              <a:t>&gt;</a:t>
            </a:r>
            <a:r>
              <a:rPr lang="en-US" b="1" dirty="0">
                <a:solidFill>
                  <a:srgbClr val="444444"/>
                </a:solidFill>
                <a:latin typeface="Courier"/>
                <a:ea typeface="Calibri" panose="020F0502020204030204" pitchFamily="34" charset="0"/>
                <a:cs typeface="Times New Roman" panose="02020603050405020304" pitchFamily="18" charset="0"/>
              </a:rPr>
              <a:t>(503) 684-6537</a:t>
            </a:r>
            <a:r>
              <a:rPr lang="en-US" dirty="0">
                <a:solidFill>
                  <a:srgbClr val="515484"/>
                </a:solidFill>
                <a:latin typeface="Courier"/>
                <a:ea typeface="Calibri" panose="020F0502020204030204" pitchFamily="34" charset="0"/>
                <a:cs typeface="Times New Roman" panose="02020603050405020304" pitchFamily="18" charset="0"/>
              </a:rPr>
              <a:t>&lt;/span&gt;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dirty="0">
                <a:solidFill>
                  <a:srgbClr val="515484"/>
                </a:solidFill>
                <a:latin typeface="Courier"/>
                <a:ea typeface="Times New Roman" panose="02020603050405020304" pitchFamily="18" charset="0"/>
                <a:cs typeface="Times New Roman" panose="02020603050405020304" pitchFamily="18" charset="0"/>
              </a:rPr>
              <a:t>&lt;div</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dirty="0">
                <a:solidFill>
                  <a:srgbClr val="660003"/>
                </a:solidFill>
                <a:latin typeface="Courier"/>
                <a:ea typeface="Times New Roman" panose="02020603050405020304" pitchFamily="18" charset="0"/>
                <a:cs typeface="Times New Roman" panose="02020603050405020304" pitchFamily="18" charset="0"/>
              </a:rPr>
              <a:t>itemprop</a:t>
            </a:r>
            <a:r>
              <a:rPr lang="en-US" dirty="0">
                <a:solidFill>
                  <a:srgbClr val="666600"/>
                </a:solidFill>
                <a:latin typeface="Courier"/>
                <a:ea typeface="Times New Roman" panose="02020603050405020304" pitchFamily="18" charset="0"/>
                <a:cs typeface="Times New Roman" panose="02020603050405020304" pitchFamily="18" charset="0"/>
              </a:rPr>
              <a:t>=</a:t>
            </a:r>
            <a:r>
              <a:rPr lang="en-US" dirty="0">
                <a:solidFill>
                  <a:srgbClr val="008800"/>
                </a:solidFill>
                <a:latin typeface="Courier"/>
                <a:ea typeface="Times New Roman" panose="02020603050405020304" pitchFamily="18" charset="0"/>
                <a:cs typeface="Times New Roman" panose="02020603050405020304" pitchFamily="18" charset="0"/>
              </a:rPr>
              <a:t>"address"</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dirty="0" err="1">
                <a:solidFill>
                  <a:srgbClr val="660003"/>
                </a:solidFill>
                <a:latin typeface="Courier"/>
                <a:ea typeface="Times New Roman" panose="02020603050405020304" pitchFamily="18" charset="0"/>
                <a:cs typeface="Times New Roman" panose="02020603050405020304" pitchFamily="18" charset="0"/>
              </a:rPr>
              <a:t>itemscope</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dirty="0" err="1">
                <a:solidFill>
                  <a:srgbClr val="660003"/>
                </a:solidFill>
                <a:latin typeface="Courier"/>
                <a:ea typeface="Times New Roman" panose="02020603050405020304" pitchFamily="18" charset="0"/>
                <a:cs typeface="Times New Roman" panose="02020603050405020304" pitchFamily="18" charset="0"/>
              </a:rPr>
              <a:t>itemtype</a:t>
            </a:r>
            <a:r>
              <a:rPr lang="en-US" dirty="0">
                <a:solidFill>
                  <a:srgbClr val="666600"/>
                </a:solidFill>
                <a:latin typeface="Courier"/>
                <a:ea typeface="Times New Roman" panose="02020603050405020304" pitchFamily="18" charset="0"/>
                <a:cs typeface="Times New Roman" panose="02020603050405020304" pitchFamily="18" charset="0"/>
              </a:rPr>
              <a:t>=</a:t>
            </a:r>
            <a:r>
              <a:rPr lang="en-US" dirty="0">
                <a:solidFill>
                  <a:srgbClr val="008800"/>
                </a:solidFill>
                <a:latin typeface="Courier"/>
                <a:ea typeface="Times New Roman" panose="02020603050405020304" pitchFamily="18" charset="0"/>
                <a:cs typeface="Times New Roman" panose="02020603050405020304" pitchFamily="18" charset="0"/>
              </a:rPr>
              <a:t>"http://schema.org/</a:t>
            </a:r>
            <a:r>
              <a:rPr lang="en-US" dirty="0" err="1">
                <a:solidFill>
                  <a:srgbClr val="008800"/>
                </a:solidFill>
                <a:latin typeface="Courier"/>
                <a:ea typeface="Times New Roman" panose="02020603050405020304" pitchFamily="18" charset="0"/>
                <a:cs typeface="Times New Roman" panose="02020603050405020304" pitchFamily="18" charset="0"/>
              </a:rPr>
              <a:t>PostalAddress</a:t>
            </a:r>
            <a:r>
              <a:rPr lang="en-US" dirty="0">
                <a:solidFill>
                  <a:srgbClr val="008800"/>
                </a:solidFill>
                <a:latin typeface="Courier"/>
                <a:ea typeface="Times New Roman" panose="02020603050405020304" pitchFamily="18" charset="0"/>
                <a:cs typeface="Times New Roman" panose="02020603050405020304" pitchFamily="18" charset="0"/>
              </a:rPr>
              <a:t>"</a:t>
            </a:r>
            <a:r>
              <a:rPr lang="en-US" dirty="0">
                <a:solidFill>
                  <a:srgbClr val="515484"/>
                </a:solidFill>
                <a:latin typeface="Courier"/>
                <a:ea typeface="Times New Roman" panose="02020603050405020304" pitchFamily="18" charset="0"/>
                <a:cs typeface="Times New Roman" panose="02020603050405020304" pitchFamily="18" charset="0"/>
              </a:rPr>
              <a:t>&gt;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dirty="0">
                <a:solidFill>
                  <a:srgbClr val="515484"/>
                </a:solidFill>
                <a:latin typeface="Courier"/>
                <a:ea typeface="Times New Roman" panose="02020603050405020304" pitchFamily="18" charset="0"/>
                <a:cs typeface="Times New Roman" panose="02020603050405020304" pitchFamily="18" charset="0"/>
              </a:rPr>
              <a:t>&lt;span</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dirty="0">
                <a:solidFill>
                  <a:srgbClr val="660003"/>
                </a:solidFill>
                <a:latin typeface="Courier"/>
                <a:ea typeface="Times New Roman" panose="02020603050405020304" pitchFamily="18" charset="0"/>
                <a:cs typeface="Times New Roman" panose="02020603050405020304" pitchFamily="18" charset="0"/>
              </a:rPr>
              <a:t>itemprop</a:t>
            </a:r>
            <a:r>
              <a:rPr lang="en-US" dirty="0">
                <a:solidFill>
                  <a:srgbClr val="666600"/>
                </a:solidFill>
                <a:latin typeface="Courier"/>
                <a:ea typeface="Times New Roman" panose="02020603050405020304" pitchFamily="18" charset="0"/>
                <a:cs typeface="Times New Roman" panose="02020603050405020304" pitchFamily="18" charset="0"/>
              </a:rPr>
              <a:t>=</a:t>
            </a:r>
            <a:r>
              <a:rPr lang="en-US" dirty="0">
                <a:solidFill>
                  <a:srgbClr val="008800"/>
                </a:solidFill>
                <a:latin typeface="Courier"/>
                <a:ea typeface="Times New Roman" panose="02020603050405020304" pitchFamily="18" charset="0"/>
                <a:cs typeface="Times New Roman" panose="02020603050405020304" pitchFamily="18" charset="0"/>
              </a:rPr>
              <a:t>"</a:t>
            </a:r>
            <a:r>
              <a:rPr lang="en-US" dirty="0" err="1">
                <a:solidFill>
                  <a:srgbClr val="008800"/>
                </a:solidFill>
                <a:latin typeface="Courier"/>
                <a:ea typeface="Times New Roman" panose="02020603050405020304" pitchFamily="18" charset="0"/>
                <a:cs typeface="Times New Roman" panose="02020603050405020304" pitchFamily="18" charset="0"/>
              </a:rPr>
              <a:t>streetAddress</a:t>
            </a:r>
            <a:r>
              <a:rPr lang="en-US" dirty="0">
                <a:solidFill>
                  <a:srgbClr val="008800"/>
                </a:solidFill>
                <a:latin typeface="Courier"/>
                <a:ea typeface="Times New Roman" panose="02020603050405020304" pitchFamily="18" charset="0"/>
                <a:cs typeface="Times New Roman" panose="02020603050405020304" pitchFamily="18" charset="0"/>
              </a:rPr>
              <a:t>"</a:t>
            </a:r>
            <a:r>
              <a:rPr lang="en-US" dirty="0">
                <a:solidFill>
                  <a:srgbClr val="515484"/>
                </a:solidFill>
                <a:latin typeface="Courier"/>
                <a:ea typeface="Times New Roman" panose="02020603050405020304" pitchFamily="18" charset="0"/>
                <a:cs typeface="Times New Roman" panose="02020603050405020304" pitchFamily="18" charset="0"/>
              </a:rPr>
              <a:t>&gt;</a:t>
            </a:r>
            <a:r>
              <a:rPr lang="en-US" b="1" dirty="0">
                <a:solidFill>
                  <a:srgbClr val="515484"/>
                </a:solidFill>
                <a:latin typeface="Courier"/>
                <a:ea typeface="Times New Roman" panose="02020603050405020304" pitchFamily="18" charset="0"/>
                <a:cs typeface="Times New Roman" panose="02020603050405020304" pitchFamily="18" charset="0"/>
              </a:rPr>
              <a:t>13500 SW Hall Blvd.</a:t>
            </a:r>
            <a:r>
              <a:rPr lang="en-US" dirty="0">
                <a:solidFill>
                  <a:srgbClr val="515484"/>
                </a:solidFill>
                <a:latin typeface="Courier"/>
                <a:ea typeface="Times New Roman" panose="02020603050405020304" pitchFamily="18" charset="0"/>
                <a:cs typeface="Times New Roman" panose="02020603050405020304" pitchFamily="18" charset="0"/>
              </a:rPr>
              <a:t>&lt;/span&gt;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dirty="0">
                <a:solidFill>
                  <a:srgbClr val="515484"/>
                </a:solidFill>
                <a:latin typeface="Courier"/>
                <a:ea typeface="Times New Roman" panose="02020603050405020304" pitchFamily="18" charset="0"/>
                <a:cs typeface="Times New Roman" panose="02020603050405020304" pitchFamily="18" charset="0"/>
              </a:rPr>
              <a:t>&lt;span</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dirty="0">
                <a:solidFill>
                  <a:srgbClr val="660003"/>
                </a:solidFill>
                <a:latin typeface="Courier"/>
                <a:ea typeface="Times New Roman" panose="02020603050405020304" pitchFamily="18" charset="0"/>
                <a:cs typeface="Times New Roman" panose="02020603050405020304" pitchFamily="18" charset="0"/>
              </a:rPr>
              <a:t>itemprop</a:t>
            </a:r>
            <a:r>
              <a:rPr lang="en-US" dirty="0">
                <a:solidFill>
                  <a:srgbClr val="666600"/>
                </a:solidFill>
                <a:latin typeface="Courier"/>
                <a:ea typeface="Times New Roman" panose="02020603050405020304" pitchFamily="18" charset="0"/>
                <a:cs typeface="Times New Roman" panose="02020603050405020304" pitchFamily="18" charset="0"/>
              </a:rPr>
              <a:t>=</a:t>
            </a:r>
            <a:r>
              <a:rPr lang="en-US" dirty="0">
                <a:solidFill>
                  <a:srgbClr val="008800"/>
                </a:solidFill>
                <a:latin typeface="Courier"/>
                <a:ea typeface="Times New Roman" panose="02020603050405020304" pitchFamily="18" charset="0"/>
                <a:cs typeface="Times New Roman" panose="02020603050405020304" pitchFamily="18" charset="0"/>
              </a:rPr>
              <a:t>"</a:t>
            </a:r>
            <a:r>
              <a:rPr lang="en-US" dirty="0" err="1">
                <a:solidFill>
                  <a:srgbClr val="008800"/>
                </a:solidFill>
                <a:latin typeface="Courier"/>
                <a:ea typeface="Times New Roman" panose="02020603050405020304" pitchFamily="18" charset="0"/>
                <a:cs typeface="Times New Roman" panose="02020603050405020304" pitchFamily="18" charset="0"/>
              </a:rPr>
              <a:t>addressLocality</a:t>
            </a:r>
            <a:r>
              <a:rPr lang="en-US" dirty="0">
                <a:solidFill>
                  <a:srgbClr val="008800"/>
                </a:solidFill>
                <a:latin typeface="Courier"/>
                <a:ea typeface="Times New Roman" panose="02020603050405020304" pitchFamily="18" charset="0"/>
                <a:cs typeface="Times New Roman" panose="02020603050405020304" pitchFamily="18" charset="0"/>
              </a:rPr>
              <a:t>"</a:t>
            </a:r>
            <a:r>
              <a:rPr lang="en-US" dirty="0">
                <a:solidFill>
                  <a:srgbClr val="515484"/>
                </a:solidFill>
                <a:latin typeface="Courier"/>
                <a:ea typeface="Times New Roman" panose="02020603050405020304" pitchFamily="18" charset="0"/>
                <a:cs typeface="Times New Roman" panose="02020603050405020304" pitchFamily="18" charset="0"/>
              </a:rPr>
              <a:t>&gt;</a:t>
            </a:r>
            <a:r>
              <a:rPr lang="en-US" b="1" dirty="0">
                <a:solidFill>
                  <a:srgbClr val="444444"/>
                </a:solidFill>
                <a:latin typeface="Courier"/>
                <a:ea typeface="Times New Roman" panose="02020603050405020304" pitchFamily="18" charset="0"/>
                <a:cs typeface="Times New Roman" panose="02020603050405020304" pitchFamily="18" charset="0"/>
              </a:rPr>
              <a:t>Tigard</a:t>
            </a:r>
            <a:r>
              <a:rPr lang="en-US" dirty="0">
                <a:solidFill>
                  <a:srgbClr val="515484"/>
                </a:solidFill>
                <a:latin typeface="Courier"/>
                <a:ea typeface="Times New Roman" panose="02020603050405020304" pitchFamily="18" charset="0"/>
                <a:cs typeface="Times New Roman" panose="02020603050405020304" pitchFamily="18" charset="0"/>
              </a:rPr>
              <a:t>&lt;/span&gt;</a:t>
            </a:r>
            <a:r>
              <a:rPr lang="en-US" dirty="0">
                <a:solidFill>
                  <a:srgbClr val="444444"/>
                </a:solidFill>
                <a:latin typeface="Courier"/>
                <a:ea typeface="Times New Roman" panose="02020603050405020304" pitchFamily="18"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dirty="0">
                <a:solidFill>
                  <a:srgbClr val="515484"/>
                </a:solidFill>
                <a:latin typeface="Courier"/>
                <a:ea typeface="Times New Roman" panose="02020603050405020304" pitchFamily="18" charset="0"/>
                <a:cs typeface="Times New Roman" panose="02020603050405020304" pitchFamily="18" charset="0"/>
              </a:rPr>
              <a:t>&lt;span</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dirty="0">
                <a:solidFill>
                  <a:srgbClr val="660003"/>
                </a:solidFill>
                <a:latin typeface="Courier"/>
                <a:ea typeface="Times New Roman" panose="02020603050405020304" pitchFamily="18" charset="0"/>
                <a:cs typeface="Times New Roman" panose="02020603050405020304" pitchFamily="18" charset="0"/>
              </a:rPr>
              <a:t>itemprop</a:t>
            </a:r>
            <a:r>
              <a:rPr lang="en-US" dirty="0">
                <a:solidFill>
                  <a:srgbClr val="666600"/>
                </a:solidFill>
                <a:latin typeface="Courier"/>
                <a:ea typeface="Times New Roman" panose="02020603050405020304" pitchFamily="18" charset="0"/>
                <a:cs typeface="Times New Roman" panose="02020603050405020304" pitchFamily="18" charset="0"/>
              </a:rPr>
              <a:t>=</a:t>
            </a:r>
            <a:r>
              <a:rPr lang="en-US" dirty="0">
                <a:solidFill>
                  <a:srgbClr val="008800"/>
                </a:solidFill>
                <a:latin typeface="Courier"/>
                <a:ea typeface="Times New Roman" panose="02020603050405020304" pitchFamily="18" charset="0"/>
                <a:cs typeface="Times New Roman" panose="02020603050405020304" pitchFamily="18" charset="0"/>
              </a:rPr>
              <a:t>"</a:t>
            </a:r>
            <a:r>
              <a:rPr lang="en-US" dirty="0" err="1">
                <a:solidFill>
                  <a:srgbClr val="008800"/>
                </a:solidFill>
                <a:latin typeface="Courier"/>
                <a:ea typeface="Times New Roman" panose="02020603050405020304" pitchFamily="18" charset="0"/>
                <a:cs typeface="Times New Roman" panose="02020603050405020304" pitchFamily="18" charset="0"/>
              </a:rPr>
              <a:t>addressRegion</a:t>
            </a:r>
            <a:r>
              <a:rPr lang="en-US" dirty="0">
                <a:solidFill>
                  <a:srgbClr val="008800"/>
                </a:solidFill>
                <a:latin typeface="Courier"/>
                <a:ea typeface="Times New Roman" panose="02020603050405020304" pitchFamily="18" charset="0"/>
                <a:cs typeface="Times New Roman" panose="02020603050405020304" pitchFamily="18" charset="0"/>
              </a:rPr>
              <a:t>"</a:t>
            </a:r>
            <a:r>
              <a:rPr lang="en-US" dirty="0">
                <a:solidFill>
                  <a:srgbClr val="515484"/>
                </a:solidFill>
                <a:latin typeface="Courier"/>
                <a:ea typeface="Times New Roman" panose="02020603050405020304" pitchFamily="18" charset="0"/>
                <a:cs typeface="Times New Roman" panose="02020603050405020304" pitchFamily="18" charset="0"/>
              </a:rPr>
              <a:t>&gt;</a:t>
            </a:r>
            <a:r>
              <a:rPr lang="en-US" b="1" dirty="0">
                <a:solidFill>
                  <a:srgbClr val="444444"/>
                </a:solidFill>
                <a:latin typeface="Courier"/>
                <a:ea typeface="Times New Roman" panose="02020603050405020304" pitchFamily="18" charset="0"/>
                <a:cs typeface="Times New Roman" panose="02020603050405020304" pitchFamily="18" charset="0"/>
              </a:rPr>
              <a:t>OR</a:t>
            </a:r>
            <a:r>
              <a:rPr lang="en-US" dirty="0">
                <a:solidFill>
                  <a:srgbClr val="515484"/>
                </a:solidFill>
                <a:latin typeface="Courier"/>
                <a:ea typeface="Times New Roman" panose="02020603050405020304" pitchFamily="18" charset="0"/>
                <a:cs typeface="Times New Roman" panose="02020603050405020304" pitchFamily="18" charset="0"/>
              </a:rPr>
              <a:t>&lt;/span&gt;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dirty="0">
                <a:solidFill>
                  <a:srgbClr val="515484"/>
                </a:solidFill>
                <a:latin typeface="Courier"/>
                <a:ea typeface="Times New Roman" panose="02020603050405020304" pitchFamily="18" charset="0"/>
                <a:cs typeface="Times New Roman" panose="02020603050405020304" pitchFamily="18" charset="0"/>
              </a:rPr>
              <a:t>&lt;span</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dirty="0">
                <a:solidFill>
                  <a:srgbClr val="660003"/>
                </a:solidFill>
                <a:latin typeface="Courier"/>
                <a:ea typeface="Times New Roman" panose="02020603050405020304" pitchFamily="18" charset="0"/>
                <a:cs typeface="Times New Roman" panose="02020603050405020304" pitchFamily="18" charset="0"/>
              </a:rPr>
              <a:t>itemprop</a:t>
            </a:r>
            <a:r>
              <a:rPr lang="en-US" dirty="0">
                <a:solidFill>
                  <a:srgbClr val="666600"/>
                </a:solidFill>
                <a:latin typeface="Courier"/>
                <a:ea typeface="Times New Roman" panose="02020603050405020304" pitchFamily="18" charset="0"/>
                <a:cs typeface="Times New Roman" panose="02020603050405020304" pitchFamily="18" charset="0"/>
              </a:rPr>
              <a:t>=</a:t>
            </a:r>
            <a:r>
              <a:rPr lang="en-US" dirty="0">
                <a:solidFill>
                  <a:srgbClr val="008800"/>
                </a:solidFill>
                <a:latin typeface="Courier"/>
                <a:ea typeface="Times New Roman" panose="02020603050405020304" pitchFamily="18" charset="0"/>
                <a:cs typeface="Times New Roman" panose="02020603050405020304" pitchFamily="18" charset="0"/>
              </a:rPr>
              <a:t>"</a:t>
            </a:r>
            <a:r>
              <a:rPr lang="en-US" dirty="0" err="1">
                <a:solidFill>
                  <a:srgbClr val="008800"/>
                </a:solidFill>
                <a:latin typeface="Courier"/>
                <a:ea typeface="Times New Roman" panose="02020603050405020304" pitchFamily="18" charset="0"/>
                <a:cs typeface="Times New Roman" panose="02020603050405020304" pitchFamily="18" charset="0"/>
              </a:rPr>
              <a:t>postalCode</a:t>
            </a:r>
            <a:r>
              <a:rPr lang="en-US" dirty="0">
                <a:solidFill>
                  <a:srgbClr val="008800"/>
                </a:solidFill>
                <a:latin typeface="Courier"/>
                <a:ea typeface="Times New Roman" panose="02020603050405020304" pitchFamily="18" charset="0"/>
                <a:cs typeface="Times New Roman" panose="02020603050405020304" pitchFamily="18" charset="0"/>
              </a:rPr>
              <a:t>"</a:t>
            </a:r>
            <a:r>
              <a:rPr lang="en-US" dirty="0">
                <a:solidFill>
                  <a:srgbClr val="515484"/>
                </a:solidFill>
                <a:latin typeface="Courier"/>
                <a:ea typeface="Times New Roman" panose="02020603050405020304" pitchFamily="18" charset="0"/>
                <a:cs typeface="Times New Roman" panose="02020603050405020304" pitchFamily="18" charset="0"/>
              </a:rPr>
              <a:t>&gt;</a:t>
            </a:r>
            <a:r>
              <a:rPr lang="en-US" b="1" dirty="0">
                <a:solidFill>
                  <a:srgbClr val="515484"/>
                </a:solidFill>
                <a:latin typeface="Courier"/>
                <a:ea typeface="Times New Roman" panose="02020603050405020304" pitchFamily="18" charset="0"/>
                <a:cs typeface="Times New Roman" panose="02020603050405020304" pitchFamily="18" charset="0"/>
              </a:rPr>
              <a:t>97223-8111</a:t>
            </a:r>
            <a:r>
              <a:rPr lang="en-US" dirty="0">
                <a:solidFill>
                  <a:srgbClr val="515484"/>
                </a:solidFill>
                <a:latin typeface="Courier"/>
                <a:ea typeface="Times New Roman" panose="02020603050405020304" pitchFamily="18" charset="0"/>
                <a:cs typeface="Times New Roman" panose="02020603050405020304" pitchFamily="18" charset="0"/>
              </a:rPr>
              <a:t>&lt;/span&gt;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dirty="0">
                <a:solidFill>
                  <a:srgbClr val="515484"/>
                </a:solidFill>
                <a:latin typeface="Courier"/>
                <a:ea typeface="Times New Roman" panose="02020603050405020304" pitchFamily="18" charset="0"/>
                <a:cs typeface="Times New Roman" panose="02020603050405020304" pitchFamily="18" charset="0"/>
              </a:rPr>
              <a:t>&lt;/div&gt;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dirty="0">
                <a:solidFill>
                  <a:srgbClr val="515484"/>
                </a:solidFill>
                <a:latin typeface="Courier"/>
                <a:ea typeface="Times New Roman" panose="02020603050405020304" pitchFamily="18" charset="0"/>
                <a:cs typeface="Times New Roman" panose="02020603050405020304" pitchFamily="18" charset="0"/>
              </a:rPr>
              <a:t>&lt;/div&gt;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dirty="0">
                <a:solidFill>
                  <a:srgbClr val="515484"/>
                </a:solidFill>
                <a:latin typeface="Courier"/>
                <a:ea typeface="Times New Roman" panose="02020603050405020304" pitchFamily="18" charset="0"/>
                <a:cs typeface="Times New Roman" panose="02020603050405020304" pitchFamily="18" charset="0"/>
              </a:rPr>
              <a:t>&lt;div</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dirty="0">
                <a:solidFill>
                  <a:srgbClr val="660003"/>
                </a:solidFill>
                <a:latin typeface="Courier"/>
                <a:ea typeface="Times New Roman" panose="02020603050405020304" pitchFamily="18" charset="0"/>
                <a:cs typeface="Times New Roman" panose="02020603050405020304" pitchFamily="18" charset="0"/>
              </a:rPr>
              <a:t>itemprop</a:t>
            </a:r>
            <a:r>
              <a:rPr lang="en-US" dirty="0">
                <a:solidFill>
                  <a:srgbClr val="666600"/>
                </a:solidFill>
                <a:latin typeface="Courier"/>
                <a:ea typeface="Times New Roman" panose="02020603050405020304" pitchFamily="18" charset="0"/>
                <a:cs typeface="Times New Roman" panose="02020603050405020304" pitchFamily="18" charset="0"/>
              </a:rPr>
              <a:t>=</a:t>
            </a:r>
            <a:r>
              <a:rPr lang="en-US" dirty="0">
                <a:solidFill>
                  <a:srgbClr val="008800"/>
                </a:solidFill>
                <a:latin typeface="Courier"/>
                <a:ea typeface="Times New Roman" panose="02020603050405020304" pitchFamily="18" charset="0"/>
                <a:cs typeface="Times New Roman" panose="02020603050405020304" pitchFamily="18" charset="0"/>
              </a:rPr>
              <a:t>"offers"</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dirty="0" err="1">
                <a:solidFill>
                  <a:srgbClr val="660003"/>
                </a:solidFill>
                <a:latin typeface="Courier"/>
                <a:ea typeface="Times New Roman" panose="02020603050405020304" pitchFamily="18" charset="0"/>
                <a:cs typeface="Times New Roman" panose="02020603050405020304" pitchFamily="18" charset="0"/>
              </a:rPr>
              <a:t>itemscope</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dirty="0" err="1">
                <a:solidFill>
                  <a:srgbClr val="660003"/>
                </a:solidFill>
                <a:latin typeface="Courier"/>
                <a:ea typeface="Times New Roman" panose="02020603050405020304" pitchFamily="18" charset="0"/>
                <a:cs typeface="Times New Roman" panose="02020603050405020304" pitchFamily="18" charset="0"/>
              </a:rPr>
              <a:t>itemtype</a:t>
            </a:r>
            <a:r>
              <a:rPr lang="en-US" dirty="0">
                <a:solidFill>
                  <a:srgbClr val="666600"/>
                </a:solidFill>
                <a:latin typeface="Courier"/>
                <a:ea typeface="Times New Roman" panose="02020603050405020304" pitchFamily="18" charset="0"/>
                <a:cs typeface="Times New Roman" panose="02020603050405020304" pitchFamily="18" charset="0"/>
              </a:rPr>
              <a:t>=</a:t>
            </a:r>
            <a:r>
              <a:rPr lang="en-US" dirty="0">
                <a:solidFill>
                  <a:srgbClr val="008800"/>
                </a:solidFill>
                <a:latin typeface="Courier"/>
                <a:ea typeface="Times New Roman" panose="02020603050405020304" pitchFamily="18" charset="0"/>
                <a:cs typeface="Times New Roman" panose="02020603050405020304" pitchFamily="18" charset="0"/>
              </a:rPr>
              <a:t>"http://schema.org/</a:t>
            </a:r>
            <a:r>
              <a:rPr lang="en-US" dirty="0" err="1">
                <a:solidFill>
                  <a:srgbClr val="008800"/>
                </a:solidFill>
                <a:latin typeface="Courier"/>
                <a:ea typeface="Times New Roman" panose="02020603050405020304" pitchFamily="18" charset="0"/>
                <a:cs typeface="Times New Roman" panose="02020603050405020304" pitchFamily="18" charset="0"/>
              </a:rPr>
              <a:t>AggregateOffer</a:t>
            </a:r>
            <a:r>
              <a:rPr lang="en-US" dirty="0">
                <a:solidFill>
                  <a:srgbClr val="008800"/>
                </a:solidFill>
                <a:latin typeface="Courier"/>
                <a:ea typeface="Times New Roman" panose="02020603050405020304" pitchFamily="18" charset="0"/>
                <a:cs typeface="Times New Roman" panose="02020603050405020304" pitchFamily="18" charset="0"/>
              </a:rPr>
              <a:t>"</a:t>
            </a:r>
            <a:r>
              <a:rPr lang="en-US" dirty="0">
                <a:solidFill>
                  <a:srgbClr val="515484"/>
                </a:solidFill>
                <a:latin typeface="Courier"/>
                <a:ea typeface="Times New Roman" panose="02020603050405020304" pitchFamily="18" charset="0"/>
                <a:cs typeface="Times New Roman" panose="02020603050405020304" pitchFamily="18" charset="0"/>
              </a:rPr>
              <a:t>&gt;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dirty="0">
                <a:solidFill>
                  <a:srgbClr val="444444"/>
                </a:solidFill>
                <a:latin typeface="Courier"/>
                <a:ea typeface="Times New Roman" panose="02020603050405020304" pitchFamily="18" charset="0"/>
                <a:cs typeface="Times New Roman" panose="02020603050405020304" pitchFamily="18" charset="0"/>
              </a:rPr>
              <a:t>Price: </a:t>
            </a:r>
            <a:r>
              <a:rPr lang="en-US" dirty="0">
                <a:solidFill>
                  <a:srgbClr val="515484"/>
                </a:solidFill>
                <a:latin typeface="Courier"/>
                <a:ea typeface="Times New Roman" panose="02020603050405020304" pitchFamily="18" charset="0"/>
                <a:cs typeface="Times New Roman" panose="02020603050405020304" pitchFamily="18" charset="0"/>
              </a:rPr>
              <a:t>&lt;span</a:t>
            </a:r>
            <a:r>
              <a:rPr lang="en-US" dirty="0">
                <a:solidFill>
                  <a:srgbClr val="444444"/>
                </a:solidFill>
                <a:latin typeface="Courier"/>
                <a:ea typeface="Times New Roman" panose="02020603050405020304" pitchFamily="18" charset="0"/>
                <a:cs typeface="Times New Roman" panose="02020603050405020304" pitchFamily="18" charset="0"/>
              </a:rPr>
              <a:t> </a:t>
            </a:r>
            <a:r>
              <a:rPr lang="en-US" dirty="0">
                <a:solidFill>
                  <a:srgbClr val="660003"/>
                </a:solidFill>
                <a:latin typeface="Courier"/>
                <a:ea typeface="Times New Roman" panose="02020603050405020304" pitchFamily="18" charset="0"/>
                <a:cs typeface="Times New Roman" panose="02020603050405020304" pitchFamily="18" charset="0"/>
              </a:rPr>
              <a:t>itemprop</a:t>
            </a:r>
            <a:r>
              <a:rPr lang="en-US" dirty="0">
                <a:solidFill>
                  <a:srgbClr val="666600"/>
                </a:solidFill>
                <a:latin typeface="Courier"/>
                <a:ea typeface="Times New Roman" panose="02020603050405020304" pitchFamily="18" charset="0"/>
                <a:cs typeface="Times New Roman" panose="02020603050405020304" pitchFamily="18" charset="0"/>
              </a:rPr>
              <a:t>=</a:t>
            </a:r>
            <a:r>
              <a:rPr lang="en-US" dirty="0">
                <a:solidFill>
                  <a:srgbClr val="008800"/>
                </a:solidFill>
                <a:latin typeface="Courier"/>
                <a:ea typeface="Times New Roman" panose="02020603050405020304" pitchFamily="18" charset="0"/>
                <a:cs typeface="Times New Roman" panose="02020603050405020304" pitchFamily="18" charset="0"/>
              </a:rPr>
              <a:t>"</a:t>
            </a:r>
            <a:r>
              <a:rPr lang="en-US" dirty="0" err="1">
                <a:solidFill>
                  <a:srgbClr val="008800"/>
                </a:solidFill>
                <a:latin typeface="Courier"/>
                <a:ea typeface="Times New Roman" panose="02020603050405020304" pitchFamily="18" charset="0"/>
                <a:cs typeface="Times New Roman" panose="02020603050405020304" pitchFamily="18" charset="0"/>
              </a:rPr>
              <a:t>lowPrice</a:t>
            </a:r>
            <a:r>
              <a:rPr lang="en-US" dirty="0">
                <a:solidFill>
                  <a:srgbClr val="008800"/>
                </a:solidFill>
                <a:latin typeface="Courier"/>
                <a:ea typeface="Times New Roman" panose="02020603050405020304" pitchFamily="18" charset="0"/>
                <a:cs typeface="Times New Roman" panose="02020603050405020304" pitchFamily="18" charset="0"/>
              </a:rPr>
              <a:t>"</a:t>
            </a:r>
            <a:r>
              <a:rPr lang="en-US" dirty="0">
                <a:solidFill>
                  <a:srgbClr val="515484"/>
                </a:solidFill>
                <a:latin typeface="Courier"/>
                <a:ea typeface="Times New Roman" panose="02020603050405020304" pitchFamily="18" charset="0"/>
                <a:cs typeface="Times New Roman" panose="02020603050405020304" pitchFamily="18" charset="0"/>
              </a:rPr>
              <a:t>&gt;</a:t>
            </a:r>
            <a:r>
              <a:rPr lang="en-US" b="1" dirty="0">
                <a:solidFill>
                  <a:srgbClr val="444444"/>
                </a:solidFill>
                <a:latin typeface="Courier"/>
                <a:ea typeface="Times New Roman" panose="02020603050405020304" pitchFamily="18" charset="0"/>
                <a:cs typeface="Times New Roman" panose="02020603050405020304" pitchFamily="18" charset="0"/>
              </a:rPr>
              <a:t>$0</a:t>
            </a:r>
            <a:r>
              <a:rPr lang="en-US" dirty="0">
                <a:solidFill>
                  <a:srgbClr val="515484"/>
                </a:solidFill>
                <a:latin typeface="Courier"/>
                <a:ea typeface="Times New Roman" panose="02020603050405020304" pitchFamily="18" charset="0"/>
                <a:cs typeface="Times New Roman" panose="02020603050405020304" pitchFamily="18" charset="0"/>
              </a:rPr>
              <a:t>&lt;/span&gt;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dirty="0">
                <a:solidFill>
                  <a:srgbClr val="515484"/>
                </a:solidFill>
                <a:latin typeface="Courier"/>
                <a:ea typeface="Times New Roman" panose="02020603050405020304" pitchFamily="18" charset="0"/>
                <a:cs typeface="Times New Roman" panose="02020603050405020304" pitchFamily="18" charset="0"/>
              </a:rPr>
              <a:t>&lt;/div</a:t>
            </a:r>
            <a:r>
              <a:rPr lang="en-US" dirty="0" smtClean="0">
                <a:solidFill>
                  <a:srgbClr val="515484"/>
                </a:solidFill>
                <a:latin typeface="Courier"/>
                <a:ea typeface="Times New Roman" panose="02020603050405020304" pitchFamily="18" charset="0"/>
                <a:cs typeface="Times New Roman" panose="02020603050405020304" pitchFamily="18" charset="0"/>
              </a:rPr>
              <a:t>&gt;</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064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Code</a:t>
            </a:r>
            <a:endParaRPr lang="en-US" dirty="0"/>
          </a:p>
        </p:txBody>
      </p:sp>
      <p:sp>
        <p:nvSpPr>
          <p:cNvPr id="3" name="Content Placeholder 2"/>
          <p:cNvSpPr>
            <a:spLocks noGrp="1"/>
          </p:cNvSpPr>
          <p:nvPr>
            <p:ph idx="1"/>
          </p:nvPr>
        </p:nvSpPr>
        <p:spPr/>
        <p:txBody>
          <a:bodyPr/>
          <a:lstStyle/>
          <a:p>
            <a:pPr lvl="0"/>
            <a:r>
              <a:rPr lang="en-US" dirty="0"/>
              <a:t>Test the code using google structured data testing tool: </a:t>
            </a:r>
            <a:r>
              <a:rPr lang="en-US" u="sng" dirty="0">
                <a:hlinkClick r:id="rId2"/>
              </a:rPr>
              <a:t>https://developers.google.com/structured-data/testing-tool/</a:t>
            </a:r>
            <a:r>
              <a:rPr lang="en-US" dirty="0"/>
              <a:t> </a:t>
            </a:r>
          </a:p>
          <a:p>
            <a:r>
              <a:rPr lang="en-US" dirty="0"/>
              <a:t>Or another code testing site: </a:t>
            </a:r>
            <a:r>
              <a:rPr lang="en-US" u="sng" dirty="0">
                <a:hlinkClick r:id="rId3"/>
              </a:rPr>
              <a:t>http://www.seoskeptic.com/structured-data-markup-validation-testing-tools/</a:t>
            </a:r>
            <a:r>
              <a:rPr lang="en-US" dirty="0"/>
              <a:t> </a:t>
            </a:r>
          </a:p>
          <a:p>
            <a:pPr lvl="0"/>
            <a:r>
              <a:rPr lang="en-US" dirty="0"/>
              <a:t>If there are errors in the code fix them or search to see if they are errors that frequently appear even though the code is correct. If so, ignore errors.</a:t>
            </a:r>
          </a:p>
          <a:p>
            <a:pPr marL="0" indent="0">
              <a:buNone/>
            </a:pPr>
            <a:endParaRPr lang="en-US" dirty="0"/>
          </a:p>
        </p:txBody>
      </p:sp>
    </p:spTree>
    <p:extLst>
      <p:ext uri="{BB962C8B-B14F-4D97-AF65-F5344CB8AC3E}">
        <p14:creationId xmlns:p14="http://schemas.microsoft.com/office/powerpoint/2010/main" val="1225232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124275" y="252663"/>
            <a:ext cx="8415388" cy="6469330"/>
          </a:xfrm>
          <a:prstGeom prst="rect">
            <a:avLst/>
          </a:prstGeom>
        </p:spPr>
      </p:pic>
    </p:spTree>
    <p:extLst>
      <p:ext uri="{BB962C8B-B14F-4D97-AF65-F5344CB8AC3E}">
        <p14:creationId xmlns:p14="http://schemas.microsoft.com/office/powerpoint/2010/main" val="3154542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Posting Code</a:t>
            </a:r>
            <a:endParaRPr lang="en-US" dirty="0"/>
          </a:p>
        </p:txBody>
      </p:sp>
      <p:sp>
        <p:nvSpPr>
          <p:cNvPr id="3" name="Content Placeholder 2"/>
          <p:cNvSpPr>
            <a:spLocks noGrp="1"/>
          </p:cNvSpPr>
          <p:nvPr>
            <p:ph idx="1"/>
          </p:nvPr>
        </p:nvSpPr>
        <p:spPr/>
        <p:txBody>
          <a:bodyPr/>
          <a:lstStyle/>
          <a:p>
            <a:pPr lvl="0"/>
            <a:r>
              <a:rPr lang="en-US" dirty="0"/>
              <a:t>Have your webmaster </a:t>
            </a:r>
            <a:r>
              <a:rPr lang="en-US" dirty="0" smtClean="0"/>
              <a:t>post the code.</a:t>
            </a:r>
            <a:endParaRPr lang="en-US" dirty="0"/>
          </a:p>
          <a:p>
            <a:pPr lvl="0"/>
            <a:r>
              <a:rPr lang="en-US" dirty="0"/>
              <a:t>If the code strips out the schema data, google how to fix. </a:t>
            </a:r>
          </a:p>
          <a:p>
            <a:pPr lvl="0"/>
            <a:r>
              <a:rPr lang="en-US" dirty="0"/>
              <a:t>Fix it by adding Schema.org attributes to the default list in the RICHTEXT_ALLOWED_ATTRIBUTES setting.</a:t>
            </a:r>
          </a:p>
          <a:p>
            <a:pPr lvl="0"/>
            <a:r>
              <a:rPr lang="en-US" dirty="0"/>
              <a:t>OR work with CMS to </a:t>
            </a:r>
            <a:r>
              <a:rPr lang="en-US" dirty="0">
                <a:hlinkClick r:id="rId2"/>
              </a:rPr>
              <a:t>create a page</a:t>
            </a:r>
            <a:r>
              <a:rPr lang="en-US" dirty="0"/>
              <a:t> that allows linked data coding. </a:t>
            </a:r>
          </a:p>
          <a:p>
            <a:pPr lvl="0"/>
            <a:r>
              <a:rPr lang="en-US" dirty="0" smtClean="0"/>
              <a:t>Post code again. </a:t>
            </a:r>
            <a:endParaRPr lang="en-US" dirty="0"/>
          </a:p>
          <a:p>
            <a:pPr marL="0" indent="0">
              <a:buNone/>
            </a:pPr>
            <a:endParaRPr lang="en-US" dirty="0"/>
          </a:p>
        </p:txBody>
      </p:sp>
    </p:spTree>
    <p:extLst>
      <p:ext uri="{BB962C8B-B14F-4D97-AF65-F5344CB8AC3E}">
        <p14:creationId xmlns:p14="http://schemas.microsoft.com/office/powerpoint/2010/main" val="91499968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106</TotalTime>
  <Words>612</Words>
  <Application>Microsoft Office PowerPoint</Application>
  <PresentationFormat>Widescreen</PresentationFormat>
  <Paragraphs>58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Courier</vt:lpstr>
      <vt:lpstr>Courier New</vt:lpstr>
      <vt:lpstr>Franklin Gothic Book</vt:lpstr>
      <vt:lpstr>Times New Roman</vt:lpstr>
      <vt:lpstr>Crop</vt:lpstr>
      <vt:lpstr>Telling The Library’s Story Through Linked Data</vt:lpstr>
      <vt:lpstr>Semantic Web</vt:lpstr>
      <vt:lpstr>Semantic Web &amp; Linked Data</vt:lpstr>
      <vt:lpstr>My Experience Adding Linked Data to Event Code on Website</vt:lpstr>
      <vt:lpstr>Schema.org Event Code</vt:lpstr>
      <vt:lpstr>Sample Tigard Library Event Code</vt:lpstr>
      <vt:lpstr>Test Code</vt:lpstr>
      <vt:lpstr>PowerPoint Presentation</vt:lpstr>
      <vt:lpstr>Posting Code</vt:lpstr>
      <vt:lpstr>Results?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Telling The Library’s Story Through Linked Data</dc:title>
  <dc:creator>Teresa Ferguson</dc:creator>
  <cp:lastModifiedBy>Teresa Ferguson</cp:lastModifiedBy>
  <cp:revision>11</cp:revision>
  <dcterms:created xsi:type="dcterms:W3CDTF">2016-02-15T22:50:07Z</dcterms:created>
  <dcterms:modified xsi:type="dcterms:W3CDTF">2016-04-18T22:23:29Z</dcterms:modified>
</cp:coreProperties>
</file>