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When Theodora Tenpenny spills a bottle of rubbing alcohol on her late grandfather’s painting, she discovers what seems to be an old Renaissance masterpiece underneath. That’s great news for Theo, who’s struggling to hang onto her family’s two-hundred-year-old townhouse and support her unstable mother on her grandfather’s legacy of $463. There’s just one problem: Theo’s grandfather was a security guard at the Metropolitan Museum of Art, and she worries the painting may be stolen. With the help of some unusual new friends, Theo's search for answers takes her all around Manhattan, and introduces her to a side of the city—and her grandfather—that she never knew. To solve the mystery, she'll have to abandon her hard-won self-reliance and build a community, one serendipitous friendship at a 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When Emily Vole inherits an abandoned shop, she discovers a magical world she never knew existed. And a fairy-hating witch, a mischievous set of golden keys, and a train full of brightly colored bunnies are just a few of the surprises that come with it.</a:t>
            </a:r>
          </a:p>
          <a:p>
            <a:pPr lvl="0">
              <a:spcBef>
                <a:spcPts val="0"/>
              </a:spcBef>
              <a:buNone/>
            </a:pPr>
            <a:r>
              <a:rPr lang="en"/>
              <a:t>With the help of a talking cat called Fidget and a grumpy fairy detective called Buster, it is up to Emily to save the fairies and get to the bottom of Operation Bunny.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 tangle of ingenious riddles, a malevolent necklace called a torc, and flocks of menacing birds: these are just some of the obstacles that stand between Gabriel and his father, Adam Finley, who has vanished from their Brooklyn brownstone. When Gabriel rescues an orphaned baby raven named Paladin, he discovers a family secret: Finleys can bond with ravens in extraordinary ways. Along with Paladin and three valiant friends, Gabriel sets out to bring his father home. They soon discover that Adam is being held captive by the evil demon Corax—half man, half raven, and Adam’s very own disgraced brother—in a foreboding netherworld of birds called Aviopolis. With help from his army of ghoulish minions, the valravens, Corax is plotting to take over the land above, and now only Gabriel stands in his way.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Introducing an extraordinary new voice---a magical debut that will make your skin tingle, your eyes glisten . . .and your heart sing. Midnight Gulch used to be a magical place, a town where people could sing up thunderstorms and dance up sunflowers. But that was long ago, before a curse drove the magic away. Twelve-year-old Felicity knows all about things like that; her nomadic mother is cursed with a wandering heart. But when she arrives in Midnight Gulch, Felicity thinks her luck's about to change. A "word collector," Felicity sees words everywhere---shining above strangers, tucked into church eves, and tangled up her dog's floppy ears---but Midnight Gulch is the first place she's ever seen the word "home." And then there's Jonah, a mysterious, spiky-haired do-gooder who shimmers with words Felicity's never seen before, words that make Felicity's heart beat a little faster. Felicity wants to stay in Midnight Gulch more than anything, but first, she'll need to figure out how to bring back the magic, breaking the spell that's been cast over the town . . . and her mother's broken heart.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a:solidFill>
                  <a:schemeClr val="dk1"/>
                </a:solidFill>
              </a:rPr>
              <a:t>Twelve-year-old Jocelyn dreams of becoming every bit as daring as her infamous father, Captain James Hook. Her grandfather, on the other hand, intends to see her starched and pressed into a fine society lady. When she's sent to Miss Eliza Crumb-Biddlecomb's Finishing School for Young Ladies, Jocelyn's hopes of following in her father's fearsome footsteps are lost in a heap of dance lessons, white gloves, and </a:t>
            </a:r>
            <a:r>
              <a:rPr i="1" lang="en">
                <a:solidFill>
                  <a:schemeClr val="dk1"/>
                </a:solidFill>
              </a:rPr>
              <a:t>way</a:t>
            </a:r>
            <a:r>
              <a:rPr lang="en">
                <a:solidFill>
                  <a:schemeClr val="dk1"/>
                </a:solidFill>
              </a:rPr>
              <a:t> too much pink.</a:t>
            </a:r>
          </a:p>
          <a:p>
            <a:pPr lvl="0">
              <a:spcBef>
                <a:spcPts val="0"/>
              </a:spcBef>
              <a:buClr>
                <a:schemeClr val="dk1"/>
              </a:buClr>
              <a:buSzPct val="100000"/>
              <a:buFont typeface="Arial"/>
              <a:buNone/>
            </a:pPr>
            <a:r>
              <a:rPr lang="en">
                <a:solidFill>
                  <a:schemeClr val="dk1"/>
                </a:solidFill>
              </a:rPr>
              <a:t>So when Jocelyn receives a letter from her father challenging her to avenge his untimely demise at the jaws of the Neverland crocodile, she doesn't hesitate-here at last is the adventure she has been waiting for. But Jocelyn finds that being a pirate is a bit more difficult than she'd bargained for. As if attempting to defeat the Neverland's most fearsome beast isn't enough to deal with, she's tasked with captaining a crew of woefully untrained pirates, outwitting cannibals wild for English cuisine, and rescuing her best friend from a certain pack of lost children, not to mention that pesky Peter Pan who keeps barging in uninvited.</a:t>
            </a:r>
          </a:p>
          <a:p>
            <a:pPr lvl="0">
              <a:spcBef>
                <a:spcPts val="0"/>
              </a:spcBef>
              <a:buNone/>
            </a:pPr>
            <a:r>
              <a:rPr lang="en">
                <a:solidFill>
                  <a:schemeClr val="dk1"/>
                </a:solidFill>
              </a:rPr>
              <a:t>The crocodile's clock is always ticking in Heidi Schulz's debut novel, a story told by an irascible narrator who is both dazzlingly witty and sharp as a sword. Will Jocelyn find the courage to beat the incessant monster before time runs out?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He and his twin brother Jordan are awesome on the court. But Josh has more than basketball in his blood, he's got mad beats, too, that tell his family's story in verse, in this fast and furious middle grade novel of family and brotherhood from Kwame Alexander.</a:t>
            </a:r>
          </a:p>
          <a:p>
            <a:pPr lvl="0">
              <a:spcBef>
                <a:spcPts val="0"/>
              </a:spcBef>
              <a:buClr>
                <a:schemeClr val="dk1"/>
              </a:buClr>
              <a:buSzPct val="100000"/>
              <a:buFont typeface="Arial"/>
              <a:buNone/>
            </a:pPr>
            <a:r>
              <a:t/>
            </a:r>
            <a:endParaRPr/>
          </a:p>
          <a:p>
            <a:pPr lvl="0">
              <a:spcBef>
                <a:spcPts val="0"/>
              </a:spcBef>
              <a:buNone/>
            </a:pPr>
            <a:r>
              <a:rPr lang="en"/>
              <a:t>   Josh and Jordan must come to grips with growing up on and off the court to realize breaking the rules comes at a terrible price, as their story's heart-stopping climax proves a game-changer for the entire family.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Raised in South Carolina and New York, Woodson always felt halfway home in each place. In vivid poems, she shares what it was like to grow up as an African American in the 1960s and 1970s, living with the remnants of Jim Crow and her growing awareness of the Civil Rights movement. Touching and powerful, each poem is both accessible and emotionally charged, each line a glimpse into a child’s soul as she searches for her place in the world. Woodson’s eloquent poetry also reflects the joy of finding her voice through writing stories, despite the fact that she struggled with reading as a child. Her love of stories inspired her and stayed with her, creating the first sparks of the gifted writer she was to become.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Elena Rudina lives in the impoverished Russian countryside, and there is no food. But then a train arrives in the village, a train carrying a cornucopia of food, untold wealth, and a noble family destined to visit the Tsar in Saint Petersburg—a family that includes Ekaterina, a girl of Elena’s age. When the two girls’ lives collide, an adventure is set in motion, an escapade that includes mistaken identity, a monk locked in a tower, a prince traveling incognito, and—in a starring role only Gregory Maguire could have conjured—Baba Yaga, witch of Russian folklore, in her ambulatory house perched on chicken legs.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i="1" lang="en">
                <a:solidFill>
                  <a:schemeClr val="dk1"/>
                </a:solidFill>
              </a:rPr>
              <a:t>The Boundless</a:t>
            </a:r>
            <a:r>
              <a:rPr lang="en">
                <a:solidFill>
                  <a:schemeClr val="dk1"/>
                </a:solidFill>
              </a:rPr>
              <a:t>, the greatest train ever built, is on its maiden voyage across the country, and first-class passenger Will Everett is about to embark on the adventure of his life!</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When Will ends up in possession of the key to a train car containing priceless treasures, he becomes the target of sinister figures from his past.</a:t>
            </a:r>
          </a:p>
          <a:p>
            <a:pPr lvl="0">
              <a:spcBef>
                <a:spcPts val="0"/>
              </a:spcBef>
              <a:buClr>
                <a:schemeClr val="dk1"/>
              </a:buClr>
              <a:buSzPct val="100000"/>
              <a:buFont typeface="Arial"/>
              <a:buNone/>
            </a:pPr>
            <a:r>
              <a:t/>
            </a:r>
            <a:endParaRPr>
              <a:solidFill>
                <a:schemeClr val="dk1"/>
              </a:solidFill>
            </a:endParaRPr>
          </a:p>
          <a:p>
            <a:pPr lvl="0">
              <a:spcBef>
                <a:spcPts val="0"/>
              </a:spcBef>
              <a:buNone/>
            </a:pPr>
            <a:r>
              <a:rPr lang="en">
                <a:solidFill>
                  <a:schemeClr val="dk1"/>
                </a:solidFill>
              </a:rPr>
              <a:t>In order to survive, Will must join a traveling circus, enlisting the aid of Mr. Dorian, the ringmaster and leader of the troupe, and Maren, a girl his age who is an expert escape artist. With villains fast on their heels, can Will and Maren reach Will’s father and save </a:t>
            </a:r>
            <a:r>
              <a:rPr i="1" lang="en">
                <a:solidFill>
                  <a:schemeClr val="dk1"/>
                </a:solidFill>
              </a:rPr>
              <a:t>The Boundless</a:t>
            </a:r>
            <a:r>
              <a:rPr lang="en">
                <a:solidFill>
                  <a:schemeClr val="dk1"/>
                </a:solidFill>
              </a:rPr>
              <a:t> before someone winds up dead?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Jackson Greene swears he's given up scheming. Then  school bully Keith Sinclair announces he's running for Student Council president, against Jackson's former friend Gaby de la Cruz. Gaby wants Jackson to stay out of it -- but he knows Keith has "connections" to the principal, which could win him the presidency no matter the vote count.</a:t>
            </a:r>
          </a:p>
          <a:p>
            <a:pPr lvl="0">
              <a:lnSpc>
                <a:spcPct val="115000"/>
              </a:lnSpc>
              <a:spcBef>
                <a:spcPts val="0"/>
              </a:spcBef>
              <a:buClr>
                <a:schemeClr val="dk1"/>
              </a:buClr>
              <a:buSzPct val="100000"/>
              <a:buFont typeface="Arial"/>
              <a:buNone/>
            </a:pPr>
            <a:r>
              <a:rPr lang="en"/>
              <a:t> </a:t>
            </a:r>
          </a:p>
          <a:p>
            <a:pPr lvl="0" rtl="0">
              <a:lnSpc>
                <a:spcPct val="115000"/>
              </a:lnSpc>
              <a:spcBef>
                <a:spcPts val="0"/>
              </a:spcBef>
              <a:buNone/>
            </a:pPr>
            <a:r>
              <a:rPr lang="en"/>
              <a:t>So Jackson assembles a crack team:  Hashemi Larijani, tech genius. Victor Cho, bankroll. Megan Feldman, science goddess. Charlie de la Cruz, reporter. Together they devise a plan that will take down Keith, win Gaby's respect, and make sure the election is done right. If they can pull it off, it will be remembered as the school's greatest con ever -- one worthy of the name THE GREAT GREENE HEIST.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It’s wintertime at Greenglass House. The creaky smuggler’s inn is always quiet during this season, and twelve-year-old Milo, the innkeepers’ adopted son, plans to spend his holidays relaxing. But on the first icy night of vacation, out of nowhere, the guest bell rings. Then rings again. And again. Soon Milo’s home is bursting with odd, secretive guests, each one bearing a strange story that is somehow connected to the rambling old house. As objects go missing and tempers flare, Milo and Meddy, the cook’s daughter, must decipher clues and untangle the web of deepening mysteries to discover the truth about Greenglass House—and themselves.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Also many Canadian awards: (author is not Canadian, lives in PA)</a:t>
            </a:r>
          </a:p>
          <a:p>
            <a:pPr indent="-228600" lvl="0" marL="457200">
              <a:spcBef>
                <a:spcPts val="0"/>
              </a:spcBef>
              <a:buClr>
                <a:schemeClr val="dk1"/>
              </a:buClr>
              <a:buSzPct val="100000"/>
              <a:buNone/>
            </a:pPr>
            <a:r>
              <a:rPr lang="en" sz="1300">
                <a:solidFill>
                  <a:srgbClr val="434343"/>
                </a:solidFill>
              </a:rPr>
              <a:t>Canadian Library Association Book  of the  Year for Children Award</a:t>
            </a:r>
          </a:p>
          <a:p>
            <a:pPr indent="-228600" lvl="0" marL="457200" rtl="0">
              <a:spcBef>
                <a:spcPts val="0"/>
              </a:spcBef>
              <a:buClr>
                <a:schemeClr val="dk1"/>
              </a:buClr>
              <a:buSzPct val="100000"/>
              <a:buNone/>
            </a:pPr>
            <a:r>
              <a:rPr lang="en" sz="1300">
                <a:solidFill>
                  <a:srgbClr val="434343"/>
                </a:solidFill>
              </a:rPr>
              <a:t>Forest of Reading Awards (Ontario Library Association): Silver Birch Fiction Award</a:t>
            </a:r>
          </a:p>
          <a:p>
            <a:pPr indent="-228600" lvl="0" marL="457200" rtl="0">
              <a:spcBef>
                <a:spcPts val="0"/>
              </a:spcBef>
              <a:buClr>
                <a:schemeClr val="dk1"/>
              </a:buClr>
              <a:buSzPct val="100000"/>
              <a:buNone/>
            </a:pPr>
            <a:r>
              <a:rPr lang="en" sz="1300">
                <a:solidFill>
                  <a:srgbClr val="434343"/>
                </a:solidFill>
              </a:rPr>
              <a:t>TD Canadian Children's Literature Award</a:t>
            </a:r>
          </a:p>
          <a:p>
            <a:pPr lvl="0">
              <a:spcBef>
                <a:spcPts val="0"/>
              </a:spcBef>
              <a:buNone/>
            </a:pPr>
            <a:r>
              <a:t/>
            </a:r>
            <a:endParaRPr/>
          </a:p>
          <a:p>
            <a:pPr lvl="0">
              <a:spcBef>
                <a:spcPts val="0"/>
              </a:spcBef>
              <a:buNone/>
            </a:pPr>
            <a:r>
              <a:rPr lang="en"/>
              <a:t>From Amazon: </a:t>
            </a:r>
            <a:r>
              <a:rPr lang="en">
                <a:solidFill>
                  <a:schemeClr val="dk1"/>
                </a:solidFill>
              </a:rPr>
              <a:t>This much-anticipated follow-up to Jonathan Auxier’s exceptional debut, </a:t>
            </a:r>
            <a:r>
              <a:rPr i="1" lang="en">
                <a:solidFill>
                  <a:schemeClr val="dk1"/>
                </a:solidFill>
              </a:rPr>
              <a:t>Peter Nimble and His Fantastic Eyes</a:t>
            </a:r>
            <a:r>
              <a:rPr lang="en">
                <a:solidFill>
                  <a:schemeClr val="dk1"/>
                </a:solidFill>
              </a:rPr>
              <a:t>, is a Victorian ghost story with shades of Washington Irving and Henry James. More than just a spooky tale, it’s also a moral fable about human greed and the power of storytelling.</a:t>
            </a:r>
          </a:p>
          <a:p>
            <a:pPr lvl="0">
              <a:spcBef>
                <a:spcPts val="0"/>
              </a:spcBef>
              <a:buNone/>
            </a:pPr>
            <a:r>
              <a:rPr i="1" lang="en">
                <a:solidFill>
                  <a:schemeClr val="dk1"/>
                </a:solidFill>
              </a:rPr>
              <a:t>The Night Gardener</a:t>
            </a:r>
            <a:r>
              <a:rPr lang="en">
                <a:solidFill>
                  <a:schemeClr val="dk1"/>
                </a:solidFill>
              </a:rPr>
              <a:t> follows two abandoned Irish siblings who travel to work as servants at a creepy, crumbling English manor house. But the house and its family are not quite what they seem. Soon the children are confronted by a mysterious spectre and an ancient curse that threatens their very lives. With Auxier’s exquisite command of language, </a:t>
            </a:r>
            <a:r>
              <a:rPr i="1" lang="en">
                <a:solidFill>
                  <a:schemeClr val="dk1"/>
                </a:solidFill>
              </a:rPr>
              <a:t>The Night Gardener</a:t>
            </a:r>
            <a:r>
              <a:rPr lang="en">
                <a:solidFill>
                  <a:schemeClr val="dk1"/>
                </a:solidFill>
              </a:rPr>
              <a:t> is a mesmerizing read and a classic in the making.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Very prolific author: Squish, Babymouse, </a:t>
            </a:r>
          </a:p>
          <a:p>
            <a:pPr lvl="0">
              <a:spcBef>
                <a:spcPts val="0"/>
              </a:spcBef>
              <a:buNone/>
            </a:pPr>
            <a:r>
              <a:t/>
            </a:r>
            <a:endParaRPr/>
          </a:p>
          <a:p>
            <a:pPr lvl="0">
              <a:spcBef>
                <a:spcPts val="0"/>
              </a:spcBef>
              <a:buNone/>
            </a:pPr>
            <a:r>
              <a:rPr lang="en"/>
              <a:t>From Amazon: </a:t>
            </a:r>
            <a:r>
              <a:rPr lang="en">
                <a:solidFill>
                  <a:schemeClr val="dk1"/>
                </a:solidFill>
              </a:rPr>
              <a:t>Galileo. Newton. Salk. Oppenheimer. Science can change the world . . . but can it go too far?</a:t>
            </a:r>
          </a:p>
          <a:p>
            <a:pPr lvl="0">
              <a:spcBef>
                <a:spcPts val="0"/>
              </a:spcBef>
              <a:buClr>
                <a:schemeClr val="dk1"/>
              </a:buClr>
              <a:buSzPct val="100000"/>
              <a:buFont typeface="Arial"/>
              <a:buNone/>
            </a:pPr>
            <a:r>
              <a:rPr lang="en">
                <a:solidFill>
                  <a:schemeClr val="dk1"/>
                </a:solidFill>
              </a:rPr>
              <a:t> </a:t>
            </a:r>
          </a:p>
          <a:p>
            <a:pPr lvl="0">
              <a:spcBef>
                <a:spcPts val="0"/>
              </a:spcBef>
              <a:buClr>
                <a:schemeClr val="dk1"/>
              </a:buClr>
              <a:buSzPct val="100000"/>
              <a:buFont typeface="Arial"/>
              <a:buNone/>
            </a:pPr>
            <a:r>
              <a:rPr lang="en">
                <a:solidFill>
                  <a:schemeClr val="dk1"/>
                </a:solidFill>
              </a:rPr>
              <a:t>Eleven-year-old Ellie has never liked change. She misses fifth grade. She misses her old best friend. She even misses her dearly departed goldfish. Then one day a strange boy shows up. He’s bossy. He’s cranky. And weirdly enough . . . he looks a lot like Ellie’s grandfather, a scientist who’s always been slightly obsessed with immortality. Could this gawky teenager really be Grandpa Melvin? Has he finally found the secret to eternal youth?</a:t>
            </a:r>
          </a:p>
          <a:p>
            <a:pPr lvl="0">
              <a:spcBef>
                <a:spcPts val="0"/>
              </a:spcBef>
              <a:buClr>
                <a:schemeClr val="dk1"/>
              </a:buClr>
              <a:buSzPct val="100000"/>
              <a:buFont typeface="Arial"/>
              <a:buNone/>
            </a:pPr>
            <a:r>
              <a:rPr lang="en">
                <a:solidFill>
                  <a:schemeClr val="dk1"/>
                </a:solidFill>
              </a:rPr>
              <a:t> </a:t>
            </a:r>
          </a:p>
          <a:p>
            <a:pPr lvl="0">
              <a:spcBef>
                <a:spcPts val="0"/>
              </a:spcBef>
              <a:buNone/>
            </a:pPr>
            <a:r>
              <a:rPr lang="en">
                <a:solidFill>
                  <a:schemeClr val="dk1"/>
                </a:solidFill>
              </a:rPr>
              <a:t>With a lighthearted touch and plenty of humor, Jennifer Holm celebrates the wonder of science and explores fascinating questions about life and death, family and friendship, immortality . . . and possibility.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sz="1050">
                <a:solidFill>
                  <a:srgbClr val="333333"/>
                </a:solidFill>
                <a:highlight>
                  <a:srgbClr val="FFFFFF"/>
                </a:highlight>
              </a:rPr>
              <a:t>Journey through the woods in this sinister, compellingly spooky collection that features four brand-new stories and one phenomenally popular tale in print for the first time. These are fairy tales gone seriously wrong, where you can travel to “Our Neighbor’s House”—though coming back might be a problem. Or find yourself a young bride in a house that holds a terrible secret in “A Lady’s Hands Are Cold.” You might try to figure out what is haunting “My Friend Janna,” or discover that your brother’s fiancée may not be what she seems in “The Nesting Place.” And of course you must revisit the horror of “His Face All Red,” the breakout webcomic hit that has been gorgeously translated to the printed page.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sz="1050">
                <a:solidFill>
                  <a:srgbClr val="333333"/>
                </a:solidFill>
                <a:highlight>
                  <a:srgbClr val="FFFFFF"/>
                </a:highlight>
              </a:rPr>
              <a:t>Quincy and Biddy are both graduates of their high school’s special ed program, but they couldn’t be more different: suspicious Quincy faces the world with her fists up, while gentle Biddy is frightened to step outside her front door. When they’re thrown together as roommates in their first "real world" apartment, it initially seems to be an uneasy fit. But as Biddy’s past resurfaces and Quincy faces a harrowing experience that no one should have to go through alone, the two of them realize that they might have more in common than they thought — and more important, that they might be able to help each other move forward.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sz="1050">
                <a:solidFill>
                  <a:srgbClr val="333333"/>
                </a:solidFill>
                <a:highlight>
                  <a:srgbClr val="FFFFFF"/>
                </a:highlight>
              </a:rPr>
              <a:t>There have always been dragons. As far back as history is told, men and women have fought them, loyally defending their villages. Dragon slaying was a proud tradition. But dragons and humans have one thing in common: an insatiable appetite for fossil fuels. From the moment Henry Ford hired his first dragon slayer, no small town was safe. Dragon slayers flocked to cities, leaving more remote areas unprotected. Such was Trondheim's fate until Owen Thorskard arrived. At sixteen, with dragons advancing and his grades plummeting, Owen faced impossible odds armed only with a sword, his legacy, and the classmate who agreed to be his bard.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sz="1050">
                <a:solidFill>
                  <a:srgbClr val="333333"/>
                </a:solidFill>
                <a:highlight>
                  <a:srgbClr val="FFFFFF"/>
                </a:highlight>
              </a:rPr>
              <a:t>A beautiful and distinguished family. A private island. A brilliant, damaged girl; a passionate, political boy. A group of four friends—the Liars—whose friendship turns destructive. A revolution. An accident. A secret. Lies upon lies. True love. The truth.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From Amazon: </a:t>
            </a:r>
            <a:r>
              <a:rPr lang="en" sz="1050">
                <a:solidFill>
                  <a:srgbClr val="333333"/>
                </a:solidFill>
                <a:highlight>
                  <a:srgbClr val="FFFFFF"/>
                </a:highlight>
              </a:rPr>
              <a:t>When sixteen-year-old Tariq Johnson dies from two gunshot wounds, his community is thrown into an uproar. Tariq was black. The shooter, Jack Franklin, is white. In the aftermath of Tariq's death, everyone has something to say, but no two accounts of the events line up. Day by day, new twists further obscure the truth. Tariq's friends, family, and community struggle to make sense of the tragedy, and to cope with the hole left behind when a life is cut short. In their own words, they grapple for a way to say with certainty: This is how it went down.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Copyright date 2 years prior in order to make sure affordable paperbacks available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sz="1050">
                <a:solidFill>
                  <a:srgbClr val="333333"/>
                </a:solidFill>
                <a:highlight>
                  <a:srgbClr val="FFFFFF"/>
                </a:highlight>
              </a:rPr>
              <a:t>At first, Jude and her twin brother are Noah are inseparable. Noah draws constantly and is falling in love with the charismatic boy next door, while daredevil Jude wears red-red lipstick, cliff-dives, and does all the talking for both of them. Years later, they are barely speaking. Something has happened to change the twins in different yet equally devastating ways . . . but then Jude meets an intriguing, irresistible boy and a mysterious new mentor. The early years are Noah’s to tell; the later years are Jude’s. But they each have only half the story, and if they can only find their way back to one another, they’ll have a chance to remake their world.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sz="1050">
                <a:solidFill>
                  <a:srgbClr val="333333"/>
                </a:solidFill>
                <a:highlight>
                  <a:srgbClr val="FFFFFF"/>
                </a:highlight>
              </a:rPr>
              <a:t>Gabi Hernandez chronicles her last year in high school in her diary: college applications, Cindy's pregnancy, Sebastian's coming out, the cute boys, her father's meth habit, and the food she craves. And best of all, the poetry that helps forge her identity.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a:t>
            </a:r>
            <a:r>
              <a:rPr lang="en" sz="1050">
                <a:solidFill>
                  <a:srgbClr val="333333"/>
                </a:solidFill>
                <a:highlight>
                  <a:srgbClr val="FFFFFF"/>
                </a:highlight>
              </a:rPr>
              <a:t>Newly arrived in New Fiddleham, New England, 1892, and in need of a job, Abigail Rook meets R. F. Jackaby, an investigator of the unexplained with a keen eye for the extraordinary--including the ability to see supernatural beings. Abigail has a gift for noticing ordinary but important details, which makes her perfect for the position of Jackaby’s assistant. On her first day, Abigail finds herself in the midst of a thrilling case: A serial killer is on the loose. The police are convinced it’s an ordinary villain, but Jackaby is certain the foul deeds are the work of the kind of creature whose very existence the local authorities--with the exception of a handsome young detective named Charlie Cane--seem adamant to deny.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From Amazon: Going to school and making new friends can be tough. But going to school and making new friends while wearing a bulky hearing aid strapped to your chest? That requires superpowers! In this funny, poignant graphic novel memoir, author/illustrator Cece Bell chronicles her hearing loss at a young age and her subsequent experiences with the Phonic Ear, a very powerful—and very awkward—hearing aid. The Phonic Ear gives Cece the ability to hear—sometimes things she shouldn’t—but also isolates her from her classmates. She really just wants to fit in and find a true friend, someone who appreciates her as she is. After some trouble, she is finally able to harness the power of the Phonic Ear and become “El Deafo, Listener for All.” And more importantly, declare a place for herself in the world and find the friend she’s longed for.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nobodybutcurtis.com/" TargetMode="External"/><Relationship Id="rId4" Type="http://schemas.openxmlformats.org/officeDocument/2006/relationships/hyperlink" Target="http://www.readingrockets.org/books/interviews/curtis" TargetMode="External"/><Relationship Id="rId5"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lauramarxfitzgerald.com/#!books/cnec" TargetMode="External"/><Relationship Id="rId4" Type="http://schemas.openxmlformats.org/officeDocument/2006/relationships/image" Target="../media/image0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bythegraceoftodd.com/index.html" TargetMode="External"/><Relationship Id="rId4" Type="http://schemas.openxmlformats.org/officeDocument/2006/relationships/image" Target="../media/image0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sallygardner.net/" TargetMode="External"/><Relationship Id="rId4"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georgehagen.com/" TargetMode="External"/><Relationship Id="rId4" Type="http://schemas.openxmlformats.org/officeDocument/2006/relationships/hyperlink" Target="http://www.randomhousekids.com/brand/gabriel-finley/" TargetMode="External"/><Relationship Id="rId5" Type="http://schemas.openxmlformats.org/officeDocument/2006/relationships/image" Target="../media/image0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natalielloyd.com/a-snicker-of-magic/" TargetMode="External"/><Relationship Id="rId4" Type="http://schemas.openxmlformats.org/officeDocument/2006/relationships/image" Target="../media/image0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heidischulzbooks.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kwamealexander.com/index.php?page=about&amp;family=books" TargetMode="External"/><Relationship Id="rId4" Type="http://schemas.openxmlformats.org/officeDocument/2006/relationships/hyperlink" Target="https://www.youtube.com/watch?v=wnh3JNCMLq8" TargetMode="External"/><Relationship Id="rId5"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jacquelinewoodson.com/" TargetMode="External"/><Relationship Id="rId4" Type="http://schemas.openxmlformats.org/officeDocument/2006/relationships/hyperlink" Target="http://www.npr.org/sections/codeswitch/2014/12/10/369736205/jacqueline-woodson-on-growing-up-coming-out-and-saying-hi-to-strangers" TargetMode="External"/><Relationship Id="rId5"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gregorymaguire.com/" TargetMode="External"/><Relationship Id="rId4" Type="http://schemas.openxmlformats.org/officeDocument/2006/relationships/hyperlink" Target="http://www.nytimes.com/2014/08/24/books/review/egg-spoon-by-gregory-maguire.html?_r=0" TargetMode="External"/><Relationship Id="rId5" Type="http://schemas.openxmlformats.org/officeDocument/2006/relationships/image" Target="../media/image0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kennethoppel.ca/" TargetMode="Externa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varianjohnson.com/" TargetMode="External"/><Relationship Id="rId4" Type="http://schemas.openxmlformats.org/officeDocument/2006/relationships/hyperlink" Target="http://blogs.slj.com/afuse8production/2014/05/01/review-of-the-day-the-great-greene-heist-by-varian-johnson/#_" TargetMode="External"/><Relationship Id="rId5"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clockworkfoundry.com/2015/06/in-which-i-update-this-site-with-all-the-greenglass-news/" TargetMode="Externa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thescop.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jenniferholm.com/" TargetMode="Externa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emcarroll.com/" TargetMode="Externa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www.gailgiles.com" TargetMode="External"/><Relationship Id="rId4" Type="http://schemas.openxmlformats.org/officeDocument/2006/relationships/hyperlink" Target="http://www.slj.com/2014/12/interviews/inside-special-education-gail-giles-and-girls-like-us/#_" TargetMode="External"/><Relationship Id="rId5"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ekjohnston.ca/" TargetMode="External"/><Relationship Id="rId4" Type="http://schemas.openxmlformats.org/officeDocument/2006/relationships/hyperlink" Target="https://www.lernerbooks.com/digitalassets/Assets/Title%20Assets/13011/9781467710664/Discussion%20Guide.pdf" TargetMode="External"/><Relationship Id="rId5"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emilylockhart.com/" TargetMode="External"/><Relationship Id="rId4" Type="http://schemas.openxmlformats.org/officeDocument/2006/relationships/hyperlink" Target="http://wewereliarsbook.tumblr.com/" TargetMode="External"/><Relationship Id="rId5" Type="http://schemas.openxmlformats.org/officeDocument/2006/relationships/hyperlink" Target="https://www.kirkusreviews.com/book-reviews/e-lockhart/we-were-liars/" TargetMode="External"/><Relationship Id="rId6"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keklamagoon.com/" TargetMode="External"/><Relationship Id="rId4" Type="http://schemas.openxmlformats.org/officeDocument/2006/relationships/hyperlink" Target="http://keklamagoon.com/wp-content/uploads/2011/12/how_it_went_down_reading_guide.pdf" TargetMode="External"/><Relationship Id="rId5"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jandynelson.com/" TargetMode="External"/><Relationship Id="rId4" Type="http://schemas.openxmlformats.org/officeDocument/2006/relationships/hyperlink" Target="http://www.penguin.com/yabookclub/books/ill-give-you-the-sun/" TargetMode="External"/><Relationship Id="rId5" Type="http://schemas.openxmlformats.org/officeDocument/2006/relationships/hyperlink" Target="http://www.yalsa.ala.org/thehub/2015/09/08/12-books-for-fans-of-ill-give-you-the-sun-by-jandy-nelson/" TargetMode="External"/><Relationship Id="rId6"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laisabelquintero.com/" TargetMode="External"/><Relationship Id="rId4" Type="http://schemas.openxmlformats.org/officeDocument/2006/relationships/hyperlink" Target="http://zpvisual.com/" TargetMode="External"/><Relationship Id="rId5" Type="http://schemas.openxmlformats.org/officeDocument/2006/relationships/hyperlink" Target="http://www.cincopuntos.com/files/gabi_a-girl-in-pieces_teachers_guide.pdf" TargetMode="External"/><Relationship Id="rId6"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rwillritter.wordpress.com/" TargetMode="External"/><Relationship Id="rId4" Type="http://schemas.openxmlformats.org/officeDocument/2006/relationships/hyperlink" Target="https://twitter.com/Willothewords" TargetMode="External"/><Relationship Id="rId5"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oregonreaderschoiceaward.wordpress.com/" TargetMode="External"/><Relationship Id="rId4" Type="http://schemas.openxmlformats.org/officeDocument/2006/relationships/hyperlink" Target="mailto:orca@olawe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youtube.com/v/itAOGRiYRLI" TargetMode="Externa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cecebell.wordpress.com/" TargetMode="External"/><Relationship Id="rId4" Type="http://schemas.openxmlformats.org/officeDocument/2006/relationships/hyperlink" Target="https://www.youtube.com/watch?v=Cnj5STG0SZo" TargetMode="External"/><Relationship Id="rId5"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subTitle"/>
          </p:nvPr>
        </p:nvSpPr>
        <p:spPr>
          <a:xfrm>
            <a:off x="1609650" y="2552725"/>
            <a:ext cx="5924700" cy="2039400"/>
          </a:xfrm>
          <a:prstGeom prst="rect">
            <a:avLst/>
          </a:prstGeom>
        </p:spPr>
        <p:txBody>
          <a:bodyPr anchorCtr="0" anchor="t" bIns="91425" lIns="91425" rIns="91425" tIns="91425">
            <a:noAutofit/>
          </a:bodyPr>
          <a:lstStyle/>
          <a:p>
            <a:pPr lvl="0" rtl="0">
              <a:spcBef>
                <a:spcPts val="0"/>
              </a:spcBef>
              <a:buNone/>
            </a:pPr>
            <a:r>
              <a:rPr lang="en">
                <a:solidFill>
                  <a:srgbClr val="000000"/>
                </a:solidFill>
              </a:rPr>
              <a:t>2016 Winners </a:t>
            </a:r>
          </a:p>
          <a:p>
            <a:pPr lvl="0">
              <a:spcBef>
                <a:spcPts val="0"/>
              </a:spcBef>
              <a:buNone/>
            </a:pPr>
            <a:r>
              <a:rPr lang="en">
                <a:solidFill>
                  <a:srgbClr val="000000"/>
                </a:solidFill>
              </a:rPr>
              <a:t>2017 Nominations</a:t>
            </a:r>
          </a:p>
          <a:p>
            <a:pPr lvl="0">
              <a:spcBef>
                <a:spcPts val="0"/>
              </a:spcBef>
              <a:buNone/>
            </a:pPr>
            <a:r>
              <a:t/>
            </a:r>
            <a:endParaRPr sz="1800">
              <a:solidFill>
                <a:srgbClr val="000000"/>
              </a:solidFill>
            </a:endParaRPr>
          </a:p>
          <a:p>
            <a:pPr lvl="0" rtl="0">
              <a:spcBef>
                <a:spcPts val="0"/>
              </a:spcBef>
              <a:buNone/>
            </a:pPr>
            <a:r>
              <a:rPr lang="en" sz="1800">
                <a:solidFill>
                  <a:srgbClr val="000000"/>
                </a:solidFill>
              </a:rPr>
              <a:t>Presenters: Melanie Hetrick, Tillamook County Library &amp; MacKenzie Ross, Silver Falls Library</a:t>
            </a:r>
          </a:p>
          <a:p>
            <a:pPr lvl="0">
              <a:spcBef>
                <a:spcPts val="0"/>
              </a:spcBef>
              <a:buNone/>
            </a:pPr>
            <a:r>
              <a:t/>
            </a:r>
            <a:endParaRPr/>
          </a:p>
        </p:txBody>
      </p:sp>
      <p:pic>
        <p:nvPicPr>
          <p:cNvPr id="55" name="Shape 55"/>
          <p:cNvPicPr preferRelativeResize="0"/>
          <p:nvPr/>
        </p:nvPicPr>
        <p:blipFill>
          <a:blip r:embed="rId3">
            <a:alphaModFix/>
          </a:blip>
          <a:stretch>
            <a:fillRect/>
          </a:stretch>
        </p:blipFill>
        <p:spPr>
          <a:xfrm>
            <a:off x="3046500" y="820325"/>
            <a:ext cx="2743200" cy="16383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Upper Elementary Nominees</a:t>
            </a:r>
          </a:p>
        </p:txBody>
      </p:sp>
      <p:sp>
        <p:nvSpPr>
          <p:cNvPr id="113" name="Shape 113"/>
          <p:cNvSpPr txBox="1"/>
          <p:nvPr>
            <p:ph idx="1" type="body"/>
          </p:nvPr>
        </p:nvSpPr>
        <p:spPr>
          <a:xfrm>
            <a:off x="311700" y="1152475"/>
            <a:ext cx="6052799" cy="37827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The Madman of Piney Woods</a:t>
            </a:r>
          </a:p>
          <a:p>
            <a:pPr lvl="0">
              <a:lnSpc>
                <a:spcPct val="100000"/>
              </a:lnSpc>
              <a:spcBef>
                <a:spcPts val="0"/>
              </a:spcBef>
              <a:buClr>
                <a:schemeClr val="dk1"/>
              </a:buClr>
              <a:buSzPct val="78571"/>
              <a:buFont typeface="Arial"/>
              <a:buNone/>
            </a:pPr>
            <a:r>
              <a:rPr lang="en">
                <a:solidFill>
                  <a:srgbClr val="000000"/>
                </a:solidFill>
              </a:rPr>
              <a:t>By Christopher Paul Curtis</a:t>
            </a: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http://www.nobodybutcurtis.com/</a:t>
            </a:r>
          </a:p>
          <a:p>
            <a:pPr lvl="0" rtl="0">
              <a:lnSpc>
                <a:spcPct val="100000"/>
              </a:lnSpc>
              <a:spcBef>
                <a:spcPts val="0"/>
              </a:spcBef>
              <a:buNone/>
            </a:pPr>
            <a:r>
              <a:rPr lang="en" sz="1400">
                <a:solidFill>
                  <a:srgbClr val="000000"/>
                </a:solidFill>
              </a:rPr>
              <a:t>Video Interview: </a:t>
            </a:r>
            <a:r>
              <a:rPr lang="en" sz="1400" u="sng">
                <a:solidFill>
                  <a:srgbClr val="000000"/>
                </a:solidFill>
                <a:hlinkClick r:id="rId4"/>
              </a:rPr>
              <a:t>http://www.readingrockets.org/books/interviews/curtis</a:t>
            </a:r>
          </a:p>
          <a:p>
            <a:pPr lvl="0" rtl="0">
              <a:lnSpc>
                <a:spcPct val="100000"/>
              </a:lnSpc>
              <a:spcBef>
                <a:spcPts val="0"/>
              </a:spcBef>
              <a:buClr>
                <a:schemeClr val="dk1"/>
              </a:buClr>
              <a:buSzPct val="78571"/>
              <a:buFont typeface="Arial"/>
              <a:buNone/>
            </a:pPr>
            <a:r>
              <a:rPr lang="en" sz="1400">
                <a:solidFill>
                  <a:srgbClr val="000000"/>
                </a:solidFill>
              </a:rPr>
              <a:t>Enthusiastic readers will be delighted to jump 40 years into the future to learn about what happened to Elijah from Christopher Paul Curtis’ Newbery Honor Book &amp; Coretta Scott King Award winner </a:t>
            </a:r>
            <a:r>
              <a:rPr i="1" lang="en" sz="1400">
                <a:solidFill>
                  <a:srgbClr val="000000"/>
                </a:solidFill>
              </a:rPr>
              <a:t>Elijah of Buxton.</a:t>
            </a:r>
          </a:p>
          <a:p>
            <a:pPr lvl="0">
              <a:lnSpc>
                <a:spcPct val="100000"/>
              </a:lnSpc>
              <a:spcBef>
                <a:spcPts val="0"/>
              </a:spcBef>
              <a:buClr>
                <a:schemeClr val="dk1"/>
              </a:buClr>
              <a:buSzPct val="78571"/>
              <a:buFont typeface="Arial"/>
              <a:buNone/>
            </a:pPr>
            <a:r>
              <a:rPr lang="en" sz="1400">
                <a:solidFill>
                  <a:srgbClr val="000000"/>
                </a:solidFill>
              </a:rPr>
              <a:t>Read-alikes: </a:t>
            </a:r>
            <a:r>
              <a:rPr i="1" lang="en" sz="1400">
                <a:solidFill>
                  <a:srgbClr val="000000"/>
                </a:solidFill>
              </a:rPr>
              <a:t>Bone by Bone</a:t>
            </a:r>
            <a:r>
              <a:rPr lang="en" sz="1400">
                <a:solidFill>
                  <a:srgbClr val="000000"/>
                </a:solidFill>
              </a:rPr>
              <a:t> (Johnston), </a:t>
            </a:r>
            <a:r>
              <a:rPr i="1" lang="en" sz="1400">
                <a:solidFill>
                  <a:srgbClr val="000000"/>
                </a:solidFill>
              </a:rPr>
              <a:t>Stella by Starlight</a:t>
            </a:r>
            <a:r>
              <a:rPr lang="en" sz="1400">
                <a:solidFill>
                  <a:srgbClr val="000000"/>
                </a:solidFill>
              </a:rPr>
              <a:t> (Draper)</a:t>
            </a:r>
          </a:p>
        </p:txBody>
      </p:sp>
      <p:pic>
        <p:nvPicPr>
          <p:cNvPr id="114" name="Shape 114"/>
          <p:cNvPicPr preferRelativeResize="0"/>
          <p:nvPr/>
        </p:nvPicPr>
        <p:blipFill>
          <a:blip r:embed="rId5">
            <a:alphaModFix/>
          </a:blip>
          <a:stretch>
            <a:fillRect/>
          </a:stretch>
        </p:blipFill>
        <p:spPr>
          <a:xfrm>
            <a:off x="6364425" y="1109125"/>
            <a:ext cx="2419350" cy="36694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Upper Elementary Nominees</a:t>
            </a:r>
          </a:p>
        </p:txBody>
      </p:sp>
      <p:sp>
        <p:nvSpPr>
          <p:cNvPr id="120" name="Shape 120"/>
          <p:cNvSpPr txBox="1"/>
          <p:nvPr>
            <p:ph idx="1" type="body"/>
          </p:nvPr>
        </p:nvSpPr>
        <p:spPr>
          <a:xfrm>
            <a:off x="311700" y="1152475"/>
            <a:ext cx="5348100" cy="3416400"/>
          </a:xfrm>
          <a:prstGeom prst="rect">
            <a:avLst/>
          </a:prstGeom>
        </p:spPr>
        <p:txBody>
          <a:bodyPr anchorCtr="0" anchor="t" bIns="91425" lIns="91425" rIns="91425" tIns="91425">
            <a:noAutofit/>
          </a:bodyPr>
          <a:lstStyle/>
          <a:p>
            <a:pPr lvl="0" rtl="0">
              <a:lnSpc>
                <a:spcPct val="100000"/>
              </a:lnSpc>
              <a:spcBef>
                <a:spcPts val="0"/>
              </a:spcBef>
              <a:buClr>
                <a:schemeClr val="dk1"/>
              </a:buClr>
              <a:buSzPct val="36666"/>
              <a:buFont typeface="Arial"/>
              <a:buNone/>
            </a:pPr>
            <a:r>
              <a:rPr lang="en" sz="3000">
                <a:solidFill>
                  <a:srgbClr val="000000"/>
                </a:solidFill>
              </a:rPr>
              <a:t>Under the Egg</a:t>
            </a:r>
          </a:p>
          <a:p>
            <a:pPr lvl="0" rtl="0">
              <a:lnSpc>
                <a:spcPct val="100000"/>
              </a:lnSpc>
              <a:spcBef>
                <a:spcPts val="0"/>
              </a:spcBef>
              <a:buClr>
                <a:schemeClr val="dk1"/>
              </a:buClr>
              <a:buSzPct val="61111"/>
              <a:buFont typeface="Arial"/>
              <a:buNone/>
            </a:pPr>
            <a:r>
              <a:rPr lang="en">
                <a:solidFill>
                  <a:srgbClr val="000000"/>
                </a:solidFill>
              </a:rPr>
              <a:t>By Laura Marx Fitzgerald</a:t>
            </a:r>
          </a:p>
          <a:p>
            <a:pPr lvl="0" rtl="0">
              <a:lnSpc>
                <a:spcPct val="100000"/>
              </a:lnSpc>
              <a:spcBef>
                <a:spcPts val="0"/>
              </a:spcBef>
              <a:buClr>
                <a:schemeClr val="dk1"/>
              </a:buClr>
              <a:buSzPct val="78571"/>
              <a:buFont typeface="Arial"/>
              <a:buNone/>
            </a:pPr>
            <a:r>
              <a:rPr lang="en" sz="1400">
                <a:solidFill>
                  <a:srgbClr val="000000"/>
                </a:solidFill>
              </a:rPr>
              <a:t>A fast-paced mystery . . . If Dan Brown of The Da Vinci Code wrote middle-grade novels, this would be the one. — </a:t>
            </a:r>
            <a:r>
              <a:rPr i="1" lang="en" sz="1400">
                <a:solidFill>
                  <a:srgbClr val="000000"/>
                </a:solidFill>
              </a:rPr>
              <a:t>Kirkus Reviews</a:t>
            </a: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http://www.lauramarxfitzgerald.com/#!books/cnec</a:t>
            </a:r>
          </a:p>
          <a:p>
            <a:pPr lvl="0">
              <a:lnSpc>
                <a:spcPct val="100000"/>
              </a:lnSpc>
              <a:spcBef>
                <a:spcPts val="0"/>
              </a:spcBef>
              <a:buClr>
                <a:schemeClr val="dk1"/>
              </a:buClr>
              <a:buSzPct val="78571"/>
              <a:buFont typeface="Arial"/>
              <a:buNone/>
            </a:pPr>
            <a:r>
              <a:rPr lang="en" sz="1400">
                <a:solidFill>
                  <a:srgbClr val="000000"/>
                </a:solidFill>
              </a:rPr>
              <a:t>Read-alikes: </a:t>
            </a:r>
            <a:r>
              <a:rPr i="1" lang="en" sz="1400">
                <a:solidFill>
                  <a:srgbClr val="000000"/>
                </a:solidFill>
              </a:rPr>
              <a:t>When You Reach Me</a:t>
            </a:r>
            <a:r>
              <a:rPr lang="en" sz="1400">
                <a:solidFill>
                  <a:srgbClr val="000000"/>
                </a:solidFill>
              </a:rPr>
              <a:t> (Stead), </a:t>
            </a:r>
            <a:r>
              <a:rPr i="1" lang="en" sz="1400">
                <a:solidFill>
                  <a:srgbClr val="000000"/>
                </a:solidFill>
              </a:rPr>
              <a:t>From the Mixed-Up Files of Mrs. Basil E. Frankweiler</a:t>
            </a:r>
            <a:r>
              <a:rPr lang="en" sz="1400">
                <a:solidFill>
                  <a:srgbClr val="000000"/>
                </a:solidFill>
              </a:rPr>
              <a:t> (Konigsburg)</a:t>
            </a:r>
          </a:p>
        </p:txBody>
      </p:sp>
      <p:pic>
        <p:nvPicPr>
          <p:cNvPr id="121" name="Shape 121"/>
          <p:cNvPicPr preferRelativeResize="0"/>
          <p:nvPr/>
        </p:nvPicPr>
        <p:blipFill>
          <a:blip r:embed="rId4">
            <a:alphaModFix/>
          </a:blip>
          <a:stretch>
            <a:fillRect/>
          </a:stretch>
        </p:blipFill>
        <p:spPr>
          <a:xfrm>
            <a:off x="6349550" y="983577"/>
            <a:ext cx="2482750" cy="37542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Upper Elementary Nominees</a:t>
            </a:r>
          </a:p>
        </p:txBody>
      </p:sp>
      <p:sp>
        <p:nvSpPr>
          <p:cNvPr id="127" name="Shape 127"/>
          <p:cNvSpPr txBox="1"/>
          <p:nvPr>
            <p:ph idx="1" type="body"/>
          </p:nvPr>
        </p:nvSpPr>
        <p:spPr>
          <a:xfrm>
            <a:off x="311699" y="1152475"/>
            <a:ext cx="6036300" cy="34164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By the Grace of Todd</a:t>
            </a:r>
          </a:p>
          <a:p>
            <a:pPr lvl="0">
              <a:lnSpc>
                <a:spcPct val="100000"/>
              </a:lnSpc>
              <a:spcBef>
                <a:spcPts val="0"/>
              </a:spcBef>
              <a:buClr>
                <a:schemeClr val="dk1"/>
              </a:buClr>
              <a:buSzPct val="78571"/>
              <a:buFont typeface="Arial"/>
              <a:buNone/>
            </a:pPr>
            <a:r>
              <a:rPr lang="en">
                <a:solidFill>
                  <a:srgbClr val="000000"/>
                </a:solidFill>
              </a:rPr>
              <a:t>By Louise Galveston</a:t>
            </a: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http://www.bythegraceoftodd.com/index.html</a:t>
            </a:r>
          </a:p>
          <a:p>
            <a:pPr lvl="0" rtl="0">
              <a:lnSpc>
                <a:spcPct val="100000"/>
              </a:lnSpc>
              <a:spcBef>
                <a:spcPts val="0"/>
              </a:spcBef>
              <a:buNone/>
            </a:pPr>
            <a:r>
              <a:rPr lang="en" sz="1400">
                <a:solidFill>
                  <a:srgbClr val="000000"/>
                </a:solidFill>
              </a:rPr>
              <a:t>Visit the author’s site to get the inside scoop into Todd’s world and how one dirty sock created a whole new world of tiny people.</a:t>
            </a:r>
          </a:p>
          <a:p>
            <a:pPr lvl="0" rtl="0">
              <a:lnSpc>
                <a:spcPct val="100000"/>
              </a:lnSpc>
              <a:spcBef>
                <a:spcPts val="0"/>
              </a:spcBef>
              <a:buClr>
                <a:schemeClr val="dk1"/>
              </a:buClr>
              <a:buSzPct val="78571"/>
              <a:buFont typeface="Arial"/>
              <a:buNone/>
            </a:pPr>
            <a:r>
              <a:rPr lang="en" sz="1400">
                <a:solidFill>
                  <a:srgbClr val="000000"/>
                </a:solidFill>
              </a:rPr>
              <a:t>Want to read more about the </a:t>
            </a:r>
            <a:r>
              <a:rPr i="1" lang="en" sz="1400">
                <a:solidFill>
                  <a:srgbClr val="000000"/>
                </a:solidFill>
              </a:rPr>
              <a:t>Toddlians</a:t>
            </a:r>
            <a:r>
              <a:rPr lang="en" sz="1400">
                <a:solidFill>
                  <a:srgbClr val="000000"/>
                </a:solidFill>
              </a:rPr>
              <a:t> and what they do when they think Todd has forgotten about them? Read </a:t>
            </a:r>
            <a:r>
              <a:rPr i="1" lang="en" sz="1400">
                <a:solidFill>
                  <a:srgbClr val="000000"/>
                </a:solidFill>
              </a:rPr>
              <a:t>In Todd We Trust.</a:t>
            </a:r>
          </a:p>
          <a:p>
            <a:pPr lvl="0">
              <a:lnSpc>
                <a:spcPct val="100000"/>
              </a:lnSpc>
              <a:spcBef>
                <a:spcPts val="0"/>
              </a:spcBef>
              <a:buClr>
                <a:schemeClr val="dk1"/>
              </a:buClr>
              <a:buSzPct val="78571"/>
              <a:buFont typeface="Arial"/>
              <a:buNone/>
            </a:pPr>
            <a:r>
              <a:rPr lang="en" sz="1400">
                <a:solidFill>
                  <a:srgbClr val="000000"/>
                </a:solidFill>
              </a:rPr>
              <a:t>Read-alike authors: Dan Gutman, Gordon Korman, Andrew Clements</a:t>
            </a:r>
          </a:p>
        </p:txBody>
      </p:sp>
      <p:pic>
        <p:nvPicPr>
          <p:cNvPr id="128" name="Shape 128"/>
          <p:cNvPicPr preferRelativeResize="0"/>
          <p:nvPr/>
        </p:nvPicPr>
        <p:blipFill>
          <a:blip r:embed="rId4">
            <a:alphaModFix/>
          </a:blip>
          <a:stretch>
            <a:fillRect/>
          </a:stretch>
        </p:blipFill>
        <p:spPr>
          <a:xfrm>
            <a:off x="6473100" y="1062625"/>
            <a:ext cx="2518949" cy="379744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Upper Elementary Nominees</a:t>
            </a:r>
          </a:p>
        </p:txBody>
      </p:sp>
      <p:sp>
        <p:nvSpPr>
          <p:cNvPr id="134" name="Shape 134"/>
          <p:cNvSpPr txBox="1"/>
          <p:nvPr>
            <p:ph idx="1" type="body"/>
          </p:nvPr>
        </p:nvSpPr>
        <p:spPr>
          <a:xfrm>
            <a:off x="311700" y="1152475"/>
            <a:ext cx="5900400" cy="34164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Operation Bunny</a:t>
            </a:r>
          </a:p>
          <a:p>
            <a:pPr lvl="0" rtl="0">
              <a:lnSpc>
                <a:spcPct val="100000"/>
              </a:lnSpc>
              <a:spcBef>
                <a:spcPts val="0"/>
              </a:spcBef>
              <a:buClr>
                <a:schemeClr val="dk1"/>
              </a:buClr>
              <a:buSzPct val="91666"/>
              <a:buFont typeface="Arial"/>
              <a:buNone/>
            </a:pPr>
            <a:r>
              <a:rPr lang="en">
                <a:solidFill>
                  <a:srgbClr val="000000"/>
                </a:solidFill>
              </a:rPr>
              <a:t>By Sally Gardner</a:t>
            </a: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http://www.sallygardner.net/</a:t>
            </a:r>
          </a:p>
          <a:p>
            <a:pPr lvl="0" rtl="0">
              <a:lnSpc>
                <a:spcPct val="100000"/>
              </a:lnSpc>
              <a:spcBef>
                <a:spcPts val="0"/>
              </a:spcBef>
              <a:spcAft>
                <a:spcPts val="0"/>
              </a:spcAft>
              <a:buClr>
                <a:schemeClr val="dk1"/>
              </a:buClr>
              <a:buSzPct val="78571"/>
              <a:buFont typeface="Arial"/>
              <a:buNone/>
            </a:pPr>
            <a:r>
              <a:rPr lang="en" sz="1400">
                <a:solidFill>
                  <a:srgbClr val="000000"/>
                </a:solidFill>
              </a:rPr>
              <a:t>There is more fun and adventure with Wings &amp; Co. in </a:t>
            </a:r>
            <a:r>
              <a:rPr i="1" lang="en" sz="1400">
                <a:solidFill>
                  <a:srgbClr val="000000"/>
                </a:solidFill>
              </a:rPr>
              <a:t>Three Pickled Herrings</a:t>
            </a:r>
            <a:r>
              <a:rPr lang="en" sz="1400">
                <a:solidFill>
                  <a:srgbClr val="000000"/>
                </a:solidFill>
              </a:rPr>
              <a:t> and</a:t>
            </a:r>
            <a:r>
              <a:rPr i="1" lang="en" sz="1400">
                <a:solidFill>
                  <a:srgbClr val="000000"/>
                </a:solidFill>
              </a:rPr>
              <a:t> The Vanishing of Billy Buckle</a:t>
            </a:r>
            <a:r>
              <a:rPr lang="en" sz="1400">
                <a:solidFill>
                  <a:srgbClr val="000000"/>
                </a:solidFill>
              </a:rPr>
              <a:t>!</a:t>
            </a:r>
          </a:p>
          <a:p>
            <a:pPr lvl="0" rtl="0">
              <a:lnSpc>
                <a:spcPct val="100000"/>
              </a:lnSpc>
              <a:spcBef>
                <a:spcPts val="0"/>
              </a:spcBef>
              <a:spcAft>
                <a:spcPts val="0"/>
              </a:spcAft>
              <a:buClr>
                <a:schemeClr val="dk1"/>
              </a:buClr>
              <a:buSzPct val="78571"/>
              <a:buFont typeface="Arial"/>
              <a:buNone/>
            </a:pPr>
            <a:r>
              <a:t/>
            </a:r>
            <a:endParaRPr sz="1400">
              <a:solidFill>
                <a:srgbClr val="000000"/>
              </a:solidFill>
            </a:endParaRPr>
          </a:p>
          <a:p>
            <a:pPr lvl="0">
              <a:lnSpc>
                <a:spcPct val="100000"/>
              </a:lnSpc>
              <a:spcBef>
                <a:spcPts val="0"/>
              </a:spcBef>
              <a:spcAft>
                <a:spcPts val="0"/>
              </a:spcAft>
              <a:buClr>
                <a:schemeClr val="dk1"/>
              </a:buClr>
              <a:buSzPct val="78571"/>
              <a:buFont typeface="Arial"/>
              <a:buNone/>
            </a:pPr>
            <a:r>
              <a:rPr lang="en" sz="1400">
                <a:solidFill>
                  <a:srgbClr val="000000"/>
                </a:solidFill>
              </a:rPr>
              <a:t>Read-alikes: </a:t>
            </a:r>
            <a:r>
              <a:rPr i="1" lang="en" sz="1400">
                <a:solidFill>
                  <a:srgbClr val="000000"/>
                </a:solidFill>
              </a:rPr>
              <a:t>Matilda</a:t>
            </a:r>
            <a:r>
              <a:rPr lang="en" sz="1400">
                <a:solidFill>
                  <a:srgbClr val="000000"/>
                </a:solidFill>
              </a:rPr>
              <a:t> (Dahl), </a:t>
            </a:r>
            <a:r>
              <a:rPr i="1" lang="en" sz="1400">
                <a:solidFill>
                  <a:srgbClr val="000000"/>
                </a:solidFill>
              </a:rPr>
              <a:t>The Tilting House</a:t>
            </a:r>
            <a:r>
              <a:rPr lang="en" sz="1400">
                <a:solidFill>
                  <a:srgbClr val="000000"/>
                </a:solidFill>
              </a:rPr>
              <a:t> (Llewellyn)</a:t>
            </a:r>
          </a:p>
        </p:txBody>
      </p:sp>
      <p:pic>
        <p:nvPicPr>
          <p:cNvPr id="135" name="Shape 135"/>
          <p:cNvPicPr preferRelativeResize="0"/>
          <p:nvPr/>
        </p:nvPicPr>
        <p:blipFill>
          <a:blip r:embed="rId4">
            <a:alphaModFix/>
          </a:blip>
          <a:stretch>
            <a:fillRect/>
          </a:stretch>
        </p:blipFill>
        <p:spPr>
          <a:xfrm>
            <a:off x="6627729" y="1096975"/>
            <a:ext cx="2204570" cy="34163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Upper Elementary Nominees</a:t>
            </a:r>
          </a:p>
        </p:txBody>
      </p:sp>
      <p:sp>
        <p:nvSpPr>
          <p:cNvPr id="141" name="Shape 141"/>
          <p:cNvSpPr txBox="1"/>
          <p:nvPr>
            <p:ph idx="1" type="body"/>
          </p:nvPr>
        </p:nvSpPr>
        <p:spPr>
          <a:xfrm>
            <a:off x="311700" y="1152475"/>
            <a:ext cx="5764500" cy="37284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Gabriel Finley &amp; the Raven’s Riddle</a:t>
            </a:r>
          </a:p>
          <a:p>
            <a:pPr lvl="0">
              <a:lnSpc>
                <a:spcPct val="100000"/>
              </a:lnSpc>
              <a:spcBef>
                <a:spcPts val="0"/>
              </a:spcBef>
              <a:buClr>
                <a:schemeClr val="dk1"/>
              </a:buClr>
              <a:buSzPct val="61111"/>
              <a:buFont typeface="Arial"/>
              <a:buNone/>
            </a:pPr>
            <a:r>
              <a:rPr lang="en">
                <a:solidFill>
                  <a:srgbClr val="000000"/>
                </a:solidFill>
              </a:rPr>
              <a:t>By George Hagen</a:t>
            </a:r>
          </a:p>
          <a:p>
            <a:pPr lvl="0">
              <a:lnSpc>
                <a:spcPct val="100000"/>
              </a:lnSpc>
              <a:spcBef>
                <a:spcPts val="0"/>
              </a:spcBef>
              <a:spcAft>
                <a:spcPts val="0"/>
              </a:spcAft>
              <a:buClr>
                <a:schemeClr val="dk1"/>
              </a:buClr>
              <a:buSzPct val="91666"/>
              <a:buFont typeface="Arial"/>
              <a:buNone/>
            </a:pPr>
            <a:r>
              <a:rPr lang="en" sz="1200">
                <a:solidFill>
                  <a:srgbClr val="000000"/>
                </a:solidFill>
              </a:rPr>
              <a:t>“A vivid, compelling fantasy that sends you off to a world you will not soon forget.” —Norton Juster</a:t>
            </a:r>
          </a:p>
          <a:p>
            <a:pPr lvl="0">
              <a:lnSpc>
                <a:spcPct val="100000"/>
              </a:lnSpc>
              <a:spcBef>
                <a:spcPts val="0"/>
              </a:spcBef>
              <a:spcAft>
                <a:spcPts val="0"/>
              </a:spcAft>
              <a:buClr>
                <a:schemeClr val="dk1"/>
              </a:buClr>
              <a:buSzPct val="91666"/>
              <a:buFont typeface="Arial"/>
              <a:buNone/>
            </a:pPr>
            <a:r>
              <a:t/>
            </a:r>
            <a:endParaRPr sz="1200">
              <a:solidFill>
                <a:srgbClr val="000000"/>
              </a:solidFill>
            </a:endParaRP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http://www.georgehagen.com/</a:t>
            </a:r>
          </a:p>
          <a:p>
            <a:pPr lvl="0" rtl="0">
              <a:lnSpc>
                <a:spcPct val="100000"/>
              </a:lnSpc>
              <a:spcBef>
                <a:spcPts val="0"/>
              </a:spcBef>
              <a:buClr>
                <a:schemeClr val="dk1"/>
              </a:buClr>
              <a:buSzPct val="78571"/>
              <a:buFont typeface="Arial"/>
              <a:buNone/>
            </a:pPr>
            <a:r>
              <a:rPr lang="en" sz="1400">
                <a:solidFill>
                  <a:srgbClr val="000000"/>
                </a:solidFill>
              </a:rPr>
              <a:t>Discussion guides &amp; activities: </a:t>
            </a:r>
            <a:r>
              <a:rPr lang="en" sz="1400" u="sng">
                <a:solidFill>
                  <a:srgbClr val="000000"/>
                </a:solidFill>
                <a:hlinkClick r:id="rId4"/>
              </a:rPr>
              <a:t>http://www.randomhousekids.com/brand/gabriel-finley/</a:t>
            </a:r>
          </a:p>
          <a:p>
            <a:pPr lvl="0">
              <a:lnSpc>
                <a:spcPct val="100000"/>
              </a:lnSpc>
              <a:spcBef>
                <a:spcPts val="0"/>
              </a:spcBef>
              <a:buClr>
                <a:schemeClr val="dk1"/>
              </a:buClr>
              <a:buSzPct val="78571"/>
              <a:buFont typeface="Arial"/>
              <a:buNone/>
            </a:pPr>
            <a:r>
              <a:rPr lang="en" sz="1400">
                <a:solidFill>
                  <a:srgbClr val="000000"/>
                </a:solidFill>
              </a:rPr>
              <a:t>If you liked </a:t>
            </a:r>
            <a:r>
              <a:rPr i="1" lang="en" sz="1400">
                <a:solidFill>
                  <a:srgbClr val="000000"/>
                </a:solidFill>
              </a:rPr>
              <a:t>Gabriel Finley &amp; the Raven’s Riddle</a:t>
            </a:r>
            <a:r>
              <a:rPr lang="en" sz="1400">
                <a:solidFill>
                  <a:srgbClr val="000000"/>
                </a:solidFill>
              </a:rPr>
              <a:t>, you’ll probably like Katherine Rundell’s </a:t>
            </a:r>
            <a:r>
              <a:rPr i="1" lang="en" sz="1400">
                <a:solidFill>
                  <a:srgbClr val="000000"/>
                </a:solidFill>
              </a:rPr>
              <a:t>Rooftoppers</a:t>
            </a:r>
            <a:r>
              <a:rPr lang="en" sz="1400">
                <a:solidFill>
                  <a:srgbClr val="000000"/>
                </a:solidFill>
              </a:rPr>
              <a:t>.</a:t>
            </a:r>
          </a:p>
          <a:p>
            <a:pPr lvl="0">
              <a:lnSpc>
                <a:spcPct val="100000"/>
              </a:lnSpc>
              <a:spcBef>
                <a:spcPts val="0"/>
              </a:spcBef>
              <a:spcAft>
                <a:spcPts val="0"/>
              </a:spcAft>
              <a:buClr>
                <a:schemeClr val="dk1"/>
              </a:buClr>
              <a:buSzPct val="78571"/>
              <a:buFont typeface="Arial"/>
              <a:buNone/>
            </a:pPr>
            <a:r>
              <a:t/>
            </a:r>
            <a:endParaRPr sz="1400"/>
          </a:p>
          <a:p>
            <a:pPr lvl="0">
              <a:spcBef>
                <a:spcPts val="0"/>
              </a:spcBef>
              <a:buNone/>
            </a:pPr>
            <a:r>
              <a:t/>
            </a:r>
            <a:endParaRPr/>
          </a:p>
        </p:txBody>
      </p:sp>
      <p:pic>
        <p:nvPicPr>
          <p:cNvPr id="142" name="Shape 142"/>
          <p:cNvPicPr preferRelativeResize="0"/>
          <p:nvPr/>
        </p:nvPicPr>
        <p:blipFill>
          <a:blip r:embed="rId5">
            <a:alphaModFix/>
          </a:blip>
          <a:stretch>
            <a:fillRect/>
          </a:stretch>
        </p:blipFill>
        <p:spPr>
          <a:xfrm>
            <a:off x="6160025" y="1063000"/>
            <a:ext cx="2672272" cy="38876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2017 ORCA Upper Elementary Nominees</a:t>
            </a:r>
          </a:p>
        </p:txBody>
      </p:sp>
      <p:sp>
        <p:nvSpPr>
          <p:cNvPr id="148" name="Shape 148"/>
          <p:cNvSpPr txBox="1"/>
          <p:nvPr>
            <p:ph idx="1" type="body"/>
          </p:nvPr>
        </p:nvSpPr>
        <p:spPr>
          <a:xfrm>
            <a:off x="347925" y="1240525"/>
            <a:ext cx="5329800" cy="3776400"/>
          </a:xfrm>
          <a:prstGeom prst="rect">
            <a:avLst/>
          </a:prstGeom>
        </p:spPr>
        <p:txBody>
          <a:bodyPr anchorCtr="0" anchor="t" bIns="91425" lIns="91425" rIns="91425" tIns="91425">
            <a:noAutofit/>
          </a:bodyPr>
          <a:lstStyle/>
          <a:p>
            <a:pPr lvl="0" rtl="0">
              <a:lnSpc>
                <a:spcPct val="100000"/>
              </a:lnSpc>
              <a:spcBef>
                <a:spcPts val="0"/>
              </a:spcBef>
              <a:buNone/>
            </a:pPr>
            <a:r>
              <a:rPr lang="en" sz="3000">
                <a:solidFill>
                  <a:srgbClr val="000000"/>
                </a:solidFill>
              </a:rPr>
              <a:t>A Snicker of Magic</a:t>
            </a:r>
          </a:p>
          <a:p>
            <a:pPr lvl="0" rtl="0">
              <a:lnSpc>
                <a:spcPct val="100000"/>
              </a:lnSpc>
              <a:spcBef>
                <a:spcPts val="0"/>
              </a:spcBef>
              <a:buNone/>
            </a:pPr>
            <a:r>
              <a:rPr lang="en">
                <a:solidFill>
                  <a:srgbClr val="000000"/>
                </a:solidFill>
              </a:rPr>
              <a:t>By Natalie Lloyd</a:t>
            </a:r>
          </a:p>
          <a:p>
            <a:pPr lvl="0" rtl="0">
              <a:lnSpc>
                <a:spcPct val="100000"/>
              </a:lnSpc>
              <a:spcBef>
                <a:spcPts val="0"/>
              </a:spcBef>
              <a:spcAft>
                <a:spcPts val="0"/>
              </a:spcAft>
              <a:buNone/>
            </a:pPr>
            <a:r>
              <a:rPr lang="en">
                <a:solidFill>
                  <a:srgbClr val="000000"/>
                </a:solidFill>
              </a:rPr>
              <a:t>2017 OBOB Book</a:t>
            </a:r>
          </a:p>
          <a:p>
            <a:pPr lvl="0" rtl="0">
              <a:lnSpc>
                <a:spcPct val="100000"/>
              </a:lnSpc>
              <a:spcBef>
                <a:spcPts val="0"/>
              </a:spcBef>
              <a:spcAft>
                <a:spcPts val="0"/>
              </a:spcAft>
              <a:buClr>
                <a:schemeClr val="dk1"/>
              </a:buClr>
              <a:buSzPct val="61111"/>
              <a:buFont typeface="Arial"/>
              <a:buNone/>
            </a:pPr>
            <a:r>
              <a:t/>
            </a:r>
            <a:endParaRPr>
              <a:solidFill>
                <a:srgbClr val="000000"/>
              </a:solidFill>
            </a:endParaRPr>
          </a:p>
          <a:p>
            <a:pPr lvl="0" rtl="0">
              <a:lnSpc>
                <a:spcPct val="100000"/>
              </a:lnSpc>
              <a:spcBef>
                <a:spcPts val="0"/>
              </a:spcBef>
              <a:buNone/>
            </a:pPr>
            <a:r>
              <a:rPr lang="en" sz="1400">
                <a:solidFill>
                  <a:srgbClr val="000000"/>
                </a:solidFill>
              </a:rPr>
              <a:t>ALA Notable Children's Book, New York Times Book Review Editors' Choice, and E.B. White Honor Book</a:t>
            </a: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http://www.natalielloyd.com/a-snicker-of-magic/</a:t>
            </a:r>
          </a:p>
          <a:p>
            <a:pPr lvl="0" rtl="0">
              <a:lnSpc>
                <a:spcPct val="100000"/>
              </a:lnSpc>
              <a:spcBef>
                <a:spcPts val="0"/>
              </a:spcBef>
              <a:buNone/>
            </a:pPr>
            <a:r>
              <a:rPr lang="en" sz="1400">
                <a:solidFill>
                  <a:srgbClr val="000000"/>
                </a:solidFill>
              </a:rPr>
              <a:t>New from Natalie Lloyd: </a:t>
            </a:r>
            <a:r>
              <a:rPr i="1" lang="en" sz="1400">
                <a:solidFill>
                  <a:srgbClr val="000000"/>
                </a:solidFill>
              </a:rPr>
              <a:t>The Key to Extraordinary</a:t>
            </a:r>
          </a:p>
          <a:p>
            <a:pPr lvl="0" rtl="0">
              <a:lnSpc>
                <a:spcPct val="100000"/>
              </a:lnSpc>
              <a:spcBef>
                <a:spcPts val="0"/>
              </a:spcBef>
              <a:buNone/>
            </a:pPr>
            <a:r>
              <a:rPr lang="en" sz="1400">
                <a:solidFill>
                  <a:srgbClr val="000000"/>
                </a:solidFill>
              </a:rPr>
              <a:t>Read-alikes: </a:t>
            </a:r>
            <a:r>
              <a:rPr i="1" lang="en" sz="1400">
                <a:solidFill>
                  <a:srgbClr val="000000"/>
                </a:solidFill>
              </a:rPr>
              <a:t>Escape from Mr. Lemoncello’s Library</a:t>
            </a:r>
            <a:r>
              <a:rPr lang="en" sz="1400">
                <a:solidFill>
                  <a:srgbClr val="000000"/>
                </a:solidFill>
              </a:rPr>
              <a:t> (Grabenstein), </a:t>
            </a:r>
            <a:r>
              <a:rPr i="1" lang="en" sz="1400">
                <a:solidFill>
                  <a:srgbClr val="000000"/>
                </a:solidFill>
              </a:rPr>
              <a:t>Savvy</a:t>
            </a:r>
            <a:r>
              <a:rPr lang="en" sz="1400">
                <a:solidFill>
                  <a:srgbClr val="000000"/>
                </a:solidFill>
              </a:rPr>
              <a:t> (Law)</a:t>
            </a:r>
          </a:p>
        </p:txBody>
      </p:sp>
      <p:pic>
        <p:nvPicPr>
          <p:cNvPr id="149" name="Shape 149"/>
          <p:cNvPicPr preferRelativeResize="0"/>
          <p:nvPr/>
        </p:nvPicPr>
        <p:blipFill>
          <a:blip r:embed="rId4">
            <a:alphaModFix/>
          </a:blip>
          <a:stretch>
            <a:fillRect/>
          </a:stretch>
        </p:blipFill>
        <p:spPr>
          <a:xfrm>
            <a:off x="6511325" y="1240525"/>
            <a:ext cx="2320967" cy="34163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Upper Elementary Nominees</a:t>
            </a:r>
          </a:p>
        </p:txBody>
      </p:sp>
      <p:sp>
        <p:nvSpPr>
          <p:cNvPr id="155" name="Shape 155"/>
          <p:cNvSpPr txBox="1"/>
          <p:nvPr>
            <p:ph idx="1" type="body"/>
          </p:nvPr>
        </p:nvSpPr>
        <p:spPr>
          <a:xfrm>
            <a:off x="311700" y="1152475"/>
            <a:ext cx="5853300" cy="37530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Hook’s Revenge</a:t>
            </a:r>
          </a:p>
          <a:p>
            <a:pPr lvl="0">
              <a:lnSpc>
                <a:spcPct val="100000"/>
              </a:lnSpc>
              <a:spcBef>
                <a:spcPts val="0"/>
              </a:spcBef>
              <a:buClr>
                <a:schemeClr val="dk1"/>
              </a:buClr>
              <a:buSzPct val="61111"/>
              <a:buFont typeface="Arial"/>
              <a:buNone/>
            </a:pPr>
            <a:r>
              <a:rPr lang="en">
                <a:solidFill>
                  <a:srgbClr val="000000"/>
                </a:solidFill>
              </a:rPr>
              <a:t>By Heidi Schulz</a:t>
            </a:r>
          </a:p>
          <a:p>
            <a:pPr lvl="0" rtl="0">
              <a:lnSpc>
                <a:spcPct val="100000"/>
              </a:lnSpc>
              <a:spcBef>
                <a:spcPts val="0"/>
              </a:spcBef>
              <a:spcAft>
                <a:spcPts val="0"/>
              </a:spcAft>
              <a:buNone/>
            </a:pPr>
            <a:r>
              <a:rPr lang="en">
                <a:solidFill>
                  <a:srgbClr val="000000"/>
                </a:solidFill>
              </a:rPr>
              <a:t>2017 OBOB Book</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000000"/>
                </a:solidFill>
              </a:rPr>
              <a:t>New York Times Bestseller</a:t>
            </a:r>
          </a:p>
          <a:p>
            <a:pPr lvl="0" rtl="0">
              <a:lnSpc>
                <a:spcPct val="100000"/>
              </a:lnSpc>
              <a:spcBef>
                <a:spcPts val="0"/>
              </a:spcBef>
              <a:spcAft>
                <a:spcPts val="0"/>
              </a:spcAft>
              <a:buNone/>
            </a:pPr>
            <a:r>
              <a:rPr lang="en" sz="1400">
                <a:solidFill>
                  <a:srgbClr val="000000"/>
                </a:solidFill>
              </a:rPr>
              <a:t>2014 OCTE Oregon Spirit Award Honor Book</a:t>
            </a: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http://heidischulzbooks.com/</a:t>
            </a:r>
          </a:p>
          <a:p>
            <a:pPr lvl="0" rtl="0">
              <a:lnSpc>
                <a:spcPct val="100000"/>
              </a:lnSpc>
              <a:spcBef>
                <a:spcPts val="0"/>
              </a:spcBef>
              <a:spcAft>
                <a:spcPts val="0"/>
              </a:spcAft>
              <a:buNone/>
            </a:pPr>
            <a:r>
              <a:rPr lang="en" sz="1400">
                <a:solidFill>
                  <a:srgbClr val="000000"/>
                </a:solidFill>
              </a:rPr>
              <a:t>If you liked </a:t>
            </a:r>
            <a:r>
              <a:rPr i="1" lang="en" sz="1400">
                <a:solidFill>
                  <a:srgbClr val="000000"/>
                </a:solidFill>
              </a:rPr>
              <a:t>Hook’s Revenge</a:t>
            </a:r>
            <a:r>
              <a:rPr lang="en" sz="1400">
                <a:solidFill>
                  <a:srgbClr val="000000"/>
                </a:solidFill>
              </a:rPr>
              <a:t>, you’ll probably like Schulz’s next book </a:t>
            </a:r>
          </a:p>
          <a:p>
            <a:pPr lvl="0" rtl="0">
              <a:lnSpc>
                <a:spcPct val="100000"/>
              </a:lnSpc>
              <a:spcBef>
                <a:spcPts val="0"/>
              </a:spcBef>
              <a:spcAft>
                <a:spcPts val="0"/>
              </a:spcAft>
              <a:buClr>
                <a:schemeClr val="dk1"/>
              </a:buClr>
              <a:buSzPct val="78571"/>
              <a:buFont typeface="Arial"/>
              <a:buNone/>
            </a:pPr>
            <a:r>
              <a:rPr i="1" lang="en" sz="1400">
                <a:solidFill>
                  <a:srgbClr val="000000"/>
                </a:solidFill>
              </a:rPr>
              <a:t>Hook’s Revenge: The Pirate Code</a:t>
            </a:r>
            <a:r>
              <a:rPr lang="en" sz="1400">
                <a:solidFill>
                  <a:srgbClr val="000000"/>
                </a:solidFill>
              </a:rPr>
              <a:t>.</a:t>
            </a:r>
          </a:p>
          <a:p>
            <a:pPr lvl="0" rtl="0">
              <a:lnSpc>
                <a:spcPct val="100000"/>
              </a:lnSpc>
              <a:spcBef>
                <a:spcPts val="0"/>
              </a:spcBef>
              <a:spcAft>
                <a:spcPts val="0"/>
              </a:spcAft>
              <a:buClr>
                <a:schemeClr val="dk1"/>
              </a:buClr>
              <a:buSzPct val="78571"/>
              <a:buFont typeface="Arial"/>
              <a:buNone/>
            </a:pPr>
            <a:r>
              <a:t/>
            </a:r>
            <a:endParaRPr sz="1400">
              <a:solidFill>
                <a:srgbClr val="000000"/>
              </a:solidFill>
            </a:endParaRPr>
          </a:p>
          <a:p>
            <a:pPr lvl="0" rtl="0">
              <a:lnSpc>
                <a:spcPct val="100000"/>
              </a:lnSpc>
              <a:spcBef>
                <a:spcPts val="0"/>
              </a:spcBef>
              <a:spcAft>
                <a:spcPts val="0"/>
              </a:spcAft>
              <a:buClr>
                <a:schemeClr val="dk1"/>
              </a:buClr>
              <a:buSzPct val="78571"/>
              <a:buFont typeface="Arial"/>
              <a:buNone/>
            </a:pPr>
            <a:r>
              <a:rPr lang="en" sz="1400">
                <a:solidFill>
                  <a:srgbClr val="000000"/>
                </a:solidFill>
              </a:rPr>
              <a:t>Read-alikes: </a:t>
            </a:r>
            <a:r>
              <a:rPr i="1" lang="en" sz="1400">
                <a:solidFill>
                  <a:srgbClr val="000000"/>
                </a:solidFill>
              </a:rPr>
              <a:t>Peter and the Starcatchers</a:t>
            </a:r>
            <a:r>
              <a:rPr lang="en" sz="1400">
                <a:solidFill>
                  <a:srgbClr val="000000"/>
                </a:solidFill>
              </a:rPr>
              <a:t> (Barry), </a:t>
            </a:r>
            <a:r>
              <a:rPr i="1" lang="en" sz="1400">
                <a:solidFill>
                  <a:srgbClr val="000000"/>
                </a:solidFill>
              </a:rPr>
              <a:t>The Brotherband Chronicles</a:t>
            </a:r>
            <a:r>
              <a:rPr lang="en" sz="1400">
                <a:solidFill>
                  <a:srgbClr val="000000"/>
                </a:solidFill>
              </a:rPr>
              <a:t> series (Flanagan)</a:t>
            </a:r>
          </a:p>
        </p:txBody>
      </p:sp>
      <p:pic>
        <p:nvPicPr>
          <p:cNvPr id="156" name="Shape 156"/>
          <p:cNvPicPr preferRelativeResize="0"/>
          <p:nvPr/>
        </p:nvPicPr>
        <p:blipFill>
          <a:blip r:embed="rId4">
            <a:alphaModFix/>
          </a:blip>
          <a:stretch>
            <a:fillRect/>
          </a:stretch>
        </p:blipFill>
        <p:spPr>
          <a:xfrm>
            <a:off x="6275225" y="1017725"/>
            <a:ext cx="2557086" cy="37529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135550"/>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162" name="Shape 162"/>
          <p:cNvSpPr txBox="1"/>
          <p:nvPr>
            <p:ph idx="1" type="body"/>
          </p:nvPr>
        </p:nvSpPr>
        <p:spPr>
          <a:xfrm>
            <a:off x="253675" y="708250"/>
            <a:ext cx="5923500" cy="4286400"/>
          </a:xfrm>
          <a:prstGeom prst="rect">
            <a:avLst/>
          </a:prstGeom>
        </p:spPr>
        <p:txBody>
          <a:bodyPr anchorCtr="0" anchor="t" bIns="91425" lIns="91425" rIns="91425" tIns="91425">
            <a:noAutofit/>
          </a:bodyPr>
          <a:lstStyle/>
          <a:p>
            <a:pPr lvl="0">
              <a:spcBef>
                <a:spcPts val="0"/>
              </a:spcBef>
              <a:buNone/>
            </a:pPr>
            <a:r>
              <a:rPr lang="en" sz="3000">
                <a:solidFill>
                  <a:srgbClr val="000000"/>
                </a:solidFill>
              </a:rPr>
              <a:t>The Crossover</a:t>
            </a:r>
          </a:p>
          <a:p>
            <a:pPr lvl="0">
              <a:spcBef>
                <a:spcPts val="0"/>
              </a:spcBef>
              <a:buNone/>
            </a:pPr>
            <a:r>
              <a:rPr lang="en">
                <a:solidFill>
                  <a:srgbClr val="000000"/>
                </a:solidFill>
              </a:rPr>
              <a:t>By Kwame Alexander</a:t>
            </a:r>
          </a:p>
          <a:p>
            <a:pPr lvl="0">
              <a:lnSpc>
                <a:spcPct val="100000"/>
              </a:lnSpc>
              <a:spcBef>
                <a:spcPts val="0"/>
              </a:spcBef>
              <a:spcAft>
                <a:spcPts val="0"/>
              </a:spcAft>
              <a:buNone/>
            </a:pPr>
            <a:r>
              <a:rPr lang="en" sz="1400">
                <a:solidFill>
                  <a:srgbClr val="000000"/>
                </a:solidFill>
              </a:rPr>
              <a:t>2016 Newbery Award</a:t>
            </a:r>
          </a:p>
          <a:p>
            <a:pPr lvl="0" rtl="0">
              <a:lnSpc>
                <a:spcPct val="100000"/>
              </a:lnSpc>
              <a:spcBef>
                <a:spcPts val="0"/>
              </a:spcBef>
              <a:spcAft>
                <a:spcPts val="0"/>
              </a:spcAft>
              <a:buNone/>
            </a:pPr>
            <a:r>
              <a:rPr lang="en" sz="1400">
                <a:solidFill>
                  <a:srgbClr val="000000"/>
                </a:solidFill>
              </a:rPr>
              <a:t>2016 Coretta Scott King Award Honor</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http://kwamealexander.com/index.php?page=about&amp;family=books</a:t>
            </a:r>
          </a:p>
          <a:p>
            <a:pPr lvl="0" rtl="0">
              <a:lnSpc>
                <a:spcPct val="100000"/>
              </a:lnSpc>
              <a:spcBef>
                <a:spcPts val="0"/>
              </a:spcBef>
              <a:spcAft>
                <a:spcPts val="0"/>
              </a:spcAft>
              <a:buNone/>
            </a:pPr>
            <a:r>
              <a:rPr lang="en" sz="1400">
                <a:solidFill>
                  <a:srgbClr val="000000"/>
                </a:solidFill>
              </a:rPr>
              <a:t>Author’s Speech: </a:t>
            </a:r>
            <a:r>
              <a:rPr lang="en" sz="1400" u="sng">
                <a:solidFill>
                  <a:srgbClr val="000000"/>
                </a:solidFill>
                <a:hlinkClick r:id="rId4"/>
              </a:rPr>
              <a:t>https://www.youtube.com/watch?v=wnh3JNCMLq8</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000000"/>
                </a:solidFill>
              </a:rPr>
              <a:t>Left hanging by </a:t>
            </a:r>
            <a:r>
              <a:rPr i="1" lang="en" sz="1400">
                <a:solidFill>
                  <a:srgbClr val="000000"/>
                </a:solidFill>
              </a:rPr>
              <a:t>Crossover</a:t>
            </a:r>
            <a:r>
              <a:rPr lang="en" sz="1400">
                <a:solidFill>
                  <a:srgbClr val="000000"/>
                </a:solidFill>
              </a:rPr>
              <a:t>? Alexander continued the story in </a:t>
            </a:r>
            <a:r>
              <a:rPr i="1" lang="en" sz="1400">
                <a:solidFill>
                  <a:srgbClr val="000000"/>
                </a:solidFill>
              </a:rPr>
              <a:t>Booked</a:t>
            </a:r>
            <a:r>
              <a:rPr lang="en" sz="1400">
                <a:solidFill>
                  <a:srgbClr val="000000"/>
                </a:solidFill>
              </a:rPr>
              <a:t>.</a:t>
            </a:r>
          </a:p>
          <a:p>
            <a:pPr lvl="0" rtl="0">
              <a:lnSpc>
                <a:spcPct val="100000"/>
              </a:lnSpc>
              <a:spcBef>
                <a:spcPts val="0"/>
              </a:spcBef>
              <a:spcAft>
                <a:spcPts val="0"/>
              </a:spcAft>
              <a:buNone/>
            </a:pPr>
            <a:r>
              <a:t/>
            </a:r>
            <a:endParaRPr sz="1400">
              <a:solidFill>
                <a:srgbClr val="000000"/>
              </a:solidFill>
            </a:endParaRPr>
          </a:p>
          <a:p>
            <a:pPr lvl="0">
              <a:lnSpc>
                <a:spcPct val="100000"/>
              </a:lnSpc>
              <a:spcBef>
                <a:spcPts val="0"/>
              </a:spcBef>
              <a:spcAft>
                <a:spcPts val="0"/>
              </a:spcAft>
              <a:buNone/>
            </a:pPr>
            <a:r>
              <a:rPr lang="en" sz="1400">
                <a:solidFill>
                  <a:srgbClr val="000000"/>
                </a:solidFill>
              </a:rPr>
              <a:t>Read alikes: </a:t>
            </a:r>
            <a:r>
              <a:rPr i="1" lang="en" sz="1400">
                <a:solidFill>
                  <a:srgbClr val="000000"/>
                </a:solidFill>
              </a:rPr>
              <a:t>Brown Girl Dreaming</a:t>
            </a:r>
            <a:r>
              <a:rPr lang="en" sz="1400">
                <a:solidFill>
                  <a:srgbClr val="000000"/>
                </a:solidFill>
              </a:rPr>
              <a:t> by Jacqueline Woodson and </a:t>
            </a:r>
            <a:r>
              <a:rPr i="1" lang="en" sz="1400">
                <a:solidFill>
                  <a:srgbClr val="000000"/>
                </a:solidFill>
              </a:rPr>
              <a:t>Serafina’s Promise</a:t>
            </a:r>
            <a:r>
              <a:rPr lang="en">
                <a:solidFill>
                  <a:srgbClr val="000000"/>
                </a:solidFill>
              </a:rPr>
              <a:t> </a:t>
            </a:r>
            <a:r>
              <a:rPr lang="en" sz="1400">
                <a:solidFill>
                  <a:srgbClr val="000000"/>
                </a:solidFill>
              </a:rPr>
              <a:t>by Anne E. Burg.</a:t>
            </a:r>
          </a:p>
        </p:txBody>
      </p:sp>
      <p:pic>
        <p:nvPicPr>
          <p:cNvPr id="163" name="Shape 163"/>
          <p:cNvPicPr preferRelativeResize="0"/>
          <p:nvPr/>
        </p:nvPicPr>
        <p:blipFill>
          <a:blip r:embed="rId5">
            <a:alphaModFix/>
          </a:blip>
          <a:stretch>
            <a:fillRect/>
          </a:stretch>
        </p:blipFill>
        <p:spPr>
          <a:xfrm>
            <a:off x="6322975" y="708175"/>
            <a:ext cx="2610899" cy="42864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2476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169" name="Shape 169"/>
          <p:cNvSpPr txBox="1"/>
          <p:nvPr>
            <p:ph idx="1" type="body"/>
          </p:nvPr>
        </p:nvSpPr>
        <p:spPr>
          <a:xfrm>
            <a:off x="278350" y="770300"/>
            <a:ext cx="5665200" cy="4202400"/>
          </a:xfrm>
          <a:prstGeom prst="rect">
            <a:avLst/>
          </a:prstGeom>
        </p:spPr>
        <p:txBody>
          <a:bodyPr anchorCtr="0" anchor="t" bIns="91425" lIns="91425" rIns="91425" tIns="91425">
            <a:noAutofit/>
          </a:bodyPr>
          <a:lstStyle/>
          <a:p>
            <a:pPr lvl="0">
              <a:spcBef>
                <a:spcPts val="0"/>
              </a:spcBef>
              <a:buNone/>
            </a:pPr>
            <a:r>
              <a:rPr lang="en" sz="3000">
                <a:solidFill>
                  <a:srgbClr val="000000"/>
                </a:solidFill>
              </a:rPr>
              <a:t>Brown Girl Dreaming</a:t>
            </a:r>
          </a:p>
          <a:p>
            <a:pPr lvl="0">
              <a:spcBef>
                <a:spcPts val="0"/>
              </a:spcBef>
              <a:buNone/>
            </a:pPr>
            <a:r>
              <a:rPr lang="en">
                <a:solidFill>
                  <a:srgbClr val="000000"/>
                </a:solidFill>
              </a:rPr>
              <a:t>By Jacqueline Woodson</a:t>
            </a:r>
          </a:p>
          <a:p>
            <a:pPr lvl="0">
              <a:lnSpc>
                <a:spcPct val="100000"/>
              </a:lnSpc>
              <a:spcBef>
                <a:spcPts val="0"/>
              </a:spcBef>
              <a:spcAft>
                <a:spcPts val="0"/>
              </a:spcAft>
              <a:buNone/>
            </a:pPr>
            <a:r>
              <a:rPr lang="en" sz="1400">
                <a:solidFill>
                  <a:srgbClr val="000000"/>
                </a:solidFill>
              </a:rPr>
              <a:t>2016 Newbery Honor book</a:t>
            </a:r>
          </a:p>
          <a:p>
            <a:pPr lvl="0">
              <a:lnSpc>
                <a:spcPct val="100000"/>
              </a:lnSpc>
              <a:spcBef>
                <a:spcPts val="0"/>
              </a:spcBef>
              <a:spcAft>
                <a:spcPts val="0"/>
              </a:spcAft>
              <a:buNone/>
            </a:pPr>
            <a:r>
              <a:rPr lang="en" sz="1400">
                <a:solidFill>
                  <a:srgbClr val="000000"/>
                </a:solidFill>
              </a:rPr>
              <a:t>2016 National Book Award Winner</a:t>
            </a:r>
          </a:p>
          <a:p>
            <a:pPr lvl="0" rtl="0">
              <a:lnSpc>
                <a:spcPct val="100000"/>
              </a:lnSpc>
              <a:spcBef>
                <a:spcPts val="0"/>
              </a:spcBef>
              <a:spcAft>
                <a:spcPts val="0"/>
              </a:spcAft>
              <a:buNone/>
            </a:pPr>
            <a:r>
              <a:rPr lang="en" sz="1400">
                <a:solidFill>
                  <a:srgbClr val="000000"/>
                </a:solidFill>
              </a:rPr>
              <a:t>2016 Coretta Scott King Award Winner</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000000"/>
                </a:solidFill>
              </a:rPr>
              <a:t>Author page: </a:t>
            </a:r>
            <a:r>
              <a:rPr lang="en" sz="1400" u="sng">
                <a:solidFill>
                  <a:srgbClr val="000000"/>
                </a:solidFill>
                <a:hlinkClick r:id="rId3"/>
              </a:rPr>
              <a:t>http://www.jacquelinewoodson.com/</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000000"/>
                </a:solidFill>
              </a:rPr>
              <a:t>Woodson’s NPR Interview: </a:t>
            </a:r>
            <a:r>
              <a:rPr lang="en" sz="1400" u="sng">
                <a:solidFill>
                  <a:srgbClr val="000000"/>
                </a:solidFill>
                <a:hlinkClick r:id="rId4"/>
              </a:rPr>
              <a:t>http://www.npr.org/sections/codeswitch/2014/12/10/369736205/jacqueline-woodson-on-growing-up-coming-out-and-saying-hi-to-strangers</a:t>
            </a:r>
          </a:p>
          <a:p>
            <a:pPr lvl="0" rtl="0">
              <a:lnSpc>
                <a:spcPct val="100000"/>
              </a:lnSpc>
              <a:spcBef>
                <a:spcPts val="0"/>
              </a:spcBef>
              <a:spcAft>
                <a:spcPts val="0"/>
              </a:spcAft>
              <a:buNone/>
            </a:pPr>
            <a:r>
              <a:t/>
            </a:r>
            <a:endParaRPr sz="1400">
              <a:solidFill>
                <a:srgbClr val="000000"/>
              </a:solidFill>
            </a:endParaRPr>
          </a:p>
          <a:p>
            <a:pPr lvl="0">
              <a:lnSpc>
                <a:spcPct val="100000"/>
              </a:lnSpc>
              <a:spcBef>
                <a:spcPts val="0"/>
              </a:spcBef>
              <a:spcAft>
                <a:spcPts val="0"/>
              </a:spcAft>
              <a:buNone/>
            </a:pPr>
            <a:r>
              <a:rPr lang="en" sz="1400">
                <a:solidFill>
                  <a:srgbClr val="000000"/>
                </a:solidFill>
              </a:rPr>
              <a:t>You might also like </a:t>
            </a:r>
            <a:r>
              <a:rPr i="1" lang="en" sz="1400">
                <a:solidFill>
                  <a:srgbClr val="000000"/>
                </a:solidFill>
              </a:rPr>
              <a:t>The Gaither Girls</a:t>
            </a:r>
            <a:r>
              <a:rPr lang="en" sz="1400">
                <a:solidFill>
                  <a:srgbClr val="000000"/>
                </a:solidFill>
              </a:rPr>
              <a:t> books by Rita Williams-Garcia and author Nikki Grimes.</a:t>
            </a:r>
          </a:p>
        </p:txBody>
      </p:sp>
      <p:pic>
        <p:nvPicPr>
          <p:cNvPr id="170" name="Shape 170"/>
          <p:cNvPicPr preferRelativeResize="0"/>
          <p:nvPr/>
        </p:nvPicPr>
        <p:blipFill>
          <a:blip r:embed="rId5">
            <a:alphaModFix/>
          </a:blip>
          <a:stretch>
            <a:fillRect/>
          </a:stretch>
        </p:blipFill>
        <p:spPr>
          <a:xfrm>
            <a:off x="6205049" y="820325"/>
            <a:ext cx="2801075" cy="42023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236650"/>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176" name="Shape 176"/>
          <p:cNvSpPr txBox="1"/>
          <p:nvPr>
            <p:ph idx="1" type="body"/>
          </p:nvPr>
        </p:nvSpPr>
        <p:spPr>
          <a:xfrm>
            <a:off x="311700" y="863175"/>
            <a:ext cx="6104100" cy="3705600"/>
          </a:xfrm>
          <a:prstGeom prst="rect">
            <a:avLst/>
          </a:prstGeom>
        </p:spPr>
        <p:txBody>
          <a:bodyPr anchorCtr="0" anchor="t" bIns="91425" lIns="91425" rIns="91425" tIns="91425">
            <a:noAutofit/>
          </a:bodyPr>
          <a:lstStyle/>
          <a:p>
            <a:pPr lvl="0">
              <a:lnSpc>
                <a:spcPct val="100000"/>
              </a:lnSpc>
              <a:spcBef>
                <a:spcPts val="0"/>
              </a:spcBef>
              <a:buNone/>
            </a:pPr>
            <a:r>
              <a:rPr lang="en" sz="3000">
                <a:solidFill>
                  <a:srgbClr val="000000"/>
                </a:solidFill>
              </a:rPr>
              <a:t>Egg &amp; Spoon</a:t>
            </a:r>
          </a:p>
          <a:p>
            <a:pPr lvl="0">
              <a:lnSpc>
                <a:spcPct val="100000"/>
              </a:lnSpc>
              <a:spcBef>
                <a:spcPts val="0"/>
              </a:spcBef>
              <a:buNone/>
            </a:pPr>
            <a:r>
              <a:rPr lang="en">
                <a:solidFill>
                  <a:srgbClr val="000000"/>
                </a:solidFill>
              </a:rPr>
              <a:t>By Gregory Maguire</a:t>
            </a:r>
          </a:p>
          <a:p>
            <a:pPr lvl="0">
              <a:lnSpc>
                <a:spcPct val="100000"/>
              </a:lnSpc>
              <a:spcBef>
                <a:spcPts val="0"/>
              </a:spcBef>
              <a:spcAft>
                <a:spcPts val="0"/>
              </a:spcAft>
              <a:buNone/>
            </a:pPr>
            <a:r>
              <a:rPr lang="en" sz="1400">
                <a:solidFill>
                  <a:srgbClr val="000000"/>
                </a:solidFill>
              </a:rPr>
              <a:t>YALSA Best Fiction for Young Adults: 2015</a:t>
            </a:r>
          </a:p>
          <a:p>
            <a:pPr lvl="0" rtl="0">
              <a:lnSpc>
                <a:spcPct val="100000"/>
              </a:lnSpc>
              <a:spcBef>
                <a:spcPts val="0"/>
              </a:spcBef>
              <a:spcAft>
                <a:spcPts val="0"/>
              </a:spcAft>
              <a:buNone/>
            </a:pPr>
            <a:r>
              <a:rPr lang="en" sz="1400">
                <a:solidFill>
                  <a:srgbClr val="000000"/>
                </a:solidFill>
              </a:rPr>
              <a:t>School Library Journal Best Books: 2014</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000000"/>
                </a:solidFill>
              </a:rPr>
              <a:t>Author’s Site: </a:t>
            </a:r>
            <a:r>
              <a:rPr lang="en" sz="1400" u="sng">
                <a:solidFill>
                  <a:srgbClr val="000000"/>
                </a:solidFill>
                <a:hlinkClick r:id="rId3"/>
              </a:rPr>
              <a:t>http://www.gregorymaguire.com/</a:t>
            </a:r>
          </a:p>
          <a:p>
            <a:pPr lvl="0" rtl="0">
              <a:lnSpc>
                <a:spcPct val="100000"/>
              </a:lnSpc>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000000"/>
                </a:solidFill>
              </a:rPr>
              <a:t>Sunday Book Review, NYT: </a:t>
            </a:r>
            <a:r>
              <a:rPr lang="en" sz="1400" u="sng">
                <a:solidFill>
                  <a:srgbClr val="000000"/>
                </a:solidFill>
                <a:hlinkClick r:id="rId4"/>
              </a:rPr>
              <a:t>http://www.nytimes.com/2014/08/24/books/review/egg-spoon-by-gregory-maguire.html?_r=0</a:t>
            </a:r>
          </a:p>
          <a:p>
            <a:pPr lvl="0" rtl="0">
              <a:lnSpc>
                <a:spcPct val="100000"/>
              </a:lnSpc>
              <a:spcBef>
                <a:spcPts val="0"/>
              </a:spcBef>
              <a:spcAft>
                <a:spcPts val="0"/>
              </a:spcAft>
              <a:buNone/>
            </a:pPr>
            <a:r>
              <a:t/>
            </a:r>
            <a:endParaRPr sz="1400">
              <a:solidFill>
                <a:srgbClr val="000000"/>
              </a:solidFill>
            </a:endParaRPr>
          </a:p>
          <a:p>
            <a:pPr lvl="0">
              <a:lnSpc>
                <a:spcPct val="100000"/>
              </a:lnSpc>
              <a:spcBef>
                <a:spcPts val="0"/>
              </a:spcBef>
              <a:spcAft>
                <a:spcPts val="0"/>
              </a:spcAft>
              <a:buNone/>
            </a:pPr>
            <a:r>
              <a:rPr lang="en" sz="1400">
                <a:solidFill>
                  <a:srgbClr val="000000"/>
                </a:solidFill>
              </a:rPr>
              <a:t>Read alikes: anything else by Gregory Maguire</a:t>
            </a:r>
          </a:p>
        </p:txBody>
      </p:sp>
      <p:pic>
        <p:nvPicPr>
          <p:cNvPr id="177" name="Shape 177"/>
          <p:cNvPicPr preferRelativeResize="0"/>
          <p:nvPr/>
        </p:nvPicPr>
        <p:blipFill>
          <a:blip r:embed="rId5">
            <a:alphaModFix/>
          </a:blip>
          <a:stretch>
            <a:fillRect/>
          </a:stretch>
        </p:blipFill>
        <p:spPr>
          <a:xfrm>
            <a:off x="6526300" y="809349"/>
            <a:ext cx="2464474" cy="38066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ctrTitle"/>
          </p:nvPr>
        </p:nvSpPr>
        <p:spPr>
          <a:xfrm>
            <a:off x="311700" y="371400"/>
            <a:ext cx="8520600" cy="1103100"/>
          </a:xfrm>
          <a:prstGeom prst="rect">
            <a:avLst/>
          </a:prstGeom>
        </p:spPr>
        <p:txBody>
          <a:bodyPr anchorCtr="0" anchor="b" bIns="91425" lIns="91425" rIns="91425" tIns="91425">
            <a:noAutofit/>
          </a:bodyPr>
          <a:lstStyle/>
          <a:p>
            <a:pPr lvl="0">
              <a:spcBef>
                <a:spcPts val="0"/>
              </a:spcBef>
              <a:buNone/>
            </a:pPr>
            <a:r>
              <a:rPr lang="en"/>
              <a:t>What is ORCA?</a:t>
            </a:r>
          </a:p>
        </p:txBody>
      </p:sp>
      <p:sp>
        <p:nvSpPr>
          <p:cNvPr id="61" name="Shape 61"/>
          <p:cNvSpPr txBox="1"/>
          <p:nvPr>
            <p:ph idx="1" type="subTitle"/>
          </p:nvPr>
        </p:nvSpPr>
        <p:spPr>
          <a:xfrm>
            <a:off x="311700" y="1778375"/>
            <a:ext cx="8520600" cy="3072600"/>
          </a:xfrm>
          <a:prstGeom prst="rect">
            <a:avLst/>
          </a:prstGeom>
        </p:spPr>
        <p:txBody>
          <a:bodyPr anchorCtr="0" anchor="t" bIns="91425" lIns="91425" rIns="91425" tIns="91425">
            <a:noAutofit/>
          </a:bodyPr>
          <a:lstStyle/>
          <a:p>
            <a:pPr indent="-419100" lvl="0" marL="457200" rtl="0" algn="l">
              <a:spcBef>
                <a:spcPts val="0"/>
              </a:spcBef>
              <a:buClr>
                <a:srgbClr val="000000"/>
              </a:buClr>
              <a:buSzPct val="100000"/>
              <a:buChar char="●"/>
            </a:pPr>
            <a:r>
              <a:rPr lang="en" sz="3000">
                <a:solidFill>
                  <a:srgbClr val="000000"/>
                </a:solidFill>
              </a:rPr>
              <a:t>Founded in 2010</a:t>
            </a:r>
          </a:p>
          <a:p>
            <a:pPr indent="-419100" lvl="0" marL="457200" rtl="0" algn="l">
              <a:spcBef>
                <a:spcPts val="0"/>
              </a:spcBef>
              <a:buClr>
                <a:srgbClr val="000000"/>
              </a:buClr>
              <a:buSzPct val="100000"/>
              <a:buChar char="●"/>
            </a:pPr>
            <a:r>
              <a:rPr lang="en" sz="3000">
                <a:solidFill>
                  <a:srgbClr val="000000"/>
                </a:solidFill>
              </a:rPr>
              <a:t>Fun and exciting way for Oregon youth in grades 3-12 to become enthusiastic and discriminating readers</a:t>
            </a:r>
          </a:p>
          <a:p>
            <a:pPr indent="-419100" lvl="0" marL="457200" algn="l">
              <a:spcBef>
                <a:spcPts val="0"/>
              </a:spcBef>
              <a:buClr>
                <a:srgbClr val="000000"/>
              </a:buClr>
              <a:buSzPct val="100000"/>
              <a:buChar char="●"/>
            </a:pPr>
            <a:r>
              <a:rPr lang="en" sz="3000">
                <a:solidFill>
                  <a:srgbClr val="000000"/>
                </a:solidFill>
              </a:rPr>
              <a:t>Students choose their favorite book in a real-life democratic process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267825" y="152400"/>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183" name="Shape 183"/>
          <p:cNvSpPr txBox="1"/>
          <p:nvPr>
            <p:ph idx="1" type="body"/>
          </p:nvPr>
        </p:nvSpPr>
        <p:spPr>
          <a:xfrm>
            <a:off x="311700" y="778650"/>
            <a:ext cx="5868000" cy="4222200"/>
          </a:xfrm>
          <a:prstGeom prst="rect">
            <a:avLst/>
          </a:prstGeom>
        </p:spPr>
        <p:txBody>
          <a:bodyPr anchorCtr="0" anchor="t" bIns="91425" lIns="91425" rIns="91425" tIns="91425">
            <a:noAutofit/>
          </a:bodyPr>
          <a:lstStyle/>
          <a:p>
            <a:pPr lvl="0">
              <a:spcBef>
                <a:spcPts val="0"/>
              </a:spcBef>
              <a:buNone/>
            </a:pPr>
            <a:r>
              <a:rPr lang="en" sz="3000">
                <a:solidFill>
                  <a:srgbClr val="000000"/>
                </a:solidFill>
              </a:rPr>
              <a:t>The Boundless</a:t>
            </a:r>
          </a:p>
          <a:p>
            <a:pPr lvl="0">
              <a:spcBef>
                <a:spcPts val="0"/>
              </a:spcBef>
              <a:buNone/>
            </a:pPr>
            <a:r>
              <a:rPr lang="en">
                <a:solidFill>
                  <a:srgbClr val="000000"/>
                </a:solidFill>
              </a:rPr>
              <a:t>By Kenneth Oppel</a:t>
            </a:r>
          </a:p>
          <a:p>
            <a:pPr lvl="0">
              <a:lnSpc>
                <a:spcPct val="100000"/>
              </a:lnSpc>
              <a:spcBef>
                <a:spcPts val="0"/>
              </a:spcBef>
              <a:spcAft>
                <a:spcPts val="0"/>
              </a:spcAft>
              <a:buNone/>
            </a:pPr>
            <a:r>
              <a:rPr lang="en" sz="1300">
                <a:solidFill>
                  <a:srgbClr val="000000"/>
                </a:solidFill>
              </a:rPr>
              <a:t>ALA Notable Children's Books - Middle Readers Category: 2015</a:t>
            </a:r>
          </a:p>
          <a:p>
            <a:pPr lvl="0">
              <a:lnSpc>
                <a:spcPct val="100000"/>
              </a:lnSpc>
              <a:spcBef>
                <a:spcPts val="0"/>
              </a:spcBef>
              <a:spcAft>
                <a:spcPts val="0"/>
              </a:spcAft>
              <a:buNone/>
            </a:pPr>
            <a:r>
              <a:rPr lang="en" sz="1300">
                <a:solidFill>
                  <a:srgbClr val="000000"/>
                </a:solidFill>
              </a:rPr>
              <a:t>Booklist Editors' Choice - Books for Youth - Middle Readers Category: 2014</a:t>
            </a:r>
          </a:p>
          <a:p>
            <a:pPr lvl="0">
              <a:lnSpc>
                <a:spcPct val="100000"/>
              </a:lnSpc>
              <a:spcBef>
                <a:spcPts val="0"/>
              </a:spcBef>
              <a:spcAft>
                <a:spcPts val="0"/>
              </a:spcAft>
              <a:buNone/>
            </a:pPr>
            <a:r>
              <a:rPr lang="en" sz="1300">
                <a:solidFill>
                  <a:srgbClr val="000000"/>
                </a:solidFill>
              </a:rPr>
              <a:t>Ruth and Sylvia Schwartz Children's Book  Awards (Ontario): YA-Middle Reader</a:t>
            </a:r>
          </a:p>
          <a:p>
            <a:pPr lvl="0" rtl="0">
              <a:lnSpc>
                <a:spcPct val="100000"/>
              </a:lnSpc>
              <a:spcBef>
                <a:spcPts val="0"/>
              </a:spcBef>
              <a:spcAft>
                <a:spcPts val="0"/>
              </a:spcAft>
              <a:buNone/>
            </a:pPr>
            <a:r>
              <a:rPr lang="en" sz="1300">
                <a:solidFill>
                  <a:srgbClr val="000000"/>
                </a:solidFill>
              </a:rPr>
              <a:t>School Library Journal Best Books: 2014</a:t>
            </a:r>
          </a:p>
          <a:p>
            <a:pPr lvl="0" rtl="0">
              <a:lnSpc>
                <a:spcPct val="100000"/>
              </a:lnSpc>
              <a:spcBef>
                <a:spcPts val="0"/>
              </a:spcBef>
              <a:spcAft>
                <a:spcPts val="0"/>
              </a:spcAft>
              <a:buNone/>
            </a:pPr>
            <a:r>
              <a:t/>
            </a:r>
            <a:endParaRPr sz="1300">
              <a:solidFill>
                <a:srgbClr val="000000"/>
              </a:solidFill>
            </a:endParaRPr>
          </a:p>
          <a:p>
            <a:pPr lvl="0">
              <a:lnSpc>
                <a:spcPct val="100000"/>
              </a:lnSpc>
              <a:spcBef>
                <a:spcPts val="0"/>
              </a:spcBef>
              <a:buNone/>
            </a:pPr>
            <a:r>
              <a:rPr lang="en" sz="1400">
                <a:solidFill>
                  <a:srgbClr val="000000"/>
                </a:solidFill>
              </a:rPr>
              <a:t>Author Site: </a:t>
            </a:r>
            <a:r>
              <a:rPr lang="en" sz="1400" u="sng">
                <a:solidFill>
                  <a:srgbClr val="000000"/>
                </a:solidFill>
                <a:hlinkClick r:id="rId3"/>
              </a:rPr>
              <a:t>http://www.kennethoppel.ca/</a:t>
            </a:r>
          </a:p>
          <a:p>
            <a:pPr lvl="0">
              <a:lnSpc>
                <a:spcPct val="100000"/>
              </a:lnSpc>
              <a:spcBef>
                <a:spcPts val="0"/>
              </a:spcBef>
              <a:buNone/>
            </a:pPr>
            <a:r>
              <a:rPr lang="en" sz="1400">
                <a:solidFill>
                  <a:srgbClr val="000000"/>
                </a:solidFill>
              </a:rPr>
              <a:t>Read alikes: </a:t>
            </a:r>
            <a:r>
              <a:rPr i="1" lang="en" sz="1400">
                <a:solidFill>
                  <a:srgbClr val="000000"/>
                </a:solidFill>
              </a:rPr>
              <a:t>Airman </a:t>
            </a:r>
            <a:r>
              <a:rPr lang="en" sz="1400">
                <a:solidFill>
                  <a:srgbClr val="000000"/>
                </a:solidFill>
              </a:rPr>
              <a:t>by Eoin Colfer and </a:t>
            </a:r>
            <a:r>
              <a:rPr i="1" lang="en" sz="1400">
                <a:solidFill>
                  <a:srgbClr val="000000"/>
                </a:solidFill>
              </a:rPr>
              <a:t>The Blue Comet</a:t>
            </a:r>
            <a:r>
              <a:rPr lang="en" sz="1400">
                <a:solidFill>
                  <a:srgbClr val="000000"/>
                </a:solidFill>
              </a:rPr>
              <a:t> by Rosemary Wells</a:t>
            </a:r>
          </a:p>
        </p:txBody>
      </p:sp>
      <p:pic>
        <p:nvPicPr>
          <p:cNvPr id="184" name="Shape 184"/>
          <p:cNvPicPr preferRelativeResize="0"/>
          <p:nvPr/>
        </p:nvPicPr>
        <p:blipFill>
          <a:blip r:embed="rId4">
            <a:alphaModFix/>
          </a:blip>
          <a:stretch>
            <a:fillRect/>
          </a:stretch>
        </p:blipFill>
        <p:spPr>
          <a:xfrm>
            <a:off x="6306150" y="778650"/>
            <a:ext cx="2676649" cy="42222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152400"/>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190" name="Shape 190"/>
          <p:cNvSpPr txBox="1"/>
          <p:nvPr>
            <p:ph idx="1" type="body"/>
          </p:nvPr>
        </p:nvSpPr>
        <p:spPr>
          <a:xfrm>
            <a:off x="311700" y="725100"/>
            <a:ext cx="5653200" cy="4140300"/>
          </a:xfrm>
          <a:prstGeom prst="rect">
            <a:avLst/>
          </a:prstGeom>
        </p:spPr>
        <p:txBody>
          <a:bodyPr anchorCtr="0" anchor="t" bIns="91425" lIns="91425" rIns="91425" tIns="91425">
            <a:noAutofit/>
          </a:bodyPr>
          <a:lstStyle/>
          <a:p>
            <a:pPr lvl="0">
              <a:spcBef>
                <a:spcPts val="0"/>
              </a:spcBef>
              <a:buNone/>
            </a:pPr>
            <a:r>
              <a:rPr lang="en" sz="3000">
                <a:solidFill>
                  <a:srgbClr val="000000"/>
                </a:solidFill>
              </a:rPr>
              <a:t>The Great Greene Heist</a:t>
            </a:r>
          </a:p>
          <a:p>
            <a:pPr lvl="0">
              <a:spcBef>
                <a:spcPts val="0"/>
              </a:spcBef>
              <a:buNone/>
            </a:pPr>
            <a:r>
              <a:rPr lang="en">
                <a:solidFill>
                  <a:srgbClr val="666666"/>
                </a:solidFill>
              </a:rPr>
              <a:t>By Varian Johnson</a:t>
            </a:r>
          </a:p>
          <a:p>
            <a:pPr lvl="0">
              <a:spcBef>
                <a:spcPts val="0"/>
              </a:spcBef>
              <a:buNone/>
            </a:pPr>
            <a:r>
              <a:rPr lang="en" sz="1400">
                <a:solidFill>
                  <a:srgbClr val="666666"/>
                </a:solidFill>
              </a:rPr>
              <a:t>ALA Notable Children's Books - Middle Readers Category: 2015</a:t>
            </a:r>
          </a:p>
          <a:p>
            <a:pPr lvl="0">
              <a:spcBef>
                <a:spcPts val="0"/>
              </a:spcBef>
              <a:buNone/>
            </a:pPr>
            <a:r>
              <a:rPr lang="en" sz="1400">
                <a:solidFill>
                  <a:srgbClr val="666666"/>
                </a:solidFill>
              </a:rPr>
              <a:t>Author Site: </a:t>
            </a:r>
            <a:r>
              <a:rPr lang="en" sz="1400" u="sng">
                <a:solidFill>
                  <a:schemeClr val="hlink"/>
                </a:solidFill>
                <a:hlinkClick r:id="rId3"/>
              </a:rPr>
              <a:t>http://www.varianjohnson.com/</a:t>
            </a:r>
          </a:p>
          <a:p>
            <a:pPr lvl="0">
              <a:spcBef>
                <a:spcPts val="0"/>
              </a:spcBef>
              <a:buNone/>
            </a:pPr>
            <a:r>
              <a:rPr lang="en" sz="1400">
                <a:solidFill>
                  <a:srgbClr val="666666"/>
                </a:solidFill>
              </a:rPr>
              <a:t>SLJ Review of the Day article: </a:t>
            </a:r>
            <a:r>
              <a:rPr lang="en" sz="1400" u="sng">
                <a:solidFill>
                  <a:schemeClr val="hlink"/>
                </a:solidFill>
                <a:hlinkClick r:id="rId4"/>
              </a:rPr>
              <a:t>http://blogs.slj.com/afuse8production/2014/05/01/review-of-the-day-the-great-greene-heist-by-varian-johnson/#_</a:t>
            </a:r>
          </a:p>
          <a:p>
            <a:pPr lvl="0">
              <a:spcBef>
                <a:spcPts val="0"/>
              </a:spcBef>
              <a:buNone/>
            </a:pPr>
            <a:r>
              <a:rPr lang="en" sz="1400">
                <a:solidFill>
                  <a:srgbClr val="666666"/>
                </a:solidFill>
              </a:rPr>
              <a:t>If this book left you hanging, no worries! Johnson continued the story in </a:t>
            </a:r>
            <a:r>
              <a:rPr i="1" lang="en" sz="1400">
                <a:solidFill>
                  <a:srgbClr val="666666"/>
                </a:solidFill>
              </a:rPr>
              <a:t>To Catch A Cheat</a:t>
            </a:r>
            <a:r>
              <a:rPr lang="en"/>
              <a:t>,</a:t>
            </a:r>
            <a:r>
              <a:rPr lang="en" sz="1400"/>
              <a:t> published in January of 2016.</a:t>
            </a:r>
          </a:p>
          <a:p>
            <a:pPr lvl="0">
              <a:spcBef>
                <a:spcPts val="0"/>
              </a:spcBef>
              <a:buNone/>
            </a:pPr>
            <a:r>
              <a:rPr lang="en" sz="1400"/>
              <a:t>Read alikes: </a:t>
            </a:r>
            <a:r>
              <a:rPr i="1" lang="en" sz="1400"/>
              <a:t>Loot</a:t>
            </a:r>
            <a:r>
              <a:rPr lang="en" sz="1400"/>
              <a:t> by Jude Watson and </a:t>
            </a:r>
            <a:r>
              <a:rPr i="1" lang="en" sz="1400"/>
              <a:t>Schooled</a:t>
            </a:r>
            <a:r>
              <a:rPr lang="en" sz="1400"/>
              <a:t> by Gordon Korman</a:t>
            </a:r>
          </a:p>
        </p:txBody>
      </p:sp>
      <p:pic>
        <p:nvPicPr>
          <p:cNvPr id="191" name="Shape 191"/>
          <p:cNvPicPr preferRelativeResize="0"/>
          <p:nvPr/>
        </p:nvPicPr>
        <p:blipFill>
          <a:blip r:embed="rId5">
            <a:alphaModFix/>
          </a:blip>
          <a:stretch>
            <a:fillRect/>
          </a:stretch>
        </p:blipFill>
        <p:spPr>
          <a:xfrm>
            <a:off x="6154499" y="725100"/>
            <a:ext cx="2833699" cy="41403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223250" y="152400"/>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197" name="Shape 197"/>
          <p:cNvSpPr txBox="1"/>
          <p:nvPr>
            <p:ph idx="1" type="body"/>
          </p:nvPr>
        </p:nvSpPr>
        <p:spPr>
          <a:xfrm>
            <a:off x="311700" y="725100"/>
            <a:ext cx="5640600" cy="4228800"/>
          </a:xfrm>
          <a:prstGeom prst="rect">
            <a:avLst/>
          </a:prstGeom>
        </p:spPr>
        <p:txBody>
          <a:bodyPr anchorCtr="0" anchor="t" bIns="91425" lIns="91425" rIns="91425" tIns="91425">
            <a:noAutofit/>
          </a:bodyPr>
          <a:lstStyle/>
          <a:p>
            <a:pPr lvl="0" rtl="0">
              <a:spcBef>
                <a:spcPts val="0"/>
              </a:spcBef>
              <a:spcAft>
                <a:spcPts val="0"/>
              </a:spcAft>
              <a:buNone/>
            </a:pPr>
            <a:r>
              <a:rPr lang="en" sz="3000">
                <a:solidFill>
                  <a:srgbClr val="000000"/>
                </a:solidFill>
              </a:rPr>
              <a:t>Greenglass House</a:t>
            </a:r>
          </a:p>
          <a:p>
            <a:pPr lvl="0">
              <a:spcBef>
                <a:spcPts val="0"/>
              </a:spcBef>
              <a:spcAft>
                <a:spcPts val="0"/>
              </a:spcAft>
              <a:buNone/>
            </a:pPr>
            <a:r>
              <a:t/>
            </a:r>
            <a:endParaRPr sz="1400">
              <a:solidFill>
                <a:srgbClr val="000000"/>
              </a:solidFill>
            </a:endParaRPr>
          </a:p>
          <a:p>
            <a:pPr lvl="0" rtl="0">
              <a:lnSpc>
                <a:spcPct val="100000"/>
              </a:lnSpc>
              <a:spcBef>
                <a:spcPts val="0"/>
              </a:spcBef>
              <a:spcAft>
                <a:spcPts val="0"/>
              </a:spcAft>
              <a:buNone/>
            </a:pPr>
            <a:r>
              <a:rPr lang="en" sz="1400">
                <a:solidFill>
                  <a:srgbClr val="434343"/>
                </a:solidFill>
              </a:rPr>
              <a:t>By Kate Milford</a:t>
            </a:r>
          </a:p>
          <a:p>
            <a:pPr lvl="0" rtl="0">
              <a:lnSpc>
                <a:spcPct val="100000"/>
              </a:lnSpc>
              <a:spcBef>
                <a:spcPts val="0"/>
              </a:spcBef>
              <a:spcAft>
                <a:spcPts val="0"/>
              </a:spcAft>
              <a:buNone/>
            </a:pPr>
            <a:r>
              <a:t/>
            </a:r>
            <a:endParaRPr sz="1400">
              <a:solidFill>
                <a:srgbClr val="434343"/>
              </a:solidFill>
            </a:endParaRPr>
          </a:p>
          <a:p>
            <a:pPr lvl="0" rtl="0">
              <a:lnSpc>
                <a:spcPct val="100000"/>
              </a:lnSpc>
              <a:spcBef>
                <a:spcPts val="0"/>
              </a:spcBef>
              <a:spcAft>
                <a:spcPts val="0"/>
              </a:spcAft>
              <a:buNone/>
            </a:pPr>
            <a:r>
              <a:rPr lang="en" sz="1400">
                <a:solidFill>
                  <a:srgbClr val="434343"/>
                </a:solidFill>
              </a:rPr>
              <a:t>2014 National Book Award Nominee for Young People’s Literature, 2014 Agatha Award Nominee for Best Children’s/Young Adult Novel, 2015 Edgar Award for Best Juvenile, 2016 Dorothy Canfield Fisher Children’s Book Award Nominee</a:t>
            </a:r>
          </a:p>
          <a:p>
            <a:pPr lvl="0">
              <a:lnSpc>
                <a:spcPct val="100000"/>
              </a:lnSpc>
              <a:spcBef>
                <a:spcPts val="0"/>
              </a:spcBef>
              <a:spcAft>
                <a:spcPts val="0"/>
              </a:spcAft>
              <a:buNone/>
            </a:pPr>
            <a:r>
              <a:t/>
            </a:r>
            <a:endParaRPr sz="1400">
              <a:solidFill>
                <a:srgbClr val="434343"/>
              </a:solidFill>
            </a:endParaRPr>
          </a:p>
          <a:p>
            <a:pPr lvl="0">
              <a:lnSpc>
                <a:spcPct val="100000"/>
              </a:lnSpc>
              <a:spcBef>
                <a:spcPts val="0"/>
              </a:spcBef>
              <a:spcAft>
                <a:spcPts val="0"/>
              </a:spcAft>
              <a:buNone/>
            </a:pPr>
            <a:r>
              <a:rPr lang="en" sz="1400">
                <a:solidFill>
                  <a:srgbClr val="434343"/>
                </a:solidFill>
              </a:rPr>
              <a:t>Author Site: </a:t>
            </a:r>
            <a:r>
              <a:rPr lang="en" sz="1400" u="sng">
                <a:solidFill>
                  <a:schemeClr val="hlink"/>
                </a:solidFill>
                <a:hlinkClick r:id="rId3"/>
              </a:rPr>
              <a:t>http://clockworkfoundry.com/2015/06/in-which-i-update-this-site-with-all-the-greenglass-news/</a:t>
            </a:r>
          </a:p>
          <a:p>
            <a:pPr lvl="0">
              <a:lnSpc>
                <a:spcPct val="100000"/>
              </a:lnSpc>
              <a:spcBef>
                <a:spcPts val="0"/>
              </a:spcBef>
              <a:spcAft>
                <a:spcPts val="0"/>
              </a:spcAft>
              <a:buNone/>
            </a:pPr>
            <a:r>
              <a:t/>
            </a:r>
            <a:endParaRPr sz="1400">
              <a:solidFill>
                <a:srgbClr val="434343"/>
              </a:solidFill>
            </a:endParaRPr>
          </a:p>
          <a:p>
            <a:pPr lvl="0">
              <a:lnSpc>
                <a:spcPct val="100000"/>
              </a:lnSpc>
              <a:spcBef>
                <a:spcPts val="0"/>
              </a:spcBef>
              <a:spcAft>
                <a:spcPts val="0"/>
              </a:spcAft>
              <a:buNone/>
            </a:pPr>
            <a:r>
              <a:rPr lang="en" sz="1400">
                <a:solidFill>
                  <a:srgbClr val="434343"/>
                </a:solidFill>
              </a:rPr>
              <a:t>Read Alikes: </a:t>
            </a:r>
            <a:r>
              <a:rPr i="1" lang="en" sz="1400">
                <a:solidFill>
                  <a:srgbClr val="434343"/>
                </a:solidFill>
              </a:rPr>
              <a:t>Escape from Mr. Lemoncello’s Library</a:t>
            </a:r>
            <a:r>
              <a:rPr lang="en" sz="1400">
                <a:solidFill>
                  <a:srgbClr val="434343"/>
                </a:solidFill>
              </a:rPr>
              <a:t> by Chris Grabenstein and </a:t>
            </a:r>
            <a:r>
              <a:rPr i="1" lang="en" sz="1400">
                <a:solidFill>
                  <a:srgbClr val="434343"/>
                </a:solidFill>
              </a:rPr>
              <a:t>The Mysterious Benedict Society</a:t>
            </a:r>
            <a:r>
              <a:rPr lang="en" sz="1400">
                <a:solidFill>
                  <a:srgbClr val="434343"/>
                </a:solidFill>
              </a:rPr>
              <a:t> by Trenton Stewart</a:t>
            </a:r>
          </a:p>
        </p:txBody>
      </p:sp>
      <p:pic>
        <p:nvPicPr>
          <p:cNvPr id="198" name="Shape 198"/>
          <p:cNvPicPr preferRelativeResize="0"/>
          <p:nvPr/>
        </p:nvPicPr>
        <p:blipFill>
          <a:blip r:embed="rId4">
            <a:alphaModFix/>
          </a:blip>
          <a:stretch>
            <a:fillRect/>
          </a:stretch>
        </p:blipFill>
        <p:spPr>
          <a:xfrm>
            <a:off x="6091325" y="725100"/>
            <a:ext cx="2921000" cy="42287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152400"/>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204" name="Shape 204"/>
          <p:cNvSpPr txBox="1"/>
          <p:nvPr>
            <p:ph idx="1" type="body"/>
          </p:nvPr>
        </p:nvSpPr>
        <p:spPr>
          <a:xfrm>
            <a:off x="311700" y="725100"/>
            <a:ext cx="5729100" cy="42288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3000">
                <a:solidFill>
                  <a:srgbClr val="000000"/>
                </a:solidFill>
              </a:rPr>
              <a:t>The Night Gardener</a:t>
            </a:r>
          </a:p>
          <a:p>
            <a:pPr lvl="0" rtl="0">
              <a:lnSpc>
                <a:spcPct val="100000"/>
              </a:lnSpc>
              <a:spcBef>
                <a:spcPts val="0"/>
              </a:spcBef>
              <a:spcAft>
                <a:spcPts val="0"/>
              </a:spcAft>
              <a:buNone/>
            </a:pPr>
            <a:r>
              <a:t/>
            </a:r>
            <a:endParaRPr>
              <a:solidFill>
                <a:srgbClr val="000000"/>
              </a:solidFill>
            </a:endParaRPr>
          </a:p>
          <a:p>
            <a:pPr lvl="0" rtl="0">
              <a:lnSpc>
                <a:spcPct val="100000"/>
              </a:lnSpc>
              <a:spcBef>
                <a:spcPts val="0"/>
              </a:spcBef>
              <a:spcAft>
                <a:spcPts val="0"/>
              </a:spcAft>
              <a:buNone/>
            </a:pPr>
            <a:r>
              <a:rPr lang="en">
                <a:solidFill>
                  <a:srgbClr val="434343"/>
                </a:solidFill>
              </a:rPr>
              <a:t>By Jonathan Auxier</a:t>
            </a:r>
          </a:p>
          <a:p>
            <a:pPr lvl="0" rtl="0">
              <a:lnSpc>
                <a:spcPct val="100000"/>
              </a:lnSpc>
              <a:spcBef>
                <a:spcPts val="0"/>
              </a:spcBef>
              <a:spcAft>
                <a:spcPts val="0"/>
              </a:spcAft>
              <a:buNone/>
            </a:pPr>
            <a:r>
              <a:t/>
            </a:r>
            <a:endParaRPr sz="1400">
              <a:solidFill>
                <a:srgbClr val="434343"/>
              </a:solidFill>
            </a:endParaRPr>
          </a:p>
          <a:p>
            <a:pPr indent="0" lvl="0" marL="0" rtl="0">
              <a:lnSpc>
                <a:spcPct val="100000"/>
              </a:lnSpc>
              <a:spcBef>
                <a:spcPts val="0"/>
              </a:spcBef>
              <a:spcAft>
                <a:spcPts val="0"/>
              </a:spcAft>
              <a:buNone/>
            </a:pPr>
            <a:r>
              <a:rPr lang="en" sz="1400">
                <a:solidFill>
                  <a:srgbClr val="434343"/>
                </a:solidFill>
              </a:rPr>
              <a:t>ALA Notable Children's Books - Older Readers Category: 2015</a:t>
            </a:r>
          </a:p>
          <a:p>
            <a:pPr lvl="0" rtl="0">
              <a:lnSpc>
                <a:spcPct val="100000"/>
              </a:lnSpc>
              <a:spcBef>
                <a:spcPts val="0"/>
              </a:spcBef>
              <a:spcAft>
                <a:spcPts val="0"/>
              </a:spcAft>
              <a:buNone/>
            </a:pPr>
            <a:r>
              <a:rPr lang="en" sz="1400">
                <a:solidFill>
                  <a:srgbClr val="434343"/>
                </a:solidFill>
              </a:rPr>
              <a:t>International Reading Association Children's Book  Award:Intermediate Fiction (post-2001 winners)</a:t>
            </a:r>
          </a:p>
          <a:p>
            <a:pPr lvl="0" rtl="0">
              <a:lnSpc>
                <a:spcPct val="100000"/>
              </a:lnSpc>
              <a:spcBef>
                <a:spcPts val="0"/>
              </a:spcBef>
              <a:spcAft>
                <a:spcPts val="0"/>
              </a:spcAft>
              <a:buNone/>
            </a:pPr>
            <a:r>
              <a:rPr lang="en" sz="1400">
                <a:solidFill>
                  <a:srgbClr val="434343"/>
                </a:solidFill>
              </a:rPr>
              <a:t>Monica Hughes Award for Science Fiction and Fantasy</a:t>
            </a:r>
          </a:p>
          <a:p>
            <a:pPr lvl="0" rtl="0">
              <a:lnSpc>
                <a:spcPct val="100000"/>
              </a:lnSpc>
              <a:spcBef>
                <a:spcPts val="0"/>
              </a:spcBef>
              <a:spcAft>
                <a:spcPts val="0"/>
              </a:spcAft>
              <a:buNone/>
            </a:pPr>
            <a:r>
              <a:rPr lang="en" sz="1400">
                <a:solidFill>
                  <a:srgbClr val="434343"/>
                </a:solidFill>
              </a:rPr>
              <a:t>School Library Journal Best Books: 2014</a:t>
            </a:r>
          </a:p>
          <a:p>
            <a:pPr lvl="0" rtl="0">
              <a:lnSpc>
                <a:spcPct val="100000"/>
              </a:lnSpc>
              <a:spcBef>
                <a:spcPts val="0"/>
              </a:spcBef>
              <a:spcAft>
                <a:spcPts val="0"/>
              </a:spcAft>
              <a:buNone/>
            </a:pPr>
            <a:r>
              <a:rPr lang="en" sz="1400">
                <a:solidFill>
                  <a:srgbClr val="434343"/>
                </a:solidFill>
              </a:rPr>
              <a:t>Westchester Fiction Award (California)</a:t>
            </a:r>
          </a:p>
          <a:p>
            <a:pPr lvl="0" rtl="0">
              <a:lnSpc>
                <a:spcPct val="100000"/>
              </a:lnSpc>
              <a:spcBef>
                <a:spcPts val="0"/>
              </a:spcBef>
              <a:spcAft>
                <a:spcPts val="0"/>
              </a:spcAft>
              <a:buNone/>
            </a:pPr>
            <a:r>
              <a:t/>
            </a:r>
            <a:endParaRPr sz="1400">
              <a:solidFill>
                <a:srgbClr val="434343"/>
              </a:solidFill>
            </a:endParaRPr>
          </a:p>
          <a:p>
            <a:pPr lvl="0" rtl="0">
              <a:lnSpc>
                <a:spcPct val="100000"/>
              </a:lnSpc>
              <a:spcBef>
                <a:spcPts val="0"/>
              </a:spcBef>
              <a:spcAft>
                <a:spcPts val="0"/>
              </a:spcAft>
              <a:buClr>
                <a:schemeClr val="dk1"/>
              </a:buClr>
              <a:buSzPct val="78571"/>
              <a:buFont typeface="Arial"/>
              <a:buNone/>
            </a:pPr>
            <a:r>
              <a:rPr lang="en" sz="1400">
                <a:solidFill>
                  <a:srgbClr val="434343"/>
                </a:solidFill>
              </a:rPr>
              <a:t>Author Site: </a:t>
            </a:r>
            <a:r>
              <a:rPr lang="en" sz="1400" u="sng">
                <a:solidFill>
                  <a:schemeClr val="accent5"/>
                </a:solidFill>
                <a:hlinkClick r:id="rId3"/>
              </a:rPr>
              <a:t>http://www.thescop.com/</a:t>
            </a:r>
          </a:p>
          <a:p>
            <a:pPr lvl="0" rtl="0">
              <a:lnSpc>
                <a:spcPct val="100000"/>
              </a:lnSpc>
              <a:spcBef>
                <a:spcPts val="0"/>
              </a:spcBef>
              <a:spcAft>
                <a:spcPts val="0"/>
              </a:spcAft>
              <a:buNone/>
            </a:pPr>
            <a:r>
              <a:t/>
            </a:r>
            <a:endParaRPr sz="1400">
              <a:solidFill>
                <a:srgbClr val="434343"/>
              </a:solidFill>
            </a:endParaRPr>
          </a:p>
          <a:p>
            <a:pPr lvl="0">
              <a:lnSpc>
                <a:spcPct val="100000"/>
              </a:lnSpc>
              <a:spcBef>
                <a:spcPts val="0"/>
              </a:spcBef>
              <a:spcAft>
                <a:spcPts val="0"/>
              </a:spcAft>
              <a:buNone/>
            </a:pPr>
            <a:r>
              <a:rPr lang="en" sz="1400">
                <a:solidFill>
                  <a:srgbClr val="434343"/>
                </a:solidFill>
              </a:rPr>
              <a:t>Read Alikes: </a:t>
            </a:r>
            <a:r>
              <a:rPr i="1" lang="en" sz="1400">
                <a:solidFill>
                  <a:srgbClr val="434343"/>
                </a:solidFill>
              </a:rPr>
              <a:t>The Nest</a:t>
            </a:r>
            <a:r>
              <a:rPr lang="en" sz="1400"/>
              <a:t> by Kenneth Oppel and </a:t>
            </a:r>
            <a:r>
              <a:rPr i="1" lang="en" sz="1400"/>
              <a:t>The Screaming Staircase</a:t>
            </a:r>
            <a:r>
              <a:rPr lang="en" sz="1400"/>
              <a:t> by Jonathan Stroud</a:t>
            </a:r>
          </a:p>
        </p:txBody>
      </p:sp>
      <p:pic>
        <p:nvPicPr>
          <p:cNvPr id="205" name="Shape 205"/>
          <p:cNvPicPr preferRelativeResize="0"/>
          <p:nvPr/>
        </p:nvPicPr>
        <p:blipFill>
          <a:blip r:embed="rId4">
            <a:alphaModFix/>
          </a:blip>
          <a:stretch>
            <a:fillRect/>
          </a:stretch>
        </p:blipFill>
        <p:spPr>
          <a:xfrm>
            <a:off x="6116600" y="725100"/>
            <a:ext cx="2827624" cy="42288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1038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Middle School Nominees</a:t>
            </a:r>
          </a:p>
        </p:txBody>
      </p:sp>
      <p:sp>
        <p:nvSpPr>
          <p:cNvPr id="211" name="Shape 211"/>
          <p:cNvSpPr txBox="1"/>
          <p:nvPr>
            <p:ph idx="1" type="body"/>
          </p:nvPr>
        </p:nvSpPr>
        <p:spPr>
          <a:xfrm>
            <a:off x="311700" y="676525"/>
            <a:ext cx="5573400" cy="43407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sz="3000">
                <a:solidFill>
                  <a:srgbClr val="000000"/>
                </a:solidFill>
              </a:rPr>
              <a:t>The Fourteenth Goldfish</a:t>
            </a:r>
          </a:p>
          <a:p>
            <a:pPr lvl="0" rtl="0">
              <a:lnSpc>
                <a:spcPct val="100000"/>
              </a:lnSpc>
              <a:spcBef>
                <a:spcPts val="0"/>
              </a:spcBef>
              <a:spcAft>
                <a:spcPts val="0"/>
              </a:spcAft>
              <a:buNone/>
            </a:pPr>
            <a:r>
              <a:t/>
            </a:r>
            <a:endParaRPr>
              <a:solidFill>
                <a:srgbClr val="000000"/>
              </a:solidFill>
            </a:endParaRPr>
          </a:p>
          <a:p>
            <a:pPr lvl="0" rtl="0">
              <a:lnSpc>
                <a:spcPct val="100000"/>
              </a:lnSpc>
              <a:spcBef>
                <a:spcPts val="0"/>
              </a:spcBef>
              <a:spcAft>
                <a:spcPts val="0"/>
              </a:spcAft>
              <a:buNone/>
            </a:pPr>
            <a:r>
              <a:rPr lang="en">
                <a:solidFill>
                  <a:srgbClr val="434343"/>
                </a:solidFill>
              </a:rPr>
              <a:t>By Jennifer L. Holm</a:t>
            </a:r>
          </a:p>
          <a:p>
            <a:pPr lvl="0" rtl="0">
              <a:lnSpc>
                <a:spcPct val="100000"/>
              </a:lnSpc>
              <a:spcBef>
                <a:spcPts val="0"/>
              </a:spcBef>
              <a:spcAft>
                <a:spcPts val="0"/>
              </a:spcAft>
              <a:buNone/>
            </a:pPr>
            <a:r>
              <a:t/>
            </a:r>
            <a:endParaRPr sz="1400">
              <a:solidFill>
                <a:srgbClr val="434343"/>
              </a:solidFill>
            </a:endParaRPr>
          </a:p>
          <a:p>
            <a:pPr lvl="0" rtl="0">
              <a:lnSpc>
                <a:spcPct val="100000"/>
              </a:lnSpc>
              <a:spcBef>
                <a:spcPts val="0"/>
              </a:spcBef>
              <a:spcAft>
                <a:spcPts val="0"/>
              </a:spcAft>
              <a:buNone/>
            </a:pPr>
            <a:r>
              <a:rPr lang="en" sz="1400">
                <a:solidFill>
                  <a:srgbClr val="434343"/>
                </a:solidFill>
              </a:rPr>
              <a:t>Awards: ALA Notable Children's Books - Middle Readers Category: 2015</a:t>
            </a:r>
          </a:p>
          <a:p>
            <a:pPr lvl="0" rtl="0">
              <a:lnSpc>
                <a:spcPct val="100000"/>
              </a:lnSpc>
              <a:spcBef>
                <a:spcPts val="0"/>
              </a:spcBef>
              <a:spcAft>
                <a:spcPts val="0"/>
              </a:spcAft>
              <a:buNone/>
            </a:pPr>
            <a:r>
              <a:t/>
            </a:r>
            <a:endParaRPr sz="1400">
              <a:solidFill>
                <a:srgbClr val="434343"/>
              </a:solidFill>
            </a:endParaRPr>
          </a:p>
          <a:p>
            <a:pPr lvl="0" rtl="0">
              <a:lnSpc>
                <a:spcPct val="100000"/>
              </a:lnSpc>
              <a:spcBef>
                <a:spcPts val="0"/>
              </a:spcBef>
              <a:spcAft>
                <a:spcPts val="0"/>
              </a:spcAft>
              <a:buClr>
                <a:schemeClr val="dk1"/>
              </a:buClr>
              <a:buSzPct val="78571"/>
              <a:buFont typeface="Arial"/>
              <a:buNone/>
            </a:pPr>
            <a:r>
              <a:rPr lang="en" sz="1400">
                <a:solidFill>
                  <a:srgbClr val="434343"/>
                </a:solidFill>
              </a:rPr>
              <a:t>Author Site: </a:t>
            </a:r>
            <a:r>
              <a:rPr lang="en" sz="1400" u="sng">
                <a:solidFill>
                  <a:schemeClr val="accent5"/>
                </a:solidFill>
                <a:hlinkClick r:id="rId3"/>
              </a:rPr>
              <a:t>http://www.jenniferholm.com/</a:t>
            </a:r>
          </a:p>
          <a:p>
            <a:pPr lvl="0" rtl="0">
              <a:lnSpc>
                <a:spcPct val="100000"/>
              </a:lnSpc>
              <a:spcBef>
                <a:spcPts val="0"/>
              </a:spcBef>
              <a:spcAft>
                <a:spcPts val="0"/>
              </a:spcAft>
              <a:buNone/>
            </a:pPr>
            <a:r>
              <a:t/>
            </a:r>
            <a:endParaRPr sz="1400">
              <a:solidFill>
                <a:srgbClr val="434343"/>
              </a:solidFill>
            </a:endParaRPr>
          </a:p>
          <a:p>
            <a:pPr lvl="0" rtl="0">
              <a:lnSpc>
                <a:spcPct val="100000"/>
              </a:lnSpc>
              <a:spcBef>
                <a:spcPts val="0"/>
              </a:spcBef>
              <a:spcAft>
                <a:spcPts val="0"/>
              </a:spcAft>
              <a:buClr>
                <a:schemeClr val="dk1"/>
              </a:buClr>
              <a:buSzPct val="78571"/>
              <a:buFont typeface="Arial"/>
              <a:buNone/>
            </a:pPr>
            <a:r>
              <a:rPr i="1" lang="en" sz="1400">
                <a:solidFill>
                  <a:srgbClr val="434343"/>
                </a:solidFill>
              </a:rPr>
              <a:t>New York Times Books Review, </a:t>
            </a:r>
            <a:r>
              <a:rPr lang="en" sz="1400">
                <a:solidFill>
                  <a:srgbClr val="434343"/>
                </a:solidFill>
              </a:rPr>
              <a:t>August 24, 2014:</a:t>
            </a:r>
          </a:p>
          <a:p>
            <a:pPr lvl="0" rtl="0">
              <a:lnSpc>
                <a:spcPct val="100000"/>
              </a:lnSpc>
              <a:spcBef>
                <a:spcPts val="0"/>
              </a:spcBef>
              <a:spcAft>
                <a:spcPts val="0"/>
              </a:spcAft>
              <a:buNone/>
            </a:pPr>
            <a:r>
              <a:rPr lang="en" sz="1400">
                <a:solidFill>
                  <a:srgbClr val="434343"/>
                </a:solidFill>
              </a:rPr>
              <a:t>“Youth, old age, life, death, love, possibilities, and – oh yes – goldfish all come together in this warm, witty and wise novel.”</a:t>
            </a:r>
          </a:p>
          <a:p>
            <a:pPr lvl="0" rtl="0">
              <a:lnSpc>
                <a:spcPct val="100000"/>
              </a:lnSpc>
              <a:spcBef>
                <a:spcPts val="0"/>
              </a:spcBef>
              <a:spcAft>
                <a:spcPts val="0"/>
              </a:spcAft>
              <a:buNone/>
            </a:pPr>
            <a:r>
              <a:t/>
            </a:r>
            <a:endParaRPr sz="1400">
              <a:solidFill>
                <a:srgbClr val="434343"/>
              </a:solidFill>
            </a:endParaRPr>
          </a:p>
          <a:p>
            <a:pPr lvl="0" rtl="0">
              <a:lnSpc>
                <a:spcPct val="100000"/>
              </a:lnSpc>
              <a:spcBef>
                <a:spcPts val="0"/>
              </a:spcBef>
              <a:spcAft>
                <a:spcPts val="0"/>
              </a:spcAft>
              <a:buNone/>
            </a:pPr>
            <a:r>
              <a:rPr lang="en" sz="1400">
                <a:solidFill>
                  <a:srgbClr val="434343"/>
                </a:solidFill>
              </a:rPr>
              <a:t>Read Alikes: </a:t>
            </a:r>
            <a:r>
              <a:rPr i="1" lang="en" sz="1400">
                <a:solidFill>
                  <a:srgbClr val="434343"/>
                </a:solidFill>
              </a:rPr>
              <a:t>Wake Up Missing</a:t>
            </a:r>
            <a:r>
              <a:rPr lang="en" sz="1400">
                <a:solidFill>
                  <a:srgbClr val="434343"/>
                </a:solidFill>
              </a:rPr>
              <a:t> by Kate Messner and </a:t>
            </a:r>
            <a:r>
              <a:rPr i="1" lang="en" sz="1400">
                <a:solidFill>
                  <a:srgbClr val="434343"/>
                </a:solidFill>
              </a:rPr>
              <a:t>Tuck Everlasting</a:t>
            </a:r>
            <a:r>
              <a:rPr lang="en" sz="1400">
                <a:solidFill>
                  <a:srgbClr val="434343"/>
                </a:solidFill>
              </a:rPr>
              <a:t> by Natalie Babbitt</a:t>
            </a:r>
          </a:p>
        </p:txBody>
      </p:sp>
      <p:pic>
        <p:nvPicPr>
          <p:cNvPr id="212" name="Shape 212"/>
          <p:cNvPicPr preferRelativeResize="0"/>
          <p:nvPr/>
        </p:nvPicPr>
        <p:blipFill>
          <a:blip r:embed="rId4">
            <a:alphaModFix/>
          </a:blip>
          <a:stretch>
            <a:fillRect/>
          </a:stretch>
        </p:blipFill>
        <p:spPr>
          <a:xfrm>
            <a:off x="5994674" y="676525"/>
            <a:ext cx="2930449" cy="43406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18" name="Shape 218"/>
          <p:cNvSpPr txBox="1"/>
          <p:nvPr>
            <p:ph idx="1" type="body"/>
          </p:nvPr>
        </p:nvSpPr>
        <p:spPr>
          <a:xfrm>
            <a:off x="311700" y="1152475"/>
            <a:ext cx="5756700" cy="37767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Through the Woods</a:t>
            </a:r>
          </a:p>
          <a:p>
            <a:pPr lvl="0" rtl="0">
              <a:lnSpc>
                <a:spcPct val="100000"/>
              </a:lnSpc>
              <a:spcBef>
                <a:spcPts val="0"/>
              </a:spcBef>
              <a:buClr>
                <a:schemeClr val="dk1"/>
              </a:buClr>
              <a:buSzPct val="61111"/>
              <a:buFont typeface="Arial"/>
              <a:buNone/>
            </a:pPr>
            <a:r>
              <a:rPr lang="en">
                <a:solidFill>
                  <a:srgbClr val="000000"/>
                </a:solidFill>
              </a:rPr>
              <a:t>By Emily Carroll</a:t>
            </a:r>
          </a:p>
          <a:p>
            <a:pPr lvl="0" rtl="0">
              <a:lnSpc>
                <a:spcPct val="100000"/>
              </a:lnSpc>
              <a:spcBef>
                <a:spcPts val="0"/>
              </a:spcBef>
              <a:buClr>
                <a:schemeClr val="dk1"/>
              </a:buClr>
              <a:buSzPct val="78571"/>
              <a:buFont typeface="Arial"/>
              <a:buNone/>
            </a:pPr>
            <a:r>
              <a:rPr lang="en" sz="1400">
                <a:solidFill>
                  <a:srgbClr val="000000"/>
                </a:solidFill>
              </a:rPr>
              <a:t>2015 Will Eisner Award Winner</a:t>
            </a:r>
          </a:p>
          <a:p>
            <a:pPr lvl="0">
              <a:lnSpc>
                <a:spcPct val="100000"/>
              </a:lnSpc>
              <a:spcBef>
                <a:spcPts val="0"/>
              </a:spcBef>
              <a:buClr>
                <a:schemeClr val="dk1"/>
              </a:buClr>
              <a:buSzPct val="78571"/>
              <a:buFont typeface="Arial"/>
              <a:buNone/>
            </a:pPr>
            <a:r>
              <a:rPr lang="en" sz="1400">
                <a:solidFill>
                  <a:srgbClr val="000000"/>
                </a:solidFill>
              </a:rPr>
              <a:t>Author’s Site: </a:t>
            </a:r>
            <a:r>
              <a:rPr lang="en" sz="1400" u="sng">
                <a:solidFill>
                  <a:srgbClr val="000000"/>
                </a:solidFill>
                <a:hlinkClick r:id="rId3"/>
              </a:rPr>
              <a:t>http://www.emcarroll.com/</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Five deliciously creepy stories!</a:t>
            </a:r>
          </a:p>
          <a:p>
            <a:pPr lvl="0" rtl="0">
              <a:lnSpc>
                <a:spcPct val="100000"/>
              </a:lnSpc>
              <a:spcBef>
                <a:spcPts val="0"/>
              </a:spcBef>
              <a:buClr>
                <a:schemeClr val="dk1"/>
              </a:buClr>
              <a:buSzPct val="78571"/>
              <a:buFont typeface="Arial"/>
              <a:buNone/>
            </a:pPr>
            <a:r>
              <a:rPr lang="en" sz="1400">
                <a:solidFill>
                  <a:srgbClr val="000000"/>
                </a:solidFill>
              </a:rPr>
              <a:t>Read-alikes: </a:t>
            </a:r>
            <a:r>
              <a:rPr i="1" lang="en" sz="1400">
                <a:solidFill>
                  <a:srgbClr val="000000"/>
                </a:solidFill>
              </a:rPr>
              <a:t>The Undertaking of Lily Chen</a:t>
            </a:r>
            <a:r>
              <a:rPr lang="en" sz="1400">
                <a:solidFill>
                  <a:srgbClr val="000000"/>
                </a:solidFill>
              </a:rPr>
              <a:t> (Novgorodoff), </a:t>
            </a:r>
            <a:r>
              <a:rPr i="1" lang="en" sz="1400">
                <a:solidFill>
                  <a:srgbClr val="000000"/>
                </a:solidFill>
              </a:rPr>
              <a:t>The Sleeper and the Spindle</a:t>
            </a:r>
            <a:r>
              <a:rPr lang="en" sz="1400">
                <a:solidFill>
                  <a:srgbClr val="000000"/>
                </a:solidFill>
              </a:rPr>
              <a:t> (Gaiman), </a:t>
            </a:r>
            <a:r>
              <a:rPr i="1" lang="en" sz="1400">
                <a:solidFill>
                  <a:srgbClr val="000000"/>
                </a:solidFill>
              </a:rPr>
              <a:t>The Girl With all the Gifts</a:t>
            </a:r>
            <a:r>
              <a:rPr lang="en" sz="1400">
                <a:solidFill>
                  <a:srgbClr val="000000"/>
                </a:solidFill>
              </a:rPr>
              <a:t> (Carey)</a:t>
            </a:r>
          </a:p>
          <a:p>
            <a:pPr lvl="0">
              <a:lnSpc>
                <a:spcPct val="100000"/>
              </a:lnSpc>
              <a:spcBef>
                <a:spcPts val="0"/>
              </a:spcBef>
              <a:buClr>
                <a:schemeClr val="dk1"/>
              </a:buClr>
              <a:buSzPct val="78571"/>
              <a:buFont typeface="Arial"/>
              <a:buNone/>
            </a:pPr>
            <a:r>
              <a:rPr lang="en" sz="1400">
                <a:solidFill>
                  <a:srgbClr val="000000"/>
                </a:solidFill>
              </a:rPr>
              <a:t>Co-created a choose-your-own adventure video game: </a:t>
            </a:r>
            <a:r>
              <a:rPr i="1" lang="en" sz="1400">
                <a:solidFill>
                  <a:srgbClr val="000000"/>
                </a:solidFill>
              </a:rPr>
              <a:t>The Yawhg</a:t>
            </a:r>
          </a:p>
        </p:txBody>
      </p:sp>
      <p:pic>
        <p:nvPicPr>
          <p:cNvPr id="219" name="Shape 219"/>
          <p:cNvPicPr preferRelativeResize="0"/>
          <p:nvPr/>
        </p:nvPicPr>
        <p:blipFill>
          <a:blip r:embed="rId4">
            <a:alphaModFix/>
          </a:blip>
          <a:stretch>
            <a:fillRect/>
          </a:stretch>
        </p:blipFill>
        <p:spPr>
          <a:xfrm>
            <a:off x="6153675" y="1309837"/>
            <a:ext cx="2678615" cy="34619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25" name="Shape 225"/>
          <p:cNvSpPr txBox="1"/>
          <p:nvPr>
            <p:ph idx="1" type="body"/>
          </p:nvPr>
        </p:nvSpPr>
        <p:spPr>
          <a:xfrm>
            <a:off x="311700" y="1152475"/>
            <a:ext cx="5780400" cy="38067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Girls Like Us</a:t>
            </a:r>
          </a:p>
          <a:p>
            <a:pPr lvl="0">
              <a:lnSpc>
                <a:spcPct val="100000"/>
              </a:lnSpc>
              <a:spcBef>
                <a:spcPts val="0"/>
              </a:spcBef>
              <a:buClr>
                <a:schemeClr val="dk1"/>
              </a:buClr>
              <a:buSzPct val="61111"/>
              <a:buFont typeface="Arial"/>
              <a:buNone/>
            </a:pPr>
            <a:r>
              <a:rPr lang="en">
                <a:solidFill>
                  <a:srgbClr val="000000"/>
                </a:solidFill>
              </a:rPr>
              <a:t>By Gail Giles</a:t>
            </a:r>
          </a:p>
          <a:p>
            <a:pPr lvl="0">
              <a:lnSpc>
                <a:spcPct val="100000"/>
              </a:lnSpc>
              <a:spcBef>
                <a:spcPts val="0"/>
              </a:spcBef>
              <a:buClr>
                <a:schemeClr val="dk1"/>
              </a:buClr>
              <a:buSzPct val="78571"/>
              <a:buFont typeface="Arial"/>
              <a:buNone/>
            </a:pPr>
            <a:r>
              <a:rPr lang="en" sz="1400">
                <a:solidFill>
                  <a:srgbClr val="000000"/>
                </a:solidFill>
              </a:rPr>
              <a:t>2015 Schneider Family Book Award Winner</a:t>
            </a:r>
          </a:p>
          <a:p>
            <a:pPr lvl="0">
              <a:lnSpc>
                <a:spcPct val="100000"/>
              </a:lnSpc>
              <a:spcBef>
                <a:spcPts val="0"/>
              </a:spcBef>
              <a:buClr>
                <a:schemeClr val="dk1"/>
              </a:buClr>
              <a:buSzPct val="78571"/>
              <a:buFont typeface="Arial"/>
              <a:buNone/>
            </a:pPr>
            <a:r>
              <a:rPr lang="en" sz="1400">
                <a:solidFill>
                  <a:srgbClr val="000000"/>
                </a:solidFill>
              </a:rPr>
              <a:t>Author’s Site: </a:t>
            </a:r>
            <a:r>
              <a:rPr lang="en" sz="1400" u="sng">
                <a:solidFill>
                  <a:srgbClr val="000000"/>
                </a:solidFill>
                <a:hlinkClick r:id="rId3"/>
              </a:rPr>
              <a:t>www.gailgiles.com</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School Library Journal interviews Gail Giles: </a:t>
            </a:r>
            <a:r>
              <a:rPr lang="en" sz="1400" u="sng">
                <a:solidFill>
                  <a:srgbClr val="000000"/>
                </a:solidFill>
                <a:hlinkClick r:id="rId4"/>
              </a:rPr>
              <a:t>http://www.slj.com/2014/12/interviews/inside-special-education-gail-giles-and-girls-like-us/#_</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Read-alikes: </a:t>
            </a:r>
            <a:r>
              <a:rPr i="1" lang="en" sz="1400">
                <a:solidFill>
                  <a:srgbClr val="000000"/>
                </a:solidFill>
              </a:rPr>
              <a:t>The Unlikely Hero of Room 13B</a:t>
            </a:r>
            <a:r>
              <a:rPr lang="en" sz="1400">
                <a:solidFill>
                  <a:srgbClr val="000000"/>
                </a:solidFill>
              </a:rPr>
              <a:t> (Toten), </a:t>
            </a:r>
            <a:r>
              <a:rPr i="1" lang="en" sz="1400">
                <a:solidFill>
                  <a:srgbClr val="000000"/>
                </a:solidFill>
              </a:rPr>
              <a:t>The Curious Incident of the Dog in the Night-Time</a:t>
            </a:r>
            <a:r>
              <a:rPr lang="en" sz="1400">
                <a:solidFill>
                  <a:srgbClr val="000000"/>
                </a:solidFill>
              </a:rPr>
              <a:t> (Haddon)</a:t>
            </a:r>
          </a:p>
        </p:txBody>
      </p:sp>
      <p:pic>
        <p:nvPicPr>
          <p:cNvPr id="226" name="Shape 226"/>
          <p:cNvPicPr preferRelativeResize="0"/>
          <p:nvPr/>
        </p:nvPicPr>
        <p:blipFill>
          <a:blip r:embed="rId5">
            <a:alphaModFix/>
          </a:blip>
          <a:stretch>
            <a:fillRect/>
          </a:stretch>
        </p:blipFill>
        <p:spPr>
          <a:xfrm>
            <a:off x="6279600" y="1150825"/>
            <a:ext cx="2552700" cy="38100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32" name="Shape 232"/>
          <p:cNvSpPr txBox="1"/>
          <p:nvPr>
            <p:ph idx="1" type="body"/>
          </p:nvPr>
        </p:nvSpPr>
        <p:spPr>
          <a:xfrm>
            <a:off x="311700" y="1152475"/>
            <a:ext cx="5514000" cy="37146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The Story of Owen: Dragon Slayer of Trondheim</a:t>
            </a:r>
          </a:p>
          <a:p>
            <a:pPr lvl="0">
              <a:lnSpc>
                <a:spcPct val="100000"/>
              </a:lnSpc>
              <a:spcBef>
                <a:spcPts val="0"/>
              </a:spcBef>
              <a:buClr>
                <a:schemeClr val="dk1"/>
              </a:buClr>
              <a:buSzPct val="61111"/>
              <a:buFont typeface="Arial"/>
              <a:buNone/>
            </a:pPr>
            <a:r>
              <a:rPr lang="en">
                <a:solidFill>
                  <a:srgbClr val="000000"/>
                </a:solidFill>
              </a:rPr>
              <a:t>By E.K. Johnston</a:t>
            </a:r>
          </a:p>
          <a:p>
            <a:pPr lvl="0">
              <a:lnSpc>
                <a:spcPct val="100000"/>
              </a:lnSpc>
              <a:spcBef>
                <a:spcPts val="0"/>
              </a:spcBef>
              <a:buClr>
                <a:schemeClr val="dk1"/>
              </a:buClr>
              <a:buSzPct val="78571"/>
              <a:buFont typeface="Arial"/>
              <a:buNone/>
            </a:pPr>
            <a:r>
              <a:rPr lang="en" sz="1400">
                <a:solidFill>
                  <a:srgbClr val="000000"/>
                </a:solidFill>
              </a:rPr>
              <a:t>2015 Morris Award Finalist</a:t>
            </a:r>
          </a:p>
          <a:p>
            <a:pPr lvl="0">
              <a:lnSpc>
                <a:spcPct val="100000"/>
              </a:lnSpc>
              <a:spcBef>
                <a:spcPts val="0"/>
              </a:spcBef>
              <a:buClr>
                <a:schemeClr val="dk1"/>
              </a:buClr>
              <a:buSzPct val="78571"/>
              <a:buFont typeface="Arial"/>
              <a:buNone/>
            </a:pPr>
            <a:r>
              <a:rPr lang="en" sz="1400">
                <a:solidFill>
                  <a:srgbClr val="000000"/>
                </a:solidFill>
              </a:rPr>
              <a:t>Author’s Site: </a:t>
            </a:r>
            <a:r>
              <a:rPr lang="en" sz="1400" u="sng">
                <a:solidFill>
                  <a:srgbClr val="000000"/>
                </a:solidFill>
                <a:hlinkClick r:id="rId3"/>
              </a:rPr>
              <a:t>http://ekjohnston.ca/</a:t>
            </a:r>
            <a:r>
              <a:rPr lang="en" sz="1400">
                <a:solidFill>
                  <a:srgbClr val="000000"/>
                </a:solidFill>
              </a:rPr>
              <a:t> </a:t>
            </a:r>
          </a:p>
          <a:p>
            <a:pPr lvl="0" rtl="0">
              <a:lnSpc>
                <a:spcPct val="100000"/>
              </a:lnSpc>
              <a:spcBef>
                <a:spcPts val="0"/>
              </a:spcBef>
              <a:buNone/>
            </a:pPr>
            <a:r>
              <a:rPr lang="en" sz="1400">
                <a:solidFill>
                  <a:srgbClr val="000000"/>
                </a:solidFill>
              </a:rPr>
              <a:t>Discussion Guide: </a:t>
            </a:r>
            <a:r>
              <a:rPr lang="en" sz="1400" u="sng">
                <a:solidFill>
                  <a:srgbClr val="000000"/>
                </a:solidFill>
                <a:hlinkClick r:id="rId4"/>
              </a:rPr>
              <a:t>https://www.lernerbooks.com/digitalassets/Assets/Title%20Assets/13011/9781467710664/Discussion%20Guide.pdf</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Sequel: </a:t>
            </a:r>
            <a:r>
              <a:rPr i="1" lang="en" sz="1400">
                <a:solidFill>
                  <a:srgbClr val="000000"/>
                </a:solidFill>
              </a:rPr>
              <a:t>Prairie Fire</a:t>
            </a:r>
          </a:p>
        </p:txBody>
      </p:sp>
      <p:pic>
        <p:nvPicPr>
          <p:cNvPr id="233" name="Shape 233"/>
          <p:cNvPicPr preferRelativeResize="0"/>
          <p:nvPr/>
        </p:nvPicPr>
        <p:blipFill>
          <a:blip r:embed="rId5">
            <a:alphaModFix/>
          </a:blip>
          <a:stretch>
            <a:fillRect/>
          </a:stretch>
        </p:blipFill>
        <p:spPr>
          <a:xfrm>
            <a:off x="6066200" y="1100475"/>
            <a:ext cx="2766099" cy="38185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39" name="Shape 239"/>
          <p:cNvSpPr txBox="1"/>
          <p:nvPr>
            <p:ph idx="1" type="body"/>
          </p:nvPr>
        </p:nvSpPr>
        <p:spPr>
          <a:xfrm>
            <a:off x="311700" y="1152475"/>
            <a:ext cx="5780400" cy="38541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We Were Liars</a:t>
            </a:r>
          </a:p>
          <a:p>
            <a:pPr lvl="0">
              <a:lnSpc>
                <a:spcPct val="100000"/>
              </a:lnSpc>
              <a:spcBef>
                <a:spcPts val="0"/>
              </a:spcBef>
              <a:buClr>
                <a:schemeClr val="dk1"/>
              </a:buClr>
              <a:buSzPct val="61111"/>
              <a:buFont typeface="Arial"/>
              <a:buNone/>
            </a:pPr>
            <a:r>
              <a:rPr lang="en">
                <a:solidFill>
                  <a:srgbClr val="000000"/>
                </a:solidFill>
              </a:rPr>
              <a:t>By E. Lockhart</a:t>
            </a:r>
          </a:p>
          <a:p>
            <a:pPr lvl="0">
              <a:lnSpc>
                <a:spcPct val="100000"/>
              </a:lnSpc>
              <a:spcBef>
                <a:spcPts val="0"/>
              </a:spcBef>
              <a:buClr>
                <a:schemeClr val="dk1"/>
              </a:buClr>
              <a:buSzPct val="78571"/>
              <a:buFont typeface="Arial"/>
              <a:buNone/>
            </a:pPr>
            <a:r>
              <a:rPr lang="en" sz="1400">
                <a:solidFill>
                  <a:srgbClr val="000000"/>
                </a:solidFill>
              </a:rPr>
              <a:t>2014 Goodreads Choice Award Winner</a:t>
            </a:r>
          </a:p>
          <a:p>
            <a:pPr lvl="0">
              <a:lnSpc>
                <a:spcPct val="100000"/>
              </a:lnSpc>
              <a:spcBef>
                <a:spcPts val="0"/>
              </a:spcBef>
              <a:buClr>
                <a:schemeClr val="dk1"/>
              </a:buClr>
              <a:buSzPct val="78571"/>
              <a:buFont typeface="Arial"/>
              <a:buNone/>
            </a:pPr>
            <a:r>
              <a:rPr lang="en" sz="1400">
                <a:solidFill>
                  <a:srgbClr val="000000"/>
                </a:solidFill>
              </a:rPr>
              <a:t>Author’s Site:</a:t>
            </a:r>
            <a:r>
              <a:rPr lang="en" sz="1400" u="sng">
                <a:solidFill>
                  <a:srgbClr val="000000"/>
                </a:solidFill>
                <a:hlinkClick r:id="rId3"/>
              </a:rPr>
              <a:t>http://www.emilylockhart.com/</a:t>
            </a:r>
            <a:r>
              <a:rPr lang="en" sz="1400">
                <a:solidFill>
                  <a:srgbClr val="000000"/>
                </a:solidFill>
              </a:rPr>
              <a:t> </a:t>
            </a:r>
          </a:p>
          <a:p>
            <a:pPr lvl="0" rtl="0">
              <a:lnSpc>
                <a:spcPct val="100000"/>
              </a:lnSpc>
              <a:spcBef>
                <a:spcPts val="0"/>
              </a:spcBef>
              <a:buClr>
                <a:schemeClr val="dk1"/>
              </a:buClr>
              <a:buSzPct val="78571"/>
              <a:buFont typeface="Arial"/>
              <a:buNone/>
            </a:pPr>
            <a:r>
              <a:rPr lang="en" sz="1400">
                <a:solidFill>
                  <a:srgbClr val="000000"/>
                </a:solidFill>
              </a:rPr>
              <a:t>We Were Liars Tumblr: </a:t>
            </a:r>
            <a:r>
              <a:rPr lang="en" sz="1400" u="sng">
                <a:solidFill>
                  <a:srgbClr val="000000"/>
                </a:solidFill>
                <a:hlinkClick r:id="rId4"/>
              </a:rPr>
              <a:t>http://wewereliarsbook.tumblr.com/</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Review: </a:t>
            </a:r>
            <a:r>
              <a:rPr lang="en" sz="1400" u="sng">
                <a:solidFill>
                  <a:srgbClr val="000000"/>
                </a:solidFill>
                <a:hlinkClick r:id="rId5"/>
              </a:rPr>
              <a:t>https://www.kirkusreviews.com/book-reviews/e-lockhart/we-were-liars/</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Read-alikes: </a:t>
            </a:r>
            <a:r>
              <a:rPr i="1" lang="en" sz="1400">
                <a:solidFill>
                  <a:srgbClr val="000000"/>
                </a:solidFill>
              </a:rPr>
              <a:t>Chopsticks</a:t>
            </a:r>
            <a:r>
              <a:rPr lang="en" sz="1400">
                <a:solidFill>
                  <a:srgbClr val="000000"/>
                </a:solidFill>
              </a:rPr>
              <a:t> (Anthony), </a:t>
            </a:r>
            <a:r>
              <a:rPr i="1" lang="en" sz="1400">
                <a:solidFill>
                  <a:srgbClr val="000000"/>
                </a:solidFill>
              </a:rPr>
              <a:t>Burn for Burn</a:t>
            </a:r>
            <a:r>
              <a:rPr lang="en" sz="1400">
                <a:solidFill>
                  <a:srgbClr val="000000"/>
                </a:solidFill>
              </a:rPr>
              <a:t> (Han), </a:t>
            </a:r>
            <a:r>
              <a:rPr i="1" lang="en" sz="1400">
                <a:solidFill>
                  <a:srgbClr val="000000"/>
                </a:solidFill>
              </a:rPr>
              <a:t>This One Summer</a:t>
            </a:r>
            <a:r>
              <a:rPr lang="en" sz="1400">
                <a:solidFill>
                  <a:srgbClr val="000000"/>
                </a:solidFill>
              </a:rPr>
              <a:t> (Tamaki)</a:t>
            </a:r>
          </a:p>
        </p:txBody>
      </p:sp>
      <p:pic>
        <p:nvPicPr>
          <p:cNvPr id="240" name="Shape 240"/>
          <p:cNvPicPr preferRelativeResize="0"/>
          <p:nvPr/>
        </p:nvPicPr>
        <p:blipFill>
          <a:blip r:embed="rId6">
            <a:alphaModFix/>
          </a:blip>
          <a:stretch>
            <a:fillRect/>
          </a:stretch>
        </p:blipFill>
        <p:spPr>
          <a:xfrm>
            <a:off x="6191175" y="1017712"/>
            <a:ext cx="2641124" cy="39953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46" name="Shape 246"/>
          <p:cNvSpPr txBox="1"/>
          <p:nvPr>
            <p:ph idx="1" type="body"/>
          </p:nvPr>
        </p:nvSpPr>
        <p:spPr>
          <a:xfrm>
            <a:off x="311700" y="1152475"/>
            <a:ext cx="5756700" cy="37236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How It Went Down</a:t>
            </a:r>
          </a:p>
          <a:p>
            <a:pPr lvl="0">
              <a:lnSpc>
                <a:spcPct val="100000"/>
              </a:lnSpc>
              <a:spcBef>
                <a:spcPts val="0"/>
              </a:spcBef>
              <a:buClr>
                <a:schemeClr val="dk1"/>
              </a:buClr>
              <a:buSzPct val="61111"/>
              <a:buFont typeface="Arial"/>
              <a:buNone/>
            </a:pPr>
            <a:r>
              <a:rPr lang="en">
                <a:solidFill>
                  <a:srgbClr val="000000"/>
                </a:solidFill>
              </a:rPr>
              <a:t>By Kekla Magoon</a:t>
            </a:r>
          </a:p>
          <a:p>
            <a:pPr lvl="0">
              <a:lnSpc>
                <a:spcPct val="100000"/>
              </a:lnSpc>
              <a:spcBef>
                <a:spcPts val="0"/>
              </a:spcBef>
              <a:buClr>
                <a:schemeClr val="dk1"/>
              </a:buClr>
              <a:buSzPct val="78571"/>
              <a:buFont typeface="Arial"/>
              <a:buNone/>
            </a:pPr>
            <a:r>
              <a:rPr lang="en" sz="1400">
                <a:solidFill>
                  <a:srgbClr val="000000"/>
                </a:solidFill>
              </a:rPr>
              <a:t>2015 Coretta Scott King Award for Author Honor</a:t>
            </a:r>
            <a:br>
              <a:rPr lang="en" sz="1400">
                <a:solidFill>
                  <a:srgbClr val="000000"/>
                </a:solidFill>
              </a:rPr>
            </a:br>
            <a:r>
              <a:rPr lang="en" sz="1400">
                <a:solidFill>
                  <a:srgbClr val="000000"/>
                </a:solidFill>
              </a:rPr>
              <a:t>2017 OBOB</a:t>
            </a:r>
          </a:p>
          <a:p>
            <a:pPr lvl="0">
              <a:lnSpc>
                <a:spcPct val="100000"/>
              </a:lnSpc>
              <a:spcBef>
                <a:spcPts val="0"/>
              </a:spcBef>
              <a:buClr>
                <a:schemeClr val="dk1"/>
              </a:buClr>
              <a:buSzPct val="78571"/>
              <a:buFont typeface="Arial"/>
              <a:buNone/>
            </a:pPr>
            <a:r>
              <a:rPr lang="en" sz="1400">
                <a:solidFill>
                  <a:srgbClr val="000000"/>
                </a:solidFill>
              </a:rPr>
              <a:t>Author’s Site: </a:t>
            </a:r>
            <a:r>
              <a:rPr lang="en" sz="1400" u="sng">
                <a:solidFill>
                  <a:srgbClr val="000000"/>
                </a:solidFill>
                <a:hlinkClick r:id="rId3"/>
              </a:rPr>
              <a:t>http://keklamagoon.com/</a:t>
            </a:r>
            <a:r>
              <a:rPr lang="en" sz="1400">
                <a:solidFill>
                  <a:srgbClr val="000000"/>
                </a:solidFill>
              </a:rPr>
              <a:t> </a:t>
            </a:r>
          </a:p>
          <a:p>
            <a:pPr lvl="0" rtl="0">
              <a:lnSpc>
                <a:spcPct val="100000"/>
              </a:lnSpc>
              <a:spcBef>
                <a:spcPts val="0"/>
              </a:spcBef>
              <a:buNone/>
            </a:pPr>
            <a:r>
              <a:rPr lang="en" sz="1400">
                <a:solidFill>
                  <a:srgbClr val="000000"/>
                </a:solidFill>
              </a:rPr>
              <a:t>Discussion Guide: </a:t>
            </a:r>
            <a:r>
              <a:rPr lang="en" sz="1400" u="sng">
                <a:solidFill>
                  <a:srgbClr val="000000"/>
                </a:solidFill>
                <a:hlinkClick r:id="rId4"/>
              </a:rPr>
              <a:t>http://keklamagoon.com/wp-content/uploads/2011/12/how_it_went_down_reading_guide.pdf</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Read-alike: </a:t>
            </a:r>
            <a:r>
              <a:rPr i="1" lang="en" sz="1400">
                <a:solidFill>
                  <a:srgbClr val="000000"/>
                </a:solidFill>
              </a:rPr>
              <a:t>All American Boys</a:t>
            </a:r>
            <a:r>
              <a:rPr lang="en" sz="1400">
                <a:solidFill>
                  <a:srgbClr val="000000"/>
                </a:solidFill>
              </a:rPr>
              <a:t> (Reynolds)</a:t>
            </a:r>
          </a:p>
        </p:txBody>
      </p:sp>
      <p:pic>
        <p:nvPicPr>
          <p:cNvPr id="247" name="Shape 247"/>
          <p:cNvPicPr preferRelativeResize="0"/>
          <p:nvPr/>
        </p:nvPicPr>
        <p:blipFill>
          <a:blip r:embed="rId5">
            <a:alphaModFix/>
          </a:blip>
          <a:stretch>
            <a:fillRect/>
          </a:stretch>
        </p:blipFill>
        <p:spPr>
          <a:xfrm>
            <a:off x="6068399" y="1017725"/>
            <a:ext cx="2714507" cy="38583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311700" y="371400"/>
            <a:ext cx="8520600" cy="1103100"/>
          </a:xfrm>
          <a:prstGeom prst="rect">
            <a:avLst/>
          </a:prstGeom>
        </p:spPr>
        <p:txBody>
          <a:bodyPr anchorCtr="0" anchor="b" bIns="91425" lIns="91425" rIns="91425" tIns="91425">
            <a:noAutofit/>
          </a:bodyPr>
          <a:lstStyle/>
          <a:p>
            <a:pPr lvl="0" rtl="0">
              <a:spcBef>
                <a:spcPts val="0"/>
              </a:spcBef>
              <a:buNone/>
            </a:pPr>
            <a:r>
              <a:rPr lang="en"/>
              <a:t>How are the books chosen?</a:t>
            </a:r>
          </a:p>
        </p:txBody>
      </p:sp>
      <p:sp>
        <p:nvSpPr>
          <p:cNvPr id="67" name="Shape 67"/>
          <p:cNvSpPr txBox="1"/>
          <p:nvPr>
            <p:ph idx="1" type="subTitle"/>
          </p:nvPr>
        </p:nvSpPr>
        <p:spPr>
          <a:xfrm>
            <a:off x="311700" y="1474500"/>
            <a:ext cx="8520600" cy="3376500"/>
          </a:xfrm>
          <a:prstGeom prst="rect">
            <a:avLst/>
          </a:prstGeom>
        </p:spPr>
        <p:txBody>
          <a:bodyPr anchorCtr="0" anchor="t" bIns="91425" lIns="91425" rIns="91425" tIns="91425">
            <a:noAutofit/>
          </a:bodyPr>
          <a:lstStyle/>
          <a:p>
            <a:pPr indent="-419100" lvl="0" marL="457200" rtl="0" algn="l">
              <a:spcBef>
                <a:spcPts val="0"/>
              </a:spcBef>
              <a:buClr>
                <a:srgbClr val="000000"/>
              </a:buClr>
              <a:buSzPct val="100000"/>
              <a:buChar char="●"/>
            </a:pPr>
            <a:r>
              <a:rPr lang="en" sz="3000">
                <a:solidFill>
                  <a:srgbClr val="000000"/>
                </a:solidFill>
              </a:rPr>
              <a:t>Oregon students, teachers, and librarians may nominate titles</a:t>
            </a:r>
          </a:p>
          <a:p>
            <a:pPr indent="-419100" lvl="0" marL="457200" rtl="0" algn="l">
              <a:spcBef>
                <a:spcPts val="0"/>
              </a:spcBef>
              <a:buClr>
                <a:srgbClr val="000000"/>
              </a:buClr>
              <a:buSzPct val="100000"/>
              <a:buChar char="●"/>
            </a:pPr>
            <a:r>
              <a:rPr lang="en" sz="3000">
                <a:solidFill>
                  <a:srgbClr val="000000"/>
                </a:solidFill>
              </a:rPr>
              <a:t>Copyright date must be two years prior to when the list is announced</a:t>
            </a:r>
          </a:p>
          <a:p>
            <a:pPr indent="-419100" lvl="0" marL="457200" rtl="0" algn="l">
              <a:spcBef>
                <a:spcPts val="0"/>
              </a:spcBef>
              <a:buClr>
                <a:srgbClr val="000000"/>
              </a:buClr>
              <a:buSzPct val="100000"/>
              <a:buChar char="●"/>
            </a:pPr>
            <a:r>
              <a:rPr lang="en" sz="3000">
                <a:solidFill>
                  <a:srgbClr val="000000"/>
                </a:solidFill>
              </a:rPr>
              <a:t>Nominations are reviewed by a committee of Oregon librarians, educators, and booksellers</a:t>
            </a:r>
          </a:p>
          <a:p>
            <a:pPr indent="-419100" lvl="0" marL="457200" rtl="0" algn="l">
              <a:spcBef>
                <a:spcPts val="0"/>
              </a:spcBef>
              <a:buClr>
                <a:srgbClr val="000000"/>
              </a:buClr>
              <a:buSzPct val="100000"/>
              <a:buChar char="●"/>
            </a:pPr>
            <a:r>
              <a:rPr lang="en" sz="3000">
                <a:solidFill>
                  <a:srgbClr val="000000"/>
                </a:solidFill>
              </a:rPr>
              <a:t>Committee creates the final list!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53" name="Shape 253"/>
          <p:cNvSpPr txBox="1"/>
          <p:nvPr>
            <p:ph idx="1" type="body"/>
          </p:nvPr>
        </p:nvSpPr>
        <p:spPr>
          <a:xfrm>
            <a:off x="311700" y="1152475"/>
            <a:ext cx="5273700" cy="36963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I’ll Give You the Sun</a:t>
            </a:r>
          </a:p>
          <a:p>
            <a:pPr lvl="0">
              <a:lnSpc>
                <a:spcPct val="100000"/>
              </a:lnSpc>
              <a:spcBef>
                <a:spcPts val="0"/>
              </a:spcBef>
              <a:buClr>
                <a:schemeClr val="dk1"/>
              </a:buClr>
              <a:buSzPct val="61111"/>
              <a:buFont typeface="Arial"/>
              <a:buNone/>
            </a:pPr>
            <a:r>
              <a:rPr lang="en">
                <a:solidFill>
                  <a:srgbClr val="000000"/>
                </a:solidFill>
              </a:rPr>
              <a:t>By Jandy Nelson</a:t>
            </a:r>
          </a:p>
          <a:p>
            <a:pPr lvl="0">
              <a:lnSpc>
                <a:spcPct val="100000"/>
              </a:lnSpc>
              <a:spcBef>
                <a:spcPts val="0"/>
              </a:spcBef>
              <a:buClr>
                <a:schemeClr val="dk1"/>
              </a:buClr>
              <a:buSzPct val="78571"/>
              <a:buFont typeface="Arial"/>
              <a:buNone/>
            </a:pPr>
            <a:r>
              <a:rPr lang="en" sz="1400">
                <a:solidFill>
                  <a:srgbClr val="000000"/>
                </a:solidFill>
              </a:rPr>
              <a:t>2015 Printz Award Winner</a:t>
            </a:r>
            <a:br>
              <a:rPr lang="en" sz="1400">
                <a:solidFill>
                  <a:srgbClr val="000000"/>
                </a:solidFill>
              </a:rPr>
            </a:br>
            <a:r>
              <a:rPr lang="en" sz="1400">
                <a:solidFill>
                  <a:srgbClr val="000000"/>
                </a:solidFill>
              </a:rPr>
              <a:t>2017 OBOB</a:t>
            </a:r>
          </a:p>
          <a:p>
            <a:pPr lvl="0">
              <a:lnSpc>
                <a:spcPct val="100000"/>
              </a:lnSpc>
              <a:spcBef>
                <a:spcPts val="0"/>
              </a:spcBef>
              <a:buClr>
                <a:schemeClr val="dk1"/>
              </a:buClr>
              <a:buSzPct val="78571"/>
              <a:buFont typeface="Arial"/>
              <a:buNone/>
            </a:pPr>
            <a:r>
              <a:rPr lang="en" sz="1400">
                <a:solidFill>
                  <a:srgbClr val="000000"/>
                </a:solidFill>
              </a:rPr>
              <a:t>Author’s Site: </a:t>
            </a:r>
            <a:r>
              <a:rPr lang="en" sz="1400" u="sng">
                <a:solidFill>
                  <a:srgbClr val="000000"/>
                </a:solidFill>
                <a:hlinkClick r:id="rId3"/>
              </a:rPr>
              <a:t>http://jandynelson.com/</a:t>
            </a:r>
            <a:r>
              <a:rPr lang="en" sz="1400">
                <a:solidFill>
                  <a:srgbClr val="000000"/>
                </a:solidFill>
              </a:rPr>
              <a:t> </a:t>
            </a:r>
          </a:p>
          <a:p>
            <a:pPr lvl="0" rtl="0">
              <a:lnSpc>
                <a:spcPct val="100000"/>
              </a:lnSpc>
              <a:spcBef>
                <a:spcPts val="0"/>
              </a:spcBef>
              <a:buClr>
                <a:schemeClr val="dk1"/>
              </a:buClr>
              <a:buSzPct val="78571"/>
              <a:buFont typeface="Arial"/>
              <a:buNone/>
            </a:pPr>
            <a:r>
              <a:rPr lang="en" sz="1400">
                <a:solidFill>
                  <a:srgbClr val="000000"/>
                </a:solidFill>
              </a:rPr>
              <a:t>Discussion Guide: </a:t>
            </a:r>
            <a:r>
              <a:rPr lang="en" sz="1400" u="sng">
                <a:solidFill>
                  <a:srgbClr val="000000"/>
                </a:solidFill>
                <a:hlinkClick r:id="rId4"/>
              </a:rPr>
              <a:t>http://www.penguin.com/yabookclub/books/ill-give-you-the-sun/</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Read-alikes from YALSA: </a:t>
            </a:r>
            <a:r>
              <a:rPr lang="en" sz="1400" u="sng">
                <a:solidFill>
                  <a:srgbClr val="000000"/>
                </a:solidFill>
                <a:hlinkClick r:id="rId5"/>
              </a:rPr>
              <a:t>http://www.yalsa.ala.org/thehub/2015/09/08/12-books-for-fans-of-ill-give-you-the-sun-by-jandy-nelson/</a:t>
            </a:r>
            <a:r>
              <a:rPr lang="en" sz="1400">
                <a:solidFill>
                  <a:srgbClr val="000000"/>
                </a:solidFill>
              </a:rPr>
              <a:t> </a:t>
            </a:r>
          </a:p>
        </p:txBody>
      </p:sp>
      <p:pic>
        <p:nvPicPr>
          <p:cNvPr id="254" name="Shape 254"/>
          <p:cNvPicPr preferRelativeResize="0"/>
          <p:nvPr/>
        </p:nvPicPr>
        <p:blipFill>
          <a:blip r:embed="rId6">
            <a:alphaModFix/>
          </a:blip>
          <a:stretch>
            <a:fillRect/>
          </a:stretch>
        </p:blipFill>
        <p:spPr>
          <a:xfrm>
            <a:off x="6204025" y="1031499"/>
            <a:ext cx="2628265" cy="3938274"/>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60" name="Shape 260"/>
          <p:cNvSpPr txBox="1"/>
          <p:nvPr>
            <p:ph idx="1" type="body"/>
          </p:nvPr>
        </p:nvSpPr>
        <p:spPr>
          <a:xfrm>
            <a:off x="311700" y="1152475"/>
            <a:ext cx="5792100" cy="38184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Gabi, a Girl in Pieces</a:t>
            </a:r>
          </a:p>
          <a:p>
            <a:pPr lvl="0">
              <a:lnSpc>
                <a:spcPct val="100000"/>
              </a:lnSpc>
              <a:spcBef>
                <a:spcPts val="0"/>
              </a:spcBef>
              <a:buClr>
                <a:schemeClr val="dk1"/>
              </a:buClr>
              <a:buSzPct val="61111"/>
              <a:buFont typeface="Arial"/>
              <a:buNone/>
            </a:pPr>
            <a:r>
              <a:rPr lang="en">
                <a:solidFill>
                  <a:srgbClr val="000000"/>
                </a:solidFill>
              </a:rPr>
              <a:t>By Isabel Quintero</a:t>
            </a:r>
          </a:p>
          <a:p>
            <a:pPr lvl="0">
              <a:lnSpc>
                <a:spcPct val="100000"/>
              </a:lnSpc>
              <a:spcBef>
                <a:spcPts val="0"/>
              </a:spcBef>
              <a:buClr>
                <a:schemeClr val="dk1"/>
              </a:buClr>
              <a:buSzPct val="78571"/>
              <a:buFont typeface="Arial"/>
              <a:buNone/>
            </a:pPr>
            <a:r>
              <a:rPr lang="en" sz="1400">
                <a:solidFill>
                  <a:srgbClr val="000000"/>
                </a:solidFill>
              </a:rPr>
              <a:t>2015 Morris Award Winner</a:t>
            </a:r>
          </a:p>
          <a:p>
            <a:pPr lvl="0">
              <a:lnSpc>
                <a:spcPct val="100000"/>
              </a:lnSpc>
              <a:spcBef>
                <a:spcPts val="0"/>
              </a:spcBef>
              <a:buClr>
                <a:schemeClr val="dk1"/>
              </a:buClr>
              <a:buSzPct val="78571"/>
              <a:buFont typeface="Arial"/>
              <a:buNone/>
            </a:pPr>
            <a:r>
              <a:rPr lang="en" sz="1400">
                <a:solidFill>
                  <a:srgbClr val="000000"/>
                </a:solidFill>
              </a:rPr>
              <a:t>Author’s Site: </a:t>
            </a:r>
            <a:r>
              <a:rPr lang="en" sz="1400" u="sng">
                <a:solidFill>
                  <a:srgbClr val="000000"/>
                </a:solidFill>
                <a:hlinkClick r:id="rId3"/>
              </a:rPr>
              <a:t>https://laisabelquintero.com/</a:t>
            </a:r>
            <a:r>
              <a:rPr lang="en" sz="1400">
                <a:solidFill>
                  <a:srgbClr val="000000"/>
                </a:solidFill>
              </a:rPr>
              <a:t> </a:t>
            </a:r>
          </a:p>
          <a:p>
            <a:pPr lvl="0" rtl="0">
              <a:lnSpc>
                <a:spcPct val="100000"/>
              </a:lnSpc>
              <a:spcBef>
                <a:spcPts val="0"/>
              </a:spcBef>
              <a:buNone/>
            </a:pPr>
            <a:r>
              <a:rPr lang="en" sz="1400">
                <a:solidFill>
                  <a:srgbClr val="000000"/>
                </a:solidFill>
              </a:rPr>
              <a:t>Cover Artist’s Site: </a:t>
            </a:r>
            <a:r>
              <a:rPr lang="en" sz="1400" u="sng">
                <a:solidFill>
                  <a:srgbClr val="000000"/>
                </a:solidFill>
                <a:hlinkClick r:id="rId4"/>
              </a:rPr>
              <a:t>http://zpvisual.com/</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Discussion Guide (aligned with Common Core Standards): </a:t>
            </a:r>
            <a:r>
              <a:rPr lang="en" sz="1400" u="sng">
                <a:solidFill>
                  <a:srgbClr val="000000"/>
                </a:solidFill>
                <a:hlinkClick r:id="rId5"/>
              </a:rPr>
              <a:t>http://www.cincopuntos.com/files/gabi_a-girl-in-pieces_teachers_guide.pdf</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Read-alikes: </a:t>
            </a:r>
            <a:r>
              <a:rPr i="1" lang="en" sz="1400">
                <a:solidFill>
                  <a:srgbClr val="000000"/>
                </a:solidFill>
              </a:rPr>
              <a:t>Yaqui Delgado Wants to Kick Your Ass</a:t>
            </a:r>
            <a:r>
              <a:rPr lang="en" sz="1400">
                <a:solidFill>
                  <a:srgbClr val="000000"/>
                </a:solidFill>
              </a:rPr>
              <a:t> (Medina), </a:t>
            </a:r>
            <a:r>
              <a:rPr i="1" lang="en" sz="1400">
                <a:solidFill>
                  <a:srgbClr val="000000"/>
                </a:solidFill>
              </a:rPr>
              <a:t>The Absolutely True Diary of a Part-Time Indian</a:t>
            </a:r>
            <a:r>
              <a:rPr lang="en" sz="1400">
                <a:solidFill>
                  <a:srgbClr val="000000"/>
                </a:solidFill>
              </a:rPr>
              <a:t> (Alexie)</a:t>
            </a:r>
          </a:p>
        </p:txBody>
      </p:sp>
      <p:pic>
        <p:nvPicPr>
          <p:cNvPr id="261" name="Shape 261"/>
          <p:cNvPicPr preferRelativeResize="0"/>
          <p:nvPr/>
        </p:nvPicPr>
        <p:blipFill>
          <a:blip r:embed="rId6">
            <a:alphaModFix/>
          </a:blip>
          <a:stretch>
            <a:fillRect/>
          </a:stretch>
        </p:blipFill>
        <p:spPr>
          <a:xfrm>
            <a:off x="6103800" y="1017724"/>
            <a:ext cx="2596584" cy="395314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High School Nominees</a:t>
            </a:r>
          </a:p>
        </p:txBody>
      </p:sp>
      <p:sp>
        <p:nvSpPr>
          <p:cNvPr id="267" name="Shape 267"/>
          <p:cNvSpPr txBox="1"/>
          <p:nvPr>
            <p:ph idx="1" type="body"/>
          </p:nvPr>
        </p:nvSpPr>
        <p:spPr>
          <a:xfrm>
            <a:off x="311700" y="1152475"/>
            <a:ext cx="5756700" cy="3901800"/>
          </a:xfrm>
          <a:prstGeom prst="rect">
            <a:avLst/>
          </a:prstGeom>
        </p:spPr>
        <p:txBody>
          <a:bodyPr anchorCtr="0" anchor="t" bIns="91425" lIns="91425" rIns="91425" tIns="91425">
            <a:noAutofit/>
          </a:bodyPr>
          <a:lstStyle/>
          <a:p>
            <a:pPr lvl="0">
              <a:lnSpc>
                <a:spcPct val="100000"/>
              </a:lnSpc>
              <a:spcBef>
                <a:spcPts val="0"/>
              </a:spcBef>
              <a:buClr>
                <a:schemeClr val="dk1"/>
              </a:buClr>
              <a:buSzPct val="36666"/>
              <a:buFont typeface="Arial"/>
              <a:buNone/>
            </a:pPr>
            <a:r>
              <a:rPr lang="en" sz="3000">
                <a:solidFill>
                  <a:srgbClr val="000000"/>
                </a:solidFill>
              </a:rPr>
              <a:t>Jackaby</a:t>
            </a:r>
          </a:p>
          <a:p>
            <a:pPr lvl="0">
              <a:lnSpc>
                <a:spcPct val="100000"/>
              </a:lnSpc>
              <a:spcBef>
                <a:spcPts val="0"/>
              </a:spcBef>
              <a:buClr>
                <a:schemeClr val="dk1"/>
              </a:buClr>
              <a:buSzPct val="61111"/>
              <a:buFont typeface="Arial"/>
              <a:buNone/>
            </a:pPr>
            <a:r>
              <a:rPr lang="en">
                <a:solidFill>
                  <a:srgbClr val="000000"/>
                </a:solidFill>
              </a:rPr>
              <a:t>By William Ritter</a:t>
            </a:r>
          </a:p>
          <a:p>
            <a:pPr lvl="0">
              <a:lnSpc>
                <a:spcPct val="100000"/>
              </a:lnSpc>
              <a:spcBef>
                <a:spcPts val="0"/>
              </a:spcBef>
              <a:buClr>
                <a:schemeClr val="dk1"/>
              </a:buClr>
              <a:buSzPct val="78571"/>
              <a:buFont typeface="Arial"/>
              <a:buNone/>
            </a:pPr>
            <a:r>
              <a:rPr lang="en" sz="1400">
                <a:solidFill>
                  <a:srgbClr val="000000"/>
                </a:solidFill>
              </a:rPr>
              <a:t>2016 Oregon Book Award Finalist</a:t>
            </a:r>
          </a:p>
          <a:p>
            <a:pPr lvl="0">
              <a:lnSpc>
                <a:spcPct val="100000"/>
              </a:lnSpc>
              <a:spcBef>
                <a:spcPts val="0"/>
              </a:spcBef>
              <a:buClr>
                <a:schemeClr val="dk1"/>
              </a:buClr>
              <a:buSzPct val="78571"/>
              <a:buFont typeface="Arial"/>
              <a:buNone/>
            </a:pPr>
            <a:r>
              <a:rPr lang="en" sz="1400">
                <a:solidFill>
                  <a:srgbClr val="000000"/>
                </a:solidFill>
              </a:rPr>
              <a:t>Author’s Site: </a:t>
            </a:r>
            <a:r>
              <a:rPr lang="en" sz="1400" u="sng">
                <a:solidFill>
                  <a:srgbClr val="000000"/>
                </a:solidFill>
                <a:hlinkClick r:id="rId3"/>
              </a:rPr>
              <a:t>https://rwillritter.wordpress.com/</a:t>
            </a:r>
            <a:r>
              <a:rPr lang="en" sz="1400">
                <a:solidFill>
                  <a:srgbClr val="000000"/>
                </a:solidFill>
              </a:rPr>
              <a:t> </a:t>
            </a:r>
          </a:p>
          <a:p>
            <a:pPr lvl="0">
              <a:lnSpc>
                <a:spcPct val="100000"/>
              </a:lnSpc>
              <a:spcBef>
                <a:spcPts val="0"/>
              </a:spcBef>
              <a:buClr>
                <a:schemeClr val="dk1"/>
              </a:buClr>
              <a:buSzPct val="78571"/>
              <a:buFont typeface="Arial"/>
              <a:buNone/>
            </a:pPr>
            <a:r>
              <a:rPr lang="en" sz="1400">
                <a:solidFill>
                  <a:srgbClr val="000000"/>
                </a:solidFill>
              </a:rPr>
              <a:t>Author’s Twitter: </a:t>
            </a:r>
            <a:r>
              <a:rPr lang="en" sz="1400" u="sng">
                <a:solidFill>
                  <a:srgbClr val="000000"/>
                </a:solidFill>
                <a:hlinkClick r:id="rId4"/>
              </a:rPr>
              <a:t>https://twitter.com/Willothewords</a:t>
            </a:r>
            <a:r>
              <a:rPr lang="en" sz="1400">
                <a:solidFill>
                  <a:srgbClr val="000000"/>
                </a:solidFill>
              </a:rPr>
              <a:t> </a:t>
            </a:r>
          </a:p>
          <a:p>
            <a:pPr lvl="0" rtl="0">
              <a:lnSpc>
                <a:spcPct val="100000"/>
              </a:lnSpc>
              <a:spcBef>
                <a:spcPts val="0"/>
              </a:spcBef>
              <a:buNone/>
            </a:pPr>
            <a:r>
              <a:rPr lang="en" sz="1400">
                <a:solidFill>
                  <a:srgbClr val="000000"/>
                </a:solidFill>
              </a:rPr>
              <a:t>Local author--lives in Springfield.</a:t>
            </a:r>
          </a:p>
          <a:p>
            <a:pPr lvl="0" rtl="0">
              <a:lnSpc>
                <a:spcPct val="100000"/>
              </a:lnSpc>
              <a:spcBef>
                <a:spcPts val="0"/>
              </a:spcBef>
              <a:buNone/>
            </a:pPr>
            <a:r>
              <a:rPr lang="en" sz="1400">
                <a:solidFill>
                  <a:srgbClr val="000000"/>
                </a:solidFill>
              </a:rPr>
              <a:t>Tagline: </a:t>
            </a:r>
            <a:r>
              <a:rPr i="1" lang="en" sz="1400">
                <a:solidFill>
                  <a:srgbClr val="000000"/>
                </a:solidFill>
              </a:rPr>
              <a:t>Doctor Who</a:t>
            </a:r>
            <a:r>
              <a:rPr lang="en" sz="1400">
                <a:solidFill>
                  <a:srgbClr val="000000"/>
                </a:solidFill>
              </a:rPr>
              <a:t> meets </a:t>
            </a:r>
            <a:r>
              <a:rPr i="1" lang="en" sz="1400">
                <a:solidFill>
                  <a:srgbClr val="000000"/>
                </a:solidFill>
              </a:rPr>
              <a:t>Sherlock Holmes</a:t>
            </a:r>
            <a:r>
              <a:rPr lang="en" sz="1400">
                <a:solidFill>
                  <a:srgbClr val="000000"/>
                </a:solidFill>
              </a:rPr>
              <a:t>!</a:t>
            </a:r>
          </a:p>
          <a:p>
            <a:pPr lvl="0">
              <a:lnSpc>
                <a:spcPct val="100000"/>
              </a:lnSpc>
              <a:spcBef>
                <a:spcPts val="0"/>
              </a:spcBef>
              <a:buClr>
                <a:schemeClr val="dk1"/>
              </a:buClr>
              <a:buSzPct val="78571"/>
              <a:buFont typeface="Arial"/>
              <a:buNone/>
            </a:pPr>
            <a:r>
              <a:rPr lang="en" sz="1400">
                <a:solidFill>
                  <a:srgbClr val="000000"/>
                </a:solidFill>
              </a:rPr>
              <a:t>Sequels: </a:t>
            </a:r>
            <a:r>
              <a:rPr i="1" lang="en" sz="1400">
                <a:solidFill>
                  <a:srgbClr val="000000"/>
                </a:solidFill>
              </a:rPr>
              <a:t>Beastly Bones</a:t>
            </a:r>
            <a:r>
              <a:rPr lang="en" sz="1400">
                <a:solidFill>
                  <a:srgbClr val="000000"/>
                </a:solidFill>
              </a:rPr>
              <a:t> and </a:t>
            </a:r>
            <a:r>
              <a:rPr i="1" lang="en" sz="1400">
                <a:solidFill>
                  <a:srgbClr val="000000"/>
                </a:solidFill>
              </a:rPr>
              <a:t>Ghostly Echoes</a:t>
            </a:r>
          </a:p>
        </p:txBody>
      </p:sp>
      <p:pic>
        <p:nvPicPr>
          <p:cNvPr id="268" name="Shape 268"/>
          <p:cNvPicPr preferRelativeResize="0"/>
          <p:nvPr/>
        </p:nvPicPr>
        <p:blipFill>
          <a:blip r:embed="rId5">
            <a:alphaModFix/>
          </a:blip>
          <a:stretch>
            <a:fillRect/>
          </a:stretch>
        </p:blipFill>
        <p:spPr>
          <a:xfrm>
            <a:off x="6177225" y="1017724"/>
            <a:ext cx="2655086" cy="3978475"/>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sz="3000"/>
              <a:t>For ORCA Resources, Visit the Blog...</a:t>
            </a:r>
          </a:p>
        </p:txBody>
      </p:sp>
      <p:sp>
        <p:nvSpPr>
          <p:cNvPr id="274" name="Shape 274"/>
          <p:cNvSpPr txBox="1"/>
          <p:nvPr>
            <p:ph idx="1" type="body"/>
          </p:nvPr>
        </p:nvSpPr>
        <p:spPr>
          <a:xfrm>
            <a:off x="311700" y="1207750"/>
            <a:ext cx="8520600" cy="1002300"/>
          </a:xfrm>
          <a:prstGeom prst="rect">
            <a:avLst/>
          </a:prstGeom>
        </p:spPr>
        <p:txBody>
          <a:bodyPr anchorCtr="0" anchor="t" bIns="91425" lIns="91425" rIns="91425" tIns="91425">
            <a:noAutofit/>
          </a:bodyPr>
          <a:lstStyle/>
          <a:p>
            <a:pPr lvl="0" algn="ctr">
              <a:spcBef>
                <a:spcPts val="0"/>
              </a:spcBef>
              <a:buNone/>
            </a:pPr>
            <a:r>
              <a:rPr lang="en" sz="2400" u="sng">
                <a:solidFill>
                  <a:schemeClr val="hlink"/>
                </a:solidFill>
                <a:hlinkClick r:id="rId3"/>
              </a:rPr>
              <a:t>https://oregonreaderschoiceaward.wordpress.com/</a:t>
            </a:r>
            <a:r>
              <a:rPr lang="en" sz="2400">
                <a:solidFill>
                  <a:srgbClr val="000000"/>
                </a:solidFill>
              </a:rPr>
              <a:t> </a:t>
            </a:r>
          </a:p>
        </p:txBody>
      </p:sp>
      <p:sp>
        <p:nvSpPr>
          <p:cNvPr id="275" name="Shape 275"/>
          <p:cNvSpPr txBox="1"/>
          <p:nvPr/>
        </p:nvSpPr>
        <p:spPr>
          <a:xfrm>
            <a:off x="311700" y="4089600"/>
            <a:ext cx="8520600" cy="805800"/>
          </a:xfrm>
          <a:prstGeom prst="rect">
            <a:avLst/>
          </a:prstGeom>
          <a:noFill/>
          <a:ln>
            <a:noFill/>
          </a:ln>
        </p:spPr>
        <p:txBody>
          <a:bodyPr anchorCtr="0" anchor="t" bIns="91425" lIns="91425" rIns="91425" tIns="91425">
            <a:noAutofit/>
          </a:bodyPr>
          <a:lstStyle/>
          <a:p>
            <a:pPr lvl="0" algn="ctr">
              <a:spcBef>
                <a:spcPts val="0"/>
              </a:spcBef>
              <a:buNone/>
            </a:pPr>
            <a:r>
              <a:rPr i="1" lang="en" sz="3000"/>
              <a:t>Thank you!</a:t>
            </a:r>
          </a:p>
        </p:txBody>
      </p:sp>
      <p:sp>
        <p:nvSpPr>
          <p:cNvPr id="276" name="Shape 276"/>
          <p:cNvSpPr txBox="1"/>
          <p:nvPr/>
        </p:nvSpPr>
        <p:spPr>
          <a:xfrm>
            <a:off x="311775" y="2405950"/>
            <a:ext cx="8520600" cy="1298700"/>
          </a:xfrm>
          <a:prstGeom prst="rect">
            <a:avLst/>
          </a:prstGeom>
          <a:noFill/>
          <a:ln>
            <a:noFill/>
          </a:ln>
        </p:spPr>
        <p:txBody>
          <a:bodyPr anchorCtr="0" anchor="t" bIns="91425" lIns="91425" rIns="91425" tIns="91425">
            <a:noAutofit/>
          </a:bodyPr>
          <a:lstStyle/>
          <a:p>
            <a:pPr lvl="0" algn="ctr">
              <a:spcBef>
                <a:spcPts val="0"/>
              </a:spcBef>
              <a:buNone/>
            </a:pPr>
            <a:r>
              <a:rPr lang="en" sz="2400"/>
              <a:t>If you are interested in being involved with the ORCA Committee, contact the Chair at </a:t>
            </a:r>
            <a:r>
              <a:rPr lang="en" sz="2400" u="sng">
                <a:solidFill>
                  <a:schemeClr val="hlink"/>
                </a:solidFill>
                <a:hlinkClick r:id="rId4"/>
              </a:rPr>
              <a:t>orca@olaweb.org</a:t>
            </a:r>
            <a:r>
              <a:rPr lang="en" sz="2400"/>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t>Committee Members</a:t>
            </a:r>
          </a:p>
        </p:txBody>
      </p:sp>
      <p:sp>
        <p:nvSpPr>
          <p:cNvPr id="73" name="Shape 73"/>
          <p:cNvSpPr txBox="1"/>
          <p:nvPr>
            <p:ph idx="1" type="body"/>
          </p:nvPr>
        </p:nvSpPr>
        <p:spPr>
          <a:xfrm>
            <a:off x="311700" y="1152475"/>
            <a:ext cx="8520600" cy="3628500"/>
          </a:xfrm>
          <a:prstGeom prst="rect">
            <a:avLst/>
          </a:prstGeom>
        </p:spPr>
        <p:txBody>
          <a:bodyPr anchorCtr="0" anchor="t" bIns="91425" lIns="91425" rIns="91425" tIns="91425">
            <a:noAutofit/>
          </a:bodyPr>
          <a:lstStyle/>
          <a:p>
            <a:pPr lvl="0">
              <a:spcBef>
                <a:spcPts val="0"/>
              </a:spcBef>
              <a:buNone/>
            </a:pPr>
            <a:r>
              <a:rPr lang="en" sz="1400">
                <a:solidFill>
                  <a:srgbClr val="000000"/>
                </a:solidFill>
              </a:rPr>
              <a:t>Chair: Nina Kramer (Albina Library, Portland)</a:t>
            </a:r>
          </a:p>
          <a:p>
            <a:pPr lvl="0">
              <a:spcBef>
                <a:spcPts val="0"/>
              </a:spcBef>
              <a:buNone/>
            </a:pPr>
            <a:r>
              <a:rPr lang="en" sz="1400">
                <a:solidFill>
                  <a:srgbClr val="000000"/>
                </a:solidFill>
              </a:rPr>
              <a:t>Lisa Elliott (Tigard Public Library)</a:t>
            </a:r>
            <a:br>
              <a:rPr lang="en" sz="1400">
                <a:solidFill>
                  <a:srgbClr val="000000"/>
                </a:solidFill>
              </a:rPr>
            </a:br>
            <a:r>
              <a:rPr lang="en" sz="1400">
                <a:solidFill>
                  <a:srgbClr val="000000"/>
                </a:solidFill>
              </a:rPr>
              <a:t>Kathryn Harmon (Neah-Kah-Nie School, Rockaway Beach)</a:t>
            </a:r>
            <a:br>
              <a:rPr lang="en" sz="1400">
                <a:solidFill>
                  <a:srgbClr val="000000"/>
                </a:solidFill>
              </a:rPr>
            </a:br>
            <a:r>
              <a:rPr lang="en" sz="1400">
                <a:solidFill>
                  <a:srgbClr val="000000"/>
                </a:solidFill>
              </a:rPr>
              <a:t>Melanie Hetrick (Tillamook County Library)</a:t>
            </a:r>
            <a:br>
              <a:rPr lang="en" sz="1400">
                <a:solidFill>
                  <a:srgbClr val="000000"/>
                </a:solidFill>
              </a:rPr>
            </a:br>
            <a:r>
              <a:rPr lang="en" sz="1400">
                <a:solidFill>
                  <a:srgbClr val="000000"/>
                </a:solidFill>
              </a:rPr>
              <a:t>Beth LaForce (George Fox University, Newberg)</a:t>
            </a:r>
            <a:br>
              <a:rPr lang="en" sz="1400">
                <a:solidFill>
                  <a:srgbClr val="000000"/>
                </a:solidFill>
              </a:rPr>
            </a:br>
            <a:r>
              <a:rPr lang="en" sz="1400">
                <a:solidFill>
                  <a:srgbClr val="000000"/>
                </a:solidFill>
              </a:rPr>
              <a:t>Marie LeJeune (Western Oregon University, Monmouth)</a:t>
            </a:r>
            <a:br>
              <a:rPr lang="en" sz="1400">
                <a:solidFill>
                  <a:srgbClr val="000000"/>
                </a:solidFill>
              </a:rPr>
            </a:br>
            <a:r>
              <a:rPr lang="en" sz="1400">
                <a:solidFill>
                  <a:srgbClr val="000000"/>
                </a:solidFill>
              </a:rPr>
              <a:t>Kiva Liljequist (Metropolitan Learning Center, Portland)</a:t>
            </a:r>
            <a:br>
              <a:rPr lang="en" sz="1400">
                <a:solidFill>
                  <a:srgbClr val="000000"/>
                </a:solidFill>
              </a:rPr>
            </a:br>
            <a:r>
              <a:rPr lang="en" sz="1400">
                <a:solidFill>
                  <a:srgbClr val="000000"/>
                </a:solidFill>
              </a:rPr>
              <a:t>Jessica Marie (Salem Public Library)</a:t>
            </a:r>
            <a:br>
              <a:rPr lang="en" sz="1400">
                <a:solidFill>
                  <a:srgbClr val="000000"/>
                </a:solidFill>
              </a:rPr>
            </a:br>
            <a:r>
              <a:rPr lang="en" sz="1400">
                <a:solidFill>
                  <a:srgbClr val="000000"/>
                </a:solidFill>
              </a:rPr>
              <a:t>Laurie Nordahl (North Bend High School)</a:t>
            </a:r>
            <a:br>
              <a:rPr lang="en" sz="1400">
                <a:solidFill>
                  <a:srgbClr val="000000"/>
                </a:solidFill>
              </a:rPr>
            </a:br>
            <a:r>
              <a:rPr lang="en" sz="1400">
                <a:solidFill>
                  <a:srgbClr val="000000"/>
                </a:solidFill>
              </a:rPr>
              <a:t>Kira Porton (A Children’s Place Bookstore, Portland)</a:t>
            </a:r>
            <a:br>
              <a:rPr lang="en" sz="1400">
                <a:solidFill>
                  <a:srgbClr val="000000"/>
                </a:solidFill>
              </a:rPr>
            </a:br>
            <a:r>
              <a:rPr lang="en" sz="1400">
                <a:solidFill>
                  <a:srgbClr val="000000"/>
                </a:solidFill>
              </a:rPr>
              <a:t>MacKenzie Ross (Silver Falls Library, Silverton)</a:t>
            </a:r>
            <a:br>
              <a:rPr lang="en" sz="1400">
                <a:solidFill>
                  <a:srgbClr val="000000"/>
                </a:solidFill>
              </a:rPr>
            </a:br>
            <a:r>
              <a:rPr lang="en" sz="1400">
                <a:solidFill>
                  <a:srgbClr val="000000"/>
                </a:solidFill>
              </a:rPr>
              <a:t>Karen Timmermans (Pacific University, Forest Grove)</a:t>
            </a:r>
            <a:br>
              <a:rPr lang="en" sz="1400">
                <a:solidFill>
                  <a:srgbClr val="000000"/>
                </a:solidFill>
              </a:rPr>
            </a:br>
            <a:r>
              <a:rPr lang="en" sz="1400">
                <a:solidFill>
                  <a:srgbClr val="000000"/>
                </a:solidFill>
              </a:rPr>
              <a:t>Denise Willms (Port Orford Public Library)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ctrTitle"/>
          </p:nvPr>
        </p:nvSpPr>
        <p:spPr>
          <a:xfrm>
            <a:off x="439375" y="744575"/>
            <a:ext cx="8393100" cy="999900"/>
          </a:xfrm>
          <a:prstGeom prst="rect">
            <a:avLst/>
          </a:prstGeom>
        </p:spPr>
        <p:txBody>
          <a:bodyPr anchorCtr="0" anchor="b" bIns="91425" lIns="91425" rIns="91425" tIns="91425">
            <a:noAutofit/>
          </a:bodyPr>
          <a:lstStyle/>
          <a:p>
            <a:pPr lvl="0">
              <a:spcBef>
                <a:spcPts val="0"/>
              </a:spcBef>
              <a:buClr>
                <a:schemeClr val="dk1"/>
              </a:buClr>
              <a:buSzPct val="25000"/>
              <a:buFont typeface="Arial"/>
              <a:buNone/>
            </a:pPr>
            <a:r>
              <a:rPr lang="en"/>
              <a:t>And the 2016 winners are...</a:t>
            </a:r>
          </a:p>
        </p:txBody>
      </p:sp>
      <p:sp>
        <p:nvSpPr>
          <p:cNvPr id="79" name="Shape 79">
            <a:hlinkClick r:id="rId3"/>
          </p:cNvPr>
          <p:cNvSpPr/>
          <p:nvPr/>
        </p:nvSpPr>
        <p:spPr>
          <a:xfrm>
            <a:off x="2494275" y="2068400"/>
            <a:ext cx="3753999" cy="2815499"/>
          </a:xfrm>
          <a:prstGeom prst="rect">
            <a:avLst/>
          </a:prstGeom>
          <a:blipFill>
            <a:blip r:embed="rId4">
              <a:alphaModFix/>
            </a:blip>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1476050" y="445025"/>
            <a:ext cx="3821400" cy="1112400"/>
          </a:xfrm>
          <a:prstGeom prst="rect">
            <a:avLst/>
          </a:prstGeom>
        </p:spPr>
        <p:txBody>
          <a:bodyPr anchorCtr="0" anchor="t" bIns="91425" lIns="91425" rIns="91425" tIns="91425">
            <a:noAutofit/>
          </a:bodyPr>
          <a:lstStyle/>
          <a:p>
            <a:pPr lvl="0">
              <a:spcBef>
                <a:spcPts val="0"/>
              </a:spcBef>
              <a:buNone/>
            </a:pPr>
            <a:r>
              <a:rPr lang="en"/>
              <a:t>2016 ORCA Upper Elementary Winner</a:t>
            </a:r>
          </a:p>
        </p:txBody>
      </p:sp>
      <p:sp>
        <p:nvSpPr>
          <p:cNvPr id="85" name="Shape 85"/>
          <p:cNvSpPr txBox="1"/>
          <p:nvPr>
            <p:ph idx="1" type="body"/>
          </p:nvPr>
        </p:nvSpPr>
        <p:spPr>
          <a:xfrm>
            <a:off x="311700" y="1693375"/>
            <a:ext cx="4605300" cy="3175800"/>
          </a:xfrm>
          <a:prstGeom prst="rect">
            <a:avLst/>
          </a:prstGeom>
        </p:spPr>
        <p:txBody>
          <a:bodyPr anchorCtr="0" anchor="t" bIns="91425" lIns="91425" rIns="91425" tIns="91425">
            <a:noAutofit/>
          </a:bodyPr>
          <a:lstStyle/>
          <a:p>
            <a:pPr lvl="0" rtl="0">
              <a:spcBef>
                <a:spcPts val="0"/>
              </a:spcBef>
              <a:buNone/>
            </a:pPr>
            <a:r>
              <a:rPr lang="en">
                <a:solidFill>
                  <a:srgbClr val="000000"/>
                </a:solidFill>
              </a:rPr>
              <a:t>If you liked </a:t>
            </a:r>
            <a:r>
              <a:rPr i="1" lang="en">
                <a:solidFill>
                  <a:srgbClr val="000000"/>
                </a:solidFill>
              </a:rPr>
              <a:t>Escape from Mr. Lemoncello’s Library</a:t>
            </a:r>
            <a:r>
              <a:rPr lang="en">
                <a:solidFill>
                  <a:srgbClr val="000000"/>
                </a:solidFill>
              </a:rPr>
              <a:t>…</a:t>
            </a:r>
          </a:p>
          <a:p>
            <a:pPr lvl="0" rtl="0">
              <a:spcBef>
                <a:spcPts val="0"/>
              </a:spcBef>
              <a:buNone/>
            </a:pPr>
            <a:r>
              <a:rPr lang="en">
                <a:solidFill>
                  <a:srgbClr val="000000"/>
                </a:solidFill>
              </a:rPr>
              <a:t>You might like these other best sellers by Chris Grabenstein:</a:t>
            </a:r>
          </a:p>
          <a:p>
            <a:pPr lvl="0">
              <a:spcBef>
                <a:spcPts val="0"/>
              </a:spcBef>
              <a:buNone/>
            </a:pPr>
            <a:r>
              <a:rPr i="1" lang="en">
                <a:solidFill>
                  <a:srgbClr val="000000"/>
                </a:solidFill>
              </a:rPr>
              <a:t>Mr. Lemoncello’s Library Olympics</a:t>
            </a:r>
            <a:r>
              <a:rPr lang="en">
                <a:solidFill>
                  <a:srgbClr val="000000"/>
                </a:solidFill>
              </a:rPr>
              <a:t> and </a:t>
            </a:r>
            <a:r>
              <a:rPr i="1" lang="en">
                <a:solidFill>
                  <a:srgbClr val="000000"/>
                </a:solidFill>
              </a:rPr>
              <a:t>The Island of Dr. Libris</a:t>
            </a:r>
          </a:p>
        </p:txBody>
      </p:sp>
      <p:pic>
        <p:nvPicPr>
          <p:cNvPr id="86" name="Shape 86"/>
          <p:cNvPicPr preferRelativeResize="0"/>
          <p:nvPr/>
        </p:nvPicPr>
        <p:blipFill>
          <a:blip r:embed="rId3">
            <a:alphaModFix/>
          </a:blip>
          <a:stretch>
            <a:fillRect/>
          </a:stretch>
        </p:blipFill>
        <p:spPr>
          <a:xfrm>
            <a:off x="5576625" y="116175"/>
            <a:ext cx="3219450" cy="47529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987050" y="445025"/>
            <a:ext cx="4419000" cy="1012800"/>
          </a:xfrm>
          <a:prstGeom prst="rect">
            <a:avLst/>
          </a:prstGeom>
        </p:spPr>
        <p:txBody>
          <a:bodyPr anchorCtr="0" anchor="t" bIns="91425" lIns="91425" rIns="91425" tIns="91425">
            <a:noAutofit/>
          </a:bodyPr>
          <a:lstStyle/>
          <a:p>
            <a:pPr lvl="0">
              <a:spcBef>
                <a:spcPts val="0"/>
              </a:spcBef>
              <a:buNone/>
            </a:pPr>
            <a:r>
              <a:rPr lang="en"/>
              <a:t>2016 ORCA Middle School Winner</a:t>
            </a:r>
          </a:p>
        </p:txBody>
      </p:sp>
      <p:sp>
        <p:nvSpPr>
          <p:cNvPr id="92" name="Shape 92"/>
          <p:cNvSpPr txBox="1"/>
          <p:nvPr>
            <p:ph idx="1" type="body"/>
          </p:nvPr>
        </p:nvSpPr>
        <p:spPr>
          <a:xfrm>
            <a:off x="311750" y="1802025"/>
            <a:ext cx="5094300" cy="28935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a:solidFill>
                  <a:srgbClr val="000000"/>
                </a:solidFill>
              </a:rPr>
              <a:t>If you liked </a:t>
            </a:r>
            <a:r>
              <a:rPr i="1" lang="en">
                <a:solidFill>
                  <a:srgbClr val="000000"/>
                </a:solidFill>
              </a:rPr>
              <a:t>Counting by 7s</a:t>
            </a:r>
            <a:r>
              <a:rPr lang="en">
                <a:solidFill>
                  <a:srgbClr val="000000"/>
                </a:solidFill>
              </a:rPr>
              <a:t>…</a:t>
            </a:r>
          </a:p>
          <a:p>
            <a:pPr lvl="0" rtl="0">
              <a:spcBef>
                <a:spcPts val="0"/>
              </a:spcBef>
              <a:buNone/>
            </a:pPr>
            <a:r>
              <a:rPr lang="en">
                <a:solidFill>
                  <a:srgbClr val="000000"/>
                </a:solidFill>
              </a:rPr>
              <a:t>You might like these other best sellers: </a:t>
            </a:r>
          </a:p>
          <a:p>
            <a:pPr lvl="0" rtl="0">
              <a:spcBef>
                <a:spcPts val="0"/>
              </a:spcBef>
              <a:buNone/>
            </a:pPr>
            <a:r>
              <a:rPr i="1" lang="en">
                <a:solidFill>
                  <a:srgbClr val="000000"/>
                </a:solidFill>
              </a:rPr>
              <a:t>Out of my Mind</a:t>
            </a:r>
            <a:r>
              <a:rPr lang="en">
                <a:solidFill>
                  <a:srgbClr val="000000"/>
                </a:solidFill>
              </a:rPr>
              <a:t> by Sharon Draper </a:t>
            </a:r>
          </a:p>
          <a:p>
            <a:pPr lvl="0" rtl="0">
              <a:spcBef>
                <a:spcPts val="0"/>
              </a:spcBef>
              <a:buNone/>
            </a:pPr>
            <a:r>
              <a:rPr i="1" lang="en">
                <a:solidFill>
                  <a:srgbClr val="000000"/>
                </a:solidFill>
              </a:rPr>
              <a:t>Wonder</a:t>
            </a:r>
            <a:r>
              <a:rPr lang="en">
                <a:solidFill>
                  <a:srgbClr val="000000"/>
                </a:solidFill>
              </a:rPr>
              <a:t> by R.J. Palacio</a:t>
            </a:r>
          </a:p>
          <a:p>
            <a:pPr lvl="0">
              <a:spcBef>
                <a:spcPts val="0"/>
              </a:spcBef>
              <a:buNone/>
            </a:pPr>
            <a:r>
              <a:rPr i="1" lang="en">
                <a:solidFill>
                  <a:srgbClr val="000000"/>
                </a:solidFill>
              </a:rPr>
              <a:t>Mockingbird</a:t>
            </a:r>
            <a:r>
              <a:rPr lang="en">
                <a:solidFill>
                  <a:srgbClr val="000000"/>
                </a:solidFill>
              </a:rPr>
              <a:t> by Kathryn Erskine</a:t>
            </a:r>
          </a:p>
        </p:txBody>
      </p:sp>
      <p:pic>
        <p:nvPicPr>
          <p:cNvPr id="93" name="Shape 93"/>
          <p:cNvPicPr preferRelativeResize="0"/>
          <p:nvPr/>
        </p:nvPicPr>
        <p:blipFill>
          <a:blip r:embed="rId3">
            <a:alphaModFix/>
          </a:blip>
          <a:stretch>
            <a:fillRect/>
          </a:stretch>
        </p:blipFill>
        <p:spPr>
          <a:xfrm>
            <a:off x="5667175" y="134275"/>
            <a:ext cx="3114675" cy="47529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2016 ORCA High School Winner</a:t>
            </a:r>
          </a:p>
        </p:txBody>
      </p:sp>
      <p:sp>
        <p:nvSpPr>
          <p:cNvPr id="99" name="Shape 99"/>
          <p:cNvSpPr txBox="1"/>
          <p:nvPr>
            <p:ph idx="1" type="body"/>
          </p:nvPr>
        </p:nvSpPr>
        <p:spPr>
          <a:xfrm>
            <a:off x="347925" y="1270200"/>
            <a:ext cx="4940400" cy="34164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a:solidFill>
                  <a:srgbClr val="000000"/>
                </a:solidFill>
              </a:rPr>
              <a:t>If you liked </a:t>
            </a:r>
            <a:r>
              <a:rPr i="1" lang="en">
                <a:solidFill>
                  <a:srgbClr val="000000"/>
                </a:solidFill>
              </a:rPr>
              <a:t>The Living</a:t>
            </a:r>
            <a:r>
              <a:rPr lang="en">
                <a:solidFill>
                  <a:srgbClr val="000000"/>
                </a:solidFill>
              </a:rPr>
              <a:t>…</a:t>
            </a:r>
          </a:p>
          <a:p>
            <a:pPr lvl="0" rtl="0">
              <a:spcBef>
                <a:spcPts val="0"/>
              </a:spcBef>
              <a:buClr>
                <a:schemeClr val="dk1"/>
              </a:buClr>
              <a:buSzPct val="61111"/>
              <a:buFont typeface="Arial"/>
              <a:buNone/>
            </a:pPr>
            <a:r>
              <a:rPr lang="en">
                <a:solidFill>
                  <a:srgbClr val="000000"/>
                </a:solidFill>
              </a:rPr>
              <a:t>You might like these other best sellers by Matt de la Peña</a:t>
            </a:r>
          </a:p>
          <a:p>
            <a:pPr lvl="0" rtl="0">
              <a:spcBef>
                <a:spcPts val="0"/>
              </a:spcBef>
              <a:buClr>
                <a:schemeClr val="dk1"/>
              </a:buClr>
              <a:buSzPct val="61111"/>
              <a:buFont typeface="Arial"/>
              <a:buNone/>
            </a:pPr>
            <a:r>
              <a:rPr i="1" lang="en">
                <a:solidFill>
                  <a:srgbClr val="000000"/>
                </a:solidFill>
              </a:rPr>
              <a:t>The Hunted</a:t>
            </a:r>
            <a:r>
              <a:rPr lang="en">
                <a:solidFill>
                  <a:srgbClr val="000000"/>
                </a:solidFill>
              </a:rPr>
              <a:t> (sequel to </a:t>
            </a:r>
            <a:r>
              <a:rPr i="1" lang="en">
                <a:solidFill>
                  <a:srgbClr val="000000"/>
                </a:solidFill>
              </a:rPr>
              <a:t>The Living</a:t>
            </a:r>
            <a:r>
              <a:rPr lang="en">
                <a:solidFill>
                  <a:srgbClr val="000000"/>
                </a:solidFill>
              </a:rPr>
              <a:t>)</a:t>
            </a:r>
          </a:p>
          <a:p>
            <a:pPr lvl="0" rtl="0">
              <a:spcBef>
                <a:spcPts val="0"/>
              </a:spcBef>
              <a:buClr>
                <a:schemeClr val="dk1"/>
              </a:buClr>
              <a:buSzPct val="61111"/>
              <a:buFont typeface="Arial"/>
              <a:buNone/>
            </a:pPr>
            <a:r>
              <a:rPr i="1" lang="en">
                <a:solidFill>
                  <a:srgbClr val="000000"/>
                </a:solidFill>
              </a:rPr>
              <a:t>Mexican Whiteboy</a:t>
            </a:r>
          </a:p>
          <a:p>
            <a:pPr lvl="0" rtl="0">
              <a:spcBef>
                <a:spcPts val="0"/>
              </a:spcBef>
              <a:buClr>
                <a:schemeClr val="dk1"/>
              </a:buClr>
              <a:buSzPct val="61111"/>
              <a:buFont typeface="Arial"/>
              <a:buNone/>
            </a:pPr>
            <a:r>
              <a:rPr lang="en">
                <a:solidFill>
                  <a:srgbClr val="000000"/>
                </a:solidFill>
              </a:rPr>
              <a:t>The </a:t>
            </a:r>
            <a:r>
              <a:rPr i="1" lang="en">
                <a:solidFill>
                  <a:srgbClr val="000000"/>
                </a:solidFill>
              </a:rPr>
              <a:t>Infinity Ring </a:t>
            </a:r>
            <a:r>
              <a:rPr lang="en">
                <a:solidFill>
                  <a:srgbClr val="000000"/>
                </a:solidFill>
              </a:rPr>
              <a:t>series</a:t>
            </a:r>
          </a:p>
          <a:p>
            <a:pPr lvl="0">
              <a:spcBef>
                <a:spcPts val="0"/>
              </a:spcBef>
              <a:buNone/>
            </a:pPr>
            <a:r>
              <a:t/>
            </a:r>
            <a:endParaRPr/>
          </a:p>
        </p:txBody>
      </p:sp>
      <p:pic>
        <p:nvPicPr>
          <p:cNvPr id="100" name="Shape 100"/>
          <p:cNvPicPr preferRelativeResize="0"/>
          <p:nvPr/>
        </p:nvPicPr>
        <p:blipFill>
          <a:blip r:embed="rId3">
            <a:alphaModFix/>
          </a:blip>
          <a:stretch>
            <a:fillRect/>
          </a:stretch>
        </p:blipFill>
        <p:spPr>
          <a:xfrm>
            <a:off x="5660475" y="143350"/>
            <a:ext cx="3171825" cy="47529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2017 ORCA Upper Elementary Nominees</a:t>
            </a:r>
          </a:p>
        </p:txBody>
      </p:sp>
      <p:sp>
        <p:nvSpPr>
          <p:cNvPr id="106" name="Shape 106"/>
          <p:cNvSpPr txBox="1"/>
          <p:nvPr>
            <p:ph idx="1" type="body"/>
          </p:nvPr>
        </p:nvSpPr>
        <p:spPr>
          <a:xfrm>
            <a:off x="311700" y="1285875"/>
            <a:ext cx="5339100" cy="3282900"/>
          </a:xfrm>
          <a:prstGeom prst="rect">
            <a:avLst/>
          </a:prstGeom>
        </p:spPr>
        <p:txBody>
          <a:bodyPr anchorCtr="0" anchor="t" bIns="91425" lIns="91425" rIns="91425" tIns="91425">
            <a:noAutofit/>
          </a:bodyPr>
          <a:lstStyle/>
          <a:p>
            <a:pPr lvl="0" rtl="0">
              <a:lnSpc>
                <a:spcPct val="100000"/>
              </a:lnSpc>
              <a:spcBef>
                <a:spcPts val="0"/>
              </a:spcBef>
              <a:buClr>
                <a:schemeClr val="dk1"/>
              </a:buClr>
              <a:buSzPct val="36666"/>
              <a:buFont typeface="Arial"/>
              <a:buNone/>
            </a:pPr>
            <a:r>
              <a:rPr lang="en" sz="3000">
                <a:solidFill>
                  <a:srgbClr val="000000"/>
                </a:solidFill>
              </a:rPr>
              <a:t>El Deafo</a:t>
            </a:r>
          </a:p>
          <a:p>
            <a:pPr lvl="0" rtl="0">
              <a:lnSpc>
                <a:spcPct val="100000"/>
              </a:lnSpc>
              <a:spcBef>
                <a:spcPts val="0"/>
              </a:spcBef>
              <a:buClr>
                <a:schemeClr val="dk1"/>
              </a:buClr>
              <a:buSzPct val="61111"/>
              <a:buFont typeface="Arial"/>
              <a:buNone/>
            </a:pPr>
            <a:r>
              <a:rPr lang="en">
                <a:solidFill>
                  <a:srgbClr val="000000"/>
                </a:solidFill>
              </a:rPr>
              <a:t>By Cece Bell</a:t>
            </a:r>
          </a:p>
          <a:p>
            <a:pPr lvl="0" rtl="0">
              <a:lnSpc>
                <a:spcPct val="100000"/>
              </a:lnSpc>
              <a:spcBef>
                <a:spcPts val="0"/>
              </a:spcBef>
              <a:buClr>
                <a:schemeClr val="dk1"/>
              </a:buClr>
              <a:buSzPct val="78571"/>
              <a:buFont typeface="Arial"/>
              <a:buNone/>
            </a:pPr>
            <a:r>
              <a:rPr lang="en" sz="1400">
                <a:solidFill>
                  <a:srgbClr val="000000"/>
                </a:solidFill>
              </a:rPr>
              <a:t>Newbery Honor Medal</a:t>
            </a:r>
          </a:p>
          <a:p>
            <a:pPr lvl="0" rtl="0">
              <a:lnSpc>
                <a:spcPct val="100000"/>
              </a:lnSpc>
              <a:spcBef>
                <a:spcPts val="0"/>
              </a:spcBef>
              <a:buNone/>
            </a:pPr>
            <a:r>
              <a:rPr lang="en" sz="1400">
                <a:solidFill>
                  <a:srgbClr val="000000"/>
                </a:solidFill>
              </a:rPr>
              <a:t>Author’s Site: </a:t>
            </a:r>
            <a:r>
              <a:rPr lang="en" sz="1400" u="sng">
                <a:solidFill>
                  <a:srgbClr val="000000"/>
                </a:solidFill>
                <a:hlinkClick r:id="rId3"/>
              </a:rPr>
              <a:t>https://cecebell.wordpress.com/</a:t>
            </a:r>
          </a:p>
          <a:p>
            <a:pPr lvl="0" rtl="0">
              <a:lnSpc>
                <a:spcPct val="100000"/>
              </a:lnSpc>
              <a:spcBef>
                <a:spcPts val="0"/>
              </a:spcBef>
              <a:buNone/>
            </a:pPr>
            <a:r>
              <a:rPr lang="en" sz="1400">
                <a:solidFill>
                  <a:srgbClr val="000000"/>
                </a:solidFill>
              </a:rPr>
              <a:t>Author’s Talk: </a:t>
            </a:r>
            <a:r>
              <a:rPr lang="en" sz="1400" u="sng">
                <a:solidFill>
                  <a:srgbClr val="000000"/>
                </a:solidFill>
                <a:hlinkClick r:id="rId4"/>
              </a:rPr>
              <a:t>https://www.youtube.com/watch?v=Cnj5STG0SZo</a:t>
            </a:r>
          </a:p>
          <a:p>
            <a:pPr lvl="0" rtl="0">
              <a:lnSpc>
                <a:spcPct val="100000"/>
              </a:lnSpc>
              <a:spcBef>
                <a:spcPts val="0"/>
              </a:spcBef>
              <a:buClr>
                <a:schemeClr val="dk1"/>
              </a:buClr>
              <a:buSzPct val="78571"/>
              <a:buFont typeface="Arial"/>
              <a:buNone/>
            </a:pPr>
            <a:r>
              <a:rPr lang="en" sz="1400">
                <a:solidFill>
                  <a:srgbClr val="000000"/>
                </a:solidFill>
              </a:rPr>
              <a:t>Read-alikes: </a:t>
            </a:r>
            <a:r>
              <a:rPr i="1" lang="en" sz="1400">
                <a:solidFill>
                  <a:srgbClr val="000000"/>
                </a:solidFill>
              </a:rPr>
              <a:t>Roller Girl</a:t>
            </a:r>
            <a:r>
              <a:rPr lang="en" sz="1400">
                <a:solidFill>
                  <a:srgbClr val="000000"/>
                </a:solidFill>
              </a:rPr>
              <a:t> (Jameison), </a:t>
            </a:r>
            <a:r>
              <a:rPr i="1" lang="en" sz="1400">
                <a:solidFill>
                  <a:srgbClr val="000000"/>
                </a:solidFill>
              </a:rPr>
              <a:t>Drowned City</a:t>
            </a:r>
            <a:r>
              <a:rPr lang="en" sz="1400">
                <a:solidFill>
                  <a:srgbClr val="000000"/>
                </a:solidFill>
              </a:rPr>
              <a:t> (Brown)</a:t>
            </a:r>
          </a:p>
          <a:p>
            <a:pPr lvl="0">
              <a:spcBef>
                <a:spcPts val="0"/>
              </a:spcBef>
              <a:buNone/>
            </a:pPr>
            <a:r>
              <a:t/>
            </a:r>
            <a:endParaRPr/>
          </a:p>
        </p:txBody>
      </p:sp>
      <p:pic>
        <p:nvPicPr>
          <p:cNvPr id="107" name="Shape 107"/>
          <p:cNvPicPr preferRelativeResize="0"/>
          <p:nvPr/>
        </p:nvPicPr>
        <p:blipFill>
          <a:blip r:embed="rId5">
            <a:alphaModFix/>
          </a:blip>
          <a:stretch>
            <a:fillRect/>
          </a:stretch>
        </p:blipFill>
        <p:spPr>
          <a:xfrm>
            <a:off x="6312650" y="1045137"/>
            <a:ext cx="2519650" cy="37643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