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  <p:sldMasterId id="2147484057" r:id="rId2"/>
    <p:sldMasterId id="2147484959" r:id="rId3"/>
  </p:sldMasterIdLst>
  <p:sldIdLst>
    <p:sldId id="256" r:id="rId4"/>
    <p:sldId id="265" r:id="rId5"/>
    <p:sldId id="273" r:id="rId6"/>
    <p:sldId id="270" r:id="rId7"/>
    <p:sldId id="271" r:id="rId8"/>
    <p:sldId id="264" r:id="rId9"/>
    <p:sldId id="260" r:id="rId10"/>
    <p:sldId id="275" r:id="rId11"/>
    <p:sldId id="259" r:id="rId12"/>
    <p:sldId id="261" r:id="rId13"/>
    <p:sldId id="263" r:id="rId14"/>
    <p:sldId id="269" r:id="rId15"/>
    <p:sldId id="274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0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4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15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0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5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44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7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9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14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32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9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3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00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37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5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60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1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11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27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6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0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31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2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61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0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18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7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32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73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72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81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4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9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3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757DB02-18B1-4FFD-84C2-12209C411C6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A47A805-0A68-4F48-BC15-61F77A17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  <p:sldLayoutId id="2147484969" r:id="rId10"/>
    <p:sldLayoutId id="2147484970" r:id="rId11"/>
    <p:sldLayoutId id="2147484971" r:id="rId12"/>
    <p:sldLayoutId id="2147484972" r:id="rId13"/>
    <p:sldLayoutId id="2147484973" r:id="rId14"/>
    <p:sldLayoutId id="2147484974" r:id="rId15"/>
    <p:sldLayoutId id="2147484975" r:id="rId16"/>
    <p:sldLayoutId id="21474849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osha.gov/youngworkers/index.html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ed.gov/sa/" TargetMode="External"/><Relationship Id="rId2" Type="http://schemas.openxmlformats.org/officeDocument/2006/relationships/hyperlink" Target="http://www.ed.gov/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rusa/" TargetMode="External"/><Relationship Id="rId2" Type="http://schemas.openxmlformats.org/officeDocument/2006/relationships/hyperlink" Target="http://www.ala.org/rusa/sites/ala.org.rusa/files/content/FLEGuidelines_Final_September_2014.pdf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ids.usa.gov/teens/money/index.shtml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money.gov/Pages/for-youth.aspx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bcorps.gov/home.aspx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s.gov/k12/content/students/careers/career-exploration.htm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regon.gov/boli/WHD/CLU/docs/employmentminorsbrochure.pdf" TargetMode="Externa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28035"/>
            <a:ext cx="9601196" cy="148107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(Mostly) Federal Resources </a:t>
            </a:r>
            <a:br>
              <a:rPr lang="en-US" sz="4000" b="1" dirty="0" smtClean="0"/>
            </a:br>
            <a:r>
              <a:rPr lang="en-US" sz="4000" b="1" dirty="0" smtClean="0"/>
              <a:t>for Teens and Young Adults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27513" y="5195888"/>
            <a:ext cx="6669085" cy="84772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800" dirty="0" smtClean="0"/>
              <a:t>Valery King</a:t>
            </a:r>
          </a:p>
          <a:p>
            <a:pPr marL="0" indent="0" algn="r">
              <a:buNone/>
            </a:pPr>
            <a:r>
              <a:rPr lang="en-US" sz="2000" dirty="0" smtClean="0"/>
              <a:t>Government Information/Business Librarian, </a:t>
            </a:r>
          </a:p>
          <a:p>
            <a:pPr marL="0" indent="0" algn="r">
              <a:buNone/>
            </a:pPr>
            <a:r>
              <a:rPr lang="en-US" sz="2000" dirty="0" smtClean="0"/>
              <a:t>Oregon State University Libraries &amp; Press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28536" y="2726169"/>
            <a:ext cx="7153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Money</a:t>
            </a:r>
            <a:endParaRPr lang="en-US" sz="4000" dirty="0"/>
          </a:p>
          <a:p>
            <a:pPr algn="ctr"/>
            <a:r>
              <a:rPr lang="en-US" sz="4000" dirty="0"/>
              <a:t>Jobs and </a:t>
            </a:r>
            <a:r>
              <a:rPr lang="en-US" sz="4000" dirty="0" smtClean="0"/>
              <a:t>Careers </a:t>
            </a:r>
            <a:endParaRPr lang="en-US" sz="4000" dirty="0"/>
          </a:p>
          <a:p>
            <a:pPr algn="ctr"/>
            <a:r>
              <a:rPr lang="en-US" sz="4000" dirty="0" smtClean="0"/>
              <a:t>College </a:t>
            </a:r>
          </a:p>
        </p:txBody>
      </p:sp>
    </p:spTree>
    <p:extLst>
      <p:ext uri="{BB962C8B-B14F-4D97-AF65-F5344CB8AC3E}">
        <p14:creationId xmlns:p14="http://schemas.microsoft.com/office/powerpoint/2010/main" val="24828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643468"/>
            <a:ext cx="4857427" cy="1159932"/>
          </a:xfrm>
        </p:spPr>
        <p:txBody>
          <a:bodyPr/>
          <a:lstStyle/>
          <a:p>
            <a:r>
              <a:rPr lang="en-US" b="1" dirty="0" smtClean="0"/>
              <a:t>Worker Rights and Safety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754" y="2578100"/>
            <a:ext cx="6795246" cy="34163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Young Workers page (OSHA)</a:t>
            </a:r>
          </a:p>
          <a:p>
            <a:pPr marL="0" indent="0" algn="ctr">
              <a:buNone/>
            </a:pPr>
            <a:r>
              <a:rPr lang="en-US" sz="3600" dirty="0" smtClean="0"/>
              <a:t> </a:t>
            </a:r>
            <a:r>
              <a:rPr lang="en-US" sz="3600" u="sng" dirty="0" smtClean="0">
                <a:hlinkClick r:id="rId2"/>
              </a:rPr>
              <a:t>https</a:t>
            </a:r>
            <a:r>
              <a:rPr lang="en-US" sz="3600" u="sng" dirty="0">
                <a:hlinkClick r:id="rId2"/>
              </a:rPr>
              <a:t>://</a:t>
            </a:r>
            <a:r>
              <a:rPr lang="en-US" sz="3600" u="sng" dirty="0" smtClean="0">
                <a:hlinkClick r:id="rId2"/>
              </a:rPr>
              <a:t>www.osha.gov/youngworkers/index.html</a:t>
            </a:r>
            <a:r>
              <a:rPr lang="en-US" sz="3600" dirty="0" smtClean="0"/>
              <a:t>  </a:t>
            </a:r>
          </a:p>
        </p:txBody>
      </p:sp>
      <p:pic>
        <p:nvPicPr>
          <p:cNvPr id="1026" name="Picture 2" descr="https://www.osha.gov/images/OSHA-I-HaveRigh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82" y="406400"/>
            <a:ext cx="4309389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622261"/>
          </a:xfrm>
        </p:spPr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54955" y="4262907"/>
            <a:ext cx="8825658" cy="137589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Scholarships, Grants, and other financial aid</a:t>
            </a:r>
          </a:p>
          <a:p>
            <a:r>
              <a:rPr lang="en-US" sz="3200" dirty="0" smtClean="0"/>
              <a:t>Choosing a College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U.S. Department </a:t>
            </a:r>
            <a:r>
              <a:rPr lang="en-US" b="1" dirty="0"/>
              <a:t>of Education</a:t>
            </a:r>
            <a:br>
              <a:rPr lang="en-US" b="1" dirty="0"/>
            </a:br>
            <a:r>
              <a:rPr lang="en-US" b="1" dirty="0">
                <a:hlinkClick r:id="rId2"/>
              </a:rPr>
              <a:t>http://www.ed.gov</a:t>
            </a:r>
            <a:r>
              <a:rPr lang="en-US" b="1" dirty="0" smtClean="0">
                <a:hlinkClick r:id="rId2"/>
              </a:rPr>
              <a:t>/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Federal </a:t>
            </a:r>
            <a:r>
              <a:rPr lang="en-US" sz="2800" b="1" dirty="0"/>
              <a:t>Student </a:t>
            </a:r>
            <a:r>
              <a:rPr lang="en-US" sz="2800" b="1" dirty="0" smtClean="0"/>
              <a:t>Aid page</a:t>
            </a:r>
            <a:r>
              <a:rPr lang="en-US" sz="2800" dirty="0" smtClean="0"/>
              <a:t> 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studentaid.ed.gov/sa/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Prepare for College (checklists, exploring career options, choosing a school, required tests, applying to schools, budgeting)</a:t>
            </a:r>
          </a:p>
          <a:p>
            <a:pPr lvl="1"/>
            <a:r>
              <a:rPr lang="en-US" sz="2800" dirty="0" smtClean="0"/>
              <a:t>Everything about money for college (Paying for College: types of aid, eligibility, the FAFSA application, replaying loans)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69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Discuss: Ideas for Library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Host </a:t>
            </a:r>
            <a:r>
              <a:rPr lang="en-US" dirty="0"/>
              <a:t>a JOBS FAIR with local employers, workshops on interviewing skills</a:t>
            </a:r>
          </a:p>
          <a:p>
            <a:pPr lvl="1"/>
            <a:r>
              <a:rPr lang="en-US" dirty="0"/>
              <a:t>Print out posters and handouts like “Your Rights at Work” from OSHA or the FAFSA application for college applicants</a:t>
            </a:r>
          </a:p>
          <a:p>
            <a:pPr lvl="1"/>
            <a:r>
              <a:rPr lang="en-US" dirty="0"/>
              <a:t>Print out factsheets from Job Corps, etc.</a:t>
            </a:r>
          </a:p>
          <a:p>
            <a:pPr lvl="1"/>
            <a:r>
              <a:rPr lang="en-US" dirty="0"/>
              <a:t>Invite speakers from regional offices or a center (like Job Corps or …) or people doing federal jobs in your area (</a:t>
            </a:r>
            <a:r>
              <a:rPr lang="en-US" dirty="0" err="1"/>
              <a:t>ie</a:t>
            </a:r>
            <a:r>
              <a:rPr lang="en-US" dirty="0"/>
              <a:t>, rangers in the Forest </a:t>
            </a:r>
            <a:r>
              <a:rPr lang="en-US" dirty="0" smtClean="0"/>
              <a:t>Service) </a:t>
            </a:r>
            <a:endParaRPr lang="en-US" dirty="0"/>
          </a:p>
          <a:p>
            <a:pPr lvl="1"/>
            <a:r>
              <a:rPr lang="en-US" dirty="0"/>
              <a:t>Video showings (</a:t>
            </a:r>
            <a:r>
              <a:rPr lang="en-US"/>
              <a:t>career </a:t>
            </a:r>
            <a:r>
              <a:rPr lang="en-US" smtClean="0"/>
              <a:t>videos)</a:t>
            </a:r>
            <a:endParaRPr lang="en-US" dirty="0"/>
          </a:p>
          <a:p>
            <a:pPr lvl="1"/>
            <a:r>
              <a:rPr lang="en-US" dirty="0"/>
              <a:t>Computer stations with games and quizzes from BLS, kids.gov, and others</a:t>
            </a:r>
          </a:p>
          <a:p>
            <a:pPr lvl="1"/>
            <a:r>
              <a:rPr lang="en-US" dirty="0"/>
              <a:t>Link out from your teen pages to Occupational Outlook Handbook, Job Corps,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744" y="1159576"/>
            <a:ext cx="8825658" cy="2677648"/>
          </a:xfrm>
        </p:spPr>
        <p:txBody>
          <a:bodyPr/>
          <a:lstStyle/>
          <a:p>
            <a:r>
              <a:rPr lang="en-US" sz="6000" dirty="0" smtClean="0"/>
              <a:t>Money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83743" y="4237149"/>
            <a:ext cx="8696869" cy="1401651"/>
          </a:xfrm>
        </p:spPr>
        <p:txBody>
          <a:bodyPr>
            <a:noAutofit/>
          </a:bodyPr>
          <a:lstStyle/>
          <a:p>
            <a:r>
              <a:rPr lang="en-US" sz="3200" dirty="0" smtClean="0"/>
              <a:t>Saving, Budgeting, Taxes</a:t>
            </a:r>
          </a:p>
          <a:p>
            <a:r>
              <a:rPr lang="en-US" sz="3200" dirty="0" smtClean="0"/>
              <a:t>Consumer Protection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10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Financial Literacy and RUSA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“Financial Literacy Education in Libraries: Guidelines and Best Practices for Service” </a:t>
            </a:r>
            <a:endParaRPr lang="en-US" sz="3200" dirty="0" smtClean="0"/>
          </a:p>
          <a:p>
            <a:pPr lvl="1"/>
            <a:r>
              <a:rPr lang="en-US" sz="2400" u="sng" dirty="0">
                <a:hlinkClick r:id="rId2"/>
              </a:rPr>
              <a:t>http://</a:t>
            </a:r>
            <a:r>
              <a:rPr lang="en-US" sz="2400" u="sng" dirty="0" smtClean="0">
                <a:hlinkClick r:id="rId2"/>
              </a:rPr>
              <a:t>www.ala.org/rusa/sites/ala.org.rusa/files/content/FLEGuidelines_Final_September_2014.pdf</a:t>
            </a:r>
            <a:endParaRPr lang="en-US" sz="2400" u="sng" dirty="0" smtClean="0"/>
          </a:p>
          <a:p>
            <a:pPr lvl="1"/>
            <a:endParaRPr lang="en-US" sz="2800" u="sng" dirty="0"/>
          </a:p>
          <a:p>
            <a:pPr marL="457200" lvl="1" indent="0">
              <a:buNone/>
            </a:pPr>
            <a:r>
              <a:rPr lang="en-US" sz="2800" dirty="0"/>
              <a:t>Go to the RUSA page at </a:t>
            </a:r>
            <a:r>
              <a:rPr lang="en-US" sz="2800" u="sng" dirty="0">
                <a:hlinkClick r:id="rId3"/>
              </a:rPr>
              <a:t>www.ala.org/rusa/</a:t>
            </a:r>
            <a:r>
              <a:rPr lang="en-US" sz="2800" dirty="0"/>
              <a:t> to find links to this </a:t>
            </a:r>
            <a:endParaRPr lang="en-US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19161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Money for younger teens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2603500"/>
            <a:ext cx="1120462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Kids.gov – Teens Grade 6-8 – Money</a:t>
            </a:r>
          </a:p>
          <a:p>
            <a:pPr marL="457200" lvl="1" indent="0">
              <a:buNone/>
            </a:pPr>
            <a:r>
              <a:rPr lang="en-US" sz="3600" u="sng" dirty="0">
                <a:hlinkClick r:id="rId2"/>
              </a:rPr>
              <a:t>https://kids.usa.gov/teens/money/index.shtml</a:t>
            </a:r>
            <a:r>
              <a:rPr lang="en-US" sz="3600" dirty="0"/>
              <a:t> </a:t>
            </a:r>
          </a:p>
          <a:p>
            <a:pPr marL="457200" lvl="1" indent="0">
              <a:buNone/>
            </a:pPr>
            <a:r>
              <a:rPr lang="en-US" sz="3200" dirty="0" smtClean="0"/>
              <a:t>	Includes some fun games!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42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Money for older teens/young adults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2603500"/>
            <a:ext cx="11127347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MyMoney.gov – Resources For </a:t>
            </a:r>
            <a:r>
              <a:rPr lang="en-US" sz="4400" b="1" dirty="0" smtClean="0"/>
              <a:t>Youth</a:t>
            </a:r>
            <a:r>
              <a:rPr lang="en-US" sz="4400" dirty="0"/>
              <a:t> </a:t>
            </a:r>
            <a:r>
              <a:rPr lang="en-US" sz="4400" dirty="0" smtClean="0"/>
              <a:t> </a:t>
            </a:r>
            <a:r>
              <a:rPr lang="en-US" sz="4400" u="sng" dirty="0" smtClean="0">
                <a:hlinkClick r:id="rId2"/>
              </a:rPr>
              <a:t>http</a:t>
            </a:r>
            <a:r>
              <a:rPr lang="en-US" sz="4400" u="sng" dirty="0">
                <a:hlinkClick r:id="rId2"/>
              </a:rPr>
              <a:t>://www.mymoney.gov/Pages/for-youth.aspx</a:t>
            </a:r>
            <a:endParaRPr lang="en-US" sz="4400" dirty="0"/>
          </a:p>
          <a:p>
            <a:pPr marL="0" indent="0">
              <a:buNone/>
            </a:pPr>
            <a:endParaRPr lang="en-US" sz="4700" b="1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252" y="1871131"/>
            <a:ext cx="8250348" cy="1515533"/>
          </a:xfrm>
        </p:spPr>
        <p:txBody>
          <a:bodyPr>
            <a:normAutofit/>
          </a:bodyPr>
          <a:lstStyle/>
          <a:p>
            <a:r>
              <a:rPr lang="en-US" dirty="0" smtClean="0"/>
              <a:t>Jobs and Careers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29555" y="4314423"/>
            <a:ext cx="5151549" cy="1249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Choosing </a:t>
            </a:r>
            <a:r>
              <a:rPr lang="en-US" sz="3200" dirty="0"/>
              <a:t>a </a:t>
            </a:r>
            <a:r>
              <a:rPr lang="en-US" sz="3200" dirty="0" smtClean="0"/>
              <a:t>Career</a:t>
            </a:r>
          </a:p>
          <a:p>
            <a:r>
              <a:rPr lang="en-US" sz="3200" dirty="0" smtClean="0"/>
              <a:t>Safety </a:t>
            </a:r>
            <a:r>
              <a:rPr lang="en-US" sz="3200" dirty="0"/>
              <a:t>at Work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70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Job Corps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6" y="2603500"/>
            <a:ext cx="11101588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 smtClean="0">
                <a:hlinkClick r:id="rId2"/>
              </a:rPr>
              <a:t>http</a:t>
            </a:r>
            <a:r>
              <a:rPr lang="en-US" sz="3200" u="sng" dirty="0">
                <a:hlinkClick r:id="rId2"/>
              </a:rPr>
              <a:t>://</a:t>
            </a:r>
            <a:r>
              <a:rPr lang="en-US" sz="3200" u="sng" dirty="0" smtClean="0">
                <a:hlinkClick r:id="rId2"/>
              </a:rPr>
              <a:t>www.jobcorps.gov/home.aspx</a:t>
            </a:r>
            <a:endParaRPr lang="en-US" sz="3200" u="sng" dirty="0" smtClean="0"/>
          </a:p>
          <a:p>
            <a:pPr marL="457200" lvl="1" indent="0">
              <a:buNone/>
            </a:pPr>
            <a:r>
              <a:rPr lang="en-US" sz="3200" dirty="0" smtClean="0"/>
              <a:t>Career </a:t>
            </a:r>
            <a:r>
              <a:rPr lang="en-US" sz="3200" dirty="0"/>
              <a:t>technical training and education program for low-income young people ages 16 through 24</a:t>
            </a:r>
            <a:r>
              <a:rPr lang="en-US" sz="3200" dirty="0" smtClean="0"/>
              <a:t>. </a:t>
            </a:r>
          </a:p>
          <a:p>
            <a:pPr lvl="1"/>
            <a:r>
              <a:rPr lang="en-US" sz="2800" dirty="0" smtClean="0"/>
              <a:t>125 offices throughout the US (6 in Oregon) partner with local businesses</a:t>
            </a:r>
          </a:p>
        </p:txBody>
      </p:sp>
    </p:spTree>
    <p:extLst>
      <p:ext uri="{BB962C8B-B14F-4D97-AF65-F5344CB8AC3E}">
        <p14:creationId xmlns:p14="http://schemas.microsoft.com/office/powerpoint/2010/main" val="3716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Occupational Outlook Handbook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b="1" dirty="0" smtClean="0"/>
              <a:t>Career </a:t>
            </a:r>
            <a:r>
              <a:rPr lang="en-US" sz="3200" b="1" dirty="0"/>
              <a:t>exploration </a:t>
            </a:r>
            <a:endParaRPr lang="en-US" sz="3200" b="1" dirty="0" smtClean="0"/>
          </a:p>
          <a:p>
            <a:pPr marL="457200" lvl="1" indent="0">
              <a:buNone/>
            </a:pP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://www.bls.gov/k12/content/students/careers/career-exploration.htm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This </a:t>
            </a:r>
            <a:r>
              <a:rPr lang="en-US" sz="2200" dirty="0" smtClean="0"/>
              <a:t>is </a:t>
            </a:r>
            <a:r>
              <a:rPr lang="en-US" sz="2200" dirty="0"/>
              <a:t>a fun way to explore OOH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2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Oregon Rules for employing youth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Oregon Bureau of Labor and </a:t>
            </a:r>
            <a:r>
              <a:rPr lang="en-US" sz="3200" b="1" dirty="0" smtClean="0"/>
              <a:t>Industries -  Employment </a:t>
            </a:r>
            <a:r>
              <a:rPr lang="en-US" sz="3200" b="1" dirty="0"/>
              <a:t>of Minors </a:t>
            </a:r>
            <a:r>
              <a:rPr lang="en-US" sz="3200" u="sng" dirty="0">
                <a:hlinkClick r:id="rId2"/>
              </a:rPr>
              <a:t>https://www.oregon.gov/boli/WHD/CLU/docs/employmentminorsbrochure.pdf</a:t>
            </a:r>
            <a:r>
              <a:rPr lang="en-US" sz="3200" dirty="0"/>
              <a:t> </a:t>
            </a:r>
          </a:p>
          <a:p>
            <a:pPr marL="400050" lvl="1" indent="0">
              <a:buNone/>
            </a:pPr>
            <a:r>
              <a:rPr lang="en-US" sz="2600" dirty="0"/>
              <a:t>Information guide </a:t>
            </a:r>
            <a:r>
              <a:rPr lang="en-US" sz="2600" dirty="0" smtClean="0"/>
              <a:t>for hiring </a:t>
            </a:r>
            <a:r>
              <a:rPr lang="en-US" sz="2600" dirty="0"/>
              <a:t>14-17 year olds, for teens, parents and employers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2052" name="Picture 4" descr="http://upload.wikimedia.org/wikipedia/commons/thumb/e/e1/Flag-map_of_Oregon.svg/800px-Flag-map_of_Oreg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7" y="3176587"/>
            <a:ext cx="3816393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551</TotalTime>
  <Words>382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1_HDOfficeLightV0</vt:lpstr>
      <vt:lpstr>Ion Boardroom</vt:lpstr>
      <vt:lpstr>(Mostly) Federal Resources  for Teens and Young Adults</vt:lpstr>
      <vt:lpstr>Money</vt:lpstr>
      <vt:lpstr>Financial Literacy and RUSA</vt:lpstr>
      <vt:lpstr>Money for younger teens</vt:lpstr>
      <vt:lpstr>Money for older teens/young adults</vt:lpstr>
      <vt:lpstr>Jobs and Careers </vt:lpstr>
      <vt:lpstr>Job Corps</vt:lpstr>
      <vt:lpstr>Occupational Outlook Handbook</vt:lpstr>
      <vt:lpstr>Oregon Rules for employing youth</vt:lpstr>
      <vt:lpstr>Worker Rights and Safety</vt:lpstr>
      <vt:lpstr>College</vt:lpstr>
      <vt:lpstr>U.S. Department of Education http://www.ed.gov/ </vt:lpstr>
      <vt:lpstr>Discuss: Ideas for Library Activities</vt:lpstr>
    </vt:vector>
  </TitlesOfParts>
  <Company>Oregon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 and Careers for students</dc:title>
  <dc:creator>King, Valery</dc:creator>
  <cp:lastModifiedBy>Valery King</cp:lastModifiedBy>
  <cp:revision>41</cp:revision>
  <cp:lastPrinted>2016-04-18T21:25:52Z</cp:lastPrinted>
  <dcterms:created xsi:type="dcterms:W3CDTF">2016-03-07T19:30:14Z</dcterms:created>
  <dcterms:modified xsi:type="dcterms:W3CDTF">2016-04-22T04:58:50Z</dcterms:modified>
</cp:coreProperties>
</file>